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70"/>
  </p:notesMasterIdLst>
  <p:sldIdLst>
    <p:sldId id="311" r:id="rId3"/>
    <p:sldId id="359" r:id="rId4"/>
    <p:sldId id="318" r:id="rId5"/>
    <p:sldId id="312" r:id="rId6"/>
    <p:sldId id="313" r:id="rId7"/>
    <p:sldId id="315" r:id="rId8"/>
    <p:sldId id="316" r:id="rId9"/>
    <p:sldId id="317" r:id="rId10"/>
    <p:sldId id="319" r:id="rId11"/>
    <p:sldId id="320" r:id="rId12"/>
    <p:sldId id="297" r:id="rId13"/>
    <p:sldId id="293" r:id="rId14"/>
    <p:sldId id="294" r:id="rId15"/>
    <p:sldId id="337" r:id="rId16"/>
    <p:sldId id="321" r:id="rId17"/>
    <p:sldId id="322" r:id="rId18"/>
    <p:sldId id="323" r:id="rId19"/>
    <p:sldId id="328" r:id="rId20"/>
    <p:sldId id="351" r:id="rId21"/>
    <p:sldId id="360" r:id="rId22"/>
    <p:sldId id="361" r:id="rId23"/>
    <p:sldId id="362" r:id="rId24"/>
    <p:sldId id="364" r:id="rId25"/>
    <p:sldId id="326" r:id="rId26"/>
    <p:sldId id="292" r:id="rId27"/>
    <p:sldId id="291" r:id="rId28"/>
    <p:sldId id="277" r:id="rId29"/>
    <p:sldId id="281" r:id="rId30"/>
    <p:sldId id="259" r:id="rId31"/>
    <p:sldId id="260" r:id="rId32"/>
    <p:sldId id="371" r:id="rId33"/>
    <p:sldId id="372" r:id="rId34"/>
    <p:sldId id="261" r:id="rId35"/>
    <p:sldId id="262" r:id="rId36"/>
    <p:sldId id="263" r:id="rId37"/>
    <p:sldId id="265" r:id="rId38"/>
    <p:sldId id="331" r:id="rId39"/>
    <p:sldId id="369" r:id="rId40"/>
    <p:sldId id="296" r:id="rId41"/>
    <p:sldId id="300" r:id="rId42"/>
    <p:sldId id="332" r:id="rId43"/>
    <p:sldId id="338" r:id="rId44"/>
    <p:sldId id="339" r:id="rId45"/>
    <p:sldId id="340" r:id="rId46"/>
    <p:sldId id="348" r:id="rId47"/>
    <p:sldId id="350" r:id="rId48"/>
    <p:sldId id="345" r:id="rId49"/>
    <p:sldId id="353" r:id="rId50"/>
    <p:sldId id="342" r:id="rId51"/>
    <p:sldId id="299" r:id="rId52"/>
    <p:sldId id="298" r:id="rId53"/>
    <p:sldId id="271" r:id="rId54"/>
    <p:sldId id="273" r:id="rId55"/>
    <p:sldId id="367" r:id="rId56"/>
    <p:sldId id="335" r:id="rId57"/>
    <p:sldId id="274" r:id="rId58"/>
    <p:sldId id="336" r:id="rId59"/>
    <p:sldId id="334" r:id="rId60"/>
    <p:sldId id="276" r:id="rId61"/>
    <p:sldId id="368" r:id="rId62"/>
    <p:sldId id="370" r:id="rId63"/>
    <p:sldId id="356" r:id="rId64"/>
    <p:sldId id="352" r:id="rId65"/>
    <p:sldId id="354" r:id="rId66"/>
    <p:sldId id="365" r:id="rId67"/>
    <p:sldId id="363" r:id="rId68"/>
    <p:sldId id="366" r:id="rId69"/>
  </p:sldIdLst>
  <p:sldSz cx="9144000" cy="6858000" type="screen4x3"/>
  <p:notesSz cx="6858000" cy="9144000"/>
  <p:embeddedFontLst>
    <p:embeddedFont>
      <p:font typeface="Calibri" pitchFamily="34" charset="0"/>
      <p:regular r:id="rId71"/>
      <p:bold r:id="rId72"/>
      <p:italic r:id="rId73"/>
      <p:boldItalic r:id="rId74"/>
    </p:embeddedFont>
    <p:embeddedFont>
      <p:font typeface="Bernard MT Condensed" pitchFamily="18" charset="0"/>
      <p:regular r:id="rId75"/>
    </p:embeddedFont>
    <p:embeddedFont>
      <p:font typeface="Bauhaus 93" pitchFamily="82" charset="0"/>
      <p:regular r:id="rId76"/>
    </p:embeddedFont>
    <p:embeddedFont>
      <p:font typeface="Berlin Sans FB Demi" pitchFamily="34" charset="0"/>
      <p:bold r:id="rId77"/>
    </p:embeddedFont>
  </p:embeddedFontLst>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44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6.fntdata"/><Relationship Id="rId7" Type="http://schemas.openxmlformats.org/officeDocument/2006/relationships/slide" Target="slides/slide5.xml"/><Relationship Id="rId71"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font" Target="fonts/font4.fntdata"/><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3.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7.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2.fntdata"/><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75"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2C5F13-40F1-42BB-88A0-B90B6FB10C3C}" type="datetimeFigureOut">
              <a:rPr lang="es-ES_tradnl" smtClean="0"/>
              <a:pPr/>
              <a:t>14/04/2013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B84BB7-CA85-4292-BA57-F2B488CFCC27}"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DB84BB7-CA85-4292-BA57-F2B488CFCC27}" type="slidenum">
              <a:rPr lang="es-ES_tradnl" smtClean="0"/>
              <a:pPr/>
              <a:t>2</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DB84BB7-CA85-4292-BA57-F2B488CFCC27}" type="slidenum">
              <a:rPr lang="es-ES_tradnl" smtClean="0"/>
              <a:pPr/>
              <a:t>3</a:t>
            </a:fld>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DB84BB7-CA85-4292-BA57-F2B488CFCC27}" type="slidenum">
              <a:rPr lang="es-ES_tradnl" smtClean="0"/>
              <a:pPr/>
              <a:t>64</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244A430D-AD1E-4ECD-B09C-68375C6E0B63}"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6FE6552-A24C-4E1C-9192-643418DC1AC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532B7A-F847-407D-92F4-56A525DF694B}" type="datetimeFigureOut">
              <a:rPr lang="es-ES_tradnl" smtClean="0"/>
              <a:pPr/>
              <a:t>14/04/2013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4A430D-AD1E-4ECD-B09C-68375C6E0B63}"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314A5BC-41C3-4ED4-811A-1972F55E34F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hyperlink" Target="http://www.fonditos.com/includes/imagen.php?ruta=/wallpapers/1024x768/08480.jpg&amp;nombre=islote-1024x768.jp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fonditos.com/includes/imagen.php?ruta=/wallpapers/1024x768/08781.jpg&amp;nombre=crucero-1024x768.jpg"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fonditos.com/includes/imagen.php?ruta=/wallpapers/1024x768/08341.jpg&amp;nombre=paraiso_del_indico-1024x768.jpg"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4.jpeg"/><Relationship Id="rId4" Type="http://schemas.openxmlformats.org/officeDocument/2006/relationships/hyperlink" Target="//upload.wikimedia.org/wikipedia/commons/f/fd/RMS_Titanic_3.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fonditos.com/includes/imagen.php?ruta=/wallpapers/1024x768/07724.jpg&amp;nombre=oceano_despues_de_la_tormenta-1024x768.jpg"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4.jpeg"/><Relationship Id="rId4" Type="http://schemas.openxmlformats.org/officeDocument/2006/relationships/hyperlink" Target="//upload.wikimedia.org/wikipedia/commons/f/fd/RMS_Titanic_3.jpg"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es.wikipedia.org/wiki/1912" TargetMode="External"/><Relationship Id="rId7" Type="http://schemas.openxmlformats.org/officeDocument/2006/relationships/image" Target="../media/image13.jpeg"/><Relationship Id="rId2" Type="http://schemas.openxmlformats.org/officeDocument/2006/relationships/hyperlink" Target="http://es.wikipedia.org/wiki/10_de_abril" TargetMode="External"/><Relationship Id="rId1" Type="http://schemas.openxmlformats.org/officeDocument/2006/relationships/slideLayout" Target="../slideLayouts/slideLayout2.xml"/><Relationship Id="rId6" Type="http://schemas.openxmlformats.org/officeDocument/2006/relationships/hyperlink" Target="http://es.wikipedia.org/wiki/Iceberg" TargetMode="External"/><Relationship Id="rId5" Type="http://schemas.openxmlformats.org/officeDocument/2006/relationships/hyperlink" Target="http://es.wikipedia.org/wiki/14_de_abril" TargetMode="External"/><Relationship Id="rId4" Type="http://schemas.openxmlformats.org/officeDocument/2006/relationships/hyperlink" Target="http://es.wikipedia.org/wiki/15_de_abril"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upload.wikimedia.org/wikipedia/commons/6/6e/St%C3%B6wer_Titanic.jpg"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ww.eltitanic.net/wp-content/fotos-del-titanic-hundido.jpg" TargetMode="External"/><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4.jpeg"/><Relationship Id="rId1" Type="http://schemas.openxmlformats.org/officeDocument/2006/relationships/slideLayout" Target="../slideLayouts/slideLayout2.xml"/><Relationship Id="rId4" Type="http://schemas.openxmlformats.org/officeDocument/2006/relationships/image" Target="../media/image75.jpeg"/></Relationships>
</file>

<file path=ppt/slides/_rels/slide6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82.jpeg"/><Relationship Id="rId13" Type="http://schemas.openxmlformats.org/officeDocument/2006/relationships/image" Target="../media/image87.jpeg"/><Relationship Id="rId18" Type="http://schemas.openxmlformats.org/officeDocument/2006/relationships/image" Target="../media/image92.jpeg"/><Relationship Id="rId3" Type="http://schemas.openxmlformats.org/officeDocument/2006/relationships/image" Target="../media/image3.jpeg"/><Relationship Id="rId7" Type="http://schemas.openxmlformats.org/officeDocument/2006/relationships/image" Target="../media/image81.jpeg"/><Relationship Id="rId12" Type="http://schemas.openxmlformats.org/officeDocument/2006/relationships/image" Target="../media/image86.jpeg"/><Relationship Id="rId17" Type="http://schemas.openxmlformats.org/officeDocument/2006/relationships/image" Target="../media/image91.jpeg"/><Relationship Id="rId2" Type="http://schemas.openxmlformats.org/officeDocument/2006/relationships/notesSlide" Target="../notesSlides/notesSlide3.xml"/><Relationship Id="rId16" Type="http://schemas.openxmlformats.org/officeDocument/2006/relationships/image" Target="../media/image90.jpeg"/><Relationship Id="rId1" Type="http://schemas.openxmlformats.org/officeDocument/2006/relationships/slideLayout" Target="../slideLayouts/slideLayout2.xml"/><Relationship Id="rId6" Type="http://schemas.openxmlformats.org/officeDocument/2006/relationships/image" Target="../media/image80.jpeg"/><Relationship Id="rId11" Type="http://schemas.openxmlformats.org/officeDocument/2006/relationships/image" Target="../media/image85.jpeg"/><Relationship Id="rId5" Type="http://schemas.openxmlformats.org/officeDocument/2006/relationships/image" Target="../media/image79.jpeg"/><Relationship Id="rId15" Type="http://schemas.openxmlformats.org/officeDocument/2006/relationships/image" Target="../media/image89.jpeg"/><Relationship Id="rId10" Type="http://schemas.openxmlformats.org/officeDocument/2006/relationships/image" Target="../media/image84.jpeg"/><Relationship Id="rId19" Type="http://schemas.openxmlformats.org/officeDocument/2006/relationships/image" Target="../media/image93.jpeg"/><Relationship Id="rId4" Type="http://schemas.openxmlformats.org/officeDocument/2006/relationships/image" Target="../media/image78.jpeg"/><Relationship Id="rId9" Type="http://schemas.openxmlformats.org/officeDocument/2006/relationships/image" Target="../media/image83.jpeg"/><Relationship Id="rId14" Type="http://schemas.openxmlformats.org/officeDocument/2006/relationships/image" Target="../media/image88.jpeg"/></Relationships>
</file>

<file path=ppt/slides/_rels/slide6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95.jpeg"/><Relationship Id="rId1" Type="http://schemas.openxmlformats.org/officeDocument/2006/relationships/slideLayout" Target="../slideLayouts/slideLayout2.xml"/><Relationship Id="rId5" Type="http://schemas.openxmlformats.org/officeDocument/2006/relationships/image" Target="../media/image97.gif"/><Relationship Id="rId4" Type="http://schemas.openxmlformats.org/officeDocument/2006/relationships/image" Target="../media/image96.gif"/></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Paisajes, Montañas"/>
          <p:cNvPicPr>
            <a:picLocks noChangeAspect="1" noChangeArrowheads="1"/>
          </p:cNvPicPr>
          <p:nvPr/>
        </p:nvPicPr>
        <p:blipFill>
          <a:blip r:embed="rId3" cstate="print"/>
          <a:srcRect/>
          <a:stretch>
            <a:fillRect/>
          </a:stretch>
        </p:blipFill>
        <p:spPr bwMode="auto">
          <a:xfrm>
            <a:off x="-609600" y="-457200"/>
            <a:ext cx="9753600" cy="7315200"/>
          </a:xfrm>
          <a:prstGeom prst="rect">
            <a:avLst/>
          </a:prstGeom>
          <a:noFill/>
        </p:spPr>
      </p:pic>
      <p:sp>
        <p:nvSpPr>
          <p:cNvPr id="5" name="4 Rectángulo"/>
          <p:cNvSpPr/>
          <p:nvPr/>
        </p:nvSpPr>
        <p:spPr>
          <a:xfrm>
            <a:off x="2286000" y="285729"/>
            <a:ext cx="4572000" cy="369332"/>
          </a:xfrm>
          <a:prstGeom prst="rect">
            <a:avLst/>
          </a:prstGeom>
        </p:spPr>
        <p:txBody>
          <a:bodyPr wrap="square">
            <a:spAutoFit/>
          </a:bodyPr>
          <a:lstStyle/>
          <a:p>
            <a:endParaRPr lang="es-ES_tradnl" dirty="0"/>
          </a:p>
        </p:txBody>
      </p:sp>
      <p:sp>
        <p:nvSpPr>
          <p:cNvPr id="6" name="5 Rectángulo"/>
          <p:cNvSpPr/>
          <p:nvPr/>
        </p:nvSpPr>
        <p:spPr>
          <a:xfrm>
            <a:off x="534997" y="285729"/>
            <a:ext cx="8074005" cy="341632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TITANIC 1912 – 2012 </a:t>
            </a:r>
          </a:p>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CENTENARIO DE UNA</a:t>
            </a:r>
          </a:p>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TRAGEDIA  </a:t>
            </a:r>
          </a:p>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 UNA LEYENDA</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7" name="Picture 2" descr="http://4.bp.blogspot.com/-9qQ1LIfWyFA/Tai1m98tJpI/AAAAAAAAAe8/SpMOJ1jZBzs/s1600/titanic_1.jpg"/>
          <p:cNvPicPr>
            <a:picLocks noChangeAspect="1" noChangeArrowheads="1"/>
          </p:cNvPicPr>
          <p:nvPr/>
        </p:nvPicPr>
        <p:blipFill>
          <a:blip r:embed="rId4" cstate="print"/>
          <a:srcRect/>
          <a:stretch>
            <a:fillRect/>
          </a:stretch>
        </p:blipFill>
        <p:spPr bwMode="auto">
          <a:xfrm rot="262922">
            <a:off x="2033821" y="3125485"/>
            <a:ext cx="4512000" cy="3384000"/>
          </a:xfrm>
          <a:prstGeom prst="roundRect">
            <a:avLst/>
          </a:prstGeom>
          <a:noFill/>
          <a:effectLst>
            <a:softEdge rad="635000"/>
          </a:effectLst>
        </p:spPr>
      </p:pic>
    </p:spTree>
  </p:cSld>
  <p:clrMapOvr>
    <a:masterClrMapping/>
  </p:clrMapOvr>
  <p:transition spd="slow" advTm="6000">
    <p:randomBar dir="vert"/>
    <p:sndAc>
      <p:stSnd>
        <p:snd r:embed="rId2" name="BIEN PARA PPS reb.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anim calcmode="lin" valueType="num">
                                      <p:cBhvr>
                                        <p:cTn id="8" dur="5000" fill="hold"/>
                                        <p:tgtEl>
                                          <p:spTgt spid="6"/>
                                        </p:tgtEl>
                                        <p:attrNameLst>
                                          <p:attrName>ppt_x</p:attrName>
                                        </p:attrNameLst>
                                      </p:cBhvr>
                                      <p:tavLst>
                                        <p:tav tm="0">
                                          <p:val>
                                            <p:strVal val="#ppt_x"/>
                                          </p:val>
                                        </p:tav>
                                        <p:tav tm="100000">
                                          <p:val>
                                            <p:strVal val="#ppt_x"/>
                                          </p:val>
                                        </p:tav>
                                      </p:tavLst>
                                    </p:anim>
                                    <p:anim calcmode="lin" valueType="num">
                                      <p:cBhvr>
                                        <p:cTn id="9" dur="5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 name="Picture 1" descr="J:\CARPETA PLANTILLAS\slide0012_image031.jpg"/>
          <p:cNvPicPr>
            <a:picLocks noChangeAspect="1" noChangeArrowheads="1"/>
          </p:cNvPicPr>
          <p:nvPr/>
        </p:nvPicPr>
        <p:blipFill>
          <a:blip r:embed="rId3" cstate="print"/>
          <a:srcRect/>
          <a:stretch>
            <a:fillRect/>
          </a:stretch>
        </p:blipFill>
        <p:spPr bwMode="auto">
          <a:xfrm rot="5400000">
            <a:off x="1164693" y="-1164693"/>
            <a:ext cx="6886614" cy="9216000"/>
          </a:xfrm>
          <a:prstGeom prst="rect">
            <a:avLst/>
          </a:prstGeom>
          <a:noFill/>
        </p:spPr>
      </p:pic>
      <p:sp>
        <p:nvSpPr>
          <p:cNvPr id="15" name="14 Rectángulo"/>
          <p:cNvSpPr/>
          <p:nvPr/>
        </p:nvSpPr>
        <p:spPr>
          <a:xfrm>
            <a:off x="1428728" y="500043"/>
            <a:ext cx="6429420" cy="4154984"/>
          </a:xfrm>
          <a:prstGeom prst="rect">
            <a:avLst/>
          </a:prstGeom>
        </p:spPr>
        <p:txBody>
          <a:bodyPr wrap="square">
            <a:spAutoFit/>
          </a:bodyPr>
          <a:lstStyle/>
          <a:p>
            <a:r>
              <a:rPr lang="es-ES" sz="4000" dirty="0" smtClean="0">
                <a:solidFill>
                  <a:schemeClr val="accent1">
                    <a:lumMod val="50000"/>
                  </a:schemeClr>
                </a:solidFill>
                <a:latin typeface="Bernard MT Condensed" pitchFamily="18" charset="0"/>
              </a:rPr>
              <a:t>                 TITANIC  </a:t>
            </a:r>
          </a:p>
          <a:p>
            <a:endParaRPr lang="es-ES" sz="4000" dirty="0" smtClean="0">
              <a:solidFill>
                <a:schemeClr val="accent1">
                  <a:lumMod val="50000"/>
                </a:schemeClr>
              </a:solidFill>
              <a:latin typeface="Bernard MT Condensed" pitchFamily="18" charset="0"/>
            </a:endParaRPr>
          </a:p>
          <a:p>
            <a:endParaRPr lang="es-ES" sz="4000" dirty="0" smtClean="0">
              <a:solidFill>
                <a:schemeClr val="accent1">
                  <a:lumMod val="50000"/>
                </a:schemeClr>
              </a:solidFill>
              <a:latin typeface="Bernard MT Condensed" pitchFamily="18" charset="0"/>
            </a:endParaRPr>
          </a:p>
          <a:p>
            <a:r>
              <a:rPr lang="es-ES" sz="4000" dirty="0" smtClean="0">
                <a:solidFill>
                  <a:schemeClr val="accent1">
                    <a:lumMod val="50000"/>
                  </a:schemeClr>
                </a:solidFill>
                <a:latin typeface="Bernard MT Condensed" pitchFamily="18" charset="0"/>
              </a:rPr>
              <a:t>    HISTORÍA DE UNA TRAGEDIA    </a:t>
            </a:r>
          </a:p>
          <a:p>
            <a:endParaRPr lang="es-ES" sz="4000" dirty="0" smtClean="0">
              <a:solidFill>
                <a:schemeClr val="accent1">
                  <a:lumMod val="50000"/>
                </a:schemeClr>
              </a:solidFill>
              <a:latin typeface="Bernard MT Condensed" pitchFamily="18" charset="0"/>
            </a:endParaRPr>
          </a:p>
          <a:p>
            <a:r>
              <a:rPr lang="es-ES" sz="4000" dirty="0" smtClean="0">
                <a:solidFill>
                  <a:schemeClr val="accent1">
                    <a:lumMod val="50000"/>
                  </a:schemeClr>
                </a:solidFill>
                <a:latin typeface="Bernard MT Condensed" pitchFamily="18" charset="0"/>
              </a:rPr>
              <a:t>      1O  AL  15 DE ABRIL 1912    </a:t>
            </a:r>
          </a:p>
          <a:p>
            <a:r>
              <a:rPr lang="es-ES" sz="2400" dirty="0" smtClean="0">
                <a:solidFill>
                  <a:schemeClr val="accent1">
                    <a:lumMod val="50000"/>
                  </a:schemeClr>
                </a:solidFill>
                <a:latin typeface="Bernard MT Condensed" pitchFamily="18" charset="0"/>
              </a:rPr>
              <a:t>    </a:t>
            </a:r>
          </a:p>
        </p:txBody>
      </p:sp>
      <p:pic>
        <p:nvPicPr>
          <p:cNvPr id="9" name="Picture 2" descr="File:RMS Titanic 3.jpg"/>
          <p:cNvPicPr>
            <a:picLocks noChangeAspect="1" noChangeArrowheads="1"/>
          </p:cNvPicPr>
          <p:nvPr/>
        </p:nvPicPr>
        <p:blipFill>
          <a:blip r:embed="rId4" cstate="print"/>
          <a:srcRect/>
          <a:stretch>
            <a:fillRect/>
          </a:stretch>
        </p:blipFill>
        <p:spPr bwMode="auto">
          <a:xfrm>
            <a:off x="5929322" y="285728"/>
            <a:ext cx="2928810" cy="2160000"/>
          </a:xfrm>
          <a:prstGeom prst="rect">
            <a:avLst/>
          </a:prstGeom>
          <a:noFill/>
          <a:effectLst>
            <a:softEdge rad="635000"/>
          </a:effectLst>
        </p:spPr>
      </p:pic>
    </p:spTree>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Paisajes, Otros">
            <a:hlinkClick r:id="rId3"/>
          </p:cNvPr>
          <p:cNvPicPr>
            <a:picLocks noChangeAspect="1" noChangeArrowheads="1"/>
          </p:cNvPicPr>
          <p:nvPr/>
        </p:nvPicPr>
        <p:blipFill>
          <a:blip r:embed="rId4" cstate="print"/>
          <a:srcRect/>
          <a:stretch>
            <a:fillRect/>
          </a:stretch>
        </p:blipFill>
        <p:spPr bwMode="auto">
          <a:xfrm>
            <a:off x="-24000" y="-18000"/>
            <a:ext cx="9168000" cy="6876000"/>
          </a:xfrm>
          <a:prstGeom prst="rect">
            <a:avLst/>
          </a:prstGeom>
          <a:noFill/>
        </p:spPr>
      </p:pic>
      <p:pic>
        <p:nvPicPr>
          <p:cNvPr id="7" name="Picture 2" descr="http://www.turismoactual.net/wp-content/uploads/2011/02/new-york-12.jpg"/>
          <p:cNvPicPr>
            <a:picLocks noChangeAspect="1" noChangeArrowheads="1"/>
          </p:cNvPicPr>
          <p:nvPr/>
        </p:nvPicPr>
        <p:blipFill>
          <a:blip r:embed="rId5" cstate="print"/>
          <a:srcRect/>
          <a:stretch>
            <a:fillRect/>
          </a:stretch>
        </p:blipFill>
        <p:spPr bwMode="auto">
          <a:xfrm>
            <a:off x="1714480" y="2000240"/>
            <a:ext cx="6096000" cy="4572000"/>
          </a:xfrm>
          <a:prstGeom prst="ellipse">
            <a:avLst/>
          </a:prstGeom>
          <a:noFill/>
          <a:effectLst>
            <a:softEdge rad="635000"/>
          </a:effectLst>
        </p:spPr>
      </p:pic>
      <p:pic>
        <p:nvPicPr>
          <p:cNvPr id="11" name="Picture 1" descr="J:\CARPETA PLANTILLAS\slide0012_image031.jpg"/>
          <p:cNvPicPr>
            <a:picLocks noChangeAspect="1" noChangeArrowheads="1"/>
          </p:cNvPicPr>
          <p:nvPr/>
        </p:nvPicPr>
        <p:blipFill>
          <a:blip r:embed="rId6" cstate="print"/>
          <a:srcRect/>
          <a:stretch>
            <a:fillRect/>
          </a:stretch>
        </p:blipFill>
        <p:spPr bwMode="auto">
          <a:xfrm rot="5400000">
            <a:off x="3536414" y="-3107842"/>
            <a:ext cx="2000264" cy="8644529"/>
          </a:xfrm>
          <a:prstGeom prst="rect">
            <a:avLst/>
          </a:prstGeom>
          <a:noFill/>
        </p:spPr>
      </p:pic>
      <p:sp>
        <p:nvSpPr>
          <p:cNvPr id="12" name="11 Rectángulo"/>
          <p:cNvSpPr/>
          <p:nvPr/>
        </p:nvSpPr>
        <p:spPr>
          <a:xfrm>
            <a:off x="500034" y="285728"/>
            <a:ext cx="8143932" cy="1569660"/>
          </a:xfrm>
          <a:prstGeom prst="rect">
            <a:avLst/>
          </a:prstGeom>
        </p:spPr>
        <p:txBody>
          <a:bodyPr wrap="square">
            <a:spAutoFit/>
          </a:bodyPr>
          <a:lstStyle/>
          <a:p>
            <a:r>
              <a:rPr lang="es-ES_tradnl" sz="2400" b="1" dirty="0" smtClean="0">
                <a:solidFill>
                  <a:schemeClr val="tx2"/>
                </a:solidFill>
                <a:latin typeface="Bauhaus 93" pitchFamily="82" charset="0"/>
              </a:rPr>
              <a:t>Era el 15 de abril de 1912, y el </a:t>
            </a:r>
            <a:r>
              <a:rPr lang="es-ES_tradnl" sz="2400" b="1" dirty="0" err="1" smtClean="0">
                <a:solidFill>
                  <a:schemeClr val="tx2"/>
                </a:solidFill>
                <a:latin typeface="Bauhaus 93" pitchFamily="82" charset="0"/>
              </a:rPr>
              <a:t>Titanic</a:t>
            </a:r>
            <a:r>
              <a:rPr lang="es-ES_tradnl" sz="2400" b="1" dirty="0" smtClean="0">
                <a:solidFill>
                  <a:schemeClr val="tx2"/>
                </a:solidFill>
                <a:latin typeface="Bauhaus 93" pitchFamily="82" charset="0"/>
              </a:rPr>
              <a:t>, uno de los barcos más lujosos de la época, estaba cubriendo su trayecto inaugural, con origen en el puerto de Southampton y destino final en Nueva York.</a:t>
            </a:r>
            <a:endParaRPr lang="es-ES_tradnl" sz="2400" b="1" dirty="0">
              <a:solidFill>
                <a:schemeClr val="tx2"/>
              </a:solidFill>
              <a:latin typeface="Bauhaus 93" pitchFamily="82" charset="0"/>
            </a:endParaRPr>
          </a:p>
        </p:txBody>
      </p:sp>
    </p:spTree>
  </p:cSld>
  <p:clrMapOvr>
    <a:masterClrMapping/>
  </p:clrMapOvr>
  <p:transition spd="slow" advTm="12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2000"/>
                                        <p:tgtEl>
                                          <p:spTgt spid="12">
                                            <p:txEl>
                                              <p:pRg st="0" end="0"/>
                                            </p:txEl>
                                          </p:spTgt>
                                        </p:tgtEl>
                                      </p:cBhvr>
                                    </p:animEffect>
                                    <p:anim calcmode="lin" valueType="num">
                                      <p:cBhvr>
                                        <p:cTn id="13" dur="2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4" dur="2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Paisajes, Otro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68611" name="Rectangle 3"/>
          <p:cNvSpPr>
            <a:spLocks noChangeArrowheads="1"/>
          </p:cNvSpPr>
          <p:nvPr/>
        </p:nvSpPr>
        <p:spPr bwMode="auto">
          <a:xfrm>
            <a:off x="428596" y="1046991"/>
            <a:ext cx="871540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400" b="1" i="0" u="none" strike="noStrike" cap="none" normalizeH="0" baseline="0" dirty="0" smtClean="0">
              <a:ln>
                <a:noFill/>
              </a:ln>
              <a:solidFill>
                <a:schemeClr val="accent6">
                  <a:lumMod val="50000"/>
                </a:schemeClr>
              </a:solidFill>
              <a:effectLst/>
              <a:latin typeface="Bauhaus 93" pitchFamily="82" charset="0"/>
              <a:cs typeface="Arial" pitchFamily="34" charset="0"/>
            </a:endParaRPr>
          </a:p>
        </p:txBody>
      </p:sp>
      <p:pic>
        <p:nvPicPr>
          <p:cNvPr id="6" name="Picture 2" descr="File:RMS Titanic 3.jpg"/>
          <p:cNvPicPr>
            <a:picLocks noChangeAspect="1" noChangeArrowheads="1"/>
          </p:cNvPicPr>
          <p:nvPr/>
        </p:nvPicPr>
        <p:blipFill>
          <a:blip r:embed="rId3" cstate="print"/>
          <a:srcRect/>
          <a:stretch>
            <a:fillRect/>
          </a:stretch>
        </p:blipFill>
        <p:spPr bwMode="auto">
          <a:xfrm>
            <a:off x="3000364" y="2143116"/>
            <a:ext cx="3758640" cy="2772000"/>
          </a:xfrm>
          <a:prstGeom prst="rect">
            <a:avLst/>
          </a:prstGeom>
          <a:noFill/>
          <a:effectLst>
            <a:softEdge rad="635000"/>
          </a:effectLst>
        </p:spPr>
      </p:pic>
      <p:pic>
        <p:nvPicPr>
          <p:cNvPr id="9" name="Picture 1" descr="J:\CARPETA PLANTILLAS\slide0012_image031.jpg"/>
          <p:cNvPicPr>
            <a:picLocks noChangeAspect="1" noChangeArrowheads="1"/>
          </p:cNvPicPr>
          <p:nvPr/>
        </p:nvPicPr>
        <p:blipFill>
          <a:blip r:embed="rId4" cstate="print"/>
          <a:srcRect/>
          <a:stretch>
            <a:fillRect/>
          </a:stretch>
        </p:blipFill>
        <p:spPr bwMode="auto">
          <a:xfrm rot="5400000">
            <a:off x="3679290" y="-3179280"/>
            <a:ext cx="1714511" cy="8644529"/>
          </a:xfrm>
          <a:prstGeom prst="rect">
            <a:avLst/>
          </a:prstGeom>
          <a:noFill/>
        </p:spPr>
      </p:pic>
      <p:sp>
        <p:nvSpPr>
          <p:cNvPr id="10" name="9 Rectángulo"/>
          <p:cNvSpPr/>
          <p:nvPr/>
        </p:nvSpPr>
        <p:spPr>
          <a:xfrm>
            <a:off x="642910" y="357166"/>
            <a:ext cx="8215370" cy="1323439"/>
          </a:xfrm>
          <a:prstGeom prst="rect">
            <a:avLst/>
          </a:prstGeom>
        </p:spPr>
        <p:txBody>
          <a:bodyPr wrap="square">
            <a:spAutoFit/>
          </a:bodyPr>
          <a:lstStyle/>
          <a:p>
            <a:pPr lvl="0" fontAlgn="base">
              <a:spcBef>
                <a:spcPct val="0"/>
              </a:spcBef>
              <a:spcAft>
                <a:spcPct val="0"/>
              </a:spcAft>
            </a:pPr>
            <a:r>
              <a:rPr lang="es-ES" sz="2000" b="1" dirty="0" smtClean="0">
                <a:solidFill>
                  <a:schemeClr val="accent1">
                    <a:lumMod val="50000"/>
                  </a:schemeClr>
                </a:solidFill>
                <a:latin typeface="Bauhaus 93" pitchFamily="82" charset="0"/>
                <a:ea typeface="Times New Roman" pitchFamily="18" charset="0"/>
                <a:cs typeface="Arial" pitchFamily="34" charset="0"/>
              </a:rPr>
              <a:t>El RMS </a:t>
            </a:r>
            <a:r>
              <a:rPr lang="es-ES" sz="2000" b="1" i="1" dirty="0" err="1" smtClean="0">
                <a:solidFill>
                  <a:schemeClr val="accent1">
                    <a:lumMod val="50000"/>
                  </a:schemeClr>
                </a:solidFill>
                <a:latin typeface="Bauhaus 93" pitchFamily="82" charset="0"/>
                <a:ea typeface="Times New Roman" pitchFamily="18" charset="0"/>
                <a:cs typeface="Arial" pitchFamily="34" charset="0"/>
              </a:rPr>
              <a:t>Titanic</a:t>
            </a:r>
            <a:r>
              <a:rPr lang="es-ES" sz="2000" b="1" dirty="0" smtClean="0">
                <a:solidFill>
                  <a:schemeClr val="accent1">
                    <a:lumMod val="50000"/>
                  </a:schemeClr>
                </a:solidFill>
                <a:latin typeface="Bauhaus 93" pitchFamily="82" charset="0"/>
                <a:ea typeface="Times New Roman" pitchFamily="18" charset="0"/>
                <a:cs typeface="Arial" pitchFamily="34" charset="0"/>
              </a:rPr>
              <a:t>  era el segundo de un trío de transatlánticos conocidos como clase </a:t>
            </a:r>
            <a:r>
              <a:rPr lang="es-ES" sz="2000" b="1" dirty="0" err="1" smtClean="0">
                <a:solidFill>
                  <a:schemeClr val="accent1">
                    <a:lumMod val="50000"/>
                  </a:schemeClr>
                </a:solidFill>
                <a:latin typeface="Bauhaus 93" pitchFamily="82" charset="0"/>
                <a:ea typeface="Times New Roman" pitchFamily="18" charset="0"/>
                <a:cs typeface="Arial" pitchFamily="34" charset="0"/>
              </a:rPr>
              <a:t>Olympic</a:t>
            </a:r>
            <a:r>
              <a:rPr lang="es-ES" sz="2000" b="1" dirty="0" smtClean="0">
                <a:solidFill>
                  <a:schemeClr val="accent1">
                    <a:lumMod val="50000"/>
                  </a:schemeClr>
                </a:solidFill>
                <a:latin typeface="Bauhaus 93" pitchFamily="82" charset="0"/>
                <a:ea typeface="Times New Roman" pitchFamily="18" charset="0"/>
                <a:cs typeface="Arial" pitchFamily="34" charset="0"/>
              </a:rPr>
              <a:t>. El </a:t>
            </a:r>
            <a:r>
              <a:rPr lang="es-ES" sz="2000" b="1" dirty="0" err="1" smtClean="0">
                <a:solidFill>
                  <a:schemeClr val="accent1">
                    <a:lumMod val="50000"/>
                  </a:schemeClr>
                </a:solidFill>
                <a:latin typeface="Bauhaus 93" pitchFamily="82" charset="0"/>
                <a:ea typeface="Times New Roman" pitchFamily="18" charset="0"/>
                <a:cs typeface="Arial" pitchFamily="34" charset="0"/>
              </a:rPr>
              <a:t>Titanic</a:t>
            </a:r>
            <a:r>
              <a:rPr lang="es-ES" sz="2000" b="1" dirty="0" smtClean="0">
                <a:solidFill>
                  <a:schemeClr val="accent1">
                    <a:lumMod val="50000"/>
                  </a:schemeClr>
                </a:solidFill>
                <a:latin typeface="Bauhaus 93" pitchFamily="82" charset="0"/>
                <a:ea typeface="Times New Roman" pitchFamily="18" charset="0"/>
                <a:cs typeface="Arial" pitchFamily="34" charset="0"/>
              </a:rPr>
              <a:t> fue, en su tiempo, el barco de pasajeros más grande y lujoso del mundo, seguido por el </a:t>
            </a:r>
            <a:r>
              <a:rPr lang="es-ES" sz="2000" b="1" i="1" dirty="0" smtClean="0">
                <a:solidFill>
                  <a:schemeClr val="accent1">
                    <a:lumMod val="50000"/>
                  </a:schemeClr>
                </a:solidFill>
                <a:latin typeface="Bauhaus 93" pitchFamily="82" charset="0"/>
                <a:ea typeface="Times New Roman" pitchFamily="18" charset="0"/>
                <a:cs typeface="Arial" pitchFamily="34" charset="0"/>
              </a:rPr>
              <a:t>RMS </a:t>
            </a:r>
            <a:r>
              <a:rPr lang="es-ES" sz="2000" b="1" i="1" dirty="0" err="1" smtClean="0">
                <a:solidFill>
                  <a:schemeClr val="accent1">
                    <a:lumMod val="50000"/>
                  </a:schemeClr>
                </a:solidFill>
                <a:latin typeface="Bauhaus 93" pitchFamily="82" charset="0"/>
                <a:ea typeface="Times New Roman" pitchFamily="18" charset="0"/>
                <a:cs typeface="Arial" pitchFamily="34" charset="0"/>
              </a:rPr>
              <a:t>Olympic</a:t>
            </a:r>
            <a:r>
              <a:rPr lang="es-ES" sz="2000" b="1" dirty="0" smtClean="0">
                <a:solidFill>
                  <a:schemeClr val="accent1">
                    <a:lumMod val="50000"/>
                  </a:schemeClr>
                </a:solidFill>
                <a:latin typeface="Bauhaus 93" pitchFamily="82" charset="0"/>
                <a:ea typeface="Times New Roman" pitchFamily="18" charset="0"/>
                <a:cs typeface="Arial" pitchFamily="34" charset="0"/>
              </a:rPr>
              <a:t>.</a:t>
            </a:r>
            <a:endParaRPr lang="es-ES" sz="2000" b="1" dirty="0" smtClean="0">
              <a:solidFill>
                <a:schemeClr val="accent1">
                  <a:lumMod val="50000"/>
                </a:schemeClr>
              </a:solidFill>
              <a:latin typeface="Bauhaus 93" pitchFamily="82" charset="0"/>
              <a:cs typeface="Arial" pitchFamily="34" charset="0"/>
            </a:endParaRPr>
          </a:p>
        </p:txBody>
      </p:sp>
    </p:spTree>
  </p:cSld>
  <p:clrMapOvr>
    <a:masterClrMapping/>
  </p:clrMapOvr>
  <p:transition spd="slow" advTm="1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ppt_x</p:attrName>
                                        </p:attrNameLst>
                                      </p:cBhvr>
                                      <p:tavLst>
                                        <p:tav tm="0">
                                          <p:val>
                                            <p:strVal val="#ppt_x"/>
                                          </p:val>
                                        </p:tav>
                                        <p:tav tm="100000">
                                          <p:val>
                                            <p:strVal val="#ppt_x"/>
                                          </p:val>
                                        </p:tav>
                                      </p:tavLst>
                                    </p:anim>
                                    <p:anim calcmode="lin" valueType="num">
                                      <p:cBhvr>
                                        <p:cTn id="9" dur="2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2000"/>
                                        <p:tgtEl>
                                          <p:spTgt spid="10">
                                            <p:txEl>
                                              <p:pRg st="0" end="0"/>
                                            </p:txEl>
                                          </p:spTgt>
                                        </p:tgtEl>
                                      </p:cBhvr>
                                    </p:animEffect>
                                    <p:anim calcmode="lin" valueType="num">
                                      <p:cBhvr>
                                        <p:cTn id="13" dur="2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4" dur="2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9634" name="Picture 2" descr="Paisajes, Otros">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8" name="Picture 4" descr="http://tepasmas.com/img/godzilla/titanic_g.jpg"/>
          <p:cNvPicPr>
            <a:picLocks noChangeAspect="1" noChangeArrowheads="1"/>
          </p:cNvPicPr>
          <p:nvPr/>
        </p:nvPicPr>
        <p:blipFill>
          <a:blip r:embed="rId4" cstate="print"/>
          <a:srcRect/>
          <a:stretch>
            <a:fillRect/>
          </a:stretch>
        </p:blipFill>
        <p:spPr bwMode="auto">
          <a:xfrm>
            <a:off x="1857356" y="2500306"/>
            <a:ext cx="4381500" cy="4105275"/>
          </a:xfrm>
          <a:prstGeom prst="roundRect">
            <a:avLst/>
          </a:prstGeom>
          <a:noFill/>
          <a:effectLst>
            <a:softEdge rad="635000"/>
          </a:effectLst>
        </p:spPr>
      </p:pic>
      <p:pic>
        <p:nvPicPr>
          <p:cNvPr id="53249" name="Picture 1" descr="J:\CARPETA PLANTILLAS\slide0012_image031.jpg"/>
          <p:cNvPicPr>
            <a:picLocks noChangeAspect="1" noChangeArrowheads="1"/>
          </p:cNvPicPr>
          <p:nvPr/>
        </p:nvPicPr>
        <p:blipFill>
          <a:blip r:embed="rId5" cstate="print"/>
          <a:srcRect/>
          <a:stretch>
            <a:fillRect/>
          </a:stretch>
        </p:blipFill>
        <p:spPr bwMode="auto">
          <a:xfrm rot="5400000">
            <a:off x="1164693" y="-1193307"/>
            <a:ext cx="6886614" cy="9216000"/>
          </a:xfrm>
          <a:prstGeom prst="rect">
            <a:avLst/>
          </a:prstGeom>
          <a:noFill/>
        </p:spPr>
      </p:pic>
      <p:sp>
        <p:nvSpPr>
          <p:cNvPr id="9" name="8 Rectángulo"/>
          <p:cNvSpPr/>
          <p:nvPr/>
        </p:nvSpPr>
        <p:spPr>
          <a:xfrm>
            <a:off x="1500166" y="642918"/>
            <a:ext cx="6000792" cy="4524315"/>
          </a:xfrm>
          <a:prstGeom prst="rect">
            <a:avLst/>
          </a:prstGeom>
        </p:spPr>
        <p:txBody>
          <a:bodyPr wrap="square">
            <a:spAutoFit/>
          </a:bodyPr>
          <a:lstStyle/>
          <a:p>
            <a:r>
              <a:rPr lang="es-ES" sz="2400" b="1" dirty="0" smtClean="0">
                <a:solidFill>
                  <a:schemeClr val="accent1">
                    <a:lumMod val="50000"/>
                  </a:schemeClr>
                </a:solidFill>
                <a:latin typeface="Bauhaus 93" pitchFamily="82" charset="0"/>
              </a:rPr>
              <a:t>El 10 de abril </a:t>
            </a:r>
            <a:r>
              <a:rPr lang="es-ES" sz="2400" b="1" u="sng" dirty="0" smtClean="0">
                <a:solidFill>
                  <a:schemeClr val="accent1">
                    <a:lumMod val="50000"/>
                  </a:schemeClr>
                </a:solidFill>
                <a:latin typeface="Bauhaus 93" pitchFamily="82" charset="0"/>
              </a:rPr>
              <a:t>l</a:t>
            </a:r>
            <a:r>
              <a:rPr lang="es-ES" sz="2400" b="1" dirty="0" smtClean="0">
                <a:solidFill>
                  <a:schemeClr val="accent1">
                    <a:lumMod val="50000"/>
                  </a:schemeClr>
                </a:solidFill>
                <a:latin typeface="Bauhaus 93" pitchFamily="82" charset="0"/>
              </a:rPr>
              <a:t> de 1912, el </a:t>
            </a:r>
            <a:r>
              <a:rPr lang="es-ES" sz="2400" b="1" i="1" dirty="0" err="1" smtClean="0">
                <a:solidFill>
                  <a:schemeClr val="accent1">
                    <a:lumMod val="50000"/>
                  </a:schemeClr>
                </a:solidFill>
                <a:latin typeface="Bauhaus 93" pitchFamily="82" charset="0"/>
              </a:rPr>
              <a:t>Titanic</a:t>
            </a:r>
            <a:r>
              <a:rPr lang="es-ES" sz="2400" b="1" dirty="0" smtClean="0">
                <a:solidFill>
                  <a:schemeClr val="accent1">
                    <a:lumMod val="50000"/>
                  </a:schemeClr>
                </a:solidFill>
                <a:latin typeface="Bauhaus 93" pitchFamily="82" charset="0"/>
              </a:rPr>
              <a:t>  inició su viaje inaugural partiendo desde Southampton (Inglaterra) con destino a Cherburgo, </a:t>
            </a:r>
            <a:r>
              <a:rPr lang="es-ES" sz="2400" b="1" dirty="0" err="1" smtClean="0">
                <a:solidFill>
                  <a:schemeClr val="accent1">
                    <a:lumMod val="50000"/>
                  </a:schemeClr>
                </a:solidFill>
                <a:latin typeface="Bauhaus 93" pitchFamily="82" charset="0"/>
              </a:rPr>
              <a:t>Queenstown</a:t>
            </a:r>
            <a:r>
              <a:rPr lang="es-ES" sz="2400" b="1" dirty="0" smtClean="0">
                <a:solidFill>
                  <a:schemeClr val="accent1">
                    <a:lumMod val="50000"/>
                  </a:schemeClr>
                </a:solidFill>
                <a:latin typeface="Bauhaus 93" pitchFamily="82" charset="0"/>
              </a:rPr>
              <a:t>  y finalmente a Nueva</a:t>
            </a:r>
            <a:r>
              <a:rPr lang="es-ES" sz="2400" b="1" u="sng" dirty="0" smtClean="0">
                <a:solidFill>
                  <a:schemeClr val="accent1">
                    <a:lumMod val="50000"/>
                  </a:schemeClr>
                </a:solidFill>
                <a:latin typeface="Bauhaus 93" pitchFamily="82" charset="0"/>
              </a:rPr>
              <a:t> </a:t>
            </a:r>
            <a:r>
              <a:rPr lang="es-ES" sz="2400" b="1" dirty="0" smtClean="0">
                <a:solidFill>
                  <a:schemeClr val="accent1">
                    <a:lumMod val="50000"/>
                  </a:schemeClr>
                </a:solidFill>
                <a:latin typeface="Bauhaus 93" pitchFamily="82" charset="0"/>
              </a:rPr>
              <a:t>York. Cuatro días más tarde, a las 23:40 del 14 de abril, el buque chocó con un iceberg al sur de las costas de Terranova, y se hundió a las 2:20 de la mañana del 15 de abril. El siniestro se saldó con la muerte de 1.517 personas, y en esa época se convirtió en el peor desastre marítimo en tiempo de paz</a:t>
            </a:r>
            <a:endParaRPr lang="es-ES_tradnl" sz="2400" b="1" dirty="0">
              <a:solidFill>
                <a:schemeClr val="accent1">
                  <a:lumMod val="50000"/>
                </a:schemeClr>
              </a:solidFill>
              <a:latin typeface="Bauhaus 93" pitchFamily="82" charset="0"/>
            </a:endParaRPr>
          </a:p>
        </p:txBody>
      </p:sp>
    </p:spTree>
  </p:cSld>
  <p:clrMapOvr>
    <a:masterClrMapping/>
  </p:clrMapOvr>
  <p:transition spd="slow" advTm="30000">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p:cTn id="7" dur="5000" fill="hold"/>
                                        <p:tgtEl>
                                          <p:spTgt spid="53249"/>
                                        </p:tgtEl>
                                        <p:attrNameLst>
                                          <p:attrName>ppt_w</p:attrName>
                                        </p:attrNameLst>
                                      </p:cBhvr>
                                      <p:tavLst>
                                        <p:tav tm="0">
                                          <p:val>
                                            <p:fltVal val="0"/>
                                          </p:val>
                                        </p:tav>
                                        <p:tav tm="100000">
                                          <p:val>
                                            <p:strVal val="#ppt_w"/>
                                          </p:val>
                                        </p:tav>
                                      </p:tavLst>
                                    </p:anim>
                                    <p:anim calcmode="lin" valueType="num">
                                      <p:cBhvr>
                                        <p:cTn id="8" dur="5000" fill="hold"/>
                                        <p:tgtEl>
                                          <p:spTgt spid="53249"/>
                                        </p:tgtEl>
                                        <p:attrNameLst>
                                          <p:attrName>ppt_h</p:attrName>
                                        </p:attrNameLst>
                                      </p:cBhvr>
                                      <p:tavLst>
                                        <p:tav tm="0">
                                          <p:val>
                                            <p:fltVal val="0"/>
                                          </p:val>
                                        </p:tav>
                                        <p:tav tm="100000">
                                          <p:val>
                                            <p:strVal val="#ppt_h"/>
                                          </p:val>
                                        </p:tav>
                                      </p:tavLst>
                                    </p:anim>
                                    <p:animEffect transition="in" filter="fade">
                                      <p:cBhvr>
                                        <p:cTn id="9" dur="5000"/>
                                        <p:tgtEl>
                                          <p:spTgt spid="53249"/>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Paisajes, Otros">
            <a:hlinkClick r:id="rId2"/>
          </p:cNvPr>
          <p:cNvPicPr>
            <a:picLocks noChangeAspect="1" noChangeArrowheads="1"/>
          </p:cNvPicPr>
          <p:nvPr/>
        </p:nvPicPr>
        <p:blipFill>
          <a:blip r:embed="rId3" cstate="print"/>
          <a:srcRect/>
          <a:stretch>
            <a:fillRect/>
          </a:stretch>
        </p:blipFill>
        <p:spPr bwMode="auto">
          <a:xfrm>
            <a:off x="-24000" y="-18000"/>
            <a:ext cx="9168000" cy="6876000"/>
          </a:xfrm>
          <a:prstGeom prst="rect">
            <a:avLst/>
          </a:prstGeom>
          <a:noFill/>
        </p:spPr>
      </p:pic>
      <p:pic>
        <p:nvPicPr>
          <p:cNvPr id="8" name="Picture 2" descr="File:RMS Titanic 3.jpg">
            <a:hlinkClick r:id="rId4"/>
          </p:cNvPr>
          <p:cNvPicPr>
            <a:picLocks noChangeAspect="1" noChangeArrowheads="1"/>
          </p:cNvPicPr>
          <p:nvPr/>
        </p:nvPicPr>
        <p:blipFill>
          <a:blip r:embed="rId5" cstate="print"/>
          <a:srcRect/>
          <a:stretch>
            <a:fillRect/>
          </a:stretch>
        </p:blipFill>
        <p:spPr bwMode="auto">
          <a:xfrm>
            <a:off x="5572132" y="1214422"/>
            <a:ext cx="2928810" cy="2160000"/>
          </a:xfrm>
          <a:prstGeom prst="rect">
            <a:avLst/>
          </a:prstGeom>
          <a:noFill/>
          <a:effectLst>
            <a:softEdge rad="635000"/>
          </a:effectLst>
        </p:spPr>
      </p:pic>
      <p:pic>
        <p:nvPicPr>
          <p:cNvPr id="14" name="Picture 1" descr="J:\CARPETA PLANTILLAS\slide0012_image031.jpg"/>
          <p:cNvPicPr>
            <a:picLocks noChangeAspect="1" noChangeArrowheads="1"/>
          </p:cNvPicPr>
          <p:nvPr/>
        </p:nvPicPr>
        <p:blipFill>
          <a:blip r:embed="rId6" cstate="print"/>
          <a:srcRect/>
          <a:stretch>
            <a:fillRect/>
          </a:stretch>
        </p:blipFill>
        <p:spPr bwMode="auto">
          <a:xfrm rot="5400000">
            <a:off x="1164693" y="-1164693"/>
            <a:ext cx="6886614" cy="9216000"/>
          </a:xfrm>
          <a:prstGeom prst="rect">
            <a:avLst/>
          </a:prstGeom>
          <a:noFill/>
        </p:spPr>
      </p:pic>
      <p:sp>
        <p:nvSpPr>
          <p:cNvPr id="15" name="14 Rectángulo"/>
          <p:cNvSpPr/>
          <p:nvPr/>
        </p:nvSpPr>
        <p:spPr>
          <a:xfrm>
            <a:off x="1142976" y="1000109"/>
            <a:ext cx="6715172" cy="4154984"/>
          </a:xfrm>
          <a:prstGeom prst="rect">
            <a:avLst/>
          </a:prstGeom>
        </p:spPr>
        <p:txBody>
          <a:bodyPr wrap="square">
            <a:spAutoFit/>
          </a:bodyPr>
          <a:lstStyle/>
          <a:p>
            <a:r>
              <a:rPr lang="es-ES" sz="2400" dirty="0" smtClean="0">
                <a:solidFill>
                  <a:schemeClr val="accent1">
                    <a:lumMod val="50000"/>
                  </a:schemeClr>
                </a:solidFill>
                <a:latin typeface="Bauhaus 93" pitchFamily="82" charset="0"/>
              </a:rPr>
              <a:t>Partió hacia Nueva York con 2.227 personas a bordo, y una de las causas del elevado número de víctimas fue que, a pesar de cumplir con todas las normativas marítimas de la época, el barco sólo llevaba botes salvavidas para 1.178 personas, y aún así sólo se salvaron 705. Un elevado número de hombres murió debido al rígido protocolo de salvamento que se siguió en el proceso de evacuación de la nave, conocido como "mujeres y niños primero" y al poco tiempo disponible.</a:t>
            </a:r>
            <a:endParaRPr lang="es-ES_tradnl" sz="2400" dirty="0">
              <a:solidFill>
                <a:schemeClr val="accent1">
                  <a:lumMod val="50000"/>
                </a:schemeClr>
              </a:solidFill>
            </a:endParaRPr>
          </a:p>
        </p:txBody>
      </p:sp>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0" fill="hold"/>
                                        <p:tgtEl>
                                          <p:spTgt spid="14"/>
                                        </p:tgtEl>
                                        <p:attrNameLst>
                                          <p:attrName>ppt_w</p:attrName>
                                        </p:attrNameLst>
                                      </p:cBhvr>
                                      <p:tavLst>
                                        <p:tav tm="0">
                                          <p:val>
                                            <p:fltVal val="0"/>
                                          </p:val>
                                        </p:tav>
                                        <p:tav tm="100000">
                                          <p:val>
                                            <p:strVal val="#ppt_w"/>
                                          </p:val>
                                        </p:tav>
                                      </p:tavLst>
                                    </p:anim>
                                    <p:anim calcmode="lin" valueType="num">
                                      <p:cBhvr>
                                        <p:cTn id="8" dur="5000" fill="hold"/>
                                        <p:tgtEl>
                                          <p:spTgt spid="14"/>
                                        </p:tgtEl>
                                        <p:attrNameLst>
                                          <p:attrName>ppt_h</p:attrName>
                                        </p:attrNameLst>
                                      </p:cBhvr>
                                      <p:tavLst>
                                        <p:tav tm="0">
                                          <p:val>
                                            <p:fltVal val="0"/>
                                          </p:val>
                                        </p:tav>
                                        <p:tav tm="100000">
                                          <p:val>
                                            <p:strVal val="#ppt_h"/>
                                          </p:val>
                                        </p:tav>
                                      </p:tavLst>
                                    </p:anim>
                                    <p:animEffect transition="in" filter="fade">
                                      <p:cBhvr>
                                        <p:cTn id="9" dur="5000"/>
                                        <p:tgtEl>
                                          <p:spTgt spid="14"/>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06" name="Picture 2" descr="Paisajes, Otros">
            <a:hlinkClick r:id="rId2"/>
          </p:cNvPr>
          <p:cNvPicPr>
            <a:picLocks noChangeAspect="1" noChangeArrowheads="1"/>
          </p:cNvPicPr>
          <p:nvPr/>
        </p:nvPicPr>
        <p:blipFill>
          <a:blip r:embed="rId3" cstate="print"/>
          <a:srcRect/>
          <a:stretch>
            <a:fillRect/>
          </a:stretch>
        </p:blipFill>
        <p:spPr bwMode="auto">
          <a:xfrm>
            <a:off x="-24000" y="-18000"/>
            <a:ext cx="9168000" cy="6876000"/>
          </a:xfrm>
          <a:prstGeom prst="rect">
            <a:avLst/>
          </a:prstGeom>
          <a:noFill/>
        </p:spPr>
      </p:pic>
      <p:pic>
        <p:nvPicPr>
          <p:cNvPr id="8" name="Picture 2" descr="File:RMS Titanic 3.jpg">
            <a:hlinkClick r:id="rId4"/>
          </p:cNvPr>
          <p:cNvPicPr>
            <a:picLocks noChangeAspect="1" noChangeArrowheads="1"/>
          </p:cNvPicPr>
          <p:nvPr/>
        </p:nvPicPr>
        <p:blipFill>
          <a:blip r:embed="rId5" cstate="print"/>
          <a:srcRect/>
          <a:stretch>
            <a:fillRect/>
          </a:stretch>
        </p:blipFill>
        <p:spPr bwMode="auto">
          <a:xfrm>
            <a:off x="4500562" y="1071546"/>
            <a:ext cx="3758640" cy="2772000"/>
          </a:xfrm>
          <a:prstGeom prst="rect">
            <a:avLst/>
          </a:prstGeom>
          <a:noFill/>
          <a:effectLst>
            <a:softEdge rad="635000"/>
          </a:effectLst>
        </p:spPr>
      </p:pic>
      <p:pic>
        <p:nvPicPr>
          <p:cNvPr id="12" name="Picture 1" descr="J:\CARPETA PLANTILLAS\slide0012_image031.jpg"/>
          <p:cNvPicPr>
            <a:picLocks noChangeAspect="1" noChangeArrowheads="1"/>
          </p:cNvPicPr>
          <p:nvPr/>
        </p:nvPicPr>
        <p:blipFill>
          <a:blip r:embed="rId6" cstate="print"/>
          <a:srcRect/>
          <a:stretch>
            <a:fillRect/>
          </a:stretch>
        </p:blipFill>
        <p:spPr bwMode="auto">
          <a:xfrm rot="5400000">
            <a:off x="1164693" y="-1164693"/>
            <a:ext cx="6886614" cy="9216000"/>
          </a:xfrm>
          <a:prstGeom prst="rect">
            <a:avLst/>
          </a:prstGeom>
          <a:noFill/>
        </p:spPr>
      </p:pic>
      <p:sp>
        <p:nvSpPr>
          <p:cNvPr id="13" name="12 Rectángulo"/>
          <p:cNvSpPr/>
          <p:nvPr/>
        </p:nvSpPr>
        <p:spPr>
          <a:xfrm>
            <a:off x="928662" y="642918"/>
            <a:ext cx="7643866" cy="4893647"/>
          </a:xfrm>
          <a:prstGeom prst="rect">
            <a:avLst/>
          </a:prstGeom>
        </p:spPr>
        <p:txBody>
          <a:bodyPr wrap="square">
            <a:spAutoFit/>
          </a:bodyPr>
          <a:lstStyle/>
          <a:p>
            <a:r>
              <a:rPr lang="es-ES" sz="2400" dirty="0" smtClean="0">
                <a:solidFill>
                  <a:schemeClr val="accent1">
                    <a:lumMod val="50000"/>
                  </a:schemeClr>
                </a:solidFill>
                <a:latin typeface="Bauhaus 93" pitchFamily="82" charset="0"/>
                <a:ea typeface="Times New Roman" pitchFamily="18" charset="0"/>
                <a:cs typeface="Arial" pitchFamily="34" charset="0"/>
              </a:rPr>
              <a:t>El </a:t>
            </a:r>
            <a:r>
              <a:rPr lang="es-ES" sz="2400" i="1" dirty="0" err="1" smtClean="0">
                <a:solidFill>
                  <a:schemeClr val="accent1">
                    <a:lumMod val="50000"/>
                  </a:schemeClr>
                </a:solidFill>
                <a:latin typeface="Bauhaus 93" pitchFamily="82" charset="0"/>
                <a:ea typeface="Times New Roman" pitchFamily="18" charset="0"/>
                <a:cs typeface="Arial" pitchFamily="34" charset="0"/>
              </a:rPr>
              <a:t>Titanic</a:t>
            </a:r>
            <a:r>
              <a:rPr lang="es-ES" sz="2400" dirty="0" smtClean="0">
                <a:solidFill>
                  <a:schemeClr val="accent1">
                    <a:lumMod val="50000"/>
                  </a:schemeClr>
                </a:solidFill>
                <a:latin typeface="Bauhaus 93" pitchFamily="82" charset="0"/>
                <a:ea typeface="Times New Roman" pitchFamily="18" charset="0"/>
                <a:cs typeface="Arial" pitchFamily="34" charset="0"/>
              </a:rPr>
              <a:t>  se diseñó usando algunas de las más avanzadas tecnologías disponibles en aquel tiempo, tales como mamparos herméticos que dividían el casco en 17 secciones independientes y que se creía que podían mantenerlo a flote en caso de rotura de una parte del casco; iba dotado de una potente estación de telegrafía, un nuevo diseño de hélice de tres palas. El </a:t>
            </a:r>
            <a:r>
              <a:rPr lang="es-ES" sz="2400" i="1" dirty="0" err="1" smtClean="0">
                <a:solidFill>
                  <a:schemeClr val="accent1">
                    <a:lumMod val="50000"/>
                  </a:schemeClr>
                </a:solidFill>
                <a:latin typeface="Bauhaus 93" pitchFamily="82" charset="0"/>
                <a:ea typeface="Times New Roman" pitchFamily="18" charset="0"/>
                <a:cs typeface="Arial" pitchFamily="34" charset="0"/>
              </a:rPr>
              <a:t>Titanic</a:t>
            </a:r>
            <a:r>
              <a:rPr lang="es-ES" sz="2400" dirty="0" smtClean="0">
                <a:solidFill>
                  <a:schemeClr val="accent1">
                    <a:lumMod val="50000"/>
                  </a:schemeClr>
                </a:solidFill>
                <a:latin typeface="Bauhaus 93" pitchFamily="82" charset="0"/>
                <a:ea typeface="Times New Roman" pitchFamily="18" charset="0"/>
                <a:cs typeface="Arial" pitchFamily="34" charset="0"/>
              </a:rPr>
              <a:t> era más lujoso que el RMS </a:t>
            </a:r>
            <a:r>
              <a:rPr lang="es-ES" sz="2400" dirty="0" err="1" smtClean="0">
                <a:solidFill>
                  <a:schemeClr val="accent1">
                    <a:lumMod val="50000"/>
                  </a:schemeClr>
                </a:solidFill>
                <a:latin typeface="Bauhaus 93" pitchFamily="82" charset="0"/>
                <a:ea typeface="Times New Roman" pitchFamily="18" charset="0"/>
                <a:cs typeface="Arial" pitchFamily="34" charset="0"/>
              </a:rPr>
              <a:t>Olympic</a:t>
            </a:r>
            <a:r>
              <a:rPr lang="es-ES" sz="2400" dirty="0" smtClean="0">
                <a:solidFill>
                  <a:schemeClr val="accent1">
                    <a:lumMod val="50000"/>
                  </a:schemeClr>
                </a:solidFill>
                <a:latin typeface="Bauhaus 93" pitchFamily="82" charset="0"/>
                <a:ea typeface="Times New Roman" pitchFamily="18" charset="0"/>
                <a:cs typeface="Arial" pitchFamily="34" charset="0"/>
              </a:rPr>
              <a:t> y además de sus rivales de la </a:t>
            </a:r>
            <a:r>
              <a:rPr lang="es-ES" sz="2400" dirty="0" err="1" smtClean="0">
                <a:solidFill>
                  <a:schemeClr val="accent1">
                    <a:lumMod val="50000"/>
                  </a:schemeClr>
                </a:solidFill>
                <a:latin typeface="Bauhaus 93" pitchFamily="82" charset="0"/>
                <a:ea typeface="Times New Roman" pitchFamily="18" charset="0"/>
                <a:cs typeface="Arial" pitchFamily="34" charset="0"/>
              </a:rPr>
              <a:t>Cunard</a:t>
            </a:r>
            <a:r>
              <a:rPr lang="es-ES" sz="2400" dirty="0" smtClean="0">
                <a:solidFill>
                  <a:schemeClr val="accent1">
                    <a:lumMod val="50000"/>
                  </a:schemeClr>
                </a:solidFill>
                <a:latin typeface="Bauhaus 93" pitchFamily="82" charset="0"/>
                <a:ea typeface="Times New Roman" pitchFamily="18" charset="0"/>
                <a:cs typeface="Arial" pitchFamily="34" charset="0"/>
              </a:rPr>
              <a:t> y su estándar al respecto no tenían comparación a las instalaciones de primera clase en cuanto a lujo se refiere. Todo ello hizo que el </a:t>
            </a:r>
            <a:r>
              <a:rPr lang="es-ES" sz="2400" i="1" dirty="0" err="1" smtClean="0">
                <a:solidFill>
                  <a:schemeClr val="accent1">
                    <a:lumMod val="50000"/>
                  </a:schemeClr>
                </a:solidFill>
                <a:latin typeface="Bauhaus 93" pitchFamily="82" charset="0"/>
                <a:ea typeface="Times New Roman" pitchFamily="18" charset="0"/>
                <a:cs typeface="Arial" pitchFamily="34" charset="0"/>
              </a:rPr>
              <a:t>Titanic</a:t>
            </a:r>
            <a:r>
              <a:rPr lang="es-ES" sz="2400" dirty="0" smtClean="0">
                <a:solidFill>
                  <a:schemeClr val="accent1">
                    <a:lumMod val="50000"/>
                  </a:schemeClr>
                </a:solidFill>
                <a:latin typeface="Bauhaus 93" pitchFamily="82" charset="0"/>
                <a:ea typeface="Times New Roman" pitchFamily="18" charset="0"/>
                <a:cs typeface="Arial" pitchFamily="34" charset="0"/>
              </a:rPr>
              <a:t> fuera considerado "insumergible" según la prensa de entonces</a:t>
            </a:r>
            <a:endParaRPr lang="es-ES_tradnl" sz="2400" dirty="0">
              <a:solidFill>
                <a:schemeClr val="accent1">
                  <a:lumMod val="50000"/>
                </a:schemeClr>
              </a:solidFill>
            </a:endParaRPr>
          </a:p>
        </p:txBody>
      </p:sp>
    </p:spTree>
  </p:cSld>
  <p:clrMapOvr>
    <a:masterClrMapping/>
  </p:clrMapOvr>
  <p:transition spd="slow" advTm="3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0" fill="hold"/>
                                        <p:tgtEl>
                                          <p:spTgt spid="12"/>
                                        </p:tgtEl>
                                        <p:attrNameLst>
                                          <p:attrName>ppt_w</p:attrName>
                                        </p:attrNameLst>
                                      </p:cBhvr>
                                      <p:tavLst>
                                        <p:tav tm="0">
                                          <p:val>
                                            <p:fltVal val="0"/>
                                          </p:val>
                                        </p:tav>
                                        <p:tav tm="100000">
                                          <p:val>
                                            <p:strVal val="#ppt_w"/>
                                          </p:val>
                                        </p:tav>
                                      </p:tavLst>
                                    </p:anim>
                                    <p:anim calcmode="lin" valueType="num">
                                      <p:cBhvr>
                                        <p:cTn id="8" dur="5000" fill="hold"/>
                                        <p:tgtEl>
                                          <p:spTgt spid="12"/>
                                        </p:tgtEl>
                                        <p:attrNameLst>
                                          <p:attrName>ppt_h</p:attrName>
                                        </p:attrNameLst>
                                      </p:cBhvr>
                                      <p:tavLst>
                                        <p:tav tm="0">
                                          <p:val>
                                            <p:fltVal val="0"/>
                                          </p:val>
                                        </p:tav>
                                        <p:tav tm="100000">
                                          <p:val>
                                            <p:strVal val="#ppt_h"/>
                                          </p:val>
                                        </p:tav>
                                      </p:tavLst>
                                    </p:anim>
                                    <p:animEffect transition="in" filter="fade">
                                      <p:cBhvr>
                                        <p:cTn id="9" dur="5000"/>
                                        <p:tgtEl>
                                          <p:spTgt spid="12"/>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Paisajes, Otros"/>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graphicFrame>
        <p:nvGraphicFramePr>
          <p:cNvPr id="5" name="4 Marcador de contenido"/>
          <p:cNvGraphicFramePr>
            <a:graphicFrameLocks noGrp="1"/>
          </p:cNvGraphicFramePr>
          <p:nvPr>
            <p:ph idx="1"/>
          </p:nvPr>
        </p:nvGraphicFramePr>
        <p:xfrm>
          <a:off x="2842260" y="3110706"/>
          <a:ext cx="3459480" cy="1504950"/>
        </p:xfrm>
        <a:graphic>
          <a:graphicData uri="http://schemas.openxmlformats.org/drawingml/2006/table">
            <a:tbl>
              <a:tblPr/>
              <a:tblGrid>
                <a:gridCol w="1729740"/>
                <a:gridCol w="1729740"/>
              </a:tblGrid>
              <a:tr h="0">
                <a:tc>
                  <a:txBody>
                    <a:bodyPr/>
                    <a:lstStyle/>
                    <a:p>
                      <a:pPr>
                        <a:lnSpc>
                          <a:spcPts val="1680"/>
                        </a:lnSpc>
                        <a:spcBef>
                          <a:spcPts val="600"/>
                        </a:spcBef>
                        <a:spcAft>
                          <a:spcPts val="600"/>
                        </a:spcAft>
                      </a:pPr>
                      <a:r>
                        <a:rPr lang="es-ES_tradnl" sz="1100" b="1">
                          <a:solidFill>
                            <a:srgbClr val="000000"/>
                          </a:solidFill>
                          <a:latin typeface="Times New Roman"/>
                          <a:ea typeface="Times New Roman"/>
                          <a:cs typeface="Times New Roman"/>
                        </a:rPr>
                        <a:t>Viaje inaugural</a:t>
                      </a:r>
                      <a:endParaRPr lang="es-ES_tradnl" sz="1100">
                        <a:latin typeface="Calibri"/>
                        <a:ea typeface="Calibri"/>
                        <a:cs typeface="Times New Roman"/>
                      </a:endParaRPr>
                    </a:p>
                  </a:txBody>
                  <a:tcPr marL="34925" marR="34925" marT="34925" marB="34925">
                    <a:lnL>
                      <a:noFill/>
                    </a:lnL>
                    <a:lnR>
                      <a:noFill/>
                    </a:lnR>
                    <a:lnT>
                      <a:noFill/>
                    </a:lnT>
                    <a:lnB>
                      <a:noFill/>
                    </a:lnB>
                    <a:solidFill>
                      <a:srgbClr val="F9F9F9"/>
                    </a:solidFill>
                  </a:tcPr>
                </a:tc>
                <a:tc>
                  <a:txBody>
                    <a:bodyPr/>
                    <a:lstStyle/>
                    <a:p>
                      <a:pPr>
                        <a:lnSpc>
                          <a:spcPts val="1680"/>
                        </a:lnSpc>
                        <a:spcBef>
                          <a:spcPts val="600"/>
                        </a:spcBef>
                        <a:spcAft>
                          <a:spcPts val="600"/>
                        </a:spcAft>
                      </a:pPr>
                      <a:r>
                        <a:rPr lang="es-ES_tradnl" sz="1100" u="sng">
                          <a:solidFill>
                            <a:srgbClr val="0000FF"/>
                          </a:solidFill>
                          <a:latin typeface="Times New Roman"/>
                          <a:ea typeface="Times New Roman"/>
                          <a:cs typeface="Times New Roman"/>
                          <a:hlinkClick r:id="rId2" tooltip="10 de abril"/>
                        </a:rPr>
                        <a:t>10 de abril</a:t>
                      </a:r>
                      <a:r>
                        <a:rPr lang="es-ES_tradnl" sz="1100">
                          <a:solidFill>
                            <a:srgbClr val="000000"/>
                          </a:solidFill>
                          <a:latin typeface="Times New Roman"/>
                          <a:ea typeface="Times New Roman"/>
                          <a:cs typeface="Times New Roman"/>
                        </a:rPr>
                        <a:t> de </a:t>
                      </a:r>
                      <a:r>
                        <a:rPr lang="es-ES_tradnl" sz="1100" u="sng">
                          <a:solidFill>
                            <a:srgbClr val="0000FF"/>
                          </a:solidFill>
                          <a:latin typeface="Times New Roman"/>
                          <a:ea typeface="Times New Roman"/>
                          <a:cs typeface="Times New Roman"/>
                          <a:hlinkClick r:id="rId3" tooltip="1912"/>
                        </a:rPr>
                        <a:t>1912</a:t>
                      </a:r>
                      <a:endParaRPr lang="es-ES_tradnl" sz="1100">
                        <a:latin typeface="Calibri"/>
                        <a:ea typeface="Calibri"/>
                        <a:cs typeface="Times New Roman"/>
                      </a:endParaRPr>
                    </a:p>
                  </a:txBody>
                  <a:tcPr marL="34925" marR="34925" marT="34925" marB="34925">
                    <a:lnL>
                      <a:noFill/>
                    </a:lnL>
                    <a:lnR>
                      <a:noFill/>
                    </a:lnR>
                    <a:lnT>
                      <a:noFill/>
                    </a:lnT>
                    <a:lnB>
                      <a:noFill/>
                    </a:lnB>
                    <a:solidFill>
                      <a:srgbClr val="F9F9F9"/>
                    </a:solidFill>
                  </a:tcPr>
                </a:tc>
              </a:tr>
              <a:tr h="0">
                <a:tc>
                  <a:txBody>
                    <a:bodyPr/>
                    <a:lstStyle/>
                    <a:p>
                      <a:pPr>
                        <a:lnSpc>
                          <a:spcPts val="1680"/>
                        </a:lnSpc>
                        <a:spcBef>
                          <a:spcPts val="600"/>
                        </a:spcBef>
                        <a:spcAft>
                          <a:spcPts val="600"/>
                        </a:spcAft>
                      </a:pPr>
                      <a:r>
                        <a:rPr lang="es-ES_tradnl" sz="1100" b="1">
                          <a:solidFill>
                            <a:srgbClr val="000000"/>
                          </a:solidFill>
                          <a:latin typeface="Times New Roman"/>
                          <a:ea typeface="Times New Roman"/>
                          <a:cs typeface="Times New Roman"/>
                        </a:rPr>
                        <a:t>Baja</a:t>
                      </a:r>
                      <a:endParaRPr lang="es-ES_tradnl" sz="1100">
                        <a:latin typeface="Calibri"/>
                        <a:ea typeface="Calibri"/>
                        <a:cs typeface="Times New Roman"/>
                      </a:endParaRPr>
                    </a:p>
                  </a:txBody>
                  <a:tcPr marL="34925" marR="34925" marT="34925" marB="34925">
                    <a:lnL>
                      <a:noFill/>
                    </a:lnL>
                    <a:lnR>
                      <a:noFill/>
                    </a:lnR>
                    <a:lnT>
                      <a:noFill/>
                    </a:lnT>
                    <a:lnB>
                      <a:noFill/>
                    </a:lnB>
                    <a:solidFill>
                      <a:srgbClr val="F9F9F9"/>
                    </a:solidFill>
                  </a:tcPr>
                </a:tc>
                <a:tc>
                  <a:txBody>
                    <a:bodyPr/>
                    <a:lstStyle/>
                    <a:p>
                      <a:pPr>
                        <a:lnSpc>
                          <a:spcPts val="1680"/>
                        </a:lnSpc>
                        <a:spcBef>
                          <a:spcPts val="600"/>
                        </a:spcBef>
                        <a:spcAft>
                          <a:spcPts val="600"/>
                        </a:spcAft>
                      </a:pPr>
                      <a:r>
                        <a:rPr lang="es-ES_tradnl" sz="1100" u="sng">
                          <a:solidFill>
                            <a:srgbClr val="0000FF"/>
                          </a:solidFill>
                          <a:latin typeface="Times New Roman"/>
                          <a:ea typeface="Times New Roman"/>
                          <a:cs typeface="Times New Roman"/>
                          <a:hlinkClick r:id="rId4" tooltip="15 de abril"/>
                        </a:rPr>
                        <a:t>15 de abril</a:t>
                      </a:r>
                      <a:r>
                        <a:rPr lang="es-ES_tradnl" sz="1100">
                          <a:solidFill>
                            <a:srgbClr val="000000"/>
                          </a:solidFill>
                          <a:latin typeface="Times New Roman"/>
                          <a:ea typeface="Times New Roman"/>
                          <a:cs typeface="Times New Roman"/>
                        </a:rPr>
                        <a:t> de </a:t>
                      </a:r>
                      <a:r>
                        <a:rPr lang="es-ES_tradnl" sz="1100" u="sng">
                          <a:solidFill>
                            <a:srgbClr val="0000FF"/>
                          </a:solidFill>
                          <a:latin typeface="Times New Roman"/>
                          <a:ea typeface="Times New Roman"/>
                          <a:cs typeface="Times New Roman"/>
                          <a:hlinkClick r:id="rId3" tooltip="1912"/>
                        </a:rPr>
                        <a:t>1912</a:t>
                      </a:r>
                      <a:endParaRPr lang="es-ES_tradnl" sz="1100">
                        <a:latin typeface="Calibri"/>
                        <a:ea typeface="Calibri"/>
                        <a:cs typeface="Times New Roman"/>
                      </a:endParaRPr>
                    </a:p>
                  </a:txBody>
                  <a:tcPr marL="34925" marR="34925" marT="34925" marB="34925">
                    <a:lnL>
                      <a:noFill/>
                    </a:lnL>
                    <a:lnR>
                      <a:noFill/>
                    </a:lnR>
                    <a:lnT>
                      <a:noFill/>
                    </a:lnT>
                    <a:lnB>
                      <a:noFill/>
                    </a:lnB>
                    <a:solidFill>
                      <a:srgbClr val="F9F9F9"/>
                    </a:solidFill>
                  </a:tcPr>
                </a:tc>
              </a:tr>
              <a:tr h="0">
                <a:tc>
                  <a:txBody>
                    <a:bodyPr/>
                    <a:lstStyle/>
                    <a:p>
                      <a:pPr>
                        <a:lnSpc>
                          <a:spcPts val="1680"/>
                        </a:lnSpc>
                        <a:spcBef>
                          <a:spcPts val="600"/>
                        </a:spcBef>
                        <a:spcAft>
                          <a:spcPts val="600"/>
                        </a:spcAft>
                      </a:pPr>
                      <a:r>
                        <a:rPr lang="es-ES_tradnl" sz="1100" b="1">
                          <a:solidFill>
                            <a:srgbClr val="000000"/>
                          </a:solidFill>
                          <a:latin typeface="Times New Roman"/>
                          <a:ea typeface="Times New Roman"/>
                          <a:cs typeface="Times New Roman"/>
                        </a:rPr>
                        <a:t>Destino</a:t>
                      </a:r>
                      <a:endParaRPr lang="es-ES_tradnl" sz="1100">
                        <a:latin typeface="Calibri"/>
                        <a:ea typeface="Calibri"/>
                        <a:cs typeface="Times New Roman"/>
                      </a:endParaRPr>
                    </a:p>
                  </a:txBody>
                  <a:tcPr marL="34925" marR="34925" marT="34925" marB="34925">
                    <a:lnL>
                      <a:noFill/>
                    </a:lnL>
                    <a:lnR>
                      <a:noFill/>
                    </a:lnR>
                    <a:lnT>
                      <a:noFill/>
                    </a:lnT>
                    <a:lnB>
                      <a:noFill/>
                    </a:lnB>
                    <a:solidFill>
                      <a:srgbClr val="F9F9F9"/>
                    </a:solidFill>
                  </a:tcPr>
                </a:tc>
                <a:tc>
                  <a:txBody>
                    <a:bodyPr/>
                    <a:lstStyle/>
                    <a:p>
                      <a:pPr>
                        <a:lnSpc>
                          <a:spcPts val="1680"/>
                        </a:lnSpc>
                        <a:spcBef>
                          <a:spcPts val="600"/>
                        </a:spcBef>
                        <a:spcAft>
                          <a:spcPts val="600"/>
                        </a:spcAft>
                      </a:pPr>
                      <a:r>
                        <a:rPr lang="es-ES_tradnl" sz="1100" dirty="0">
                          <a:solidFill>
                            <a:srgbClr val="000000"/>
                          </a:solidFill>
                          <a:latin typeface="Times New Roman"/>
                          <a:ea typeface="Times New Roman"/>
                          <a:cs typeface="Times New Roman"/>
                        </a:rPr>
                        <a:t>Hundido durante su viaje inaugural, la noche del </a:t>
                      </a:r>
                      <a:r>
                        <a:rPr lang="es-ES_tradnl" sz="1100" u="sng" dirty="0">
                          <a:solidFill>
                            <a:srgbClr val="0000FF"/>
                          </a:solidFill>
                          <a:latin typeface="Times New Roman"/>
                          <a:ea typeface="Times New Roman"/>
                          <a:cs typeface="Times New Roman"/>
                          <a:hlinkClick r:id="rId5" tooltip="14 de abril"/>
                        </a:rPr>
                        <a:t>14</a:t>
                      </a:r>
                      <a:r>
                        <a:rPr lang="es-ES_tradnl" sz="1100" dirty="0">
                          <a:solidFill>
                            <a:srgbClr val="000000"/>
                          </a:solidFill>
                          <a:latin typeface="Times New Roman"/>
                          <a:ea typeface="Times New Roman"/>
                          <a:cs typeface="Times New Roman"/>
                        </a:rPr>
                        <a:t> al </a:t>
                      </a:r>
                      <a:r>
                        <a:rPr lang="es-ES_tradnl" sz="1100" u="sng" dirty="0">
                          <a:solidFill>
                            <a:srgbClr val="0000FF"/>
                          </a:solidFill>
                          <a:latin typeface="Times New Roman"/>
                          <a:ea typeface="Times New Roman"/>
                          <a:cs typeface="Times New Roman"/>
                          <a:hlinkClick r:id="rId4" tooltip="15 de abril"/>
                        </a:rPr>
                        <a:t>15 de abril</a:t>
                      </a:r>
                      <a:r>
                        <a:rPr lang="es-ES_tradnl" sz="1100" dirty="0">
                          <a:solidFill>
                            <a:srgbClr val="000000"/>
                          </a:solidFill>
                          <a:latin typeface="Times New Roman"/>
                          <a:ea typeface="Times New Roman"/>
                          <a:cs typeface="Times New Roman"/>
                        </a:rPr>
                        <a:t> de </a:t>
                      </a:r>
                      <a:r>
                        <a:rPr lang="es-ES_tradnl" sz="1100" u="sng" dirty="0">
                          <a:solidFill>
                            <a:srgbClr val="0000FF"/>
                          </a:solidFill>
                          <a:latin typeface="Times New Roman"/>
                          <a:ea typeface="Times New Roman"/>
                          <a:cs typeface="Times New Roman"/>
                          <a:hlinkClick r:id="rId3" tooltip="1912"/>
                        </a:rPr>
                        <a:t>1912</a:t>
                      </a:r>
                      <a:r>
                        <a:rPr lang="es-ES_tradnl" sz="1100" dirty="0">
                          <a:solidFill>
                            <a:srgbClr val="000000"/>
                          </a:solidFill>
                          <a:latin typeface="Times New Roman"/>
                          <a:ea typeface="Times New Roman"/>
                          <a:cs typeface="Times New Roman"/>
                        </a:rPr>
                        <a:t>, al chocar con un </a:t>
                      </a:r>
                      <a:r>
                        <a:rPr lang="es-ES_tradnl" sz="1100" u="sng" dirty="0">
                          <a:solidFill>
                            <a:srgbClr val="0000FF"/>
                          </a:solidFill>
                          <a:latin typeface="Times New Roman"/>
                          <a:ea typeface="Times New Roman"/>
                          <a:cs typeface="Times New Roman"/>
                          <a:hlinkClick r:id="rId6" tooltip="Iceberg"/>
                        </a:rPr>
                        <a:t>iceberg</a:t>
                      </a:r>
                      <a:r>
                        <a:rPr lang="es-ES_tradnl" sz="1100" dirty="0">
                          <a:solidFill>
                            <a:srgbClr val="000000"/>
                          </a:solidFill>
                          <a:latin typeface="Times New Roman"/>
                          <a:ea typeface="Times New Roman"/>
                          <a:cs typeface="Times New Roman"/>
                        </a:rPr>
                        <a:t>.</a:t>
                      </a:r>
                      <a:endParaRPr lang="es-ES_tradnl" sz="1100" dirty="0">
                        <a:latin typeface="Calibri"/>
                        <a:ea typeface="Calibri"/>
                        <a:cs typeface="Times New Roman"/>
                      </a:endParaRPr>
                    </a:p>
                  </a:txBody>
                  <a:tcPr marL="34925" marR="34925" marT="34925" marB="34925">
                    <a:lnL>
                      <a:noFill/>
                    </a:lnL>
                    <a:lnR>
                      <a:noFill/>
                    </a:lnR>
                    <a:lnT>
                      <a:noFill/>
                    </a:lnT>
                    <a:lnB>
                      <a:noFill/>
                    </a:lnB>
                    <a:solidFill>
                      <a:srgbClr val="F9F9F9"/>
                    </a:solidFill>
                  </a:tcPr>
                </a:tc>
              </a:tr>
            </a:tbl>
          </a:graphicData>
        </a:graphic>
      </p:graphicFrame>
      <p:pic>
        <p:nvPicPr>
          <p:cNvPr id="41986" name="Picture 2" descr="Titanic Arrival"/>
          <p:cNvPicPr>
            <a:picLocks noChangeAspect="1" noChangeArrowheads="1"/>
          </p:cNvPicPr>
          <p:nvPr/>
        </p:nvPicPr>
        <p:blipFill>
          <a:blip r:embed="rId7" cstate="print"/>
          <a:srcRect/>
          <a:stretch>
            <a:fillRect/>
          </a:stretch>
        </p:blipFill>
        <p:spPr bwMode="auto">
          <a:xfrm>
            <a:off x="-285784" y="-3857625"/>
            <a:ext cx="10163175" cy="10715625"/>
          </a:xfrm>
          <a:prstGeom prst="rect">
            <a:avLst/>
          </a:prstGeom>
          <a:noFill/>
        </p:spPr>
      </p:pic>
      <p:sp>
        <p:nvSpPr>
          <p:cNvPr id="6" name="5 CuadroTexto"/>
          <p:cNvSpPr txBox="1"/>
          <p:nvPr/>
        </p:nvSpPr>
        <p:spPr>
          <a:xfrm>
            <a:off x="1071538" y="4500570"/>
            <a:ext cx="8072462" cy="1569660"/>
          </a:xfrm>
          <a:prstGeom prst="rect">
            <a:avLst/>
          </a:prstGeom>
          <a:noFill/>
        </p:spPr>
        <p:txBody>
          <a:bodyPr wrap="square" rtlCol="0">
            <a:spAutoFit/>
          </a:bodyPr>
          <a:lstStyle/>
          <a:p>
            <a:r>
              <a:rPr lang="es-ES_tradnl" sz="2400" dirty="0" smtClean="0">
                <a:solidFill>
                  <a:schemeClr val="bg1"/>
                </a:solidFill>
                <a:latin typeface="Bauhaus 93" pitchFamily="82" charset="0"/>
              </a:rPr>
              <a:t>Viaje inaugural :  10 de abril 1912 </a:t>
            </a:r>
          </a:p>
          <a:p>
            <a:r>
              <a:rPr lang="es-ES_tradnl" sz="2400" dirty="0" smtClean="0">
                <a:solidFill>
                  <a:schemeClr val="bg1"/>
                </a:solidFill>
                <a:latin typeface="Bauhaus 93" pitchFamily="82" charset="0"/>
              </a:rPr>
              <a:t>Baja : 15 de abril 1912 </a:t>
            </a:r>
          </a:p>
          <a:p>
            <a:r>
              <a:rPr lang="es-ES_tradnl" sz="2400" dirty="0" smtClean="0">
                <a:solidFill>
                  <a:schemeClr val="bg1"/>
                </a:solidFill>
                <a:latin typeface="Bauhaus 93" pitchFamily="82" charset="0"/>
              </a:rPr>
              <a:t>Destino : Hundido durante su  Viaje inaugural  la noche del 14 al 15 de abril  de 1912 al chocar con un iceberg   </a:t>
            </a:r>
            <a:endParaRPr lang="es-ES_tradnl" sz="2400" dirty="0">
              <a:solidFill>
                <a:schemeClr val="bg1"/>
              </a:solidFill>
              <a:latin typeface="Bauhaus 93" pitchFamily="82" charset="0"/>
            </a:endParaRPr>
          </a:p>
        </p:txBody>
      </p:sp>
    </p:spTree>
  </p:cSld>
  <p:clrMapOvr>
    <a:masterClrMapping/>
  </p:clrMapOvr>
  <p:transition spd="slow" advTm="10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http://4.bp.blogspot.com/-9qQ1LIfWyFA/Tai1m98tJpI/AAAAAAAAAe8/SpMOJ1jZBzs/s1600/titanic_1.jpg"/>
          <p:cNvPicPr>
            <a:picLocks noChangeAspect="1" noChangeArrowheads="1"/>
          </p:cNvPicPr>
          <p:nvPr/>
        </p:nvPicPr>
        <p:blipFill>
          <a:blip r:embed="rId2" cstate="print"/>
          <a:srcRect/>
          <a:stretch>
            <a:fillRect/>
          </a:stretch>
        </p:blipFill>
        <p:spPr bwMode="auto">
          <a:xfrm>
            <a:off x="0" y="0"/>
            <a:ext cx="9753600" cy="73152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http://images2.fanpop.com/images/photos/6600000/titanic-titanic-6672194-1024-76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slow" advTm="7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1.bp.blogspot.com/-R_zQQxaM2K4/TwSr8I3IVOI/AAAAAAAACVI/pJQsn437fXc/s1600/titanic-3d.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Tree>
  </p:cSld>
  <p:clrMapOvr>
    <a:masterClrMapping/>
  </p:clrMapOvr>
  <p:transition spd="slow" advTm="5000">
    <p:spli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50178" name="Picture 2" descr="http://vinilo.fm/sites/default/files/titanic.jpg"/>
          <p:cNvPicPr>
            <a:picLocks noChangeAspect="1" noChangeArrowheads="1"/>
          </p:cNvPicPr>
          <p:nvPr/>
        </p:nvPicPr>
        <p:blipFill>
          <a:blip r:embed="rId2" cstate="print"/>
          <a:srcRect/>
          <a:stretch>
            <a:fillRect/>
          </a:stretch>
        </p:blipFill>
        <p:spPr bwMode="auto">
          <a:xfrm>
            <a:off x="857224" y="785794"/>
            <a:ext cx="7666047" cy="5724000"/>
          </a:xfrm>
          <a:prstGeom prst="rect">
            <a:avLst/>
          </a:prstGeom>
          <a:noFill/>
          <a:effectLst>
            <a:softEdge rad="635000"/>
          </a:effectLst>
        </p:spPr>
      </p:pic>
      <p:pic>
        <p:nvPicPr>
          <p:cNvPr id="5" name="Picture 2" descr="http://telemundo33.files.wordpress.com/2008/07/titanic_still.jpg"/>
          <p:cNvPicPr>
            <a:picLocks noChangeAspect="1" noChangeArrowheads="1"/>
          </p:cNvPicPr>
          <p:nvPr/>
        </p:nvPicPr>
        <p:blipFill>
          <a:blip r:embed="rId3" cstate="print"/>
          <a:srcRect/>
          <a:stretch>
            <a:fillRect/>
          </a:stretch>
        </p:blipFill>
        <p:spPr bwMode="auto">
          <a:xfrm>
            <a:off x="0" y="0"/>
            <a:ext cx="9177466" cy="6516000"/>
          </a:xfrm>
          <a:prstGeom prst="ellipse">
            <a:avLst/>
          </a:prstGeom>
          <a:noFill/>
          <a:effectLst>
            <a:softEdge rad="635000"/>
          </a:effectLst>
        </p:spPr>
      </p:pic>
    </p:spTree>
  </p:cSld>
  <p:clrMapOvr>
    <a:masterClrMapping/>
  </p:clrMapOvr>
  <p:transition spd="slow" advTm="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dk1"/>
          </a:lnRef>
          <a:fillRef idx="3">
            <a:schemeClr val="dk1"/>
          </a:fillRef>
          <a:effectRef idx="3">
            <a:schemeClr val="dk1"/>
          </a:effectRef>
          <a:fontRef idx="minor">
            <a:schemeClr val="lt1"/>
          </a:fontRef>
        </p:style>
        <p:txBody>
          <a:bodyPr/>
          <a:lstStyle/>
          <a:p>
            <a:endParaRPr lang="es-ES_tradnl" dirty="0"/>
          </a:p>
        </p:txBody>
      </p:sp>
      <p:pic>
        <p:nvPicPr>
          <p:cNvPr id="65538" name="Picture 2" descr="http://cineseries.net/wp-content/uploads/2011/05/titanic.jpg"/>
          <p:cNvPicPr>
            <a:picLocks noChangeAspect="1" noChangeArrowheads="1"/>
          </p:cNvPicPr>
          <p:nvPr/>
        </p:nvPicPr>
        <p:blipFill>
          <a:blip r:embed="rId2" cstate="print"/>
          <a:srcRect/>
          <a:stretch>
            <a:fillRect/>
          </a:stretch>
        </p:blipFill>
        <p:spPr bwMode="auto">
          <a:xfrm>
            <a:off x="857224" y="1214422"/>
            <a:ext cx="7304220" cy="4284000"/>
          </a:xfrm>
          <a:prstGeom prst="rect">
            <a:avLst/>
          </a:prstGeom>
          <a:noFill/>
          <a:effectLst>
            <a:softEdge rad="635000"/>
          </a:effectLst>
        </p:spPr>
      </p:pic>
    </p:spTree>
  </p:cSld>
  <p:clrMapOvr>
    <a:masterClrMapping/>
  </p:clrMapOvr>
  <p:transition spd="slow" advTm="4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4.bp.blogspot.com/-Oj4o9vGfeFw/TrFnvCf_bZI/AAAAAAAADM4/oXboFFls1tQ/s1600/New-York-City.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Tree>
  </p:cSld>
  <p:clrMapOvr>
    <a:masterClrMapping/>
  </p:clrMapOvr>
  <p:transition spd="slow" advTm="5000">
    <p:split orient="vert"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http://www.fondos10.net/wp-content/uploads/2008/06/luces-de-new-york-2050x1250.jpg"/>
          <p:cNvPicPr>
            <a:picLocks noChangeAspect="1" noChangeArrowheads="1"/>
          </p:cNvPicPr>
          <p:nvPr/>
        </p:nvPicPr>
        <p:blipFill>
          <a:blip r:embed="rId2" cstate="print"/>
          <a:srcRect/>
          <a:stretch>
            <a:fillRect/>
          </a:stretch>
        </p:blipFill>
        <p:spPr bwMode="auto">
          <a:xfrm>
            <a:off x="0" y="-126000"/>
            <a:ext cx="11454581" cy="6984000"/>
          </a:xfrm>
          <a:prstGeom prst="rect">
            <a:avLst/>
          </a:prstGeom>
          <a:noFill/>
        </p:spPr>
      </p:pic>
    </p:spTree>
  </p:cSld>
  <p:clrMapOvr>
    <a:masterClrMapping/>
  </p:clrMapOvr>
  <p:transition spd="slow"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2.77778E-7 4.04624E-6 L -0.24115 0.00393 " pathEditMode="relative" rAng="0" ptsTypes="AA">
                                      <p:cBhvr>
                                        <p:cTn id="6" dur="5000" fill="hold"/>
                                        <p:tgtEl>
                                          <p:spTgt spid="75778"/>
                                        </p:tgtEl>
                                        <p:attrNameLst>
                                          <p:attrName>ppt_x</p:attrName>
                                          <p:attrName>ppt_y</p:attrName>
                                        </p:attrNameLst>
                                      </p:cBhvr>
                                      <p:rCtr x="-121" y="2"/>
                                    </p:animMotion>
                                  </p:childTnLst>
                                </p:cTn>
                              </p:par>
                            </p:childTnLst>
                          </p:cTn>
                        </p:par>
                        <p:par>
                          <p:cTn id="7" fill="hold">
                            <p:stCondLst>
                              <p:cond delay="5000"/>
                            </p:stCondLst>
                            <p:childTnLst>
                              <p:par>
                                <p:cTn id="8" presetID="9" presetClass="emph" presetSubtype="0" nodeType="afterEffect">
                                  <p:stCondLst>
                                    <p:cond delay="0"/>
                                  </p:stCondLst>
                                  <p:childTnLst>
                                    <p:set>
                                      <p:cBhvr rctx="PPT">
                                        <p:cTn id="9" dur="indefinite"/>
                                        <p:tgtEl>
                                          <p:spTgt spid="75778"/>
                                        </p:tgtEl>
                                        <p:attrNameLst>
                                          <p:attrName>style.opacity</p:attrName>
                                        </p:attrNameLst>
                                      </p:cBhvr>
                                      <p:to>
                                        <p:strVal val="0.75"/>
                                      </p:to>
                                    </p:set>
                                    <p:animEffect filter="image" prLst="opacity: 0.75">
                                      <p:cBhvr rctx="IE">
                                        <p:cTn id="10" dur="indefinite"/>
                                        <p:tgtEl>
                                          <p:spTgt spid="75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4" name="Picture 4" descr="http://ngtravelerpanel.com/wp-content/uploads/2011/12/New-York-New-York12801204.jpg"/>
          <p:cNvPicPr>
            <a:picLocks noChangeAspect="1" noChangeArrowheads="1"/>
          </p:cNvPicPr>
          <p:nvPr/>
        </p:nvPicPr>
        <p:blipFill>
          <a:blip r:embed="rId2" cstate="print"/>
          <a:srcRect/>
          <a:stretch>
            <a:fillRect/>
          </a:stretch>
        </p:blipFill>
        <p:spPr bwMode="auto">
          <a:xfrm>
            <a:off x="6554" y="0"/>
            <a:ext cx="9137446" cy="7308000"/>
          </a:xfrm>
          <a:prstGeom prst="rect">
            <a:avLst/>
          </a:prstGeom>
          <a:noFill/>
        </p:spPr>
      </p:pic>
      <p:pic>
        <p:nvPicPr>
          <p:cNvPr id="8" name="Picture 4" descr="http://ngtravelerpanel.com/wp-content/uploads/2011/12/New-York-New-York12801204.jpg"/>
          <p:cNvPicPr>
            <a:picLocks noChangeAspect="1" noChangeArrowheads="1"/>
          </p:cNvPicPr>
          <p:nvPr/>
        </p:nvPicPr>
        <p:blipFill>
          <a:blip r:embed="rId2" cstate="print"/>
          <a:srcRect/>
          <a:stretch>
            <a:fillRect/>
          </a:stretch>
        </p:blipFill>
        <p:spPr bwMode="auto">
          <a:xfrm>
            <a:off x="6554" y="0"/>
            <a:ext cx="9137446" cy="7308000"/>
          </a:xfrm>
          <a:prstGeom prst="rect">
            <a:avLst/>
          </a:prstGeom>
          <a:noFill/>
        </p:spPr>
      </p:pic>
      <p:pic>
        <p:nvPicPr>
          <p:cNvPr id="9" name="Picture 4" descr="http://ngtravelerpanel.com/wp-content/uploads/2011/12/New-York-New-York12801204.jpg"/>
          <p:cNvPicPr>
            <a:picLocks noChangeAspect="1" noChangeArrowheads="1"/>
          </p:cNvPicPr>
          <p:nvPr/>
        </p:nvPicPr>
        <p:blipFill>
          <a:blip r:embed="rId2" cstate="print"/>
          <a:srcRect/>
          <a:stretch>
            <a:fillRect/>
          </a:stretch>
        </p:blipFill>
        <p:spPr bwMode="auto">
          <a:xfrm>
            <a:off x="6554" y="0"/>
            <a:ext cx="9137446" cy="7308000"/>
          </a:xfrm>
          <a:prstGeom prst="rect">
            <a:avLst/>
          </a:prstGeom>
          <a:noFill/>
        </p:spPr>
      </p:pic>
      <p:pic>
        <p:nvPicPr>
          <p:cNvPr id="10" name="Picture 4" descr="http://ngtravelerpanel.com/wp-content/uploads/2011/12/New-York-New-York12801204.jpg"/>
          <p:cNvPicPr>
            <a:picLocks noChangeAspect="1" noChangeArrowheads="1"/>
          </p:cNvPicPr>
          <p:nvPr/>
        </p:nvPicPr>
        <p:blipFill>
          <a:blip r:embed="rId2" cstate="print"/>
          <a:srcRect/>
          <a:stretch>
            <a:fillRect/>
          </a:stretch>
        </p:blipFill>
        <p:spPr bwMode="auto">
          <a:xfrm>
            <a:off x="6554" y="0"/>
            <a:ext cx="9137446" cy="7308000"/>
          </a:xfrm>
          <a:prstGeom prst="rect">
            <a:avLst/>
          </a:prstGeom>
          <a:noFill/>
        </p:spPr>
      </p:pic>
      <p:pic>
        <p:nvPicPr>
          <p:cNvPr id="11" name="Picture 4" descr="http://ngtravelerpanel.com/wp-content/uploads/2011/12/New-York-New-York12801204.jpg"/>
          <p:cNvPicPr>
            <a:picLocks noChangeAspect="1" noChangeArrowheads="1"/>
          </p:cNvPicPr>
          <p:nvPr/>
        </p:nvPicPr>
        <p:blipFill>
          <a:blip r:embed="rId2" cstate="print"/>
          <a:srcRect/>
          <a:stretch>
            <a:fillRect/>
          </a:stretch>
        </p:blipFill>
        <p:spPr bwMode="auto">
          <a:xfrm>
            <a:off x="6554" y="0"/>
            <a:ext cx="9137446" cy="7308000"/>
          </a:xfrm>
          <a:prstGeom prst="rect">
            <a:avLst/>
          </a:prstGeom>
          <a:noFill/>
        </p:spPr>
      </p:pic>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11"/>
                                        </p:tgtEl>
                                        <p:attrNameLst>
                                          <p:attrName>ppt_w</p:attrName>
                                        </p:attrNameLst>
                                      </p:cBhvr>
                                      <p:tavLst>
                                        <p:tav tm="0">
                                          <p:val>
                                            <p:strVal val="ppt_w"/>
                                          </p:val>
                                        </p:tav>
                                        <p:tav tm="100000">
                                          <p:val>
                                            <p:fltVal val="0"/>
                                          </p:val>
                                        </p:tav>
                                      </p:tavLst>
                                    </p:anim>
                                    <p:anim calcmode="lin" valueType="num">
                                      <p:cBhvr>
                                        <p:cTn id="7" dur="5000"/>
                                        <p:tgtEl>
                                          <p:spTgt spid="11"/>
                                        </p:tgtEl>
                                        <p:attrNameLst>
                                          <p:attrName>ppt_h</p:attrName>
                                        </p:attrNameLst>
                                      </p:cBhvr>
                                      <p:tavLst>
                                        <p:tav tm="0">
                                          <p:val>
                                            <p:strVal val="ppt_h"/>
                                          </p:val>
                                        </p:tav>
                                        <p:tav tm="100000">
                                          <p:val>
                                            <p:strVal val="ppt_h"/>
                                          </p:val>
                                        </p:tav>
                                      </p:tavLst>
                                    </p:anim>
                                    <p:set>
                                      <p:cBhvr>
                                        <p:cTn id="8" dur="1" fill="hold">
                                          <p:stCondLst>
                                            <p:cond delay="4999"/>
                                          </p:stCondLst>
                                        </p:cTn>
                                        <p:tgtEl>
                                          <p:spTgt spid="11"/>
                                        </p:tgtEl>
                                        <p:attrNameLst>
                                          <p:attrName>style.visibility</p:attrName>
                                        </p:attrNameLst>
                                      </p:cBhvr>
                                      <p:to>
                                        <p:strVal val="hidden"/>
                                      </p:to>
                                    </p:set>
                                  </p:childTnLst>
                                </p:cTn>
                              </p:par>
                              <p:par>
                                <p:cTn id="9" presetID="17" presetClass="exit" presetSubtype="2" fill="hold" nodeType="withEffect">
                                  <p:stCondLst>
                                    <p:cond delay="0"/>
                                  </p:stCondLst>
                                  <p:childTnLst>
                                    <p:anim calcmode="lin" valueType="num">
                                      <p:cBhvr>
                                        <p:cTn id="10" dur="5000"/>
                                        <p:tgtEl>
                                          <p:spTgt spid="10"/>
                                        </p:tgtEl>
                                        <p:attrNameLst>
                                          <p:attrName>ppt_x</p:attrName>
                                        </p:attrNameLst>
                                      </p:cBhvr>
                                      <p:tavLst>
                                        <p:tav tm="0">
                                          <p:val>
                                            <p:strVal val="ppt_x"/>
                                          </p:val>
                                        </p:tav>
                                        <p:tav tm="100000">
                                          <p:val>
                                            <p:strVal val="ppt_x+ppt_w/2"/>
                                          </p:val>
                                        </p:tav>
                                      </p:tavLst>
                                    </p:anim>
                                    <p:anim calcmode="lin" valueType="num">
                                      <p:cBhvr>
                                        <p:cTn id="11" dur="5000"/>
                                        <p:tgtEl>
                                          <p:spTgt spid="10"/>
                                        </p:tgtEl>
                                        <p:attrNameLst>
                                          <p:attrName>ppt_y</p:attrName>
                                        </p:attrNameLst>
                                      </p:cBhvr>
                                      <p:tavLst>
                                        <p:tav tm="0">
                                          <p:val>
                                            <p:strVal val="ppt_y"/>
                                          </p:val>
                                        </p:tav>
                                        <p:tav tm="100000">
                                          <p:val>
                                            <p:strVal val="ppt_y"/>
                                          </p:val>
                                        </p:tav>
                                      </p:tavLst>
                                    </p:anim>
                                    <p:anim calcmode="lin" valueType="num">
                                      <p:cBhvr>
                                        <p:cTn id="12" dur="5000"/>
                                        <p:tgtEl>
                                          <p:spTgt spid="10"/>
                                        </p:tgtEl>
                                        <p:attrNameLst>
                                          <p:attrName>ppt_w</p:attrName>
                                        </p:attrNameLst>
                                      </p:cBhvr>
                                      <p:tavLst>
                                        <p:tav tm="0">
                                          <p:val>
                                            <p:strVal val="ppt_w"/>
                                          </p:val>
                                        </p:tav>
                                        <p:tav tm="100000">
                                          <p:val>
                                            <p:fltVal val="0"/>
                                          </p:val>
                                        </p:tav>
                                      </p:tavLst>
                                    </p:anim>
                                    <p:anim calcmode="lin" valueType="num">
                                      <p:cBhvr>
                                        <p:cTn id="13" dur="5000"/>
                                        <p:tgtEl>
                                          <p:spTgt spid="10"/>
                                        </p:tgtEl>
                                        <p:attrNameLst>
                                          <p:attrName>ppt_h</p:attrName>
                                        </p:attrNameLst>
                                      </p:cBhvr>
                                      <p:tavLst>
                                        <p:tav tm="0">
                                          <p:val>
                                            <p:strVal val="ppt_h"/>
                                          </p:val>
                                        </p:tav>
                                        <p:tav tm="100000">
                                          <p:val>
                                            <p:strVal val="ppt_h"/>
                                          </p:val>
                                        </p:tav>
                                      </p:tavLst>
                                    </p:anim>
                                    <p:set>
                                      <p:cBhvr>
                                        <p:cTn id="14" dur="1" fill="hold">
                                          <p:stCondLst>
                                            <p:cond delay="4999"/>
                                          </p:stCondLst>
                                        </p:cTn>
                                        <p:tgtEl>
                                          <p:spTgt spid="10"/>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5000"/>
                                        <p:tgtEl>
                                          <p:spTgt spid="9"/>
                                        </p:tgtEl>
                                        <p:attrNameLst>
                                          <p:attrName>ppt_x</p:attrName>
                                        </p:attrNameLst>
                                      </p:cBhvr>
                                      <p:tavLst>
                                        <p:tav tm="0">
                                          <p:val>
                                            <p:strVal val="ppt_x"/>
                                          </p:val>
                                        </p:tav>
                                        <p:tav tm="100000">
                                          <p:val>
                                            <p:strVal val="0-ppt_w/2"/>
                                          </p:val>
                                        </p:tav>
                                      </p:tavLst>
                                    </p:anim>
                                    <p:anim calcmode="lin" valueType="num">
                                      <p:cBhvr additive="base">
                                        <p:cTn id="17" dur="5000"/>
                                        <p:tgtEl>
                                          <p:spTgt spid="9"/>
                                        </p:tgtEl>
                                        <p:attrNameLst>
                                          <p:attrName>ppt_y</p:attrName>
                                        </p:attrNameLst>
                                      </p:cBhvr>
                                      <p:tavLst>
                                        <p:tav tm="0">
                                          <p:val>
                                            <p:strVal val="ppt_y"/>
                                          </p:val>
                                        </p:tav>
                                        <p:tav tm="100000">
                                          <p:val>
                                            <p:strVal val="ppt_y"/>
                                          </p:val>
                                        </p:tav>
                                      </p:tavLst>
                                    </p:anim>
                                    <p:set>
                                      <p:cBhvr>
                                        <p:cTn id="18" dur="1" fill="hold">
                                          <p:stCondLst>
                                            <p:cond delay="4999"/>
                                          </p:stCondLst>
                                        </p:cTn>
                                        <p:tgtEl>
                                          <p:spTgt spid="9"/>
                                        </p:tgtEl>
                                        <p:attrNameLst>
                                          <p:attrName>style.visibility</p:attrName>
                                        </p:attrNameLst>
                                      </p:cBhvr>
                                      <p:to>
                                        <p:strVal val="hidden"/>
                                      </p:to>
                                    </p:set>
                                  </p:childTnLst>
                                </p:cTn>
                              </p:par>
                            </p:childTnLst>
                          </p:cTn>
                        </p:par>
                        <p:par>
                          <p:cTn id="19" fill="hold">
                            <p:stCondLst>
                              <p:cond delay="5000"/>
                            </p:stCondLst>
                            <p:childTnLst>
                              <p:par>
                                <p:cTn id="20" presetID="53" presetClass="exit" presetSubtype="0" fill="hold" nodeType="afterEffect">
                                  <p:stCondLst>
                                    <p:cond delay="0"/>
                                  </p:stCondLst>
                                  <p:childTnLst>
                                    <p:anim calcmode="lin" valueType="num">
                                      <p:cBhvr>
                                        <p:cTn id="21" dur="3000"/>
                                        <p:tgtEl>
                                          <p:spTgt spid="8"/>
                                        </p:tgtEl>
                                        <p:attrNameLst>
                                          <p:attrName>ppt_w</p:attrName>
                                        </p:attrNameLst>
                                      </p:cBhvr>
                                      <p:tavLst>
                                        <p:tav tm="0">
                                          <p:val>
                                            <p:strVal val="ppt_w"/>
                                          </p:val>
                                        </p:tav>
                                        <p:tav tm="100000">
                                          <p:val>
                                            <p:fltVal val="0"/>
                                          </p:val>
                                        </p:tav>
                                      </p:tavLst>
                                    </p:anim>
                                    <p:anim calcmode="lin" valueType="num">
                                      <p:cBhvr>
                                        <p:cTn id="22" dur="3000"/>
                                        <p:tgtEl>
                                          <p:spTgt spid="8"/>
                                        </p:tgtEl>
                                        <p:attrNameLst>
                                          <p:attrName>ppt_h</p:attrName>
                                        </p:attrNameLst>
                                      </p:cBhvr>
                                      <p:tavLst>
                                        <p:tav tm="0">
                                          <p:val>
                                            <p:strVal val="ppt_h"/>
                                          </p:val>
                                        </p:tav>
                                        <p:tav tm="100000">
                                          <p:val>
                                            <p:fltVal val="0"/>
                                          </p:val>
                                        </p:tav>
                                      </p:tavLst>
                                    </p:anim>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J:\FONDITOS\ciudad_rosa-1024x768[1].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Tree>
  </p:cSld>
  <p:clrMapOvr>
    <a:masterClrMapping/>
  </p:clrMapOvr>
  <p:transition spd="slow" advTm="4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1" descr="J:\CARPETA PLANTILLAS\slide0012_image031.jpg"/>
          <p:cNvPicPr>
            <a:picLocks noChangeAspect="1" noChangeArrowheads="1"/>
          </p:cNvPicPr>
          <p:nvPr/>
        </p:nvPicPr>
        <p:blipFill>
          <a:blip r:embed="rId2" cstate="print"/>
          <a:srcRect/>
          <a:stretch>
            <a:fillRect/>
          </a:stretch>
        </p:blipFill>
        <p:spPr bwMode="auto">
          <a:xfrm rot="5400000">
            <a:off x="1164693" y="-1164693"/>
            <a:ext cx="6886614" cy="9216000"/>
          </a:xfrm>
          <a:prstGeom prst="rect">
            <a:avLst/>
          </a:prstGeom>
          <a:noFill/>
        </p:spPr>
      </p:pic>
      <p:pic>
        <p:nvPicPr>
          <p:cNvPr id="5" name="Picture 2" descr="File:TitanicRoute.svg"/>
          <p:cNvPicPr>
            <a:picLocks noChangeAspect="1" noChangeArrowheads="1"/>
          </p:cNvPicPr>
          <p:nvPr/>
        </p:nvPicPr>
        <p:blipFill>
          <a:blip r:embed="rId3" cstate="print"/>
          <a:srcRect/>
          <a:stretch>
            <a:fillRect/>
          </a:stretch>
        </p:blipFill>
        <p:spPr bwMode="auto">
          <a:xfrm>
            <a:off x="285720" y="1714488"/>
            <a:ext cx="8587950" cy="3564000"/>
          </a:xfrm>
          <a:prstGeom prst="rect">
            <a:avLst/>
          </a:prstGeom>
          <a:noFill/>
          <a:effectLst>
            <a:softEdge rad="635000"/>
          </a:effectLst>
        </p:spPr>
      </p:pic>
      <p:sp>
        <p:nvSpPr>
          <p:cNvPr id="6" name="5 Rectángulo"/>
          <p:cNvSpPr/>
          <p:nvPr/>
        </p:nvSpPr>
        <p:spPr>
          <a:xfrm>
            <a:off x="1357290" y="428605"/>
            <a:ext cx="6500858" cy="830997"/>
          </a:xfrm>
          <a:prstGeom prst="rect">
            <a:avLst/>
          </a:prstGeom>
        </p:spPr>
        <p:txBody>
          <a:bodyPr wrap="square">
            <a:spAutoFit/>
          </a:bodyPr>
          <a:lstStyle/>
          <a:p>
            <a:r>
              <a:rPr lang="es-ES" sz="2400" dirty="0" smtClean="0">
                <a:solidFill>
                  <a:schemeClr val="accent1">
                    <a:lumMod val="50000"/>
                  </a:schemeClr>
                </a:solidFill>
                <a:latin typeface="Bauhaus 93" pitchFamily="82" charset="0"/>
              </a:rPr>
              <a:t>La ruta del viaje inaugural; la X marca el lugar donde ocurrió el hundimiento</a:t>
            </a:r>
            <a:endParaRPr lang="es-ES_tradnl" sz="2400" dirty="0">
              <a:solidFill>
                <a:schemeClr val="accent1">
                  <a:lumMod val="50000"/>
                </a:schemeClr>
              </a:solidFill>
              <a:latin typeface="Bauhaus 93" pitchFamily="82" charset="0"/>
            </a:endParaRPr>
          </a:p>
        </p:txBody>
      </p:sp>
    </p:spTree>
  </p:cSld>
  <p:clrMapOvr>
    <a:masterClrMapping/>
  </p:clrMapOvr>
  <p:transition spd="slow" advTm="10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5122" name="Picture 2" descr="File:10 titanic (1).jpg"/>
          <p:cNvPicPr>
            <a:picLocks noChangeAspect="1" noChangeArrowheads="1"/>
          </p:cNvPicPr>
          <p:nvPr/>
        </p:nvPicPr>
        <p:blipFill>
          <a:blip r:embed="rId2" cstate="print"/>
          <a:srcRect/>
          <a:stretch>
            <a:fillRect/>
          </a:stretch>
        </p:blipFill>
        <p:spPr bwMode="auto">
          <a:xfrm>
            <a:off x="285720" y="0"/>
            <a:ext cx="8442144" cy="6876000"/>
          </a:xfrm>
          <a:prstGeom prst="rect">
            <a:avLst/>
          </a:prstGeom>
          <a:noFill/>
          <a:effectLst>
            <a:softEdge rad="635000"/>
          </a:effectLst>
        </p:spPr>
      </p:pic>
      <p:sp>
        <p:nvSpPr>
          <p:cNvPr id="5" name="4 Rectángulo"/>
          <p:cNvSpPr/>
          <p:nvPr/>
        </p:nvSpPr>
        <p:spPr>
          <a:xfrm>
            <a:off x="2286000" y="3571876"/>
            <a:ext cx="4572000" cy="461665"/>
          </a:xfrm>
          <a:prstGeom prst="rect">
            <a:avLst/>
          </a:prstGeom>
        </p:spPr>
        <p:txBody>
          <a:bodyPr wrap="square">
            <a:spAutoFit/>
          </a:bodyPr>
          <a:lstStyle/>
          <a:p>
            <a:endParaRPr lang="es-ES_tradnl" sz="2400" dirty="0">
              <a:solidFill>
                <a:schemeClr val="bg1"/>
              </a:solidFill>
              <a:latin typeface="Bauhaus 93" pitchFamily="82" charset="0"/>
            </a:endParaRPr>
          </a:p>
        </p:txBody>
      </p:sp>
      <p:pic>
        <p:nvPicPr>
          <p:cNvPr id="32769" name="Picture 1" descr="J:\CARPETA PLANTILLAS\slide0012_image031.jpg"/>
          <p:cNvPicPr>
            <a:picLocks noChangeAspect="1" noChangeArrowheads="1"/>
          </p:cNvPicPr>
          <p:nvPr/>
        </p:nvPicPr>
        <p:blipFill>
          <a:blip r:embed="rId3" cstate="print"/>
          <a:srcRect/>
          <a:stretch>
            <a:fillRect/>
          </a:stretch>
        </p:blipFill>
        <p:spPr bwMode="auto">
          <a:xfrm rot="5400000">
            <a:off x="1230296" y="4484686"/>
            <a:ext cx="1254117" cy="2857522"/>
          </a:xfrm>
          <a:prstGeom prst="rect">
            <a:avLst/>
          </a:prstGeom>
          <a:noFill/>
        </p:spPr>
      </p:pic>
      <p:sp>
        <p:nvSpPr>
          <p:cNvPr id="7" name="6 Rectángulo"/>
          <p:cNvSpPr/>
          <p:nvPr/>
        </p:nvSpPr>
        <p:spPr>
          <a:xfrm>
            <a:off x="500034" y="5357826"/>
            <a:ext cx="3071834" cy="923330"/>
          </a:xfrm>
          <a:prstGeom prst="rect">
            <a:avLst/>
          </a:prstGeom>
        </p:spPr>
        <p:txBody>
          <a:bodyPr wrap="square">
            <a:spAutoFit/>
          </a:bodyPr>
          <a:lstStyle/>
          <a:p>
            <a:r>
              <a:rPr lang="es-ES" dirty="0" smtClean="0">
                <a:solidFill>
                  <a:schemeClr val="accent1">
                    <a:lumMod val="50000"/>
                  </a:schemeClr>
                </a:solidFill>
                <a:latin typeface="Bauhaus 93" pitchFamily="82" charset="0"/>
              </a:rPr>
              <a:t>El </a:t>
            </a:r>
            <a:r>
              <a:rPr lang="es-ES" i="1" dirty="0" err="1" smtClean="0">
                <a:solidFill>
                  <a:schemeClr val="accent1">
                    <a:lumMod val="50000"/>
                  </a:schemeClr>
                </a:solidFill>
                <a:latin typeface="Bauhaus 93" pitchFamily="82" charset="0"/>
              </a:rPr>
              <a:t>Titanic</a:t>
            </a:r>
            <a:r>
              <a:rPr lang="es-ES" dirty="0" smtClean="0">
                <a:solidFill>
                  <a:schemeClr val="accent1">
                    <a:lumMod val="50000"/>
                  </a:schemeClr>
                </a:solidFill>
                <a:latin typeface="Bauhaus 93" pitchFamily="82" charset="0"/>
              </a:rPr>
              <a:t> en el astillero, poco tiempo antes de su botadura.</a:t>
            </a:r>
            <a:endParaRPr lang="es-ES_tradnl" dirty="0">
              <a:solidFill>
                <a:schemeClr val="accent1">
                  <a:lumMod val="50000"/>
                </a:schemeClr>
              </a:solidFill>
              <a:latin typeface="Bauhaus 93" pitchFamily="82" charset="0"/>
            </a:endParaRPr>
          </a:p>
        </p:txBody>
      </p:sp>
    </p:spTree>
  </p:cSld>
  <p:clrMapOvr>
    <a:masterClrMapping/>
  </p:clrMapOvr>
  <p:transition spd="slow" advTm="8000">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6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60418" name="Picture 2" descr="http://blogs.elpais.com/.a/6a00d8341bfb1653ef014e8bc99593970d-550wi"/>
          <p:cNvPicPr>
            <a:picLocks noChangeAspect="1" noChangeArrowheads="1"/>
          </p:cNvPicPr>
          <p:nvPr/>
        </p:nvPicPr>
        <p:blipFill>
          <a:blip r:embed="rId2" cstate="print"/>
          <a:srcRect/>
          <a:stretch>
            <a:fillRect/>
          </a:stretch>
        </p:blipFill>
        <p:spPr bwMode="auto">
          <a:xfrm>
            <a:off x="571472" y="571480"/>
            <a:ext cx="7987789" cy="5940000"/>
          </a:xfrm>
          <a:prstGeom prst="rect">
            <a:avLst/>
          </a:prstGeom>
          <a:noFill/>
          <a:effectLst>
            <a:softEdge rad="635000"/>
          </a:effectLst>
        </p:spPr>
      </p:pic>
      <p:pic>
        <p:nvPicPr>
          <p:cNvPr id="5" name="Picture 5" descr="http://i4.photobucket.com/albums/y134/millalobo/3924d481.jpg"/>
          <p:cNvPicPr>
            <a:picLocks noChangeAspect="1" noChangeArrowheads="1"/>
          </p:cNvPicPr>
          <p:nvPr/>
        </p:nvPicPr>
        <p:blipFill>
          <a:blip r:embed="rId3" cstate="print"/>
          <a:srcRect/>
          <a:stretch>
            <a:fillRect/>
          </a:stretch>
        </p:blipFill>
        <p:spPr bwMode="auto">
          <a:xfrm>
            <a:off x="357158" y="857232"/>
            <a:ext cx="8584593" cy="5148000"/>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strVal val="ppt_w*0.70"/>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72706" name="Picture 2" descr="http://www.grijalvo.com/Batracius/Titanic_2004/Foto_2_Titanic_Smith_Murdoch_Boxhall.jpg"/>
          <p:cNvPicPr>
            <a:picLocks noChangeAspect="1" noChangeArrowheads="1"/>
          </p:cNvPicPr>
          <p:nvPr/>
        </p:nvPicPr>
        <p:blipFill>
          <a:blip r:embed="rId2" cstate="print"/>
          <a:srcRect/>
          <a:stretch>
            <a:fillRect/>
          </a:stretch>
        </p:blipFill>
        <p:spPr bwMode="auto">
          <a:xfrm>
            <a:off x="1071538" y="928670"/>
            <a:ext cx="6686550" cy="5105400"/>
          </a:xfrm>
          <a:prstGeom prst="roundRect">
            <a:avLst/>
          </a:prstGeom>
          <a:noFill/>
          <a:effectLst>
            <a:softEdge rad="127000"/>
          </a:effectLst>
          <a:scene3d>
            <a:camera prst="orthographicFront"/>
            <a:lightRig rig="threePt" dir="t"/>
          </a:scene3d>
          <a:sp3d>
            <a:bevelT w="114300" prst="hardEdge"/>
          </a:sp3d>
        </p:spPr>
      </p:pic>
    </p:spTree>
  </p:cSld>
  <p:clrMapOvr>
    <a:masterClrMapping/>
  </p:clrMapOvr>
  <p:transition spd="slow" advTm="5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ocuments\COMPRIMIR\pasajeros_del_titanic_paseando-640x640x80-1[1].jpg"/>
          <p:cNvPicPr>
            <a:picLocks noChangeAspect="1" noChangeArrowheads="1"/>
          </p:cNvPicPr>
          <p:nvPr/>
        </p:nvPicPr>
        <p:blipFill>
          <a:blip r:embed="rId2" cstate="print"/>
          <a:srcRect/>
          <a:stretch>
            <a:fillRect/>
          </a:stretch>
        </p:blipFill>
        <p:spPr bwMode="auto">
          <a:xfrm>
            <a:off x="-6" y="0"/>
            <a:ext cx="9206370" cy="6876000"/>
          </a:xfrm>
          <a:prstGeom prst="rect">
            <a:avLst/>
          </a:prstGeom>
          <a:noFill/>
        </p:spPr>
      </p:pic>
    </p:spTree>
  </p:cSld>
  <p:clrMapOvr>
    <a:masterClrMapping/>
  </p:clrMapOvr>
  <p:transition spd="slow" advTm="3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78850" name="Picture 2" descr="http://www.grijalvo.com/Batracius/Titanic_2004/Foto_1_Titanic_Olympic_Belfast.jpg"/>
          <p:cNvPicPr>
            <a:picLocks noChangeAspect="1" noChangeArrowheads="1"/>
          </p:cNvPicPr>
          <p:nvPr/>
        </p:nvPicPr>
        <p:blipFill>
          <a:blip r:embed="rId2" cstate="print"/>
          <a:srcRect/>
          <a:stretch>
            <a:fillRect/>
          </a:stretch>
        </p:blipFill>
        <p:spPr bwMode="auto">
          <a:xfrm>
            <a:off x="714348" y="642918"/>
            <a:ext cx="7682137" cy="5400000"/>
          </a:xfrm>
          <a:prstGeom prst="rect">
            <a:avLst/>
          </a:prstGeom>
          <a:noFill/>
          <a:effectLst>
            <a:softEdge rad="317500"/>
          </a:effectLst>
        </p:spPr>
      </p:pic>
    </p:spTree>
  </p:cSld>
  <p:clrMapOvr>
    <a:masterClrMapping/>
  </p:clrMapOvr>
  <p:transition spd="slow" advTm="4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9154" name="Picture 2" descr="http://www.elespectador.com/files/images/febmar2010/8012690baa079d0d9235f70e06c52e1e.jpg"/>
          <p:cNvPicPr>
            <a:picLocks noChangeAspect="1" noChangeArrowheads="1"/>
          </p:cNvPicPr>
          <p:nvPr/>
        </p:nvPicPr>
        <p:blipFill>
          <a:blip r:embed="rId2" cstate="print"/>
          <a:srcRect/>
          <a:stretch>
            <a:fillRect/>
          </a:stretch>
        </p:blipFill>
        <p:spPr bwMode="auto">
          <a:xfrm>
            <a:off x="857224" y="571480"/>
            <a:ext cx="7728889" cy="5148000"/>
          </a:xfrm>
          <a:prstGeom prst="rect">
            <a:avLst/>
          </a:prstGeom>
          <a:noFill/>
          <a:effectLst>
            <a:softEdge rad="635000"/>
          </a:effectLst>
        </p:spPr>
      </p:pic>
      <p:sp>
        <p:nvSpPr>
          <p:cNvPr id="5" name="4 Rectángulo"/>
          <p:cNvSpPr/>
          <p:nvPr/>
        </p:nvSpPr>
        <p:spPr>
          <a:xfrm>
            <a:off x="1142976" y="5214950"/>
            <a:ext cx="7000924" cy="830997"/>
          </a:xfrm>
          <a:prstGeom prst="rect">
            <a:avLst/>
          </a:prstGeom>
        </p:spPr>
        <p:txBody>
          <a:bodyPr wrap="square">
            <a:spAutoFit/>
          </a:bodyPr>
          <a:lstStyle/>
          <a:p>
            <a:r>
              <a:rPr lang="es-ES_tradnl" sz="2400" dirty="0" smtClean="0">
                <a:latin typeface="Bauhaus 93" pitchFamily="82" charset="0"/>
              </a:rPr>
              <a:t>Imagen del </a:t>
            </a:r>
            <a:r>
              <a:rPr lang="es-ES_tradnl" sz="2400" dirty="0" err="1" smtClean="0">
                <a:latin typeface="Bauhaus 93" pitchFamily="82" charset="0"/>
              </a:rPr>
              <a:t>Titanic</a:t>
            </a:r>
            <a:r>
              <a:rPr lang="es-ES_tradnl" sz="2400" dirty="0" smtClean="0">
                <a:latin typeface="Bauhaus 93" pitchFamily="82" charset="0"/>
              </a:rPr>
              <a:t> cuando salió del puerto de Southampton (Inglaterra).</a:t>
            </a:r>
            <a:endParaRPr lang="es-ES_tradnl" sz="2400" dirty="0">
              <a:latin typeface="Bauhaus 93" pitchFamily="82" charset="0"/>
            </a:endParaRPr>
          </a:p>
        </p:txBody>
      </p:sp>
    </p:spTree>
  </p:cSld>
  <p:clrMapOvr>
    <a:masterClrMapping/>
  </p:clrMapOvr>
  <p:transition spd="slow"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File:RMS Titanic 3.jpg"/>
          <p:cNvPicPr>
            <a:picLocks noChangeAspect="1" noChangeArrowheads="1"/>
          </p:cNvPicPr>
          <p:nvPr/>
        </p:nvPicPr>
        <p:blipFill>
          <a:blip r:embed="rId2" cstate="print"/>
          <a:srcRect/>
          <a:stretch>
            <a:fillRect/>
          </a:stretch>
        </p:blipFill>
        <p:spPr bwMode="auto">
          <a:xfrm>
            <a:off x="571472" y="357166"/>
            <a:ext cx="7956627" cy="5868000"/>
          </a:xfrm>
          <a:prstGeom prst="rect">
            <a:avLst/>
          </a:prstGeom>
          <a:noFill/>
          <a:effectLst>
            <a:softEdge rad="635000"/>
          </a:effectLst>
        </p:spPr>
      </p:pic>
      <p:sp>
        <p:nvSpPr>
          <p:cNvPr id="5" name="4 Rectángulo"/>
          <p:cNvSpPr/>
          <p:nvPr/>
        </p:nvSpPr>
        <p:spPr>
          <a:xfrm>
            <a:off x="1000100" y="5786454"/>
            <a:ext cx="7929618" cy="830997"/>
          </a:xfrm>
          <a:prstGeom prst="rect">
            <a:avLst/>
          </a:prstGeom>
        </p:spPr>
        <p:txBody>
          <a:bodyPr wrap="square">
            <a:spAutoFit/>
          </a:bodyPr>
          <a:lstStyle/>
          <a:p>
            <a:r>
              <a:rPr lang="es-ES_tradnl" sz="2400" dirty="0">
                <a:latin typeface="Bauhaus 93" pitchFamily="82" charset="0"/>
              </a:rPr>
              <a:t>S</a:t>
            </a:r>
            <a:r>
              <a:rPr lang="es-ES_tradnl" sz="2400" dirty="0" smtClean="0">
                <a:latin typeface="Bauhaus 93" pitchFamily="82" charset="0"/>
              </a:rPr>
              <a:t>e </a:t>
            </a:r>
            <a:r>
              <a:rPr lang="es-ES_tradnl" sz="2400">
                <a:latin typeface="Bauhaus 93" pitchFamily="82" charset="0"/>
              </a:rPr>
              <a:t>cumplen </a:t>
            </a:r>
            <a:r>
              <a:rPr lang="es-ES_tradnl" sz="2400" smtClean="0">
                <a:latin typeface="Bauhaus 93" pitchFamily="82" charset="0"/>
              </a:rPr>
              <a:t>101 </a:t>
            </a:r>
            <a:r>
              <a:rPr lang="es-ES_tradnl" sz="2400" dirty="0">
                <a:latin typeface="Bauhaus 93" pitchFamily="82" charset="0"/>
              </a:rPr>
              <a:t>años del naufragio </a:t>
            </a:r>
            <a:r>
              <a:rPr lang="es-ES_tradnl" sz="2400" dirty="0" smtClean="0">
                <a:latin typeface="Bauhaus 93" pitchFamily="82" charset="0"/>
              </a:rPr>
              <a:t>del </a:t>
            </a:r>
            <a:r>
              <a:rPr lang="es-ES_tradnl" sz="2400" dirty="0">
                <a:latin typeface="Bauhaus 93" pitchFamily="82" charset="0"/>
              </a:rPr>
              <a:t>trasatlántico </a:t>
            </a:r>
            <a:endParaRPr lang="es-ES_tradnl" sz="2400" dirty="0" smtClean="0">
              <a:latin typeface="Bauhaus 93" pitchFamily="82" charset="0"/>
            </a:endParaRPr>
          </a:p>
          <a:p>
            <a:r>
              <a:rPr lang="es-ES_tradnl" sz="2400" dirty="0" smtClean="0">
                <a:latin typeface="Bauhaus 93" pitchFamily="82" charset="0"/>
              </a:rPr>
              <a:t>RMS </a:t>
            </a:r>
            <a:r>
              <a:rPr lang="es-ES_tradnl" sz="2400" dirty="0" err="1">
                <a:latin typeface="Bauhaus 93" pitchFamily="82" charset="0"/>
              </a:rPr>
              <a:t>Titanic</a:t>
            </a:r>
            <a:r>
              <a:rPr lang="es-ES_tradnl" sz="2400" dirty="0">
                <a:latin typeface="Bauhaus 93" pitchFamily="82" charset="0"/>
              </a:rPr>
              <a:t>.</a:t>
            </a:r>
          </a:p>
        </p:txBody>
      </p:sp>
    </p:spTree>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http://wormstedt.com/titanic/titanic5.jpg"/>
          <p:cNvPicPr>
            <a:picLocks noChangeAspect="1" noChangeArrowheads="1"/>
          </p:cNvPicPr>
          <p:nvPr/>
        </p:nvPicPr>
        <p:blipFill>
          <a:blip r:embed="rId2" cstate="print"/>
          <a:srcRect/>
          <a:stretch>
            <a:fillRect/>
          </a:stretch>
        </p:blipFill>
        <p:spPr bwMode="auto">
          <a:xfrm>
            <a:off x="-1332000" y="-126000"/>
            <a:ext cx="10476000" cy="6984000"/>
          </a:xfrm>
          <a:prstGeom prst="rect">
            <a:avLst/>
          </a:prstGeom>
          <a:noFill/>
        </p:spPr>
      </p:pic>
    </p:spTree>
  </p:cSld>
  <p:clrMapOvr>
    <a:masterClrMapping/>
  </p:clrMapOvr>
  <p:transition spd="slow" advTm="5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3.33333E-6 3.22849E-6 L 0.14375 -0.00116 " pathEditMode="relative" rAng="0" ptsTypes="AA">
                                      <p:cBhvr>
                                        <p:cTn id="6" dur="5000" fill="hold"/>
                                        <p:tgtEl>
                                          <p:spTgt spid="34818"/>
                                        </p:tgtEl>
                                        <p:attrNameLst>
                                          <p:attrName>ppt_x</p:attrName>
                                          <p:attrName>ppt_y</p:attrName>
                                        </p:attrNameLst>
                                      </p:cBhvr>
                                      <p:rCtr x="72"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http://www.artespain.com/wp-content/uploads/Titanic-horas-para-la-gran-exhibici%C3%B3n.jpg"/>
          <p:cNvPicPr>
            <a:picLocks noChangeAspect="1" noChangeArrowheads="1"/>
          </p:cNvPicPr>
          <p:nvPr/>
        </p:nvPicPr>
        <p:blipFill>
          <a:blip r:embed="rId2" cstate="print"/>
          <a:srcRect/>
          <a:stretch>
            <a:fillRect/>
          </a:stretch>
        </p:blipFill>
        <p:spPr bwMode="auto">
          <a:xfrm>
            <a:off x="0" y="-810000"/>
            <a:ext cx="9351476" cy="7668000"/>
          </a:xfrm>
          <a:prstGeom prst="rect">
            <a:avLst/>
          </a:prstGeom>
          <a:noFill/>
        </p:spPr>
      </p:pic>
      <p:sp>
        <p:nvSpPr>
          <p:cNvPr id="5" name="4 Rectángulo"/>
          <p:cNvSpPr/>
          <p:nvPr/>
        </p:nvSpPr>
        <p:spPr>
          <a:xfrm>
            <a:off x="642910" y="142852"/>
            <a:ext cx="8001056" cy="830997"/>
          </a:xfrm>
          <a:prstGeom prst="rect">
            <a:avLst/>
          </a:prstGeom>
        </p:spPr>
        <p:txBody>
          <a:bodyPr wrap="square">
            <a:spAutoFit/>
          </a:bodyPr>
          <a:lstStyle/>
          <a:p>
            <a:endParaRPr lang="es-ES_tradnl" sz="2400" dirty="0" smtClean="0">
              <a:latin typeface="Bauhaus 93" pitchFamily="82" charset="0"/>
            </a:endParaRPr>
          </a:p>
          <a:p>
            <a:r>
              <a:rPr lang="es-ES_tradnl" sz="2400" dirty="0" smtClean="0">
                <a:latin typeface="Bauhaus 93" pitchFamily="82" charset="0"/>
              </a:rPr>
              <a:t>,</a:t>
            </a:r>
            <a:endParaRPr lang="es-ES_tradnl" sz="2400" dirty="0">
              <a:latin typeface="Bauhaus 93" pitchFamily="82" charset="0"/>
            </a:endParaRPr>
          </a:p>
        </p:txBody>
      </p:sp>
      <p:pic>
        <p:nvPicPr>
          <p:cNvPr id="8" name="Picture 1" descr="J:\CARPETA PLANTILLAS\slide0012_image031.jpg"/>
          <p:cNvPicPr>
            <a:picLocks noChangeAspect="1" noChangeArrowheads="1"/>
          </p:cNvPicPr>
          <p:nvPr/>
        </p:nvPicPr>
        <p:blipFill>
          <a:blip r:embed="rId3" cstate="print"/>
          <a:srcRect/>
          <a:stretch>
            <a:fillRect/>
          </a:stretch>
        </p:blipFill>
        <p:spPr bwMode="auto">
          <a:xfrm rot="5400000">
            <a:off x="1164693" y="-1164693"/>
            <a:ext cx="6886614" cy="9216000"/>
          </a:xfrm>
          <a:prstGeom prst="rect">
            <a:avLst/>
          </a:prstGeom>
          <a:noFill/>
        </p:spPr>
      </p:pic>
      <p:sp>
        <p:nvSpPr>
          <p:cNvPr id="9" name="8 Rectángulo"/>
          <p:cNvSpPr/>
          <p:nvPr/>
        </p:nvSpPr>
        <p:spPr>
          <a:xfrm>
            <a:off x="1428728" y="1428736"/>
            <a:ext cx="6500858" cy="2677656"/>
          </a:xfrm>
          <a:prstGeom prst="rect">
            <a:avLst/>
          </a:prstGeom>
        </p:spPr>
        <p:txBody>
          <a:bodyPr wrap="square">
            <a:spAutoFit/>
          </a:bodyPr>
          <a:lstStyle/>
          <a:p>
            <a:r>
              <a:rPr lang="es-ES_tradnl" sz="2400" dirty="0" smtClean="0">
                <a:solidFill>
                  <a:schemeClr val="accent1">
                    <a:lumMod val="50000"/>
                  </a:schemeClr>
                </a:solidFill>
                <a:latin typeface="Bauhaus 93" pitchFamily="82" charset="0"/>
              </a:rPr>
              <a:t>El </a:t>
            </a:r>
            <a:r>
              <a:rPr lang="es-ES_tradnl" sz="2400" i="1" dirty="0" err="1" smtClean="0">
                <a:solidFill>
                  <a:schemeClr val="accent1">
                    <a:lumMod val="50000"/>
                  </a:schemeClr>
                </a:solidFill>
                <a:latin typeface="Bauhaus 93" pitchFamily="82" charset="0"/>
              </a:rPr>
              <a:t>Titanic</a:t>
            </a:r>
            <a:r>
              <a:rPr lang="es-ES_tradnl" sz="2400" dirty="0" smtClean="0">
                <a:solidFill>
                  <a:schemeClr val="accent1">
                    <a:lumMod val="50000"/>
                  </a:schemeClr>
                </a:solidFill>
                <a:latin typeface="Bauhaus 93" pitchFamily="82" charset="0"/>
              </a:rPr>
              <a:t> se hundió en el Atlántico hace un siglo y allí yace a 4.000 metros de profundidad, pero su leyenda sigue a flote e incluso navega a toda máquina como prueba la avalancha de publicaciones, documentales y noticias que trae consigo el aniversario del desastre,</a:t>
            </a:r>
            <a:endParaRPr lang="es-ES_tradnl" sz="2400" dirty="0">
              <a:solidFill>
                <a:schemeClr val="accent1">
                  <a:lumMod val="50000"/>
                </a:schemeClr>
              </a:solidFill>
              <a:latin typeface="Bauhaus 93" pitchFamily="82" charset="0"/>
            </a:endParaRPr>
          </a:p>
        </p:txBody>
      </p:sp>
    </p:spTree>
  </p:cSld>
  <p:clrMapOvr>
    <a:masterClrMapping/>
  </p:clrMapOvr>
  <p:transition spd="slow" advTm="1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fltVal val="0"/>
                                          </p:val>
                                        </p:tav>
                                        <p:tav tm="100000">
                                          <p:val>
                                            <p:strVal val="#ppt_w"/>
                                          </p:val>
                                        </p:tav>
                                      </p:tavLst>
                                    </p:anim>
                                    <p:anim calcmode="lin" valueType="num">
                                      <p:cBhvr>
                                        <p:cTn id="8" dur="5000" fill="hold"/>
                                        <p:tgtEl>
                                          <p:spTgt spid="8"/>
                                        </p:tgtEl>
                                        <p:attrNameLst>
                                          <p:attrName>ppt_h</p:attrName>
                                        </p:attrNameLst>
                                      </p:cBhvr>
                                      <p:tavLst>
                                        <p:tav tm="0">
                                          <p:val>
                                            <p:fltVal val="0"/>
                                          </p:val>
                                        </p:tav>
                                        <p:tav tm="100000">
                                          <p:val>
                                            <p:strVal val="#ppt_h"/>
                                          </p:val>
                                        </p:tav>
                                      </p:tavLst>
                                    </p:anim>
                                    <p:animEffect transition="in" filter="fade">
                                      <p:cBhvr>
                                        <p:cTn id="9" dur="5000"/>
                                        <p:tgtEl>
                                          <p:spTgt spid="8"/>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098" name="Picture 2" descr="File:Gym.jpg"/>
          <p:cNvPicPr>
            <a:picLocks noChangeAspect="1" noChangeArrowheads="1"/>
          </p:cNvPicPr>
          <p:nvPr/>
        </p:nvPicPr>
        <p:blipFill>
          <a:blip r:embed="rId2" cstate="print"/>
          <a:srcRect/>
          <a:stretch>
            <a:fillRect/>
          </a:stretch>
        </p:blipFill>
        <p:spPr bwMode="auto">
          <a:xfrm>
            <a:off x="315876" y="198000"/>
            <a:ext cx="8828124" cy="6660000"/>
          </a:xfrm>
          <a:prstGeom prst="rect">
            <a:avLst/>
          </a:prstGeom>
          <a:noFill/>
          <a:effectLst>
            <a:softEdge rad="635000"/>
          </a:effectLst>
        </p:spPr>
      </p:pic>
      <p:sp>
        <p:nvSpPr>
          <p:cNvPr id="5" name="4 Rectángulo"/>
          <p:cNvSpPr/>
          <p:nvPr/>
        </p:nvSpPr>
        <p:spPr>
          <a:xfrm>
            <a:off x="1214414" y="285729"/>
            <a:ext cx="7000924" cy="461665"/>
          </a:xfrm>
          <a:prstGeom prst="rect">
            <a:avLst/>
          </a:prstGeom>
        </p:spPr>
        <p:txBody>
          <a:bodyPr wrap="square">
            <a:spAutoFit/>
          </a:bodyPr>
          <a:lstStyle/>
          <a:p>
            <a:endParaRPr lang="es-ES_tradnl" sz="2400" dirty="0">
              <a:latin typeface="Bauhaus 93" pitchFamily="82" charset="0"/>
            </a:endParaRPr>
          </a:p>
        </p:txBody>
      </p:sp>
      <p:pic>
        <p:nvPicPr>
          <p:cNvPr id="30721" name="Picture 1" descr="J:\CARPETA PLANTILLAS\slide0012_image031.jpg"/>
          <p:cNvPicPr>
            <a:picLocks noChangeAspect="1" noChangeArrowheads="1"/>
          </p:cNvPicPr>
          <p:nvPr/>
        </p:nvPicPr>
        <p:blipFill>
          <a:blip r:embed="rId3" cstate="print"/>
          <a:srcRect/>
          <a:stretch>
            <a:fillRect/>
          </a:stretch>
        </p:blipFill>
        <p:spPr bwMode="auto">
          <a:xfrm rot="5400000">
            <a:off x="2255021" y="-754879"/>
            <a:ext cx="1071570" cy="3295661"/>
          </a:xfrm>
          <a:prstGeom prst="rect">
            <a:avLst/>
          </a:prstGeom>
          <a:noFill/>
        </p:spPr>
      </p:pic>
      <p:sp>
        <p:nvSpPr>
          <p:cNvPr id="7" name="6 Rectángulo"/>
          <p:cNvSpPr/>
          <p:nvPr/>
        </p:nvSpPr>
        <p:spPr>
          <a:xfrm>
            <a:off x="1142976" y="428604"/>
            <a:ext cx="3357586" cy="923330"/>
          </a:xfrm>
          <a:prstGeom prst="rect">
            <a:avLst/>
          </a:prstGeom>
        </p:spPr>
        <p:txBody>
          <a:bodyPr wrap="square">
            <a:spAutoFit/>
          </a:bodyPr>
          <a:lstStyle/>
          <a:p>
            <a:r>
              <a:rPr lang="es-ES" dirty="0" smtClean="0">
                <a:latin typeface="Bauhaus 93" pitchFamily="82" charset="0"/>
              </a:rPr>
              <a:t>El único gimnasio a bordo del barco pertenecía a la primera clase.</a:t>
            </a:r>
            <a:endParaRPr lang="es-ES_tradnl" dirty="0">
              <a:latin typeface="Bauhaus 93" pitchFamily="82" charset="0"/>
            </a:endParaRPr>
          </a:p>
        </p:txBody>
      </p:sp>
    </p:spTree>
  </p:cSld>
  <p:clrMapOvr>
    <a:masterClrMapping/>
  </p:clrMapOvr>
  <p:transition spd="slow" advTm="8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File:GSC4.jpg"/>
          <p:cNvPicPr>
            <a:picLocks noChangeAspect="1" noChangeArrowheads="1"/>
          </p:cNvPicPr>
          <p:nvPr/>
        </p:nvPicPr>
        <p:blipFill>
          <a:blip r:embed="rId2" cstate="print"/>
          <a:srcRect/>
          <a:stretch>
            <a:fillRect/>
          </a:stretch>
        </p:blipFill>
        <p:spPr bwMode="auto">
          <a:xfrm>
            <a:off x="-8" y="0"/>
            <a:ext cx="9245010" cy="7164000"/>
          </a:xfrm>
          <a:prstGeom prst="rect">
            <a:avLst/>
          </a:prstGeom>
          <a:noFill/>
        </p:spPr>
      </p:pic>
      <p:sp>
        <p:nvSpPr>
          <p:cNvPr id="5" name="4 Rectángulo"/>
          <p:cNvSpPr/>
          <p:nvPr/>
        </p:nvSpPr>
        <p:spPr>
          <a:xfrm>
            <a:off x="428596" y="571480"/>
            <a:ext cx="8215370" cy="461665"/>
          </a:xfrm>
          <a:prstGeom prst="rect">
            <a:avLst/>
          </a:prstGeom>
        </p:spPr>
        <p:txBody>
          <a:bodyPr wrap="square">
            <a:spAutoFit/>
          </a:bodyPr>
          <a:lstStyle/>
          <a:p>
            <a:endParaRPr lang="es-ES_tradnl" sz="2400" b="1" dirty="0">
              <a:solidFill>
                <a:schemeClr val="bg1"/>
              </a:solidFill>
              <a:latin typeface="Bauhaus 93" pitchFamily="82" charset="0"/>
            </a:endParaRPr>
          </a:p>
        </p:txBody>
      </p:sp>
      <p:pic>
        <p:nvPicPr>
          <p:cNvPr id="29697" name="Picture 1" descr="J:\CARPETA PLANTILLAS\slide0012_image031.jpg"/>
          <p:cNvPicPr>
            <a:picLocks noChangeAspect="1" noChangeArrowheads="1"/>
          </p:cNvPicPr>
          <p:nvPr/>
        </p:nvPicPr>
        <p:blipFill>
          <a:blip r:embed="rId3" cstate="print"/>
          <a:srcRect/>
          <a:stretch>
            <a:fillRect/>
          </a:stretch>
        </p:blipFill>
        <p:spPr bwMode="auto">
          <a:xfrm rot="5400000">
            <a:off x="2191567" y="3309103"/>
            <a:ext cx="1546156" cy="5214974"/>
          </a:xfrm>
          <a:prstGeom prst="rect">
            <a:avLst/>
          </a:prstGeom>
          <a:noFill/>
        </p:spPr>
      </p:pic>
      <p:sp>
        <p:nvSpPr>
          <p:cNvPr id="7" name="6 Rectángulo"/>
          <p:cNvSpPr/>
          <p:nvPr/>
        </p:nvSpPr>
        <p:spPr>
          <a:xfrm>
            <a:off x="428596" y="5214950"/>
            <a:ext cx="5214974" cy="1323439"/>
          </a:xfrm>
          <a:prstGeom prst="rect">
            <a:avLst/>
          </a:prstGeom>
        </p:spPr>
        <p:txBody>
          <a:bodyPr wrap="square">
            <a:spAutoFit/>
          </a:bodyPr>
          <a:lstStyle/>
          <a:p>
            <a:r>
              <a:rPr lang="es-ES" sz="2000" b="1" dirty="0" smtClean="0">
                <a:solidFill>
                  <a:schemeClr val="accent1">
                    <a:lumMod val="50000"/>
                  </a:schemeClr>
                </a:solidFill>
                <a:latin typeface="Bauhaus 93" pitchFamily="82" charset="0"/>
              </a:rPr>
              <a:t>El nivel superior de la gran escalera, donde se ubicaba el reloj tallado y la cúpula de cristal que brindaba luz natural a la escalera a lo largo de sus niveles.</a:t>
            </a:r>
            <a:endParaRPr lang="es-ES_tradnl" sz="2000" b="1" dirty="0">
              <a:solidFill>
                <a:schemeClr val="accent1">
                  <a:lumMod val="50000"/>
                </a:schemeClr>
              </a:solidFill>
              <a:latin typeface="Bauhaus 93" pitchFamily="82" charset="0"/>
            </a:endParaRPr>
          </a:p>
        </p:txBody>
      </p:sp>
    </p:spTree>
  </p:cSld>
  <p:clrMapOvr>
    <a:masterClrMapping/>
  </p:clrMapOvr>
  <p:transition spd="slow" advTm="14000">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69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C:\Users\abuelitos\Desktop\Vi-Spring+on.jpg"/>
          <p:cNvPicPr>
            <a:picLocks noChangeAspect="1" noChangeArrowheads="1"/>
          </p:cNvPicPr>
          <p:nvPr/>
        </p:nvPicPr>
        <p:blipFill>
          <a:blip r:embed="rId2" cstate="print"/>
          <a:srcRect/>
          <a:stretch>
            <a:fillRect/>
          </a:stretch>
        </p:blipFill>
        <p:spPr bwMode="auto">
          <a:xfrm>
            <a:off x="-304800" y="-276225"/>
            <a:ext cx="9753600" cy="7410450"/>
          </a:xfrm>
          <a:prstGeom prst="rect">
            <a:avLst/>
          </a:prstGeom>
          <a:noFill/>
        </p:spPr>
      </p:pic>
    </p:spTree>
  </p:cSld>
  <p:clrMapOvr>
    <a:masterClrMapping/>
  </p:clrMapOvr>
  <p:transition spd="slow" advTm="3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dk1"/>
          </a:fillRef>
          <a:effectRef idx="0">
            <a:scrgbClr r="0" g="0" b="0"/>
          </a:effectRef>
          <a:fontRef idx="major"/>
        </p:style>
        <p:txBody>
          <a:bodyPr/>
          <a:lstStyle/>
          <a:p>
            <a:endParaRPr lang="es-ES_tradnl" dirty="0"/>
          </a:p>
        </p:txBody>
      </p:sp>
      <p:pic>
        <p:nvPicPr>
          <p:cNvPr id="88067" name="Picture 3" descr="C:\Users\abuelitos\Desktop\4794570_f520[1].jpg"/>
          <p:cNvPicPr>
            <a:picLocks noChangeAspect="1" noChangeArrowheads="1"/>
          </p:cNvPicPr>
          <p:nvPr/>
        </p:nvPicPr>
        <p:blipFill>
          <a:blip r:embed="rId2" cstate="print"/>
          <a:srcRect/>
          <a:stretch>
            <a:fillRect/>
          </a:stretch>
        </p:blipFill>
        <p:spPr bwMode="auto">
          <a:xfrm>
            <a:off x="714348" y="428604"/>
            <a:ext cx="7333116" cy="5796000"/>
          </a:xfrm>
          <a:prstGeom prst="rect">
            <a:avLst/>
          </a:prstGeom>
          <a:noFill/>
          <a:effectLst>
            <a:softEdge rad="635000"/>
          </a:effectLst>
        </p:spPr>
      </p:pic>
    </p:spTree>
  </p:cSld>
  <p:clrMapOvr>
    <a:masterClrMapping/>
  </p:clrMapOvr>
  <p:transition spd="slow" advTm="30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http://upload.wikimedia.org/wikipedia/commons/9/95/RMS_Olympic_aft_grand_staircase.jpg"/>
          <p:cNvPicPr>
            <a:picLocks noChangeAspect="1" noChangeArrowheads="1"/>
          </p:cNvPicPr>
          <p:nvPr/>
        </p:nvPicPr>
        <p:blipFill>
          <a:blip r:embed="rId2" cstate="print"/>
          <a:srcRect/>
          <a:stretch>
            <a:fillRect/>
          </a:stretch>
        </p:blipFill>
        <p:spPr bwMode="auto">
          <a:xfrm>
            <a:off x="-1409110" y="0"/>
            <a:ext cx="10553110" cy="6876000"/>
          </a:xfrm>
          <a:prstGeom prst="rect">
            <a:avLst/>
          </a:prstGeom>
          <a:noFill/>
        </p:spPr>
      </p:pic>
      <p:pic>
        <p:nvPicPr>
          <p:cNvPr id="28675" name="Picture 3" descr="J:\CARPETA PLANTILLAS\slide0012_image031.jpg"/>
          <p:cNvPicPr>
            <a:picLocks noChangeAspect="1" noChangeArrowheads="1"/>
          </p:cNvPicPr>
          <p:nvPr/>
        </p:nvPicPr>
        <p:blipFill>
          <a:blip r:embed="rId3" cstate="print"/>
          <a:srcRect/>
          <a:stretch>
            <a:fillRect/>
          </a:stretch>
        </p:blipFill>
        <p:spPr bwMode="auto">
          <a:xfrm rot="5400000">
            <a:off x="2428872" y="3428988"/>
            <a:ext cx="1500174" cy="5357850"/>
          </a:xfrm>
          <a:prstGeom prst="rect">
            <a:avLst/>
          </a:prstGeom>
          <a:noFill/>
        </p:spPr>
      </p:pic>
      <p:sp>
        <p:nvSpPr>
          <p:cNvPr id="9" name="8 Rectángulo"/>
          <p:cNvSpPr/>
          <p:nvPr/>
        </p:nvSpPr>
        <p:spPr>
          <a:xfrm>
            <a:off x="500034" y="5357826"/>
            <a:ext cx="5357850" cy="1323439"/>
          </a:xfrm>
          <a:prstGeom prst="rect">
            <a:avLst/>
          </a:prstGeom>
        </p:spPr>
        <p:txBody>
          <a:bodyPr wrap="square">
            <a:spAutoFit/>
          </a:bodyPr>
          <a:lstStyle/>
          <a:p>
            <a:r>
              <a:rPr lang="es-ES" sz="2000" dirty="0" smtClean="0">
                <a:solidFill>
                  <a:schemeClr val="tx2">
                    <a:lumMod val="75000"/>
                  </a:schemeClr>
                </a:solidFill>
                <a:latin typeface="Bauhaus 93" pitchFamily="82" charset="0"/>
              </a:rPr>
              <a:t>Escalera de primera clase, por el pequeño y simple reloj que se ve en la esquina superior izquierda se infiere que es la escalera ubicada más a popa.</a:t>
            </a:r>
            <a:endParaRPr lang="es-ES_tradnl" sz="2000" dirty="0">
              <a:solidFill>
                <a:schemeClr val="tx2">
                  <a:lumMod val="75000"/>
                </a:schemeClr>
              </a:solidFill>
              <a:latin typeface="Bauhaus 93" pitchFamily="82" charset="0"/>
            </a:endParaRPr>
          </a:p>
        </p:txBody>
      </p:sp>
    </p:spTree>
  </p:cSld>
  <p:clrMapOvr>
    <a:masterClrMapping/>
  </p:clrMapOvr>
  <p:transition spd="slow" advTm="17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File:Titanic cafe parisien.jpg"/>
          <p:cNvPicPr>
            <a:picLocks noChangeAspect="1" noChangeArrowheads="1"/>
          </p:cNvPicPr>
          <p:nvPr/>
        </p:nvPicPr>
        <p:blipFill>
          <a:blip r:embed="rId2" cstate="print"/>
          <a:srcRect/>
          <a:stretch>
            <a:fillRect/>
          </a:stretch>
        </p:blipFill>
        <p:spPr bwMode="auto">
          <a:xfrm>
            <a:off x="0" y="0"/>
            <a:ext cx="9123840" cy="6912000"/>
          </a:xfrm>
          <a:prstGeom prst="rect">
            <a:avLst/>
          </a:prstGeom>
          <a:noFill/>
        </p:spPr>
      </p:pic>
      <p:pic>
        <p:nvPicPr>
          <p:cNvPr id="27649" name="Picture 1" descr="J:\CARPETA PLANTILLAS\slide0012_image031.jpg"/>
          <p:cNvPicPr>
            <a:picLocks noChangeAspect="1" noChangeArrowheads="1"/>
          </p:cNvPicPr>
          <p:nvPr/>
        </p:nvPicPr>
        <p:blipFill>
          <a:blip r:embed="rId3" cstate="print"/>
          <a:srcRect/>
          <a:stretch>
            <a:fillRect/>
          </a:stretch>
        </p:blipFill>
        <p:spPr bwMode="auto">
          <a:xfrm rot="5400000">
            <a:off x="2595930" y="5690822"/>
            <a:ext cx="714356" cy="1620000"/>
          </a:xfrm>
          <a:prstGeom prst="rect">
            <a:avLst/>
          </a:prstGeom>
          <a:noFill/>
        </p:spPr>
      </p:pic>
      <p:sp>
        <p:nvSpPr>
          <p:cNvPr id="7" name="6 Rectángulo"/>
          <p:cNvSpPr/>
          <p:nvPr/>
        </p:nvSpPr>
        <p:spPr>
          <a:xfrm>
            <a:off x="2428859" y="6143644"/>
            <a:ext cx="1357323" cy="646331"/>
          </a:xfrm>
          <a:prstGeom prst="rect">
            <a:avLst/>
          </a:prstGeom>
        </p:spPr>
        <p:txBody>
          <a:bodyPr wrap="square">
            <a:spAutoFit/>
          </a:bodyPr>
          <a:lstStyle/>
          <a:p>
            <a:r>
              <a:rPr lang="es-ES" dirty="0" smtClean="0">
                <a:solidFill>
                  <a:schemeClr val="accent1">
                    <a:lumMod val="50000"/>
                  </a:schemeClr>
                </a:solidFill>
                <a:latin typeface="Bauhaus 93" pitchFamily="82" charset="0"/>
              </a:rPr>
              <a:t>Café </a:t>
            </a:r>
            <a:r>
              <a:rPr lang="es-ES" dirty="0" err="1" smtClean="0">
                <a:solidFill>
                  <a:schemeClr val="accent1">
                    <a:lumMod val="50000"/>
                  </a:schemeClr>
                </a:solidFill>
                <a:latin typeface="Bauhaus 93" pitchFamily="82" charset="0"/>
              </a:rPr>
              <a:t>Parisien</a:t>
            </a:r>
            <a:endParaRPr lang="es-ES_tradnl" dirty="0">
              <a:solidFill>
                <a:schemeClr val="accent1">
                  <a:lumMod val="50000"/>
                </a:schemeClr>
              </a:solidFill>
              <a:latin typeface="Bauhaus 93" pitchFamily="82" charset="0"/>
            </a:endParaRP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4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22530" name="Picture 2" descr="File:B-21.jpg"/>
          <p:cNvPicPr>
            <a:picLocks noChangeAspect="1" noChangeArrowheads="1"/>
          </p:cNvPicPr>
          <p:nvPr/>
        </p:nvPicPr>
        <p:blipFill>
          <a:blip r:embed="rId2" cstate="print"/>
          <a:srcRect/>
          <a:stretch>
            <a:fillRect/>
          </a:stretch>
        </p:blipFill>
        <p:spPr bwMode="auto">
          <a:xfrm>
            <a:off x="642910" y="928670"/>
            <a:ext cx="7986689" cy="5076000"/>
          </a:xfrm>
          <a:prstGeom prst="rect">
            <a:avLst/>
          </a:prstGeom>
          <a:noFill/>
          <a:effectLst>
            <a:softEdge rad="635000"/>
          </a:effectLst>
        </p:spPr>
      </p:pic>
      <p:pic>
        <p:nvPicPr>
          <p:cNvPr id="26625" name="Picture 1" descr="J:\CARPETA PLANTILLAS\slide0012_image031.jpg"/>
          <p:cNvPicPr>
            <a:picLocks noChangeAspect="1" noChangeArrowheads="1"/>
          </p:cNvPicPr>
          <p:nvPr/>
        </p:nvPicPr>
        <p:blipFill>
          <a:blip r:embed="rId3" cstate="print"/>
          <a:srcRect/>
          <a:stretch>
            <a:fillRect/>
          </a:stretch>
        </p:blipFill>
        <p:spPr bwMode="auto">
          <a:xfrm rot="5400000">
            <a:off x="1498571" y="4359289"/>
            <a:ext cx="1306513" cy="3303587"/>
          </a:xfrm>
          <a:prstGeom prst="rect">
            <a:avLst/>
          </a:prstGeom>
          <a:noFill/>
        </p:spPr>
      </p:pic>
      <p:sp>
        <p:nvSpPr>
          <p:cNvPr id="7" name="6 Rectángulo"/>
          <p:cNvSpPr/>
          <p:nvPr/>
        </p:nvSpPr>
        <p:spPr>
          <a:xfrm>
            <a:off x="714348" y="5500702"/>
            <a:ext cx="3143272" cy="923330"/>
          </a:xfrm>
          <a:prstGeom prst="rect">
            <a:avLst/>
          </a:prstGeom>
        </p:spPr>
        <p:txBody>
          <a:bodyPr wrap="square">
            <a:spAutoFit/>
          </a:bodyPr>
          <a:lstStyle/>
          <a:p>
            <a:r>
              <a:rPr lang="es-ES" dirty="0" smtClean="0">
                <a:latin typeface="Bauhaus 93" pitchFamily="82" charset="0"/>
              </a:rPr>
              <a:t>Un camarote estándar de primera clase, la suite B-21 en la cubierta B.</a:t>
            </a:r>
            <a:endParaRPr lang="es-ES_tradnl" dirty="0">
              <a:latin typeface="Bauhaus 93" pitchFamily="82" charset="0"/>
            </a:endParaRPr>
          </a:p>
        </p:txBody>
      </p:sp>
    </p:spTree>
  </p:cSld>
  <p:clrMapOvr>
    <a:masterClrMapping/>
  </p:clrMapOvr>
  <p:transition spd="slow" advTm="6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File:Titanic Eisberg.jpg"/>
          <p:cNvPicPr>
            <a:picLocks noChangeAspect="1" noChangeArrowheads="1"/>
          </p:cNvPicPr>
          <p:nvPr/>
        </p:nvPicPr>
        <p:blipFill>
          <a:blip r:embed="rId2" cstate="print"/>
          <a:srcRect/>
          <a:stretch>
            <a:fillRect/>
          </a:stretch>
        </p:blipFill>
        <p:spPr bwMode="auto">
          <a:xfrm>
            <a:off x="785786" y="571480"/>
            <a:ext cx="7798470" cy="3888000"/>
          </a:xfrm>
          <a:prstGeom prst="rect">
            <a:avLst/>
          </a:prstGeom>
          <a:noFill/>
          <a:effectLst>
            <a:softEdge rad="635000"/>
          </a:effectLst>
        </p:spPr>
      </p:pic>
      <p:sp>
        <p:nvSpPr>
          <p:cNvPr id="5" name="4 Rectángulo"/>
          <p:cNvSpPr/>
          <p:nvPr/>
        </p:nvSpPr>
        <p:spPr>
          <a:xfrm>
            <a:off x="928662" y="4929198"/>
            <a:ext cx="7572428" cy="1569660"/>
          </a:xfrm>
          <a:prstGeom prst="rect">
            <a:avLst/>
          </a:prstGeom>
        </p:spPr>
        <p:txBody>
          <a:bodyPr wrap="square">
            <a:spAutoFit/>
          </a:bodyPr>
          <a:lstStyle/>
          <a:p>
            <a:r>
              <a:rPr lang="es-ES" sz="2400" dirty="0" smtClean="0">
                <a:latin typeface="Bauhaus 93" pitchFamily="82" charset="0"/>
              </a:rPr>
              <a:t>Posible iceberg que impactó con el </a:t>
            </a:r>
            <a:r>
              <a:rPr lang="es-ES" sz="2400" i="1" dirty="0" err="1" smtClean="0">
                <a:latin typeface="Bauhaus 93" pitchFamily="82" charset="0"/>
              </a:rPr>
              <a:t>Titanic</a:t>
            </a:r>
            <a:r>
              <a:rPr lang="es-ES" sz="2400" dirty="0" smtClean="0">
                <a:latin typeface="Bauhaus 93" pitchFamily="82" charset="0"/>
              </a:rPr>
              <a:t>. Fue fotografiado 5 días después del hundimiento por el marinero Stephan </a:t>
            </a:r>
            <a:r>
              <a:rPr lang="es-ES" sz="2400" dirty="0" err="1" smtClean="0">
                <a:latin typeface="Bauhaus 93" pitchFamily="82" charset="0"/>
              </a:rPr>
              <a:t>Rehorek</a:t>
            </a:r>
            <a:r>
              <a:rPr lang="es-ES" sz="2400" dirty="0" smtClean="0">
                <a:latin typeface="Bauhaus 93" pitchFamily="82" charset="0"/>
              </a:rPr>
              <a:t>, quien lo fotografió por la línea roja en la base.</a:t>
            </a:r>
            <a:endParaRPr lang="es-ES_tradnl" sz="2400" dirty="0">
              <a:latin typeface="Bauhaus 93" pitchFamily="82" charset="0"/>
            </a:endParaRPr>
          </a:p>
        </p:txBody>
      </p:sp>
    </p:spTree>
  </p:cSld>
  <p:clrMapOvr>
    <a:masterClrMapping/>
  </p:clrMapOvr>
  <p:transition spd="slow" advTm="10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pic>
        <p:nvPicPr>
          <p:cNvPr id="27650" name="Picture 2" descr="File:Stöwer Titanic.jpg">
            <a:hlinkClick r:id="rId2"/>
          </p:cNvPr>
          <p:cNvPicPr>
            <a:picLocks noChangeAspect="1" noChangeArrowheads="1"/>
          </p:cNvPicPr>
          <p:nvPr/>
        </p:nvPicPr>
        <p:blipFill>
          <a:blip r:embed="rId3" cstate="print"/>
          <a:srcRect/>
          <a:stretch>
            <a:fillRect/>
          </a:stretch>
        </p:blipFill>
        <p:spPr bwMode="auto">
          <a:xfrm>
            <a:off x="357158" y="214290"/>
            <a:ext cx="8326177" cy="6228000"/>
          </a:xfrm>
          <a:prstGeom prst="rect">
            <a:avLst/>
          </a:prstGeom>
          <a:noFill/>
        </p:spPr>
      </p:pic>
      <p:pic>
        <p:nvPicPr>
          <p:cNvPr id="7" name="Picture 1" descr="J:\CARPETA PLANTILLAS\slide0012_image031.jpg"/>
          <p:cNvPicPr>
            <a:picLocks noChangeAspect="1" noChangeArrowheads="1"/>
          </p:cNvPicPr>
          <p:nvPr/>
        </p:nvPicPr>
        <p:blipFill>
          <a:blip r:embed="rId4" cstate="print"/>
          <a:srcRect/>
          <a:stretch>
            <a:fillRect/>
          </a:stretch>
        </p:blipFill>
        <p:spPr bwMode="auto">
          <a:xfrm rot="5400000">
            <a:off x="1164693" y="-1164693"/>
            <a:ext cx="6886614" cy="9216000"/>
          </a:xfrm>
          <a:prstGeom prst="rect">
            <a:avLst/>
          </a:prstGeom>
          <a:noFill/>
        </p:spPr>
      </p:pic>
      <p:sp>
        <p:nvSpPr>
          <p:cNvPr id="9" name="8 Rectángulo"/>
          <p:cNvSpPr/>
          <p:nvPr/>
        </p:nvSpPr>
        <p:spPr>
          <a:xfrm>
            <a:off x="1214414" y="428604"/>
            <a:ext cx="6715172" cy="4832092"/>
          </a:xfrm>
          <a:prstGeom prst="rect">
            <a:avLst/>
          </a:prstGeom>
        </p:spPr>
        <p:txBody>
          <a:bodyPr wrap="square">
            <a:spAutoFit/>
          </a:bodyPr>
          <a:lstStyle/>
          <a:p>
            <a:r>
              <a:rPr lang="es-ES" sz="2800" dirty="0" smtClean="0">
                <a:solidFill>
                  <a:schemeClr val="tx2">
                    <a:lumMod val="75000"/>
                  </a:schemeClr>
                </a:solidFill>
                <a:latin typeface="Bauhaus 93" pitchFamily="82" charset="0"/>
              </a:rPr>
              <a:t>Muchas fotos e ilustraciones muestran al </a:t>
            </a:r>
            <a:r>
              <a:rPr lang="es-ES" sz="2800" i="1" dirty="0" err="1" smtClean="0">
                <a:solidFill>
                  <a:schemeClr val="tx2">
                    <a:lumMod val="75000"/>
                  </a:schemeClr>
                </a:solidFill>
                <a:latin typeface="Bauhaus 93" pitchFamily="82" charset="0"/>
              </a:rPr>
              <a:t>Titanic</a:t>
            </a:r>
            <a:r>
              <a:rPr lang="es-ES" sz="2800" dirty="0" smtClean="0">
                <a:solidFill>
                  <a:schemeClr val="tx2">
                    <a:lumMod val="75000"/>
                  </a:schemeClr>
                </a:solidFill>
                <a:latin typeface="Bauhaus 93" pitchFamily="82" charset="0"/>
              </a:rPr>
              <a:t>  alcanzando, entero, un ángulo de 30°. Varios sobrevivientes del fatal incidente fueron entrevistados, y testificaron que la nave se partió en dos. Mientras tanto, otros testigos aseguraban que la nave se hundió intacta. No obstante, todos los sobrevivientes coincidían en que hubo un gran trueno o estallido, unos segundos antes de que la nave se hundiera</a:t>
            </a:r>
            <a:endParaRPr lang="es-ES_tradnl" sz="2800" dirty="0">
              <a:solidFill>
                <a:schemeClr val="tx2">
                  <a:lumMod val="75000"/>
                </a:schemeClr>
              </a:solidFill>
              <a:latin typeface="Bauhaus 93" pitchFamily="82" charset="0"/>
            </a:endParaRPr>
          </a:p>
        </p:txBody>
      </p:sp>
    </p:spTree>
  </p:cSld>
  <p:clrMapOvr>
    <a:masterClrMapping/>
  </p:clrMapOvr>
  <p:transition spd="slow" advTm="2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animEffect transition="in" filter="fade">
                                      <p:cBhvr>
                                        <p:cTn id="9" dur="5000"/>
                                        <p:tgtEl>
                                          <p:spTgt spid="7"/>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84994" name="Picture 2" descr="http://www.astrosurf.com/luxorion/Sciences/titanic-jason.jpg"/>
          <p:cNvPicPr>
            <a:picLocks noChangeAspect="1" noChangeArrowheads="1"/>
          </p:cNvPicPr>
          <p:nvPr/>
        </p:nvPicPr>
        <p:blipFill>
          <a:blip r:embed="rId2" cstate="print"/>
          <a:srcRect/>
          <a:stretch>
            <a:fillRect/>
          </a:stretch>
        </p:blipFill>
        <p:spPr bwMode="auto">
          <a:xfrm>
            <a:off x="0" y="571480"/>
            <a:ext cx="9176437" cy="5256000"/>
          </a:xfrm>
          <a:prstGeom prst="rect">
            <a:avLst/>
          </a:prstGeom>
          <a:noFill/>
          <a:effectLst>
            <a:softEdge rad="635000"/>
          </a:effectLst>
        </p:spPr>
      </p:pic>
    </p:spTree>
  </p:cSld>
  <p:clrMapOvr>
    <a:masterClrMapping/>
  </p:clrMapOvr>
  <p:transition spd="slow" advTm="4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http://www.atriunfar.net/fotonoticias/Fotos/1311774834_titanic3.jpg"/>
          <p:cNvPicPr>
            <a:picLocks noChangeAspect="1" noChangeArrowheads="1"/>
          </p:cNvPicPr>
          <p:nvPr/>
        </p:nvPicPr>
        <p:blipFill>
          <a:blip r:embed="rId2" cstate="print"/>
          <a:srcRect/>
          <a:stretch>
            <a:fillRect/>
          </a:stretch>
        </p:blipFill>
        <p:spPr bwMode="auto">
          <a:xfrm>
            <a:off x="0" y="-1"/>
            <a:ext cx="9302362" cy="7200000"/>
          </a:xfrm>
          <a:prstGeom prst="rect">
            <a:avLst/>
          </a:prstGeom>
          <a:noFill/>
        </p:spPr>
      </p:pic>
    </p:spTree>
  </p:cSld>
  <p:clrMapOvr>
    <a:masterClrMapping/>
  </p:clrMapOvr>
  <p:transition spd="slow" advTm="4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http://lancastria.net/blog/wp-content/uploads/2012/02/titanic_b2.jpg"/>
          <p:cNvPicPr>
            <a:picLocks noChangeAspect="1" noChangeArrowheads="1"/>
          </p:cNvPicPr>
          <p:nvPr/>
        </p:nvPicPr>
        <p:blipFill>
          <a:blip r:embed="rId2" cstate="print"/>
          <a:srcRect/>
          <a:stretch>
            <a:fillRect/>
          </a:stretch>
        </p:blipFill>
        <p:spPr bwMode="auto">
          <a:xfrm>
            <a:off x="0" y="-1"/>
            <a:ext cx="9188538" cy="7236000"/>
          </a:xfrm>
          <a:prstGeom prst="rect">
            <a:avLst/>
          </a:prstGeom>
          <a:noFill/>
        </p:spPr>
      </p:pic>
    </p:spTree>
  </p:cSld>
  <p:clrMapOvr>
    <a:masterClrMapping/>
  </p:clrMapOvr>
  <p:transition spd="slow" advTm="4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http://wavesnewsletter.com/wp-content/uploads/2010/08/titanic_bow_2004.jpg"/>
          <p:cNvPicPr>
            <a:picLocks noChangeAspect="1" noChangeArrowheads="1"/>
          </p:cNvPicPr>
          <p:nvPr/>
        </p:nvPicPr>
        <p:blipFill>
          <a:blip r:embed="rId2" cstate="print"/>
          <a:srcRect/>
          <a:stretch>
            <a:fillRect/>
          </a:stretch>
        </p:blipFill>
        <p:spPr bwMode="auto">
          <a:xfrm>
            <a:off x="0" y="-257175"/>
            <a:ext cx="10163175" cy="7115175"/>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nationalgeographic.es/documentSetting/photos/large/86XUOZWV-WWMD-WN9WIT24VUS8.jpg"/>
          <p:cNvPicPr>
            <a:picLocks noChangeAspect="1" noChangeArrowheads="1"/>
          </p:cNvPicPr>
          <p:nvPr/>
        </p:nvPicPr>
        <p:blipFill>
          <a:blip r:embed="rId2" cstate="print"/>
          <a:srcRect/>
          <a:stretch>
            <a:fillRect/>
          </a:stretch>
        </p:blipFill>
        <p:spPr bwMode="auto">
          <a:xfrm>
            <a:off x="0" y="-1"/>
            <a:ext cx="9311999" cy="6984000"/>
          </a:xfrm>
          <a:prstGeom prst="rect">
            <a:avLst/>
          </a:prstGeom>
          <a:noFill/>
        </p:spPr>
      </p:pic>
    </p:spTree>
  </p:cSld>
  <p:clrMapOvr>
    <a:masterClrMapping/>
  </p:clrMapOvr>
  <p:transition spd="slow" advTm="4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80898" name="Picture 2" descr="http://yolytesoro.files.wordpress.com/2008/05/titanic048gif.jpg"/>
          <p:cNvPicPr>
            <a:picLocks noChangeAspect="1" noChangeArrowheads="1"/>
          </p:cNvPicPr>
          <p:nvPr/>
        </p:nvPicPr>
        <p:blipFill>
          <a:blip r:embed="rId2" cstate="print"/>
          <a:srcRect/>
          <a:stretch>
            <a:fillRect/>
          </a:stretch>
        </p:blipFill>
        <p:spPr bwMode="auto">
          <a:xfrm>
            <a:off x="928662" y="714356"/>
            <a:ext cx="7111634" cy="5328000"/>
          </a:xfrm>
          <a:prstGeom prst="rect">
            <a:avLst/>
          </a:prstGeom>
          <a:noFill/>
          <a:effectLst>
            <a:softEdge rad="635000"/>
          </a:effectLst>
        </p:spPr>
      </p:pic>
    </p:spTree>
  </p:cSld>
  <p:clrMapOvr>
    <a:masterClrMapping/>
  </p:clrMapOvr>
  <p:transition spd="slow" advTm="5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66562" name="Picture 2" descr="http://www.aolcdn.com/photogalleryassets/latnews/927625/1283128636083.JPEG.jpg"/>
          <p:cNvPicPr>
            <a:picLocks noChangeAspect="1" noChangeArrowheads="1"/>
          </p:cNvPicPr>
          <p:nvPr/>
        </p:nvPicPr>
        <p:blipFill>
          <a:blip r:embed="rId2" cstate="print"/>
          <a:srcRect/>
          <a:stretch>
            <a:fillRect/>
          </a:stretch>
        </p:blipFill>
        <p:spPr bwMode="auto">
          <a:xfrm>
            <a:off x="-357222" y="357166"/>
            <a:ext cx="9906000" cy="5572125"/>
          </a:xfrm>
          <a:prstGeom prst="rect">
            <a:avLst/>
          </a:prstGeom>
          <a:noFill/>
          <a:effectLst>
            <a:softEdge rad="635000"/>
          </a:effectLst>
        </p:spPr>
      </p:pic>
      <p:pic>
        <p:nvPicPr>
          <p:cNvPr id="5" name="Picture 4" descr="http://i4.photobucket.com/albums/y134/millalobo/titanic038.jpg"/>
          <p:cNvPicPr>
            <a:picLocks noChangeAspect="1" noChangeArrowheads="1"/>
          </p:cNvPicPr>
          <p:nvPr/>
        </p:nvPicPr>
        <p:blipFill>
          <a:blip r:embed="rId3" cstate="print"/>
          <a:srcRect/>
          <a:stretch>
            <a:fillRect/>
          </a:stretch>
        </p:blipFill>
        <p:spPr bwMode="auto">
          <a:xfrm>
            <a:off x="928662" y="0"/>
            <a:ext cx="7516755" cy="6840000"/>
          </a:xfrm>
          <a:prstGeom prst="roundRect">
            <a:avLst/>
          </a:prstGeom>
          <a:noFill/>
        </p:spPr>
      </p:pic>
    </p:spTree>
  </p:cSld>
  <p:clrMapOvr>
    <a:masterClrMapping/>
  </p:clrMapOvr>
  <p:transition spd="slow" advTm="9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74754" name="Picture 2" descr="http://i4.photobucket.com/albums/y134/millalobo/titanic036.jpg"/>
          <p:cNvPicPr>
            <a:picLocks noChangeAspect="1" noChangeArrowheads="1"/>
          </p:cNvPicPr>
          <p:nvPr/>
        </p:nvPicPr>
        <p:blipFill>
          <a:blip r:embed="rId2" cstate="print"/>
          <a:srcRect/>
          <a:stretch>
            <a:fillRect/>
          </a:stretch>
        </p:blipFill>
        <p:spPr bwMode="auto">
          <a:xfrm>
            <a:off x="0" y="214290"/>
            <a:ext cx="6745041" cy="6192000"/>
          </a:xfrm>
          <a:prstGeom prst="rect">
            <a:avLst/>
          </a:prstGeom>
          <a:noFill/>
        </p:spPr>
      </p:pic>
      <p:pic>
        <p:nvPicPr>
          <p:cNvPr id="6" name="Picture 2" descr="http://i4.photobucket.com/albums/y134/millalobo/titanic036.jpg"/>
          <p:cNvPicPr>
            <a:picLocks noChangeAspect="1" noChangeArrowheads="1"/>
          </p:cNvPicPr>
          <p:nvPr/>
        </p:nvPicPr>
        <p:blipFill>
          <a:blip r:embed="rId2" cstate="print"/>
          <a:srcRect/>
          <a:stretch>
            <a:fillRect/>
          </a:stretch>
        </p:blipFill>
        <p:spPr bwMode="auto">
          <a:xfrm>
            <a:off x="1071538" y="214290"/>
            <a:ext cx="6745041" cy="6192000"/>
          </a:xfrm>
          <a:prstGeom prst="rect">
            <a:avLst/>
          </a:prstGeom>
          <a:noFill/>
        </p:spPr>
      </p:pic>
      <p:pic>
        <p:nvPicPr>
          <p:cNvPr id="7" name="Picture 2" descr="http://i4.photobucket.com/albums/y134/millalobo/titanic036.jpg"/>
          <p:cNvPicPr>
            <a:picLocks noChangeAspect="1" noChangeArrowheads="1"/>
          </p:cNvPicPr>
          <p:nvPr/>
        </p:nvPicPr>
        <p:blipFill>
          <a:blip r:embed="rId2" cstate="print"/>
          <a:srcRect/>
          <a:stretch>
            <a:fillRect/>
          </a:stretch>
        </p:blipFill>
        <p:spPr bwMode="auto">
          <a:xfrm>
            <a:off x="2398959" y="214290"/>
            <a:ext cx="6745041" cy="6192000"/>
          </a:xfrm>
          <a:prstGeom prst="rect">
            <a:avLst/>
          </a:prstGeom>
          <a:noFill/>
        </p:spPr>
      </p:pic>
      <p:pic>
        <p:nvPicPr>
          <p:cNvPr id="8" name="Picture 8" descr="http://www.eltitanic.net/wp-content/fotos-del-titanic-hundido.jpg">
            <a:hlinkClick r:id="rId3" tooltip="Fotos del Titanic Hundido"/>
          </p:cNvPr>
          <p:cNvPicPr>
            <a:picLocks noChangeAspect="1" noChangeArrowheads="1"/>
          </p:cNvPicPr>
          <p:nvPr/>
        </p:nvPicPr>
        <p:blipFill>
          <a:blip r:embed="rId4" cstate="print"/>
          <a:srcRect/>
          <a:stretch>
            <a:fillRect/>
          </a:stretch>
        </p:blipFill>
        <p:spPr bwMode="auto">
          <a:xfrm>
            <a:off x="1214414" y="500042"/>
            <a:ext cx="7056000" cy="5292000"/>
          </a:xfrm>
          <a:prstGeom prst="rect">
            <a:avLst/>
          </a:prstGeom>
          <a:noFill/>
        </p:spPr>
      </p:pic>
      <p:pic>
        <p:nvPicPr>
          <p:cNvPr id="9" name="Picture 6" descr="http://i4.photobucket.com/albums/y134/millalobo/titanic044.jpg"/>
          <p:cNvPicPr>
            <a:picLocks noChangeAspect="1" noChangeArrowheads="1"/>
          </p:cNvPicPr>
          <p:nvPr/>
        </p:nvPicPr>
        <p:blipFill>
          <a:blip r:embed="rId5" cstate="print"/>
          <a:srcRect/>
          <a:stretch>
            <a:fillRect/>
          </a:stretch>
        </p:blipFill>
        <p:spPr bwMode="auto">
          <a:xfrm>
            <a:off x="1214414" y="428604"/>
            <a:ext cx="7051867" cy="5544000"/>
          </a:xfrm>
          <a:prstGeom prst="rect">
            <a:avLst/>
          </a:prstGeom>
          <a:noFill/>
        </p:spPr>
      </p:pic>
    </p:spTree>
  </p:cSld>
  <p:clrMapOvr>
    <a:masterClrMapping/>
  </p:clrMapOvr>
  <p:transition spd="slow" advTm="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6"/>
                                        </p:tgtEl>
                                        <p:attrNameLst>
                                          <p:attrName>ppt_x</p:attrName>
                                        </p:attrNameLst>
                                      </p:cBhvr>
                                      <p:tavLst>
                                        <p:tav tm="0">
                                          <p:val>
                                            <p:strVal val="ppt_x"/>
                                          </p:val>
                                        </p:tav>
                                        <p:tav tm="100000">
                                          <p:val>
                                            <p:strVal val="ppt_x"/>
                                          </p:val>
                                        </p:tav>
                                      </p:tavLst>
                                    </p:anim>
                                    <p:anim calcmode="lin" valueType="num">
                                      <p:cBhvr>
                                        <p:cTn id="11" dur="3000"/>
                                        <p:tgtEl>
                                          <p:spTgt spid="6"/>
                                        </p:tgtEl>
                                        <p:attrNameLst>
                                          <p:attrName>ppt_y</p:attrName>
                                        </p:attrNameLst>
                                      </p:cBhvr>
                                      <p:tavLst>
                                        <p:tav tm="0">
                                          <p:val>
                                            <p:strVal val="ppt_y"/>
                                          </p:val>
                                        </p:tav>
                                        <p:tav tm="100000">
                                          <p:val>
                                            <p:strVal val="ppt_y-ppt_h/2"/>
                                          </p:val>
                                        </p:tav>
                                      </p:tavLst>
                                    </p:anim>
                                    <p:anim calcmode="lin" valueType="num">
                                      <p:cBhvr>
                                        <p:cTn id="12" dur="3000"/>
                                        <p:tgtEl>
                                          <p:spTgt spid="6"/>
                                        </p:tgtEl>
                                        <p:attrNameLst>
                                          <p:attrName>ppt_w</p:attrName>
                                        </p:attrNameLst>
                                      </p:cBhvr>
                                      <p:tavLst>
                                        <p:tav tm="0">
                                          <p:val>
                                            <p:strVal val="ppt_w"/>
                                          </p:val>
                                        </p:tav>
                                        <p:tav tm="100000">
                                          <p:val>
                                            <p:strVal val="ppt_w"/>
                                          </p:val>
                                        </p:tav>
                                      </p:tavLst>
                                    </p:anim>
                                    <p:anim calcmode="lin" valueType="num">
                                      <p:cBhvr>
                                        <p:cTn id="13" dur="3000"/>
                                        <p:tgtEl>
                                          <p:spTgt spid="6"/>
                                        </p:tgtEl>
                                        <p:attrNameLst>
                                          <p:attrName>ppt_h</p:attrName>
                                        </p:attrNameLst>
                                      </p:cBhvr>
                                      <p:tavLst>
                                        <p:tav tm="0">
                                          <p:val>
                                            <p:strVal val="ppt_h"/>
                                          </p:val>
                                        </p:tav>
                                        <p:tav tm="100000">
                                          <p:val>
                                            <p:fltVal val="0"/>
                                          </p:val>
                                        </p:tav>
                                      </p:tavLst>
                                    </p:anim>
                                    <p:set>
                                      <p:cBhvr>
                                        <p:cTn id="14" dur="1" fill="hold">
                                          <p:stCondLst>
                                            <p:cond delay="2999"/>
                                          </p:stCondLst>
                                        </p:cTn>
                                        <p:tgtEl>
                                          <p:spTgt spid="6"/>
                                        </p:tgtEl>
                                        <p:attrNameLst>
                                          <p:attrName>style.visibility</p:attrName>
                                        </p:attrNameLst>
                                      </p:cBhvr>
                                      <p:to>
                                        <p:strVal val="hidden"/>
                                      </p:to>
                                    </p:set>
                                  </p:childTnLst>
                                </p:cTn>
                              </p:par>
                              <p:par>
                                <p:cTn id="15" presetID="17" presetClass="exit" presetSubtype="4" fill="hold" nodeType="withEffect">
                                  <p:stCondLst>
                                    <p:cond delay="0"/>
                                  </p:stCondLst>
                                  <p:childTnLst>
                                    <p:anim calcmode="lin" valueType="num">
                                      <p:cBhvr>
                                        <p:cTn id="16" dur="3000"/>
                                        <p:tgtEl>
                                          <p:spTgt spid="74754"/>
                                        </p:tgtEl>
                                        <p:attrNameLst>
                                          <p:attrName>ppt_x</p:attrName>
                                        </p:attrNameLst>
                                      </p:cBhvr>
                                      <p:tavLst>
                                        <p:tav tm="0">
                                          <p:val>
                                            <p:strVal val="ppt_x"/>
                                          </p:val>
                                        </p:tav>
                                        <p:tav tm="100000">
                                          <p:val>
                                            <p:strVal val="ppt_x"/>
                                          </p:val>
                                        </p:tav>
                                      </p:tavLst>
                                    </p:anim>
                                    <p:anim calcmode="lin" valueType="num">
                                      <p:cBhvr>
                                        <p:cTn id="17" dur="3000"/>
                                        <p:tgtEl>
                                          <p:spTgt spid="74754"/>
                                        </p:tgtEl>
                                        <p:attrNameLst>
                                          <p:attrName>ppt_y</p:attrName>
                                        </p:attrNameLst>
                                      </p:cBhvr>
                                      <p:tavLst>
                                        <p:tav tm="0">
                                          <p:val>
                                            <p:strVal val="ppt_y"/>
                                          </p:val>
                                        </p:tav>
                                        <p:tav tm="100000">
                                          <p:val>
                                            <p:strVal val="ppt_y+ppt_h/2"/>
                                          </p:val>
                                        </p:tav>
                                      </p:tavLst>
                                    </p:anim>
                                    <p:anim calcmode="lin" valueType="num">
                                      <p:cBhvr>
                                        <p:cTn id="18" dur="3000"/>
                                        <p:tgtEl>
                                          <p:spTgt spid="74754"/>
                                        </p:tgtEl>
                                        <p:attrNameLst>
                                          <p:attrName>ppt_w</p:attrName>
                                        </p:attrNameLst>
                                      </p:cBhvr>
                                      <p:tavLst>
                                        <p:tav tm="0">
                                          <p:val>
                                            <p:strVal val="ppt_w"/>
                                          </p:val>
                                        </p:tav>
                                        <p:tav tm="100000">
                                          <p:val>
                                            <p:strVal val="ppt_w"/>
                                          </p:val>
                                        </p:tav>
                                      </p:tavLst>
                                    </p:anim>
                                    <p:anim calcmode="lin" valueType="num">
                                      <p:cBhvr>
                                        <p:cTn id="19" dur="3000"/>
                                        <p:tgtEl>
                                          <p:spTgt spid="74754"/>
                                        </p:tgtEl>
                                        <p:attrNameLst>
                                          <p:attrName>ppt_h</p:attrName>
                                        </p:attrNameLst>
                                      </p:cBhvr>
                                      <p:tavLst>
                                        <p:tav tm="0">
                                          <p:val>
                                            <p:strVal val="ppt_h"/>
                                          </p:val>
                                        </p:tav>
                                        <p:tav tm="100000">
                                          <p:val>
                                            <p:fltVal val="0"/>
                                          </p:val>
                                        </p:tav>
                                      </p:tavLst>
                                    </p:anim>
                                    <p:set>
                                      <p:cBhvr>
                                        <p:cTn id="20" dur="1" fill="hold">
                                          <p:stCondLst>
                                            <p:cond delay="2999"/>
                                          </p:stCondLst>
                                        </p:cTn>
                                        <p:tgtEl>
                                          <p:spTgt spid="74754"/>
                                        </p:tgtEl>
                                        <p:attrNameLst>
                                          <p:attrName>style.visibility</p:attrName>
                                        </p:attrNameLst>
                                      </p:cBhvr>
                                      <p:to>
                                        <p:strVal val="hidden"/>
                                      </p:to>
                                    </p:set>
                                  </p:childTnLst>
                                </p:cTn>
                              </p:par>
                            </p:childTnLst>
                          </p:cTn>
                        </p:par>
                        <p:par>
                          <p:cTn id="21" fill="hold">
                            <p:stCondLst>
                              <p:cond delay="3000"/>
                            </p:stCondLst>
                            <p:childTnLst>
                              <p:par>
                                <p:cTn id="22" presetID="50" presetClass="entr" presetSubtype="0" decel="10000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strVal val="#ppt_w+.3"/>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animEffect transition="in" filter="fade">
                                      <p:cBhvr>
                                        <p:cTn id="26" dur="2000"/>
                                        <p:tgtEl>
                                          <p:spTgt spid="8"/>
                                        </p:tgtEl>
                                      </p:cBhvr>
                                    </p:animEffect>
                                  </p:childTnLst>
                                </p:cTn>
                              </p:par>
                            </p:childTnLst>
                          </p:cTn>
                        </p:par>
                        <p:par>
                          <p:cTn id="27" fill="hold">
                            <p:stCondLst>
                              <p:cond delay="5000"/>
                            </p:stCondLst>
                            <p:childTnLst>
                              <p:par>
                                <p:cTn id="28" presetID="53"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0" fill="hold"/>
                                        <p:tgtEl>
                                          <p:spTgt spid="9"/>
                                        </p:tgtEl>
                                        <p:attrNameLst>
                                          <p:attrName>ppt_w</p:attrName>
                                        </p:attrNameLst>
                                      </p:cBhvr>
                                      <p:tavLst>
                                        <p:tav tm="0">
                                          <p:val>
                                            <p:fltVal val="0"/>
                                          </p:val>
                                        </p:tav>
                                        <p:tav tm="100000">
                                          <p:val>
                                            <p:strVal val="#ppt_w"/>
                                          </p:val>
                                        </p:tav>
                                      </p:tavLst>
                                    </p:anim>
                                    <p:anim calcmode="lin" valueType="num">
                                      <p:cBhvr>
                                        <p:cTn id="31" dur="5000" fill="hold"/>
                                        <p:tgtEl>
                                          <p:spTgt spid="9"/>
                                        </p:tgtEl>
                                        <p:attrNameLst>
                                          <p:attrName>ppt_h</p:attrName>
                                        </p:attrNameLst>
                                      </p:cBhvr>
                                      <p:tavLst>
                                        <p:tav tm="0">
                                          <p:val>
                                            <p:fltVal val="0"/>
                                          </p:val>
                                        </p:tav>
                                        <p:tav tm="100000">
                                          <p:val>
                                            <p:strVal val="#ppt_h"/>
                                          </p:val>
                                        </p:tav>
                                      </p:tavLst>
                                    </p:anim>
                                    <p:animEffect transition="in" filter="fade">
                                      <p:cBhvr>
                                        <p:cTn id="32"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pic>
        <p:nvPicPr>
          <p:cNvPr id="5" name="Picture 12" descr="http://i4.photobucket.com/albums/y134/millalobo/titanic039.jpg"/>
          <p:cNvPicPr>
            <a:picLocks noChangeAspect="1" noChangeArrowheads="1"/>
          </p:cNvPicPr>
          <p:nvPr/>
        </p:nvPicPr>
        <p:blipFill>
          <a:blip r:embed="rId2" cstate="print"/>
          <a:srcRect/>
          <a:stretch>
            <a:fillRect/>
          </a:stretch>
        </p:blipFill>
        <p:spPr bwMode="auto">
          <a:xfrm>
            <a:off x="642910" y="785794"/>
            <a:ext cx="7989395" cy="5292000"/>
          </a:xfrm>
          <a:prstGeom prst="rect">
            <a:avLst/>
          </a:prstGeom>
          <a:noFill/>
          <a:effectLst>
            <a:softEdge rad="317500"/>
          </a:effectLst>
        </p:spPr>
      </p:pic>
      <p:pic>
        <p:nvPicPr>
          <p:cNvPr id="6" name="Picture 2" descr="http://2.bp.blogspot.com/_et1qANY8J_w/SSRElKX3tTI/AAAAAAAAAdU/tVNJvtCyBHY/s400/20081119elpepucul_9.jpg"/>
          <p:cNvPicPr>
            <a:picLocks noChangeAspect="1" noChangeArrowheads="1"/>
          </p:cNvPicPr>
          <p:nvPr/>
        </p:nvPicPr>
        <p:blipFill>
          <a:blip r:embed="rId3" cstate="print"/>
          <a:srcRect/>
          <a:stretch>
            <a:fillRect/>
          </a:stretch>
        </p:blipFill>
        <p:spPr bwMode="auto">
          <a:xfrm>
            <a:off x="1714480" y="785794"/>
            <a:ext cx="5256000" cy="5256000"/>
          </a:xfrm>
          <a:prstGeom prst="rect">
            <a:avLst/>
          </a:prstGeom>
          <a:noFill/>
          <a:effectLst>
            <a:softEdge rad="317500"/>
          </a:effectLst>
        </p:spPr>
      </p:pic>
      <p:pic>
        <p:nvPicPr>
          <p:cNvPr id="7" name="Picture 8" descr="http://i4.photobucket.com/albums/y134/millalobo/titanic041.jpg"/>
          <p:cNvPicPr>
            <a:picLocks noChangeAspect="1" noChangeArrowheads="1"/>
          </p:cNvPicPr>
          <p:nvPr/>
        </p:nvPicPr>
        <p:blipFill>
          <a:blip r:embed="rId4" cstate="print"/>
          <a:srcRect/>
          <a:stretch>
            <a:fillRect/>
          </a:stretch>
        </p:blipFill>
        <p:spPr bwMode="auto">
          <a:xfrm>
            <a:off x="214282" y="428604"/>
            <a:ext cx="8616415" cy="5832000"/>
          </a:xfrm>
          <a:prstGeom prst="rect">
            <a:avLst/>
          </a:prstGeom>
          <a:noFill/>
          <a:effectLst>
            <a:softEdge rad="635000"/>
          </a:effectLst>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Effect transition="in" filter="fade">
                                      <p:cBhvr>
                                        <p:cTn id="15" dur="3000"/>
                                        <p:tgtEl>
                                          <p:spTgt spid="5"/>
                                        </p:tgtEl>
                                      </p:cBhvr>
                                    </p:animEffect>
                                  </p:childTnLst>
                                </p:cTn>
                              </p:par>
                            </p:childTnLst>
                          </p:cTn>
                        </p:par>
                        <p:par>
                          <p:cTn id="16" fill="hold">
                            <p:stCondLst>
                              <p:cond delay="8000"/>
                            </p:stCondLst>
                            <p:childTnLst>
                              <p:par>
                                <p:cTn id="17" presetID="53"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fltVal val="0"/>
                                          </p:val>
                                        </p:tav>
                                        <p:tav tm="100000">
                                          <p:val>
                                            <p:strVal val="#ppt_w"/>
                                          </p:val>
                                        </p:tav>
                                      </p:tavLst>
                                    </p:anim>
                                    <p:anim calcmode="lin" valueType="num">
                                      <p:cBhvr>
                                        <p:cTn id="20" dur="5000" fill="hold"/>
                                        <p:tgtEl>
                                          <p:spTgt spid="7"/>
                                        </p:tgtEl>
                                        <p:attrNameLst>
                                          <p:attrName>ppt_h</p:attrName>
                                        </p:attrNameLst>
                                      </p:cBhvr>
                                      <p:tavLst>
                                        <p:tav tm="0">
                                          <p:val>
                                            <p:fltVal val="0"/>
                                          </p:val>
                                        </p:tav>
                                        <p:tav tm="100000">
                                          <p:val>
                                            <p:strVal val="#ppt_h"/>
                                          </p:val>
                                        </p:tav>
                                      </p:tavLst>
                                    </p:anim>
                                    <p:animEffect transition="in" filter="fade">
                                      <p:cBhvr>
                                        <p:cTn id="21"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71684" name="Picture 4" descr="http://3.bp.blogspot.com/_et1qANY8J_w/SSREqTJHcFI/AAAAAAAAAdc/uRL-dx3zu8M/s400/20081119elpepucul_13.jpg"/>
          <p:cNvPicPr>
            <a:picLocks noChangeAspect="1" noChangeArrowheads="1"/>
          </p:cNvPicPr>
          <p:nvPr/>
        </p:nvPicPr>
        <p:blipFill>
          <a:blip r:embed="rId2" cstate="print"/>
          <a:srcRect/>
          <a:stretch>
            <a:fillRect/>
          </a:stretch>
        </p:blipFill>
        <p:spPr bwMode="auto">
          <a:xfrm>
            <a:off x="5357818" y="0"/>
            <a:ext cx="4031999" cy="4032000"/>
          </a:xfrm>
          <a:prstGeom prst="rect">
            <a:avLst/>
          </a:prstGeom>
          <a:noFill/>
          <a:effectLst>
            <a:softEdge rad="635000"/>
          </a:effectLst>
        </p:spPr>
      </p:pic>
      <p:pic>
        <p:nvPicPr>
          <p:cNvPr id="9" name="Picture 4" descr="http://www.eltitanic.net/wp-content/restos-del-titanic.jpg"/>
          <p:cNvPicPr>
            <a:picLocks noChangeAspect="1" noChangeArrowheads="1"/>
          </p:cNvPicPr>
          <p:nvPr/>
        </p:nvPicPr>
        <p:blipFill>
          <a:blip r:embed="rId3" cstate="print"/>
          <a:srcRect/>
          <a:stretch>
            <a:fillRect/>
          </a:stretch>
        </p:blipFill>
        <p:spPr bwMode="auto">
          <a:xfrm>
            <a:off x="0" y="3371850"/>
            <a:ext cx="5305425" cy="3486150"/>
          </a:xfrm>
          <a:prstGeom prst="rect">
            <a:avLst/>
          </a:prstGeom>
          <a:noFill/>
          <a:effectLst>
            <a:softEdge rad="635000"/>
          </a:effectLst>
        </p:spPr>
      </p:pic>
      <p:pic>
        <p:nvPicPr>
          <p:cNvPr id="10" name="Picture 2" descr="http://www.eltitanic.net/wp-content/el-titanic-hundido4.jpg"/>
          <p:cNvPicPr>
            <a:picLocks noChangeAspect="1" noChangeArrowheads="1"/>
          </p:cNvPicPr>
          <p:nvPr/>
        </p:nvPicPr>
        <p:blipFill>
          <a:blip r:embed="rId4" cstate="print"/>
          <a:srcRect/>
          <a:stretch>
            <a:fillRect/>
          </a:stretch>
        </p:blipFill>
        <p:spPr bwMode="auto">
          <a:xfrm>
            <a:off x="5643570" y="3762000"/>
            <a:ext cx="3065040" cy="3096000"/>
          </a:xfrm>
          <a:prstGeom prst="rect">
            <a:avLst/>
          </a:prstGeom>
          <a:noFill/>
          <a:effectLst>
            <a:softEdge rad="317500"/>
          </a:effectLst>
        </p:spPr>
      </p:pic>
      <p:pic>
        <p:nvPicPr>
          <p:cNvPr id="11" name="Picture 10" descr="http://www.eltitanic.net/wp-content/el-titanic-se-hundio-2.jpg"/>
          <p:cNvPicPr>
            <a:picLocks noChangeAspect="1" noChangeArrowheads="1"/>
          </p:cNvPicPr>
          <p:nvPr/>
        </p:nvPicPr>
        <p:blipFill>
          <a:blip r:embed="rId5" cstate="print"/>
          <a:srcRect/>
          <a:stretch>
            <a:fillRect/>
          </a:stretch>
        </p:blipFill>
        <p:spPr bwMode="auto">
          <a:xfrm>
            <a:off x="428596" y="0"/>
            <a:ext cx="4329318" cy="3348000"/>
          </a:xfrm>
          <a:prstGeom prst="rect">
            <a:avLst/>
          </a:prstGeom>
          <a:noFill/>
          <a:effectLst>
            <a:softEdge rad="317500"/>
          </a:effectLst>
        </p:spPr>
      </p:pic>
    </p:spTree>
  </p:cSld>
  <p:clrMapOvr>
    <a:masterClrMapping/>
  </p:clrMapOvr>
  <p:transition spd="slow" advTm="8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1" descr="J:\CARPETA PLANTILLAS\slide0012_image031.jpg"/>
          <p:cNvPicPr>
            <a:picLocks noChangeAspect="1" noChangeArrowheads="1"/>
          </p:cNvPicPr>
          <p:nvPr/>
        </p:nvPicPr>
        <p:blipFill>
          <a:blip r:embed="rId2" cstate="print"/>
          <a:srcRect/>
          <a:stretch>
            <a:fillRect/>
          </a:stretch>
        </p:blipFill>
        <p:spPr bwMode="auto">
          <a:xfrm rot="5400000">
            <a:off x="1164693" y="-1164693"/>
            <a:ext cx="6886614" cy="9216000"/>
          </a:xfrm>
          <a:prstGeom prst="rect">
            <a:avLst/>
          </a:prstGeom>
          <a:noFill/>
        </p:spPr>
      </p:pic>
      <p:pic>
        <p:nvPicPr>
          <p:cNvPr id="5" name="Picture 2" descr="Imagen facilitada por el History Channel de una de las más de 100.000 fotografías conseguidas por robots submarinos autónomos durante la última expedición científica al lugar donde se produjo el naufragio del Titanic. / EFE"/>
          <p:cNvPicPr>
            <a:picLocks noChangeAspect="1" noChangeArrowheads="1"/>
          </p:cNvPicPr>
          <p:nvPr/>
        </p:nvPicPr>
        <p:blipFill>
          <a:blip r:embed="rId3" cstate="print"/>
          <a:srcRect/>
          <a:stretch>
            <a:fillRect/>
          </a:stretch>
        </p:blipFill>
        <p:spPr bwMode="auto">
          <a:xfrm>
            <a:off x="1285852" y="214290"/>
            <a:ext cx="6972216" cy="4644000"/>
          </a:xfrm>
          <a:prstGeom prst="rect">
            <a:avLst/>
          </a:prstGeom>
          <a:noFill/>
          <a:effectLst>
            <a:softEdge rad="635000"/>
          </a:effectLst>
        </p:spPr>
      </p:pic>
      <p:sp>
        <p:nvSpPr>
          <p:cNvPr id="6" name="5 Rectángulo"/>
          <p:cNvSpPr/>
          <p:nvPr/>
        </p:nvSpPr>
        <p:spPr>
          <a:xfrm>
            <a:off x="642910" y="4357695"/>
            <a:ext cx="7786742" cy="1323439"/>
          </a:xfrm>
          <a:prstGeom prst="rect">
            <a:avLst/>
          </a:prstGeom>
        </p:spPr>
        <p:txBody>
          <a:bodyPr wrap="square">
            <a:spAutoFit/>
          </a:bodyPr>
          <a:lstStyle/>
          <a:p>
            <a:r>
              <a:rPr lang="es-ES_tradnl" sz="2000" dirty="0" smtClean="0">
                <a:latin typeface="Bauhaus 93" pitchFamily="82" charset="0"/>
              </a:rPr>
              <a:t>Imagen facilitada por el </a:t>
            </a:r>
            <a:r>
              <a:rPr lang="es-ES_tradnl" sz="2000" dirty="0" err="1" smtClean="0">
                <a:latin typeface="Bauhaus 93" pitchFamily="82" charset="0"/>
              </a:rPr>
              <a:t>History</a:t>
            </a:r>
            <a:r>
              <a:rPr lang="es-ES_tradnl" sz="2000" dirty="0" smtClean="0">
                <a:latin typeface="Bauhaus 93" pitchFamily="82" charset="0"/>
              </a:rPr>
              <a:t> </a:t>
            </a:r>
            <a:r>
              <a:rPr lang="es-ES_tradnl" sz="2000" dirty="0" err="1" smtClean="0">
                <a:latin typeface="Bauhaus 93" pitchFamily="82" charset="0"/>
              </a:rPr>
              <a:t>Channel</a:t>
            </a:r>
            <a:r>
              <a:rPr lang="es-ES_tradnl" sz="2000" dirty="0" smtClean="0">
                <a:latin typeface="Bauhaus 93" pitchFamily="82" charset="0"/>
              </a:rPr>
              <a:t> de una de las más de 100.000 fotografías conseguidas por robots submarinos autónomos durante la última expedición científica al lugar donde se produjo el naufragio del </a:t>
            </a:r>
            <a:r>
              <a:rPr lang="es-ES_tradnl" sz="2000" dirty="0" err="1" smtClean="0">
                <a:latin typeface="Bauhaus 93" pitchFamily="82" charset="0"/>
              </a:rPr>
              <a:t>Titanic</a:t>
            </a:r>
            <a:r>
              <a:rPr lang="es-ES_tradnl" sz="2000" dirty="0" smtClean="0">
                <a:latin typeface="Bauhaus 93" pitchFamily="82" charset="0"/>
              </a:rPr>
              <a:t>. / EFE</a:t>
            </a:r>
            <a:endParaRPr lang="es-ES_tradnl" sz="2000" dirty="0">
              <a:latin typeface="Bauhaus 93" pitchFamily="82" charset="0"/>
            </a:endParaRPr>
          </a:p>
        </p:txBody>
      </p:sp>
    </p:spTree>
  </p:cSld>
  <p:clrMapOvr>
    <a:masterClrMapping/>
  </p:clrMapOvr>
  <p:transition spd="slow" advTm="19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44034" name="Picture 2" descr="http://www.cubadebate.cu/wp-content/uploads/2012/03/titanic1-tr1.jpg"/>
          <p:cNvPicPr>
            <a:picLocks noChangeAspect="1" noChangeArrowheads="1"/>
          </p:cNvPicPr>
          <p:nvPr/>
        </p:nvPicPr>
        <p:blipFill>
          <a:blip r:embed="rId2" cstate="print"/>
          <a:srcRect/>
          <a:stretch>
            <a:fillRect/>
          </a:stretch>
        </p:blipFill>
        <p:spPr bwMode="auto">
          <a:xfrm>
            <a:off x="1428728" y="357166"/>
            <a:ext cx="6389280" cy="5508000"/>
          </a:xfrm>
          <a:prstGeom prst="rect">
            <a:avLst/>
          </a:prstGeom>
          <a:noFill/>
          <a:effectLst>
            <a:softEdge rad="635000"/>
          </a:effectLst>
        </p:spPr>
      </p:pic>
      <p:sp>
        <p:nvSpPr>
          <p:cNvPr id="5" name="4 Rectángulo"/>
          <p:cNvSpPr/>
          <p:nvPr/>
        </p:nvSpPr>
        <p:spPr>
          <a:xfrm>
            <a:off x="1643042" y="5786454"/>
            <a:ext cx="6929486" cy="830997"/>
          </a:xfrm>
          <a:prstGeom prst="rect">
            <a:avLst/>
          </a:prstGeom>
        </p:spPr>
        <p:txBody>
          <a:bodyPr wrap="square">
            <a:spAutoFit/>
          </a:bodyPr>
          <a:lstStyle/>
          <a:p>
            <a:r>
              <a:rPr lang="es-ES_tradnl" sz="2400" b="1" dirty="0" smtClean="0">
                <a:latin typeface="Bauhaus 93" pitchFamily="82" charset="0"/>
              </a:rPr>
              <a:t>La tumba del </a:t>
            </a:r>
            <a:r>
              <a:rPr lang="es-ES_tradnl" sz="2400" b="1" dirty="0" err="1" smtClean="0">
                <a:latin typeface="Bauhaus 93" pitchFamily="82" charset="0"/>
              </a:rPr>
              <a:t>Titanic</a:t>
            </a:r>
            <a:r>
              <a:rPr lang="es-ES_tradnl" sz="2400" b="1" dirty="0" smtClean="0">
                <a:latin typeface="Bauhaus 93" pitchFamily="82" charset="0"/>
              </a:rPr>
              <a:t>, vista en imágenes </a:t>
            </a:r>
          </a:p>
          <a:p>
            <a:r>
              <a:rPr lang="es-ES_tradnl" sz="2400" b="1" dirty="0" smtClean="0">
                <a:latin typeface="Bauhaus 93" pitchFamily="82" charset="0"/>
              </a:rPr>
              <a:t>100 años después del naufragio</a:t>
            </a:r>
            <a:endParaRPr lang="es-ES_tradnl" sz="2400" dirty="0">
              <a:latin typeface="Bauhaus 93" pitchFamily="82" charset="0"/>
            </a:endParaRPr>
          </a:p>
        </p:txBody>
      </p:sp>
    </p:spTree>
  </p:cSld>
  <p:clrMapOvr>
    <a:masterClrMapping/>
  </p:clrMapOvr>
  <p:transition spd="slow" advTm="9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accent1"/>
          </a:lnRef>
          <a:fillRef idx="3">
            <a:schemeClr val="accent1"/>
          </a:fillRef>
          <a:effectRef idx="3">
            <a:schemeClr val="accent1"/>
          </a:effectRef>
          <a:fontRef idx="minor">
            <a:schemeClr val="lt1"/>
          </a:fontRef>
        </p:style>
        <p:txBody>
          <a:bodyPr/>
          <a:lstStyle/>
          <a:p>
            <a:endParaRPr lang="es-ES_tradnl" dirty="0"/>
          </a:p>
        </p:txBody>
      </p:sp>
      <p:pic>
        <p:nvPicPr>
          <p:cNvPr id="55298" name="Picture 2" descr="http://www.abc.es/Media/201112/06/t5itanic.JPG"/>
          <p:cNvPicPr>
            <a:picLocks noChangeAspect="1" noChangeArrowheads="1"/>
          </p:cNvPicPr>
          <p:nvPr/>
        </p:nvPicPr>
        <p:blipFill>
          <a:blip r:embed="rId2" cstate="print"/>
          <a:srcRect/>
          <a:stretch>
            <a:fillRect/>
          </a:stretch>
        </p:blipFill>
        <p:spPr bwMode="auto">
          <a:xfrm>
            <a:off x="1500166" y="1785926"/>
            <a:ext cx="6134100" cy="3448050"/>
          </a:xfrm>
          <a:prstGeom prst="rect">
            <a:avLst/>
          </a:prstGeom>
          <a:noFill/>
          <a:effectLst>
            <a:softEdge rad="635000"/>
          </a:effectLst>
        </p:spPr>
      </p:pic>
      <p:pic>
        <p:nvPicPr>
          <p:cNvPr id="8" name="Picture 1" descr="J:\CARPETA PLANTILLAS\slide0012_image031.jpg"/>
          <p:cNvPicPr>
            <a:picLocks noChangeAspect="1" noChangeArrowheads="1"/>
          </p:cNvPicPr>
          <p:nvPr/>
        </p:nvPicPr>
        <p:blipFill>
          <a:blip r:embed="rId3" cstate="print"/>
          <a:srcRect/>
          <a:stretch>
            <a:fillRect/>
          </a:stretch>
        </p:blipFill>
        <p:spPr bwMode="auto">
          <a:xfrm rot="5400000">
            <a:off x="1164693" y="-1164693"/>
            <a:ext cx="6886614" cy="9216000"/>
          </a:xfrm>
          <a:prstGeom prst="rect">
            <a:avLst/>
          </a:prstGeom>
          <a:noFill/>
        </p:spPr>
      </p:pic>
      <p:sp>
        <p:nvSpPr>
          <p:cNvPr id="9" name="8 Rectángulo"/>
          <p:cNvSpPr/>
          <p:nvPr/>
        </p:nvSpPr>
        <p:spPr>
          <a:xfrm>
            <a:off x="571472" y="500041"/>
            <a:ext cx="7929618" cy="4708981"/>
          </a:xfrm>
          <a:prstGeom prst="rect">
            <a:avLst/>
          </a:prstGeom>
        </p:spPr>
        <p:txBody>
          <a:bodyPr wrap="square">
            <a:spAutoFit/>
          </a:bodyPr>
          <a:lstStyle/>
          <a:p>
            <a:r>
              <a:rPr lang="es-ES_tradnl" sz="2000" dirty="0" smtClean="0">
                <a:solidFill>
                  <a:schemeClr val="tx2">
                    <a:lumMod val="75000"/>
                  </a:schemeClr>
                </a:solidFill>
                <a:latin typeface="Bauhaus 93" pitchFamily="82" charset="0"/>
              </a:rPr>
              <a:t>Unos científicos han revelado una nueva teoría que explicaría las causas del desastre marítimo más famoso de la historia.</a:t>
            </a:r>
          </a:p>
          <a:p>
            <a:r>
              <a:rPr lang="es-ES_tradnl" sz="2000" dirty="0" smtClean="0">
                <a:solidFill>
                  <a:schemeClr val="tx2">
                    <a:lumMod val="75000"/>
                  </a:schemeClr>
                </a:solidFill>
                <a:latin typeface="Bauhaus 93" pitchFamily="82" charset="0"/>
              </a:rPr>
              <a:t>Según el informe, una rara alineación del Sol, la luna llena y la Tierra habría desencadenado la tragedia que tuvo lugar el 14 de abril de 1912.</a:t>
            </a:r>
          </a:p>
          <a:p>
            <a:r>
              <a:rPr lang="es-ES_tradnl" sz="2000" dirty="0" smtClean="0">
                <a:solidFill>
                  <a:schemeClr val="tx2">
                    <a:lumMod val="75000"/>
                  </a:schemeClr>
                </a:solidFill>
                <a:latin typeface="Bauhaus 93" pitchFamily="82" charset="0"/>
              </a:rPr>
              <a:t>El </a:t>
            </a:r>
            <a:r>
              <a:rPr lang="es-ES_tradnl" sz="2000" dirty="0" err="1" smtClean="0">
                <a:solidFill>
                  <a:schemeClr val="tx2">
                    <a:lumMod val="75000"/>
                  </a:schemeClr>
                </a:solidFill>
                <a:latin typeface="Bauhaus 93" pitchFamily="82" charset="0"/>
              </a:rPr>
              <a:t>Titanic</a:t>
            </a:r>
            <a:r>
              <a:rPr lang="es-ES_tradnl" sz="2000" dirty="0" smtClean="0">
                <a:solidFill>
                  <a:schemeClr val="tx2">
                    <a:lumMod val="75000"/>
                  </a:schemeClr>
                </a:solidFill>
                <a:latin typeface="Bauhaus 93" pitchFamily="82" charset="0"/>
              </a:rPr>
              <a:t> se hundió una noche sin luna, pero el iceberg contra el que chocó el lujoso barco pudo haber sido liberado gracias a la luna llena que se produjo tres meses y medio antes.</a:t>
            </a:r>
          </a:p>
          <a:p>
            <a:r>
              <a:rPr lang="es-ES_tradnl" sz="2000" dirty="0" smtClean="0">
                <a:solidFill>
                  <a:schemeClr val="tx2">
                    <a:lumMod val="75000"/>
                  </a:schemeClr>
                </a:solidFill>
                <a:latin typeface="Bauhaus 93" pitchFamily="82" charset="0"/>
              </a:rPr>
              <a:t>Según el astrónomo Donald </a:t>
            </a:r>
            <a:r>
              <a:rPr lang="es-ES_tradnl" sz="2000" dirty="0" err="1" smtClean="0">
                <a:solidFill>
                  <a:schemeClr val="tx2">
                    <a:lumMod val="75000"/>
                  </a:schemeClr>
                </a:solidFill>
                <a:latin typeface="Bauhaus 93" pitchFamily="82" charset="0"/>
              </a:rPr>
              <a:t>Olson</a:t>
            </a:r>
            <a:r>
              <a:rPr lang="es-ES_tradnl" sz="2000" dirty="0" smtClean="0">
                <a:solidFill>
                  <a:schemeClr val="tx2">
                    <a:lumMod val="75000"/>
                  </a:schemeClr>
                </a:solidFill>
                <a:latin typeface="Bauhaus 93" pitchFamily="82" charset="0"/>
              </a:rPr>
              <a:t>, de la Universidad Estatal de Texas-San Marcos, esa luna llena, del 4 de enero de 1912, podría haber provocado las fuertes mareas que enviaron hacia el sur los icebergs, justo a tiempo para el viaje inaugural del </a:t>
            </a:r>
            <a:r>
              <a:rPr lang="es-ES_tradnl" sz="2000" dirty="0" err="1" smtClean="0">
                <a:solidFill>
                  <a:schemeClr val="tx2">
                    <a:lumMod val="75000"/>
                  </a:schemeClr>
                </a:solidFill>
                <a:latin typeface="Bauhaus 93" pitchFamily="82" charset="0"/>
              </a:rPr>
              <a:t>Titanic</a:t>
            </a:r>
            <a:r>
              <a:rPr lang="es-ES_tradnl" sz="2000" dirty="0" smtClean="0">
                <a:solidFill>
                  <a:schemeClr val="tx2">
                    <a:lumMod val="75000"/>
                  </a:schemeClr>
                </a:solidFill>
                <a:latin typeface="Bauhaus 93" pitchFamily="82" charset="0"/>
              </a:rPr>
              <a:t>. Es una teoría interesante, pero no convence a todo el mundo.</a:t>
            </a:r>
            <a:br>
              <a:rPr lang="es-ES_tradnl" sz="2000" dirty="0" smtClean="0">
                <a:solidFill>
                  <a:schemeClr val="tx2">
                    <a:lumMod val="75000"/>
                  </a:schemeClr>
                </a:solidFill>
                <a:latin typeface="Bauhaus 93" pitchFamily="82" charset="0"/>
              </a:rPr>
            </a:br>
            <a:r>
              <a:rPr lang="es-ES_tradnl" sz="2000" dirty="0" smtClean="0">
                <a:solidFill>
                  <a:schemeClr val="tx2">
                    <a:lumMod val="75000"/>
                  </a:schemeClr>
                </a:solidFill>
                <a:latin typeface="Bauhaus 93" pitchFamily="82" charset="0"/>
              </a:rPr>
              <a:t>El astrónomo </a:t>
            </a:r>
            <a:r>
              <a:rPr lang="es-ES_tradnl" sz="2000" dirty="0" err="1" smtClean="0">
                <a:solidFill>
                  <a:schemeClr val="tx2">
                    <a:lumMod val="75000"/>
                  </a:schemeClr>
                </a:solidFill>
                <a:latin typeface="Bauhaus 93" pitchFamily="82" charset="0"/>
              </a:rPr>
              <a:t>Geza</a:t>
            </a:r>
            <a:r>
              <a:rPr lang="es-ES_tradnl" sz="2000" dirty="0" smtClean="0">
                <a:solidFill>
                  <a:schemeClr val="tx2">
                    <a:lumMod val="75000"/>
                  </a:schemeClr>
                </a:solidFill>
                <a:latin typeface="Bauhaus 93" pitchFamily="82" charset="0"/>
              </a:rPr>
              <a:t> </a:t>
            </a:r>
            <a:r>
              <a:rPr lang="es-ES_tradnl" sz="2000" dirty="0" err="1" smtClean="0">
                <a:solidFill>
                  <a:schemeClr val="tx2">
                    <a:lumMod val="75000"/>
                  </a:schemeClr>
                </a:solidFill>
                <a:latin typeface="Bauhaus 93" pitchFamily="82" charset="0"/>
              </a:rPr>
              <a:t>Gyuk</a:t>
            </a:r>
            <a:r>
              <a:rPr lang="es-ES_tradnl" sz="2000" dirty="0" smtClean="0">
                <a:solidFill>
                  <a:schemeClr val="tx2">
                    <a:lumMod val="75000"/>
                  </a:schemeClr>
                </a:solidFill>
                <a:latin typeface="Bauhaus 93" pitchFamily="82" charset="0"/>
              </a:rPr>
              <a:t>,  por ejemplo, no cree que la marea de primavera del 4 de enero de 1912 fuera especialmente fuerte.</a:t>
            </a:r>
            <a:endParaRPr lang="es-ES_tradnl" sz="2000" dirty="0">
              <a:solidFill>
                <a:schemeClr val="tx2">
                  <a:lumMod val="75000"/>
                </a:schemeClr>
              </a:solidFill>
              <a:latin typeface="Bauhaus 93" pitchFamily="82" charset="0"/>
            </a:endParaRPr>
          </a:p>
        </p:txBody>
      </p:sp>
    </p:spTree>
  </p:cSld>
  <p:clrMapOvr>
    <a:masterClrMapping/>
  </p:clrMapOvr>
  <p:transition spd="slow" advTm="4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fltVal val="0"/>
                                          </p:val>
                                        </p:tav>
                                        <p:tav tm="100000">
                                          <p:val>
                                            <p:strVal val="#ppt_w"/>
                                          </p:val>
                                        </p:tav>
                                      </p:tavLst>
                                    </p:anim>
                                    <p:anim calcmode="lin" valueType="num">
                                      <p:cBhvr>
                                        <p:cTn id="8" dur="5000" fill="hold"/>
                                        <p:tgtEl>
                                          <p:spTgt spid="8"/>
                                        </p:tgtEl>
                                        <p:attrNameLst>
                                          <p:attrName>ppt_h</p:attrName>
                                        </p:attrNameLst>
                                      </p:cBhvr>
                                      <p:tavLst>
                                        <p:tav tm="0">
                                          <p:val>
                                            <p:fltVal val="0"/>
                                          </p:val>
                                        </p:tav>
                                        <p:tav tm="100000">
                                          <p:val>
                                            <p:strVal val="#ppt_h"/>
                                          </p:val>
                                        </p:tav>
                                      </p:tavLst>
                                    </p:anim>
                                    <p:animEffect transition="in" filter="fade">
                                      <p:cBhvr>
                                        <p:cTn id="9" dur="5000"/>
                                        <p:tgtEl>
                                          <p:spTgt spid="8"/>
                                        </p:tgtEl>
                                      </p:cBhvr>
                                    </p:animEffect>
                                  </p:childTnLst>
                                </p:cTn>
                              </p:par>
                            </p:childTnLst>
                          </p:cTn>
                        </p:par>
                        <p:par>
                          <p:cTn id="10" fill="hold">
                            <p:stCondLst>
                              <p:cond delay="5000"/>
                            </p:stCondLst>
                            <p:childTnLst>
                              <p:par>
                                <p:cTn id="11" presetID="1" presetClass="entr" presetSubtype="0" fill="hold"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childTnLst>
                          </p:cTn>
                        </p:par>
                        <p:par>
                          <p:cTn id="13" fill="hold">
                            <p:stCondLst>
                              <p:cond delay="5000"/>
                            </p:stCondLst>
                            <p:childTnLst>
                              <p:par>
                                <p:cTn id="14" presetID="1" presetClass="entr" presetSubtype="0" fill="hold" nodeType="afterEffect">
                                  <p:stCondLst>
                                    <p:cond delay="0"/>
                                  </p:stCondLst>
                                  <p:childTnLst>
                                    <p:set>
                                      <p:cBhvr>
                                        <p:cTn id="15" dur="1" fill="hold">
                                          <p:stCondLst>
                                            <p:cond delay="0"/>
                                          </p:stCondLst>
                                        </p:cTn>
                                        <p:tgtEl>
                                          <p:spTgt spid="9">
                                            <p:txEl>
                                              <p:pRg st="1" end="1"/>
                                            </p:txEl>
                                          </p:spTgt>
                                        </p:tgtEl>
                                        <p:attrNameLst>
                                          <p:attrName>style.visibility</p:attrName>
                                        </p:attrNameLst>
                                      </p:cBhvr>
                                      <p:to>
                                        <p:strVal val="visible"/>
                                      </p:to>
                                    </p:set>
                                  </p:childTnLst>
                                </p:cTn>
                              </p:par>
                            </p:childTnLst>
                          </p:cTn>
                        </p:par>
                        <p:par>
                          <p:cTn id="16" fill="hold">
                            <p:stCondLst>
                              <p:cond delay="5000"/>
                            </p:stCondLst>
                            <p:childTnLst>
                              <p:par>
                                <p:cTn id="17" presetID="1" presetClass="entr" presetSubtype="0"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par>
                          <p:cTn id="19" fill="hold">
                            <p:stCondLst>
                              <p:cond delay="5000"/>
                            </p:stCondLst>
                            <p:childTnLst>
                              <p:par>
                                <p:cTn id="20" presetID="1" presetClass="entr" presetSubtype="0" fill="hold" nodeType="after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placeresymas.files.wordpress.com/2012/01/titanic-5172.jpg"/>
          <p:cNvPicPr>
            <a:picLocks noChangeAspect="1" noChangeArrowheads="1"/>
          </p:cNvPicPr>
          <p:nvPr/>
        </p:nvPicPr>
        <p:blipFill>
          <a:blip r:embed="rId2" cstate="print"/>
          <a:srcRect/>
          <a:stretch>
            <a:fillRect/>
          </a:stretch>
        </p:blipFill>
        <p:spPr bwMode="auto">
          <a:xfrm>
            <a:off x="0" y="-257175"/>
            <a:ext cx="9486900" cy="7115175"/>
          </a:xfrm>
          <a:prstGeom prst="rect">
            <a:avLst/>
          </a:prstGeom>
          <a:noFill/>
        </p:spPr>
      </p:pic>
      <p:sp>
        <p:nvSpPr>
          <p:cNvPr id="5" name="4 Rectángulo"/>
          <p:cNvSpPr/>
          <p:nvPr/>
        </p:nvSpPr>
        <p:spPr>
          <a:xfrm>
            <a:off x="1500166" y="0"/>
            <a:ext cx="8001056" cy="523220"/>
          </a:xfrm>
          <a:prstGeom prst="rect">
            <a:avLst/>
          </a:prstGeom>
        </p:spPr>
        <p:txBody>
          <a:bodyPr wrap="square">
            <a:spAutoFit/>
          </a:bodyPr>
          <a:lstStyle/>
          <a:p>
            <a:r>
              <a:rPr lang="es-ES" sz="2800" dirty="0" smtClean="0">
                <a:solidFill>
                  <a:srgbClr val="FFC000"/>
                </a:solidFill>
                <a:latin typeface="Bauhaus 93" pitchFamily="82" charset="0"/>
              </a:rPr>
              <a:t>Una butaca de la cubierta del </a:t>
            </a:r>
            <a:r>
              <a:rPr lang="es-ES" sz="2800" b="1" dirty="0" err="1" smtClean="0">
                <a:solidFill>
                  <a:srgbClr val="FFC000"/>
                </a:solidFill>
                <a:latin typeface="Bauhaus 93" pitchFamily="82" charset="0"/>
              </a:rPr>
              <a:t>Titanic</a:t>
            </a:r>
            <a:r>
              <a:rPr lang="es-ES" sz="2800" dirty="0" smtClean="0">
                <a:solidFill>
                  <a:srgbClr val="FFC000"/>
                </a:solidFill>
                <a:latin typeface="Bauhaus 93" pitchFamily="82" charset="0"/>
              </a:rPr>
              <a:t>. </a:t>
            </a:r>
            <a:endParaRPr lang="es-ES_tradnl" sz="2800" dirty="0">
              <a:solidFill>
                <a:srgbClr val="FFC000"/>
              </a:solidFill>
              <a:latin typeface="Bauhaus 93"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http://4.bp.blogspot.com/-UrKp8R_w9Xo/TzWjFIcKiMI/AAAAAAAAEV8/CZBsslIJhVA/s1600/titanic-nautical-10241.jpg"/>
          <p:cNvPicPr>
            <a:picLocks noChangeAspect="1" noChangeArrowheads="1"/>
          </p:cNvPicPr>
          <p:nvPr/>
        </p:nvPicPr>
        <p:blipFill>
          <a:blip r:embed="rId2" cstate="print"/>
          <a:srcRect/>
          <a:stretch>
            <a:fillRect/>
          </a:stretch>
        </p:blipFill>
        <p:spPr bwMode="auto">
          <a:xfrm>
            <a:off x="-342900" y="0"/>
            <a:ext cx="9486900" cy="7115175"/>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http://3.bp.blogspot.com/-mTNvkZCPeFU/Tai4FEvy2QI/AAAAAAAAAfQ/Zr7tqlhMXSk/s1600/titanic.jpg"/>
          <p:cNvPicPr>
            <a:picLocks noChangeAspect="1" noChangeArrowheads="1"/>
          </p:cNvPicPr>
          <p:nvPr/>
        </p:nvPicPr>
        <p:blipFill>
          <a:blip r:embed="rId2" cstate="print"/>
          <a:srcRect/>
          <a:stretch>
            <a:fillRect/>
          </a:stretch>
        </p:blipFill>
        <p:spPr bwMode="auto">
          <a:xfrm>
            <a:off x="-342900" y="-257175"/>
            <a:ext cx="9486900" cy="7115175"/>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1"/>
          </a:fillRef>
          <a:effectRef idx="0">
            <a:scrgbClr r="0" g="0" b="0"/>
          </a:effectRef>
          <a:fontRef idx="major"/>
        </p:style>
        <p:txBody>
          <a:bodyPr/>
          <a:lstStyle/>
          <a:p>
            <a:endParaRPr lang="es-ES_tradnl" dirty="0"/>
          </a:p>
        </p:txBody>
      </p:sp>
      <p:pic>
        <p:nvPicPr>
          <p:cNvPr id="35842" name="Picture 2" descr="http://www.barcosyatesveleros.com/wp-content/uploads/titanic.jpg"/>
          <p:cNvPicPr>
            <a:picLocks noChangeAspect="1" noChangeArrowheads="1"/>
          </p:cNvPicPr>
          <p:nvPr/>
        </p:nvPicPr>
        <p:blipFill>
          <a:blip r:embed="rId2" cstate="print"/>
          <a:srcRect/>
          <a:stretch>
            <a:fillRect/>
          </a:stretch>
        </p:blipFill>
        <p:spPr bwMode="auto">
          <a:xfrm>
            <a:off x="642910" y="642918"/>
            <a:ext cx="7664861" cy="5580000"/>
          </a:xfrm>
          <a:prstGeom prst="rect">
            <a:avLst/>
          </a:prstGeom>
          <a:noFill/>
          <a:effectLst>
            <a:softEdge rad="635000"/>
          </a:effectLst>
        </p:spPr>
      </p:pic>
    </p:spTree>
  </p:cSld>
  <p:clrMapOvr>
    <a:masterClrMapping/>
  </p:clrMapOvr>
  <p:transition spd="slow" advTm="4000">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http://www.cruceroclick.com/admin/archivos/Image/TITANIC%20Hundiendose.jpg"/>
          <p:cNvPicPr>
            <a:picLocks noChangeAspect="1" noChangeArrowheads="1"/>
          </p:cNvPicPr>
          <p:nvPr/>
        </p:nvPicPr>
        <p:blipFill>
          <a:blip r:embed="rId2" cstate="print"/>
          <a:srcRect/>
          <a:stretch>
            <a:fillRect/>
          </a:stretch>
        </p:blipFill>
        <p:spPr bwMode="auto">
          <a:xfrm>
            <a:off x="0" y="0"/>
            <a:ext cx="9486900" cy="7115175"/>
          </a:xfrm>
          <a:prstGeom prst="rect">
            <a:avLst/>
          </a:prstGeom>
          <a:noFill/>
        </p:spPr>
      </p:pic>
    </p:spTree>
  </p:cSld>
  <p:clrMapOvr>
    <a:masterClrMapping/>
  </p:clrMapOvr>
  <p:transition spd="slow" advTm="4000">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http://dawsr.files.wordpress.com/2011/04/titanic_sinking.jpg"/>
          <p:cNvPicPr>
            <a:picLocks noChangeAspect="1" noChangeArrowheads="1"/>
          </p:cNvPicPr>
          <p:nvPr/>
        </p:nvPicPr>
        <p:blipFill>
          <a:blip r:embed="rId2" cstate="print"/>
          <a:srcRect/>
          <a:stretch>
            <a:fillRect/>
          </a:stretch>
        </p:blipFill>
        <p:spPr bwMode="auto">
          <a:xfrm>
            <a:off x="0" y="6457"/>
            <a:ext cx="10980000" cy="6851543"/>
          </a:xfrm>
          <a:prstGeom prst="rect">
            <a:avLst/>
          </a:prstGeom>
          <a:noFill/>
        </p:spPr>
      </p:pic>
    </p:spTree>
  </p:cSld>
  <p:clrMapOvr>
    <a:masterClrMapping/>
  </p:clrMapOvr>
  <p:transition spd="slow" advTm="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4.16667E-6 4.04624E-6 L -0.17968 0.00393 " pathEditMode="relative" rAng="0" ptsTypes="AA">
                                      <p:cBhvr>
                                        <p:cTn id="6" dur="5000" fill="hold"/>
                                        <p:tgtEl>
                                          <p:spTgt spid="29698"/>
                                        </p:tgtEl>
                                        <p:attrNameLst>
                                          <p:attrName>ppt_x</p:attrName>
                                          <p:attrName>ppt_y</p:attrName>
                                        </p:attrNameLst>
                                      </p:cBhvr>
                                      <p:rCtr x="-90"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http://1.bp.blogspot.com/_k7G0ayd4mg8/TJr8DrH64_I/AAAAAAAAAS4/31o0ZGj3Hy0/s1600/titanic-proa-hundida.jpg"/>
          <p:cNvPicPr>
            <a:picLocks noChangeAspect="1" noChangeArrowheads="1"/>
          </p:cNvPicPr>
          <p:nvPr/>
        </p:nvPicPr>
        <p:blipFill>
          <a:blip r:embed="rId2" cstate="print"/>
          <a:srcRect/>
          <a:stretch>
            <a:fillRect/>
          </a:stretch>
        </p:blipFill>
        <p:spPr bwMode="auto">
          <a:xfrm>
            <a:off x="-23" y="0"/>
            <a:ext cx="9155754" cy="7236000"/>
          </a:xfrm>
          <a:prstGeom prst="rect">
            <a:avLst/>
          </a:prstGeom>
          <a:noFill/>
        </p:spPr>
      </p:pic>
    </p:spTree>
  </p:cSld>
  <p:clrMapOvr>
    <a:masterClrMapping/>
  </p:clrMapOvr>
  <p:transition spd="slow" advTm="4000">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3010" name="Picture 2" descr="http://www.bartcop.com/titanic-final-moments.jpg"/>
          <p:cNvPicPr>
            <a:picLocks noChangeAspect="1" noChangeArrowheads="1"/>
          </p:cNvPicPr>
          <p:nvPr/>
        </p:nvPicPr>
        <p:blipFill>
          <a:blip r:embed="rId2" cstate="print"/>
          <a:srcRect/>
          <a:stretch>
            <a:fillRect/>
          </a:stretch>
        </p:blipFill>
        <p:spPr bwMode="auto">
          <a:xfrm>
            <a:off x="-2" y="-1"/>
            <a:ext cx="10784362" cy="6876000"/>
          </a:xfrm>
          <a:prstGeom prst="rect">
            <a:avLst/>
          </a:prstGeom>
          <a:noFill/>
        </p:spPr>
      </p:pic>
    </p:spTree>
  </p:cSld>
  <p:clrMapOvr>
    <a:masterClrMapping/>
  </p:clrMapOvr>
  <p:transition spd="slow" advTm="4000">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33333E-6 1.96532E-6 L -0.1526 -0.00116 " pathEditMode="relative" rAng="0" ptsTypes="AA">
                                      <p:cBhvr>
                                        <p:cTn id="6" dur="2000" fill="hold"/>
                                        <p:tgtEl>
                                          <p:spTgt spid="43010"/>
                                        </p:tgtEl>
                                        <p:attrNameLst>
                                          <p:attrName>ppt_x</p:attrName>
                                          <p:attrName>ppt_y</p:attrName>
                                        </p:attrNameLst>
                                      </p:cBhvr>
                                      <p:rCtr x="-7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33794" name="Picture 2" descr="http://1.bp.blogspot.com/-YhUHV0jho0Y/TabQSUoDarI/AAAAAAAAAOI/SVrfnvJ5CCE/s1600/titanic01.jpg"/>
          <p:cNvPicPr>
            <a:picLocks noChangeAspect="1" noChangeArrowheads="1"/>
          </p:cNvPicPr>
          <p:nvPr/>
        </p:nvPicPr>
        <p:blipFill>
          <a:blip r:embed="rId2" cstate="print"/>
          <a:srcRect/>
          <a:stretch>
            <a:fillRect/>
          </a:stretch>
        </p:blipFill>
        <p:spPr bwMode="auto">
          <a:xfrm>
            <a:off x="928662" y="0"/>
            <a:ext cx="7239596" cy="6948000"/>
          </a:xfrm>
          <a:prstGeom prst="rect">
            <a:avLst/>
          </a:prstGeom>
          <a:noFill/>
          <a:effectLst>
            <a:softEdge rad="635000"/>
          </a:effectLst>
        </p:spPr>
      </p:pic>
    </p:spTree>
  </p:cSld>
  <p:clrMapOvr>
    <a:masterClrMapping/>
  </p:clrMapOvr>
  <p:transition spd="slow" advTm="4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028" name="Picture 4" descr="http://quhist.com/wp-content/uploads/2012/03/Hundimiento-del-Titanic.jpg"/>
          <p:cNvPicPr>
            <a:picLocks noChangeAspect="1" noChangeArrowheads="1"/>
          </p:cNvPicPr>
          <p:nvPr/>
        </p:nvPicPr>
        <p:blipFill>
          <a:blip r:embed="rId2" cstate="print"/>
          <a:srcRect/>
          <a:stretch>
            <a:fillRect/>
          </a:stretch>
        </p:blipFill>
        <p:spPr bwMode="auto">
          <a:xfrm>
            <a:off x="642910" y="357166"/>
            <a:ext cx="8016000" cy="6012000"/>
          </a:xfrm>
          <a:prstGeom prst="rect">
            <a:avLst/>
          </a:prstGeom>
          <a:noFill/>
          <a:effectLst>
            <a:softEdge rad="317500"/>
          </a:effectLst>
        </p:spPr>
      </p:pic>
    </p:spTree>
  </p:cSld>
  <p:clrMapOvr>
    <a:masterClrMapping/>
  </p:clrMapOvr>
  <p:transition spd="slow" advTm="3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6018" name="Picture 2" descr="C:\Users\abuelitos\Desktop\Titanic.gif"/>
          <p:cNvPicPr>
            <a:picLocks noChangeAspect="1" noChangeArrowheads="1"/>
          </p:cNvPicPr>
          <p:nvPr/>
        </p:nvPicPr>
        <p:blipFill>
          <a:blip r:embed="rId2" cstate="print"/>
          <a:srcRect/>
          <a:stretch>
            <a:fillRect/>
          </a:stretch>
        </p:blipFill>
        <p:spPr bwMode="auto">
          <a:xfrm>
            <a:off x="0" y="0"/>
            <a:ext cx="9242405" cy="6858000"/>
          </a:xfrm>
          <a:prstGeom prst="rect">
            <a:avLst/>
          </a:prstGeom>
          <a:noFill/>
        </p:spPr>
      </p:pic>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860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File:Carpathia-54.jpg"/>
          <p:cNvPicPr>
            <a:picLocks noChangeAspect="1" noChangeArrowheads="1"/>
          </p:cNvPicPr>
          <p:nvPr/>
        </p:nvPicPr>
        <p:blipFill>
          <a:blip r:embed="rId2" cstate="print"/>
          <a:srcRect/>
          <a:stretch>
            <a:fillRect/>
          </a:stretch>
        </p:blipFill>
        <p:spPr bwMode="auto">
          <a:xfrm>
            <a:off x="-214346" y="0"/>
            <a:ext cx="10118926" cy="7020000"/>
          </a:xfrm>
          <a:prstGeom prst="rect">
            <a:avLst/>
          </a:prstGeom>
          <a:noFill/>
        </p:spPr>
      </p:pic>
      <p:pic>
        <p:nvPicPr>
          <p:cNvPr id="24577" name="Picture 1" descr="J:\CARPETA PLANTILLAS\slide0012_image031.jpg"/>
          <p:cNvPicPr>
            <a:picLocks noChangeAspect="1" noChangeArrowheads="1"/>
          </p:cNvPicPr>
          <p:nvPr/>
        </p:nvPicPr>
        <p:blipFill>
          <a:blip r:embed="rId3" cstate="print"/>
          <a:srcRect/>
          <a:stretch>
            <a:fillRect/>
          </a:stretch>
        </p:blipFill>
        <p:spPr bwMode="auto">
          <a:xfrm rot="5400000">
            <a:off x="6723860" y="-723123"/>
            <a:ext cx="1143008" cy="3303587"/>
          </a:xfrm>
          <a:prstGeom prst="rect">
            <a:avLst/>
          </a:prstGeom>
          <a:noFill/>
        </p:spPr>
      </p:pic>
      <p:sp>
        <p:nvSpPr>
          <p:cNvPr id="7" name="6 Rectángulo"/>
          <p:cNvSpPr/>
          <p:nvPr/>
        </p:nvSpPr>
        <p:spPr>
          <a:xfrm>
            <a:off x="5715008" y="428604"/>
            <a:ext cx="3214710" cy="923330"/>
          </a:xfrm>
          <a:prstGeom prst="rect">
            <a:avLst/>
          </a:prstGeom>
        </p:spPr>
        <p:txBody>
          <a:bodyPr wrap="square">
            <a:spAutoFit/>
          </a:bodyPr>
          <a:lstStyle/>
          <a:p>
            <a:r>
              <a:rPr lang="es-ES" dirty="0" smtClean="0">
                <a:solidFill>
                  <a:schemeClr val="accent1">
                    <a:lumMod val="50000"/>
                  </a:schemeClr>
                </a:solidFill>
                <a:latin typeface="Bauhaus 93" pitchFamily="82" charset="0"/>
              </a:rPr>
              <a:t>El RMS </a:t>
            </a:r>
            <a:r>
              <a:rPr lang="es-ES" i="1" dirty="0" err="1" smtClean="0">
                <a:solidFill>
                  <a:schemeClr val="accent1">
                    <a:lumMod val="50000"/>
                  </a:schemeClr>
                </a:solidFill>
                <a:latin typeface="Bauhaus 93" pitchFamily="82" charset="0"/>
              </a:rPr>
              <a:t>Carpathia</a:t>
            </a:r>
            <a:r>
              <a:rPr lang="es-ES" dirty="0" smtClean="0">
                <a:solidFill>
                  <a:schemeClr val="accent1">
                    <a:lumMod val="50000"/>
                  </a:schemeClr>
                </a:solidFill>
                <a:latin typeface="Bauhaus 93" pitchFamily="82" charset="0"/>
              </a:rPr>
              <a:t> arribando con los supervivientes del </a:t>
            </a:r>
            <a:r>
              <a:rPr lang="es-ES" i="1" dirty="0" err="1" smtClean="0">
                <a:solidFill>
                  <a:schemeClr val="accent1">
                    <a:lumMod val="50000"/>
                  </a:schemeClr>
                </a:solidFill>
                <a:latin typeface="Bauhaus 93" pitchFamily="82" charset="0"/>
              </a:rPr>
              <a:t>Titanic</a:t>
            </a:r>
            <a:r>
              <a:rPr lang="es-ES" dirty="0" smtClean="0">
                <a:solidFill>
                  <a:schemeClr val="accent1">
                    <a:lumMod val="50000"/>
                  </a:schemeClr>
                </a:solidFill>
                <a:latin typeface="Bauhaus 93" pitchFamily="82" charset="0"/>
              </a:rPr>
              <a:t> a Nueva York.</a:t>
            </a:r>
            <a:endParaRPr lang="es-ES_tradnl" dirty="0">
              <a:solidFill>
                <a:schemeClr val="accent1">
                  <a:lumMod val="50000"/>
                </a:schemeClr>
              </a:solidFill>
              <a:latin typeface="Bauhaus 93" pitchFamily="82" charset="0"/>
            </a:endParaRPr>
          </a:p>
        </p:txBody>
      </p:sp>
      <p:pic>
        <p:nvPicPr>
          <p:cNvPr id="2050" name="Picture 2" descr="C:\Users\abuelitos\Documents\COMPRIMIR\intriga.org-mujeres_titanic[1].jpg"/>
          <p:cNvPicPr>
            <a:picLocks noChangeAspect="1" noChangeArrowheads="1"/>
          </p:cNvPicPr>
          <p:nvPr/>
        </p:nvPicPr>
        <p:blipFill>
          <a:blip r:embed="rId4" cstate="print"/>
          <a:srcRect/>
          <a:stretch>
            <a:fillRect/>
          </a:stretch>
        </p:blipFill>
        <p:spPr bwMode="auto">
          <a:xfrm>
            <a:off x="3796584" y="4446000"/>
            <a:ext cx="5347416" cy="2412000"/>
          </a:xfrm>
          <a:prstGeom prst="roundRect">
            <a:avLst/>
          </a:prstGeom>
          <a:noFill/>
          <a:effectLst>
            <a:softEdge rad="317500"/>
          </a:effectLst>
        </p:spPr>
      </p:pic>
    </p:spTree>
  </p:cSld>
  <p:clrMapOvr>
    <a:masterClrMapping/>
  </p:clrMapOvr>
  <p:transition spd="slow" advTm="11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2000" fill="hold"/>
                                        <p:tgtEl>
                                          <p:spTgt spid="2050"/>
                                        </p:tgtEl>
                                        <p:attrNameLst>
                                          <p:attrName>ppt_w</p:attrName>
                                        </p:attrNameLst>
                                      </p:cBhvr>
                                      <p:tavLst>
                                        <p:tav tm="0">
                                          <p:val>
                                            <p:strVal val="#ppt_w*0.70"/>
                                          </p:val>
                                        </p:tav>
                                        <p:tav tm="100000">
                                          <p:val>
                                            <p:strVal val="#ppt_w"/>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animEffect transition="in" filter="fade">
                                      <p:cBhvr>
                                        <p:cTn id="15"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J:\CARPETA PLANTILLAS\015_example[1].jpg"/>
          <p:cNvPicPr>
            <a:picLocks noChangeAspect="1" noChangeArrowheads="1"/>
          </p:cNvPicPr>
          <p:nvPr/>
        </p:nvPicPr>
        <p:blipFill>
          <a:blip r:embed="rId2" cstate="print"/>
          <a:srcRect/>
          <a:stretch>
            <a:fillRect/>
          </a:stretch>
        </p:blipFill>
        <p:spPr bwMode="auto">
          <a:xfrm>
            <a:off x="0" y="0"/>
            <a:ext cx="9180000" cy="7344000"/>
          </a:xfrm>
          <a:prstGeom prst="rect">
            <a:avLst/>
          </a:prstGeom>
          <a:noFill/>
        </p:spPr>
      </p:pic>
      <p:pic>
        <p:nvPicPr>
          <p:cNvPr id="5" name="Picture 2" descr="http://blogs.periodistadigital.com/imgs/20090512/milvina-dean-titanic.jpg"/>
          <p:cNvPicPr>
            <a:picLocks noChangeAspect="1" noChangeArrowheads="1"/>
          </p:cNvPicPr>
          <p:nvPr/>
        </p:nvPicPr>
        <p:blipFill>
          <a:blip r:embed="rId3" cstate="print"/>
          <a:srcRect/>
          <a:stretch>
            <a:fillRect/>
          </a:stretch>
        </p:blipFill>
        <p:spPr bwMode="auto">
          <a:xfrm>
            <a:off x="2571736" y="428604"/>
            <a:ext cx="6096000" cy="4057650"/>
          </a:xfrm>
          <a:prstGeom prst="rect">
            <a:avLst/>
          </a:prstGeom>
          <a:noFill/>
          <a:effectLst>
            <a:softEdge rad="635000"/>
          </a:effectLst>
        </p:spPr>
      </p:pic>
      <p:sp>
        <p:nvSpPr>
          <p:cNvPr id="6" name="5 Rectángulo"/>
          <p:cNvSpPr/>
          <p:nvPr/>
        </p:nvSpPr>
        <p:spPr>
          <a:xfrm>
            <a:off x="2857488" y="4572008"/>
            <a:ext cx="5643602" cy="1938992"/>
          </a:xfrm>
          <a:prstGeom prst="rect">
            <a:avLst/>
          </a:prstGeom>
        </p:spPr>
        <p:txBody>
          <a:bodyPr wrap="square">
            <a:spAutoFit/>
          </a:bodyPr>
          <a:lstStyle/>
          <a:p>
            <a:r>
              <a:rPr lang="es-ES_tradnl" sz="2000" dirty="0" err="1" smtClean="0">
                <a:solidFill>
                  <a:schemeClr val="accent6">
                    <a:lumMod val="20000"/>
                    <a:lumOff val="80000"/>
                  </a:schemeClr>
                </a:solidFill>
                <a:latin typeface="Bauhaus 93" pitchFamily="82" charset="0"/>
              </a:rPr>
              <a:t>Millvina</a:t>
            </a:r>
            <a:r>
              <a:rPr lang="es-ES_tradnl" sz="2000" dirty="0" smtClean="0">
                <a:solidFill>
                  <a:schemeClr val="accent6">
                    <a:lumMod val="20000"/>
                    <a:lumOff val="80000"/>
                  </a:schemeClr>
                </a:solidFill>
                <a:latin typeface="Bauhaus 93" pitchFamily="82" charset="0"/>
              </a:rPr>
              <a:t> </a:t>
            </a:r>
            <a:r>
              <a:rPr lang="es-ES_tradnl" sz="2000" dirty="0" err="1" smtClean="0">
                <a:solidFill>
                  <a:schemeClr val="accent6">
                    <a:lumMod val="20000"/>
                    <a:lumOff val="80000"/>
                  </a:schemeClr>
                </a:solidFill>
                <a:latin typeface="Bauhaus 93" pitchFamily="82" charset="0"/>
              </a:rPr>
              <a:t>Dean</a:t>
            </a:r>
            <a:r>
              <a:rPr lang="es-ES_tradnl" sz="2000" dirty="0" smtClean="0">
                <a:solidFill>
                  <a:schemeClr val="accent6">
                    <a:lumMod val="20000"/>
                    <a:lumOff val="80000"/>
                  </a:schemeClr>
                </a:solidFill>
                <a:latin typeface="Bauhaus 93" pitchFamily="82" charset="0"/>
              </a:rPr>
              <a:t>, la última superviviente del </a:t>
            </a:r>
            <a:r>
              <a:rPr lang="es-ES_tradnl" sz="2000" dirty="0" err="1" smtClean="0">
                <a:solidFill>
                  <a:schemeClr val="accent6">
                    <a:lumMod val="20000"/>
                    <a:lumOff val="80000"/>
                  </a:schemeClr>
                </a:solidFill>
                <a:latin typeface="Bauhaus 93" pitchFamily="82" charset="0"/>
              </a:rPr>
              <a:t>Titanic</a:t>
            </a:r>
            <a:r>
              <a:rPr lang="es-ES_tradnl" sz="2000" dirty="0" smtClean="0">
                <a:solidFill>
                  <a:schemeClr val="accent6">
                    <a:lumMod val="20000"/>
                    <a:lumOff val="80000"/>
                  </a:schemeClr>
                </a:solidFill>
                <a:latin typeface="Bauhaus 93" pitchFamily="82" charset="0"/>
              </a:rPr>
              <a:t>, ha muerto a los 97 años. </a:t>
            </a:r>
            <a:r>
              <a:rPr lang="es-ES_tradnl" sz="2000" dirty="0" err="1" smtClean="0">
                <a:solidFill>
                  <a:schemeClr val="accent6">
                    <a:lumMod val="20000"/>
                    <a:lumOff val="80000"/>
                  </a:schemeClr>
                </a:solidFill>
                <a:latin typeface="Bauhaus 93" pitchFamily="82" charset="0"/>
              </a:rPr>
              <a:t>Millvina</a:t>
            </a:r>
            <a:r>
              <a:rPr lang="es-ES_tradnl" sz="2000" dirty="0" smtClean="0">
                <a:solidFill>
                  <a:schemeClr val="accent6">
                    <a:lumMod val="20000"/>
                    <a:lumOff val="80000"/>
                  </a:schemeClr>
                </a:solidFill>
                <a:latin typeface="Bauhaus 93" pitchFamily="82" charset="0"/>
              </a:rPr>
              <a:t> tenía tan sólo nueve semanas de vida cuando el trasatlántico más famoso del mundo naufragó al chocar contra un iceberg en las gélidas aguas del </a:t>
            </a:r>
            <a:r>
              <a:rPr lang="es-ES_tradnl" sz="2000" dirty="0" err="1" smtClean="0">
                <a:solidFill>
                  <a:schemeClr val="accent6">
                    <a:lumMod val="20000"/>
                    <a:lumOff val="80000"/>
                  </a:schemeClr>
                </a:solidFill>
                <a:latin typeface="Bauhaus 93" pitchFamily="82" charset="0"/>
              </a:rPr>
              <a:t>Oceano</a:t>
            </a:r>
            <a:r>
              <a:rPr lang="es-ES_tradnl" sz="2000" dirty="0" smtClean="0">
                <a:solidFill>
                  <a:schemeClr val="accent6">
                    <a:lumMod val="20000"/>
                    <a:lumOff val="80000"/>
                  </a:schemeClr>
                </a:solidFill>
                <a:latin typeface="Bauhaus 93" pitchFamily="82" charset="0"/>
              </a:rPr>
              <a:t> Atlántico.</a:t>
            </a:r>
            <a:endParaRPr lang="es-ES_tradnl" sz="2000" dirty="0">
              <a:solidFill>
                <a:schemeClr val="accent6">
                  <a:lumMod val="20000"/>
                  <a:lumOff val="80000"/>
                </a:schemeClr>
              </a:solidFill>
              <a:latin typeface="Bauhaus 93" pitchFamily="82" charset="0"/>
            </a:endParaRPr>
          </a:p>
        </p:txBody>
      </p:sp>
    </p:spTree>
  </p:cSld>
  <p:clrMapOvr>
    <a:masterClrMapping/>
  </p:clrMapOvr>
  <p:transition spd="slow" advTm="13000">
    <p:circl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1" descr="J:\CARPETA PLANTILLAS\slide0012_image031.jpg"/>
          <p:cNvPicPr>
            <a:picLocks noChangeAspect="1" noChangeArrowheads="1"/>
          </p:cNvPicPr>
          <p:nvPr/>
        </p:nvPicPr>
        <p:blipFill>
          <a:blip r:embed="rId3" cstate="print"/>
          <a:srcRect/>
          <a:stretch>
            <a:fillRect/>
          </a:stretch>
        </p:blipFill>
        <p:spPr bwMode="auto">
          <a:xfrm rot="5400000">
            <a:off x="1164693" y="-1193307"/>
            <a:ext cx="6886614" cy="9216000"/>
          </a:xfrm>
          <a:prstGeom prst="rect">
            <a:avLst/>
          </a:prstGeom>
          <a:noFill/>
        </p:spPr>
      </p:pic>
      <p:pic>
        <p:nvPicPr>
          <p:cNvPr id="1026" name="Picture 2" descr="C:\Users\abuelitos\Documents\COMPRIMIR\120106151705_titanic_watch640[1].jpg"/>
          <p:cNvPicPr>
            <a:picLocks noChangeAspect="1" noChangeArrowheads="1"/>
          </p:cNvPicPr>
          <p:nvPr/>
        </p:nvPicPr>
        <p:blipFill>
          <a:blip r:embed="rId4" cstate="print"/>
          <a:srcRect/>
          <a:stretch>
            <a:fillRect/>
          </a:stretch>
        </p:blipFill>
        <p:spPr bwMode="auto">
          <a:xfrm>
            <a:off x="6572264" y="214290"/>
            <a:ext cx="2367279" cy="1332000"/>
          </a:xfrm>
          <a:prstGeom prst="roundRect">
            <a:avLst/>
          </a:prstGeom>
          <a:noFill/>
          <a:effectLst>
            <a:softEdge rad="127000"/>
          </a:effectLst>
        </p:spPr>
      </p:pic>
      <p:pic>
        <p:nvPicPr>
          <p:cNvPr id="1028" name="Picture 4" descr="C:\Users\abuelitos\Documents\COMPRIMIR\maleta171008[1].jpg"/>
          <p:cNvPicPr>
            <a:picLocks noChangeAspect="1" noChangeArrowheads="1"/>
          </p:cNvPicPr>
          <p:nvPr/>
        </p:nvPicPr>
        <p:blipFill>
          <a:blip r:embed="rId5" cstate="print"/>
          <a:srcRect/>
          <a:stretch>
            <a:fillRect/>
          </a:stretch>
        </p:blipFill>
        <p:spPr bwMode="auto">
          <a:xfrm>
            <a:off x="2214546" y="214290"/>
            <a:ext cx="1895475" cy="1431925"/>
          </a:xfrm>
          <a:prstGeom prst="rect">
            <a:avLst/>
          </a:prstGeom>
          <a:noFill/>
          <a:effectLst>
            <a:softEdge rad="127000"/>
          </a:effectLst>
        </p:spPr>
      </p:pic>
      <p:pic>
        <p:nvPicPr>
          <p:cNvPr id="1029" name="Picture 5" descr="C:\Users\abuelitos\Documents\COMPRIMIR\NT_Titanic[1].jpg"/>
          <p:cNvPicPr>
            <a:picLocks noChangeAspect="1" noChangeArrowheads="1"/>
          </p:cNvPicPr>
          <p:nvPr/>
        </p:nvPicPr>
        <p:blipFill>
          <a:blip r:embed="rId6" cstate="print"/>
          <a:srcRect/>
          <a:stretch>
            <a:fillRect/>
          </a:stretch>
        </p:blipFill>
        <p:spPr bwMode="auto">
          <a:xfrm>
            <a:off x="214282" y="3357562"/>
            <a:ext cx="2095500" cy="1905000"/>
          </a:xfrm>
          <a:prstGeom prst="rect">
            <a:avLst/>
          </a:prstGeom>
          <a:noFill/>
          <a:effectLst>
            <a:softEdge rad="127000"/>
          </a:effectLst>
        </p:spPr>
      </p:pic>
      <p:pic>
        <p:nvPicPr>
          <p:cNvPr id="1030" name="Picture 6" descr="C:\Users\abuelitos\Documents\COMPRIMIR\555410[1].jpg"/>
          <p:cNvPicPr>
            <a:picLocks noChangeAspect="1" noChangeArrowheads="1"/>
          </p:cNvPicPr>
          <p:nvPr/>
        </p:nvPicPr>
        <p:blipFill>
          <a:blip r:embed="rId7" cstate="print"/>
          <a:srcRect/>
          <a:stretch>
            <a:fillRect/>
          </a:stretch>
        </p:blipFill>
        <p:spPr bwMode="auto">
          <a:xfrm>
            <a:off x="5500694" y="4500570"/>
            <a:ext cx="2056655" cy="1368000"/>
          </a:xfrm>
          <a:prstGeom prst="ellipse">
            <a:avLst/>
          </a:prstGeom>
          <a:noFill/>
          <a:effectLst>
            <a:softEdge rad="127000"/>
          </a:effectLst>
        </p:spPr>
      </p:pic>
      <p:pic>
        <p:nvPicPr>
          <p:cNvPr id="1031" name="Picture 7" descr="C:\Users\abuelitos\Documents\COMPRIMIR\555405[1].jpg"/>
          <p:cNvPicPr>
            <a:picLocks noChangeAspect="1" noChangeArrowheads="1"/>
          </p:cNvPicPr>
          <p:nvPr/>
        </p:nvPicPr>
        <p:blipFill>
          <a:blip r:embed="rId8" cstate="print"/>
          <a:srcRect/>
          <a:stretch>
            <a:fillRect/>
          </a:stretch>
        </p:blipFill>
        <p:spPr bwMode="auto">
          <a:xfrm>
            <a:off x="2571736" y="2857496"/>
            <a:ext cx="1677798" cy="1116000"/>
          </a:xfrm>
          <a:prstGeom prst="ellipse">
            <a:avLst/>
          </a:prstGeom>
          <a:noFill/>
          <a:effectLst>
            <a:softEdge rad="127000"/>
          </a:effectLst>
        </p:spPr>
      </p:pic>
      <p:pic>
        <p:nvPicPr>
          <p:cNvPr id="1032" name="Picture 8" descr="C:\Users\abuelitos\Documents\COMPRIMIR\555412[1].jpg"/>
          <p:cNvPicPr>
            <a:picLocks noChangeAspect="1" noChangeArrowheads="1"/>
          </p:cNvPicPr>
          <p:nvPr/>
        </p:nvPicPr>
        <p:blipFill>
          <a:blip r:embed="rId9" cstate="print"/>
          <a:srcRect/>
          <a:stretch>
            <a:fillRect/>
          </a:stretch>
        </p:blipFill>
        <p:spPr bwMode="auto">
          <a:xfrm>
            <a:off x="214282" y="214290"/>
            <a:ext cx="1948410" cy="1296000"/>
          </a:xfrm>
          <a:prstGeom prst="ellipse">
            <a:avLst/>
          </a:prstGeom>
          <a:noFill/>
          <a:effectLst>
            <a:softEdge rad="127000"/>
          </a:effectLst>
        </p:spPr>
      </p:pic>
      <p:pic>
        <p:nvPicPr>
          <p:cNvPr id="1033" name="Picture 9" descr="C:\Users\abuelitos\Documents\COMPRIMIR\555407[1].jpg"/>
          <p:cNvPicPr>
            <a:picLocks noChangeAspect="1" noChangeArrowheads="1"/>
          </p:cNvPicPr>
          <p:nvPr/>
        </p:nvPicPr>
        <p:blipFill>
          <a:blip r:embed="rId10" cstate="print"/>
          <a:srcRect/>
          <a:stretch>
            <a:fillRect/>
          </a:stretch>
        </p:blipFill>
        <p:spPr bwMode="auto">
          <a:xfrm>
            <a:off x="4357686" y="285728"/>
            <a:ext cx="2002534" cy="1332000"/>
          </a:xfrm>
          <a:prstGeom prst="roundRect">
            <a:avLst/>
          </a:prstGeom>
          <a:noFill/>
          <a:effectLst>
            <a:softEdge rad="127000"/>
          </a:effectLst>
        </p:spPr>
      </p:pic>
      <p:pic>
        <p:nvPicPr>
          <p:cNvPr id="1034" name="Picture 10" descr="C:\Users\abuelitos\Documents\COMPRIMIR\555425[1].jpg"/>
          <p:cNvPicPr>
            <a:picLocks noChangeAspect="1" noChangeArrowheads="1"/>
          </p:cNvPicPr>
          <p:nvPr/>
        </p:nvPicPr>
        <p:blipFill>
          <a:blip r:embed="rId11" cstate="print"/>
          <a:srcRect/>
          <a:stretch>
            <a:fillRect/>
          </a:stretch>
        </p:blipFill>
        <p:spPr bwMode="auto">
          <a:xfrm>
            <a:off x="7357957" y="3357562"/>
            <a:ext cx="1786043" cy="1188000"/>
          </a:xfrm>
          <a:prstGeom prst="rect">
            <a:avLst/>
          </a:prstGeom>
          <a:noFill/>
          <a:effectLst>
            <a:softEdge rad="127000"/>
          </a:effectLst>
        </p:spPr>
      </p:pic>
      <p:pic>
        <p:nvPicPr>
          <p:cNvPr id="1035" name="Picture 11" descr="C:\Users\abuelitos\Documents\COMPRIMIR\155[1].jpg"/>
          <p:cNvPicPr>
            <a:picLocks noChangeAspect="1" noChangeArrowheads="1"/>
          </p:cNvPicPr>
          <p:nvPr/>
        </p:nvPicPr>
        <p:blipFill>
          <a:blip r:embed="rId12" cstate="print"/>
          <a:srcRect/>
          <a:stretch>
            <a:fillRect/>
          </a:stretch>
        </p:blipFill>
        <p:spPr bwMode="auto">
          <a:xfrm>
            <a:off x="6572264" y="1714488"/>
            <a:ext cx="2367827" cy="1656000"/>
          </a:xfrm>
          <a:prstGeom prst="rect">
            <a:avLst/>
          </a:prstGeom>
          <a:noFill/>
          <a:effectLst>
            <a:softEdge rad="127000"/>
          </a:effectLst>
        </p:spPr>
      </p:pic>
      <p:pic>
        <p:nvPicPr>
          <p:cNvPr id="1036" name="Picture 12" descr="C:\Users\abuelitos\Documents\COMPRIMIR\555391[1].jpg"/>
          <p:cNvPicPr>
            <a:picLocks noChangeAspect="1" noChangeArrowheads="1"/>
          </p:cNvPicPr>
          <p:nvPr/>
        </p:nvPicPr>
        <p:blipFill>
          <a:blip r:embed="rId13" cstate="print"/>
          <a:srcRect/>
          <a:stretch>
            <a:fillRect/>
          </a:stretch>
        </p:blipFill>
        <p:spPr bwMode="auto">
          <a:xfrm>
            <a:off x="4286248" y="1785926"/>
            <a:ext cx="2002533" cy="1332000"/>
          </a:xfrm>
          <a:prstGeom prst="ellipse">
            <a:avLst/>
          </a:prstGeom>
          <a:noFill/>
          <a:effectLst>
            <a:softEdge rad="127000"/>
          </a:effectLst>
        </p:spPr>
      </p:pic>
      <p:pic>
        <p:nvPicPr>
          <p:cNvPr id="1037" name="Picture 13" descr="C:\Users\abuelitos\Documents\COMPRIMIR\555422[1].jpg"/>
          <p:cNvPicPr>
            <a:picLocks noChangeAspect="1" noChangeArrowheads="1"/>
          </p:cNvPicPr>
          <p:nvPr/>
        </p:nvPicPr>
        <p:blipFill>
          <a:blip r:embed="rId14" cstate="print"/>
          <a:srcRect/>
          <a:stretch>
            <a:fillRect/>
          </a:stretch>
        </p:blipFill>
        <p:spPr bwMode="auto">
          <a:xfrm>
            <a:off x="2428860" y="4000504"/>
            <a:ext cx="1988991" cy="1332000"/>
          </a:xfrm>
          <a:prstGeom prst="rect">
            <a:avLst/>
          </a:prstGeom>
          <a:noFill/>
          <a:effectLst>
            <a:softEdge rad="127000"/>
          </a:effectLst>
        </p:spPr>
      </p:pic>
      <p:pic>
        <p:nvPicPr>
          <p:cNvPr id="1038" name="Picture 14" descr="C:\Users\abuelitos\Documents\COMPRIMIR\555427[1].jpg"/>
          <p:cNvPicPr>
            <a:picLocks noChangeAspect="1" noChangeArrowheads="1"/>
          </p:cNvPicPr>
          <p:nvPr/>
        </p:nvPicPr>
        <p:blipFill>
          <a:blip r:embed="rId15" cstate="print"/>
          <a:srcRect/>
          <a:stretch>
            <a:fillRect/>
          </a:stretch>
        </p:blipFill>
        <p:spPr bwMode="auto">
          <a:xfrm>
            <a:off x="5500694" y="3429000"/>
            <a:ext cx="1840165" cy="1224000"/>
          </a:xfrm>
          <a:prstGeom prst="rect">
            <a:avLst/>
          </a:prstGeom>
          <a:noFill/>
          <a:effectLst>
            <a:softEdge rad="127000"/>
          </a:effectLst>
        </p:spPr>
      </p:pic>
      <p:pic>
        <p:nvPicPr>
          <p:cNvPr id="1039" name="Picture 15" descr="C:\Users\abuelitos\Documents\COMPRIMIR\555424[1].jpg"/>
          <p:cNvPicPr>
            <a:picLocks noChangeAspect="1" noChangeArrowheads="1"/>
          </p:cNvPicPr>
          <p:nvPr/>
        </p:nvPicPr>
        <p:blipFill>
          <a:blip r:embed="rId16" cstate="print"/>
          <a:srcRect/>
          <a:stretch>
            <a:fillRect/>
          </a:stretch>
        </p:blipFill>
        <p:spPr bwMode="auto">
          <a:xfrm>
            <a:off x="7429520" y="4714884"/>
            <a:ext cx="1461308" cy="972000"/>
          </a:xfrm>
          <a:prstGeom prst="ellipse">
            <a:avLst/>
          </a:prstGeom>
          <a:noFill/>
          <a:effectLst>
            <a:softEdge rad="127000"/>
          </a:effectLst>
        </p:spPr>
      </p:pic>
      <p:pic>
        <p:nvPicPr>
          <p:cNvPr id="1040" name="Picture 16" descr="C:\Users\abuelitos\Documents\COMPRIMIR\555428[1].jpg"/>
          <p:cNvPicPr>
            <a:picLocks noChangeAspect="1" noChangeArrowheads="1"/>
          </p:cNvPicPr>
          <p:nvPr/>
        </p:nvPicPr>
        <p:blipFill>
          <a:blip r:embed="rId17" cstate="print"/>
          <a:srcRect/>
          <a:stretch>
            <a:fillRect/>
          </a:stretch>
        </p:blipFill>
        <p:spPr bwMode="auto">
          <a:xfrm>
            <a:off x="214282" y="1857364"/>
            <a:ext cx="2056655" cy="1368000"/>
          </a:xfrm>
          <a:prstGeom prst="rect">
            <a:avLst/>
          </a:prstGeom>
          <a:noFill/>
          <a:effectLst>
            <a:softEdge rad="127000"/>
          </a:effectLst>
        </p:spPr>
      </p:pic>
      <p:pic>
        <p:nvPicPr>
          <p:cNvPr id="1041" name="Picture 17" descr="C:\Users\abuelitos\Documents\COMPRIMIR\799032[1].jpg"/>
          <p:cNvPicPr>
            <a:picLocks noChangeAspect="1" noChangeArrowheads="1"/>
          </p:cNvPicPr>
          <p:nvPr/>
        </p:nvPicPr>
        <p:blipFill>
          <a:blip r:embed="rId18" cstate="print"/>
          <a:srcRect/>
          <a:stretch>
            <a:fillRect/>
          </a:stretch>
        </p:blipFill>
        <p:spPr bwMode="auto">
          <a:xfrm rot="16200000">
            <a:off x="3950796" y="3835890"/>
            <a:ext cx="2001780" cy="1188000"/>
          </a:xfrm>
          <a:prstGeom prst="roundRect">
            <a:avLst/>
          </a:prstGeom>
          <a:noFill/>
          <a:effectLst>
            <a:softEdge rad="127000"/>
          </a:effectLst>
        </p:spPr>
      </p:pic>
      <p:sp>
        <p:nvSpPr>
          <p:cNvPr id="23" name="22 CuadroTexto"/>
          <p:cNvSpPr txBox="1"/>
          <p:nvPr/>
        </p:nvSpPr>
        <p:spPr>
          <a:xfrm>
            <a:off x="357158" y="5357826"/>
            <a:ext cx="5286412" cy="461665"/>
          </a:xfrm>
          <a:prstGeom prst="rect">
            <a:avLst/>
          </a:prstGeom>
          <a:noFill/>
        </p:spPr>
        <p:txBody>
          <a:bodyPr wrap="square" rtlCol="0">
            <a:spAutoFit/>
          </a:bodyPr>
          <a:lstStyle/>
          <a:p>
            <a:r>
              <a:rPr lang="es-ES_tradnl" sz="2400" dirty="0" smtClean="0">
                <a:solidFill>
                  <a:schemeClr val="tx2">
                    <a:lumMod val="50000"/>
                  </a:schemeClr>
                </a:solidFill>
                <a:latin typeface="Bauhaus 93" pitchFamily="82" charset="0"/>
              </a:rPr>
              <a:t>RESTOS ENCONTRADOS DEL TITANIC</a:t>
            </a:r>
            <a:endParaRPr lang="es-ES_tradnl" sz="2400" dirty="0">
              <a:solidFill>
                <a:schemeClr val="tx2">
                  <a:lumMod val="50000"/>
                </a:schemeClr>
              </a:solidFill>
              <a:latin typeface="Bauhaus 93" pitchFamily="82" charset="0"/>
            </a:endParaRPr>
          </a:p>
        </p:txBody>
      </p:sp>
      <p:pic>
        <p:nvPicPr>
          <p:cNvPr id="1042" name="Picture 18" descr="C:\Users\abuelitos\Documents\COMPRIMIR\555389[1].jpg"/>
          <p:cNvPicPr>
            <a:picLocks noChangeAspect="1" noChangeArrowheads="1"/>
          </p:cNvPicPr>
          <p:nvPr/>
        </p:nvPicPr>
        <p:blipFill>
          <a:blip r:embed="rId19" cstate="print"/>
          <a:srcRect/>
          <a:stretch>
            <a:fillRect/>
          </a:stretch>
        </p:blipFill>
        <p:spPr bwMode="auto">
          <a:xfrm>
            <a:off x="2357422" y="1714488"/>
            <a:ext cx="1799243" cy="1152000"/>
          </a:xfrm>
          <a:prstGeom prst="rect">
            <a:avLst/>
          </a:prstGeom>
          <a:noFill/>
          <a:effectLst>
            <a:softEdge rad="63500"/>
          </a:effectLst>
        </p:spPr>
      </p:pic>
    </p:spTree>
  </p:cSld>
  <p:clrMapOvr>
    <a:masterClrMapping/>
  </p:clrMapOvr>
  <p:transition spd="slow" advTm="5000">
    <p:randomBar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http://www.dentrocine.com/fondos/imagenes/titanic.jpg"/>
          <p:cNvPicPr>
            <a:picLocks noChangeAspect="1" noChangeArrowheads="1"/>
          </p:cNvPicPr>
          <p:nvPr/>
        </p:nvPicPr>
        <p:blipFill>
          <a:blip r:embed="rId2" cstate="print"/>
          <a:srcRect/>
          <a:stretch>
            <a:fillRect/>
          </a:stretch>
        </p:blipFill>
        <p:spPr bwMode="auto">
          <a:xfrm>
            <a:off x="-342900" y="0"/>
            <a:ext cx="9486900" cy="7115175"/>
          </a:xfrm>
          <a:prstGeom prst="rect">
            <a:avLst/>
          </a:prstGeom>
          <a:noFill/>
        </p:spPr>
      </p:pic>
      <p:sp>
        <p:nvSpPr>
          <p:cNvPr id="5" name="4 CuadroTexto"/>
          <p:cNvSpPr txBox="1"/>
          <p:nvPr/>
        </p:nvSpPr>
        <p:spPr>
          <a:xfrm>
            <a:off x="857224" y="642918"/>
            <a:ext cx="2789546" cy="2123658"/>
          </a:xfrm>
          <a:prstGeom prst="rect">
            <a:avLst/>
          </a:prstGeom>
          <a:noFill/>
        </p:spPr>
        <p:txBody>
          <a:bodyPr wrap="none" rtlCol="0">
            <a:spAutoFit/>
          </a:bodyPr>
          <a:lstStyle/>
          <a:p>
            <a:r>
              <a:rPr lang="es-ES_tradnl" dirty="0" smtClean="0"/>
              <a:t>               </a:t>
            </a:r>
            <a:r>
              <a:rPr lang="es-ES_tradnl" sz="2000" dirty="0" smtClean="0">
                <a:solidFill>
                  <a:schemeClr val="bg1"/>
                </a:solidFill>
                <a:latin typeface="Bauhaus 93" pitchFamily="82" charset="0"/>
              </a:rPr>
              <a:t>DISEÑO </a:t>
            </a:r>
          </a:p>
          <a:p>
            <a:r>
              <a:rPr lang="es-ES_tradnl" sz="2000" dirty="0" smtClean="0">
                <a:solidFill>
                  <a:schemeClr val="bg1"/>
                </a:solidFill>
                <a:latin typeface="Bauhaus 93" pitchFamily="82" charset="0"/>
              </a:rPr>
              <a:t>  MARÍA TERESA ESPÍN </a:t>
            </a:r>
          </a:p>
          <a:p>
            <a:r>
              <a:rPr lang="es-ES_tradnl" sz="2000" dirty="0" smtClean="0">
                <a:solidFill>
                  <a:schemeClr val="bg1"/>
                </a:solidFill>
                <a:latin typeface="Bauhaus 93" pitchFamily="82" charset="0"/>
              </a:rPr>
              <a:t>  IMÁGENES  INTERNET   </a:t>
            </a:r>
          </a:p>
          <a:p>
            <a:endParaRPr lang="es-ES_tradnl" sz="2000" dirty="0" smtClean="0">
              <a:solidFill>
                <a:schemeClr val="bg1"/>
              </a:solidFill>
              <a:latin typeface="Bauhaus 93" pitchFamily="82" charset="0"/>
            </a:endParaRPr>
          </a:p>
          <a:p>
            <a:endParaRPr lang="es-ES_tradnl" sz="2000" dirty="0" smtClean="0">
              <a:solidFill>
                <a:schemeClr val="bg1"/>
              </a:solidFill>
              <a:latin typeface="Bauhaus 93" pitchFamily="82" charset="0"/>
            </a:endParaRPr>
          </a:p>
          <a:p>
            <a:r>
              <a:rPr lang="es-ES_tradnl" sz="3200" dirty="0" smtClean="0">
                <a:solidFill>
                  <a:schemeClr val="bg1"/>
                </a:solidFill>
                <a:latin typeface="Bauhaus 93" pitchFamily="82" charset="0"/>
              </a:rPr>
              <a:t>        2013</a:t>
            </a:r>
            <a:endParaRPr lang="es-ES_tradnl" sz="3200" dirty="0">
              <a:solidFill>
                <a:schemeClr val="bg1"/>
              </a:solidFill>
              <a:latin typeface="Bauhaus 93"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64514" name="Picture 2" descr="http://xyocruceros.com/blog/wp-content/uploads/2011/12/Un-2012-lleno-de-noticias-crucero.jpg"/>
          <p:cNvPicPr>
            <a:picLocks noChangeAspect="1" noChangeArrowheads="1"/>
          </p:cNvPicPr>
          <p:nvPr/>
        </p:nvPicPr>
        <p:blipFill>
          <a:blip r:embed="rId2" cstate="print"/>
          <a:srcRect/>
          <a:stretch>
            <a:fillRect/>
          </a:stretch>
        </p:blipFill>
        <p:spPr bwMode="auto">
          <a:xfrm>
            <a:off x="-6278831" y="-357214"/>
            <a:ext cx="16183685" cy="7215214"/>
          </a:xfrm>
          <a:prstGeom prst="rect">
            <a:avLst/>
          </a:prstGeom>
          <a:noFill/>
        </p:spPr>
      </p:pic>
      <p:pic>
        <p:nvPicPr>
          <p:cNvPr id="2052" name="Picture 4" descr="http://tepasmas.com/img/godzilla/titanic_g.jpg"/>
          <p:cNvPicPr>
            <a:picLocks noChangeAspect="1" noChangeArrowheads="1"/>
          </p:cNvPicPr>
          <p:nvPr/>
        </p:nvPicPr>
        <p:blipFill>
          <a:blip r:embed="rId3" cstate="print"/>
          <a:srcRect/>
          <a:stretch>
            <a:fillRect/>
          </a:stretch>
        </p:blipFill>
        <p:spPr bwMode="auto">
          <a:xfrm>
            <a:off x="5572132" y="857232"/>
            <a:ext cx="4381500" cy="4105275"/>
          </a:xfrm>
          <a:prstGeom prst="roundRect">
            <a:avLst/>
          </a:prstGeom>
          <a:noFill/>
          <a:effectLst>
            <a:softEdge rad="635000"/>
          </a:effectLst>
        </p:spPr>
      </p:pic>
      <p:pic>
        <p:nvPicPr>
          <p:cNvPr id="6" name="Picture 3" descr="http://k05.kn3.net/470A4D8C3.gif"/>
          <p:cNvPicPr>
            <a:picLocks noChangeAspect="1" noChangeArrowheads="1"/>
          </p:cNvPicPr>
          <p:nvPr/>
        </p:nvPicPr>
        <p:blipFill>
          <a:blip r:embed="rId4" cstate="print"/>
          <a:srcRect/>
          <a:stretch>
            <a:fillRect/>
          </a:stretch>
        </p:blipFill>
        <p:spPr bwMode="auto">
          <a:xfrm>
            <a:off x="5072066" y="5715016"/>
            <a:ext cx="3381375" cy="838200"/>
          </a:xfrm>
          <a:prstGeom prst="rect">
            <a:avLst/>
          </a:prstGeom>
          <a:noFill/>
        </p:spPr>
      </p:pic>
      <p:pic>
        <p:nvPicPr>
          <p:cNvPr id="7" name="Picture 2" descr="http://www.100pies.net/Gifs/Casa-Jardin/Velas/vela-23.gif"/>
          <p:cNvPicPr>
            <a:picLocks noChangeAspect="1" noChangeArrowheads="1" noCrop="1"/>
          </p:cNvPicPr>
          <p:nvPr/>
        </p:nvPicPr>
        <p:blipFill>
          <a:blip r:embed="rId5" cstate="print"/>
          <a:srcRect/>
          <a:stretch>
            <a:fillRect/>
          </a:stretch>
        </p:blipFill>
        <p:spPr bwMode="auto">
          <a:xfrm>
            <a:off x="4000496" y="4572008"/>
            <a:ext cx="1209675" cy="1962150"/>
          </a:xfrm>
          <a:prstGeom prst="rect">
            <a:avLst/>
          </a:prstGeom>
          <a:noFill/>
        </p:spPr>
      </p:pic>
      <p:sp>
        <p:nvSpPr>
          <p:cNvPr id="8" name="7 Rectángulo"/>
          <p:cNvSpPr/>
          <p:nvPr/>
        </p:nvSpPr>
        <p:spPr>
          <a:xfrm>
            <a:off x="285720" y="4357693"/>
            <a:ext cx="2500330" cy="707886"/>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 sz="2000" b="1" cap="none" spc="0" dirty="0" smtClean="0">
              <a:ln w="50800"/>
              <a:solidFill>
                <a:schemeClr val="bg1">
                  <a:shade val="50000"/>
                </a:schemeClr>
              </a:solidFill>
              <a:effectLst/>
            </a:endParaRPr>
          </a:p>
          <a:p>
            <a:pPr algn="ctr"/>
            <a:endParaRPr lang="es-ES" sz="2000" b="1" dirty="0" smtClean="0">
              <a:ln w="50800"/>
              <a:solidFill>
                <a:schemeClr val="bg1">
                  <a:shade val="50000"/>
                </a:schemeClr>
              </a:solidFill>
            </a:endParaRPr>
          </a:p>
        </p:txBody>
      </p:sp>
      <p:sp>
        <p:nvSpPr>
          <p:cNvPr id="11" name="10 Rectángulo"/>
          <p:cNvSpPr/>
          <p:nvPr/>
        </p:nvSpPr>
        <p:spPr>
          <a:xfrm>
            <a:off x="4245628" y="3244334"/>
            <a:ext cx="184731" cy="369332"/>
          </a:xfrm>
          <a:prstGeom prst="rect">
            <a:avLst/>
          </a:prstGeom>
        </p:spPr>
        <p:txBody>
          <a:bodyPr wrap="none">
            <a:spAutoFit/>
          </a:bodyPr>
          <a:lstStyle/>
          <a:p>
            <a:endParaRPr lang="es-ES_tradnl" dirty="0"/>
          </a:p>
        </p:txBody>
      </p:sp>
      <p:sp>
        <p:nvSpPr>
          <p:cNvPr id="12" name="11 Rectángulo"/>
          <p:cNvSpPr/>
          <p:nvPr/>
        </p:nvSpPr>
        <p:spPr>
          <a:xfrm>
            <a:off x="928662" y="1571612"/>
            <a:ext cx="4866429" cy="646331"/>
          </a:xfrm>
          <a:prstGeom prst="rect">
            <a:avLst/>
          </a:prstGeom>
        </p:spPr>
        <p:txBody>
          <a:bodyPr wrap="square">
            <a:spAutoFit/>
          </a:bodyPr>
          <a:lstStyle/>
          <a:p>
            <a:endParaRPr lang="es-ES" sz="3600" b="1" i="1" dirty="0">
              <a:solidFill>
                <a:srgbClr val="FFFF00"/>
              </a:solidFill>
              <a:latin typeface="Bauhaus 93" pitchFamily="82" charset="0"/>
            </a:endParaRPr>
          </a:p>
        </p:txBody>
      </p:sp>
      <p:sp>
        <p:nvSpPr>
          <p:cNvPr id="13" name="12 Rectángulo"/>
          <p:cNvSpPr/>
          <p:nvPr/>
        </p:nvSpPr>
        <p:spPr>
          <a:xfrm>
            <a:off x="4186284" y="2857496"/>
            <a:ext cx="1671599" cy="707886"/>
          </a:xfrm>
          <a:prstGeom prst="rect">
            <a:avLst/>
          </a:prstGeom>
        </p:spPr>
        <p:txBody>
          <a:bodyPr wrap="square">
            <a:spAutoFit/>
          </a:bodyPr>
          <a:lstStyle/>
          <a:p>
            <a:pPr>
              <a:spcBef>
                <a:spcPct val="50000"/>
              </a:spcBef>
            </a:pPr>
            <a:endParaRPr lang="es-ES" sz="4000" dirty="0">
              <a:solidFill>
                <a:srgbClr val="FFFF00"/>
              </a:solidFill>
              <a:latin typeface="Bauhaus 93" pitchFamily="82" charset="0"/>
            </a:endParaRPr>
          </a:p>
        </p:txBody>
      </p:sp>
      <p:sp>
        <p:nvSpPr>
          <p:cNvPr id="14" name="13 Rectángulo"/>
          <p:cNvSpPr/>
          <p:nvPr/>
        </p:nvSpPr>
        <p:spPr>
          <a:xfrm>
            <a:off x="857224" y="3786190"/>
            <a:ext cx="4123703" cy="707886"/>
          </a:xfrm>
          <a:prstGeom prst="rect">
            <a:avLst/>
          </a:prstGeom>
        </p:spPr>
        <p:txBody>
          <a:bodyPr wrap="square">
            <a:spAutoFit/>
          </a:bodyPr>
          <a:lstStyle/>
          <a:p>
            <a:pPr>
              <a:spcBef>
                <a:spcPct val="50000"/>
              </a:spcBef>
            </a:pPr>
            <a:endParaRPr lang="es-ES" sz="4000" dirty="0">
              <a:solidFill>
                <a:srgbClr val="FFFF00"/>
              </a:solidFill>
              <a:latin typeface="Bauhaus 93" pitchFamily="82" charset="0"/>
            </a:endParaRPr>
          </a:p>
        </p:txBody>
      </p:sp>
      <p:sp>
        <p:nvSpPr>
          <p:cNvPr id="15" name="14 Rectángulo"/>
          <p:cNvSpPr/>
          <p:nvPr/>
        </p:nvSpPr>
        <p:spPr>
          <a:xfrm>
            <a:off x="4096741" y="3714752"/>
            <a:ext cx="3047027" cy="707886"/>
          </a:xfrm>
          <a:prstGeom prst="rect">
            <a:avLst/>
          </a:prstGeom>
        </p:spPr>
        <p:txBody>
          <a:bodyPr wrap="square">
            <a:spAutoFit/>
          </a:bodyPr>
          <a:lstStyle/>
          <a:p>
            <a:pPr>
              <a:spcBef>
                <a:spcPct val="50000"/>
              </a:spcBef>
            </a:pPr>
            <a:endParaRPr lang="es-ES" sz="4000" dirty="0">
              <a:solidFill>
                <a:srgbClr val="FFFF00"/>
              </a:solidFill>
              <a:latin typeface="Bauhaus 93" pitchFamily="82" charset="0"/>
            </a:endParaRPr>
          </a:p>
        </p:txBody>
      </p:sp>
    </p:spTree>
  </p:cSld>
  <p:clrMapOvr>
    <a:masterClrMapping/>
  </p:clrMapOvr>
  <p:transition spd="slow" advTm="3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00243 0.00509 L 0.63716 0.02498 " pathEditMode="relative" rAng="0" ptsTypes="AA">
                                      <p:cBhvr>
                                        <p:cTn id="6" dur="5000" fill="hold"/>
                                        <p:tgtEl>
                                          <p:spTgt spid="64514"/>
                                        </p:tgtEl>
                                        <p:attrNameLst>
                                          <p:attrName>ppt_x</p:attrName>
                                          <p:attrName>ppt_y</p:attrName>
                                        </p:attrNameLst>
                                      </p:cBhvr>
                                      <p:rCtr x="317"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968</TotalTime>
  <Words>1131</Words>
  <Application>Microsoft Office PowerPoint</Application>
  <PresentationFormat>Presentación en pantalla (4:3)</PresentationFormat>
  <Paragraphs>88</Paragraphs>
  <Slides>67</Slides>
  <Notes>3</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67</vt:i4>
      </vt:variant>
    </vt:vector>
  </HeadingPairs>
  <TitlesOfParts>
    <vt:vector size="75" baseType="lpstr">
      <vt:lpstr>Arial</vt:lpstr>
      <vt:lpstr>Calibri</vt:lpstr>
      <vt:lpstr>Bernard MT Condensed</vt:lpstr>
      <vt:lpstr>Bauhaus 93</vt:lpstr>
      <vt:lpstr>Times New Roman</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557</cp:revision>
  <dcterms:created xsi:type="dcterms:W3CDTF">2012-03-12T23:07:35Z</dcterms:created>
  <dcterms:modified xsi:type="dcterms:W3CDTF">2013-04-14T18:28:07Z</dcterms:modified>
</cp:coreProperties>
</file>