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notesMasterIdLst>
    <p:notesMasterId r:id="rId25"/>
  </p:notesMasterIdLst>
  <p:sldIdLst>
    <p:sldId id="276" r:id="rId5"/>
    <p:sldId id="386" r:id="rId6"/>
    <p:sldId id="387" r:id="rId7"/>
    <p:sldId id="406" r:id="rId8"/>
    <p:sldId id="388" r:id="rId9"/>
    <p:sldId id="389" r:id="rId10"/>
    <p:sldId id="390" r:id="rId11"/>
    <p:sldId id="391" r:id="rId12"/>
    <p:sldId id="392" r:id="rId13"/>
    <p:sldId id="393" r:id="rId14"/>
    <p:sldId id="394" r:id="rId15"/>
    <p:sldId id="395" r:id="rId16"/>
    <p:sldId id="396" r:id="rId17"/>
    <p:sldId id="407" r:id="rId18"/>
    <p:sldId id="408" r:id="rId19"/>
    <p:sldId id="409" r:id="rId20"/>
    <p:sldId id="415" r:id="rId21"/>
    <p:sldId id="299" r:id="rId22"/>
    <p:sldId id="300" r:id="rId23"/>
    <p:sldId id="410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kAN/yPvEsV8KiU/A/DZ4w==" hashData="Ox7HWdPU+4BwSHjCTEdKUGe5/D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996600"/>
    <a:srgbClr val="008000"/>
    <a:srgbClr val="009900"/>
    <a:srgbClr val="0033CC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C6DDACB-5AA9-482D-B7C4-4B3BAFDB7C9A}" type="datetimeFigureOut">
              <a:rPr lang="es-MX"/>
              <a:pPr>
                <a:defRPr/>
              </a:pPr>
              <a:t>16/05/2015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0216524-FD22-4DA9-ADDC-C38C8030823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03330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B486777-FE1F-4506-8195-4CEFD96C4680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FA0BE2B-51A3-4636-9E11-425C94CDBE2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57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607ACA6-7D31-4545-85E0-7F573C005D70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716ECE6-6F74-4915-BE07-885EA012CC9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75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5CDC9C7-672D-414E-86FF-35AF27B9AC79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F538563-4349-4FBC-81FB-4435F9940BF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700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561E192-31FD-46D0-BDD4-06867626ECE3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755C1DD-F5E3-4BF5-ABF0-99FD44905C5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6242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99F2B0D-5D0F-4BC3-8437-FCD200BCA0EE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8F2E645-2A40-4C07-9FD8-C85D1D93371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372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2CD081C-8C27-476D-B748-D40137CBC8C7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16419E5-8BEA-46CD-895C-0F439E5E77B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406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52CE5BA-CE36-4C85-B466-54E60CFF817A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8AEC287-E920-4254-A931-2D0062CF6B8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0000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9321683-21C5-42AD-AFAA-813F8F6F2C6A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51CFF39-D806-4B11-A3B3-4A69BC2B702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099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DC3DEFF-F5BC-4AB0-A538-EDB42754394A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529E6F7-9B11-4EBB-8AE0-F96433965A5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648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6CF2F11-91DB-40BC-8FE2-803DB7F2F3F0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AC4CE2E-89FB-41DB-97BF-2E5B2909CBE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885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99916C2-2654-47FC-A356-1D2FF9AB3AA3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2131842-0314-4DF9-9443-6D8A7153440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193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DA8C90-D12E-43DC-A682-1C1A958BFD2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10583442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F1E75-3BFF-434A-A990-59C3AC82191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649958887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AE7B8-CC7F-4804-AD7D-7E58951FD2B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435876307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04DD3-3E2E-4F71-95B6-08D18425CA2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02633636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62DF4-21B1-4534-8C8B-7650FB64AE6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159668941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F6056-82F4-4CE6-B88D-263A7971DC6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121108834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ACFBF5-A453-43B9-B7D5-9A407C5C4B4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911974107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BB1F87-2332-4EE0-BAB4-479EF81C931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711161121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0D883-8567-4996-9AF8-44A691570A9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111789389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DB04E-2826-400E-9847-F1E4E9AB096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27016863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12E2C-6E3B-40E9-8CEA-2F23E467DA8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43102906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7B9CF-96AA-4927-BDE0-6A6527026045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7C941-E291-41A2-BFC1-A358F78C35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45961556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FAC73-98BC-43CF-AC62-1D08F99C95C9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5A84B-36BA-412D-93F1-8F77BD2CB9D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69818514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3A25E-B97F-4B47-B7E3-967955D85A1B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46D14-4174-415D-BB77-C1F56394B1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1675998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78C95-9485-4CCB-9244-FE7B301A9BF1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668A6-A6D9-4A5B-BA88-B14BA5A3070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0926411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E8F05-A25C-41E2-8017-B26762DFF18C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9B94F-4386-4170-8843-162EBD553E1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16977524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750F2-20E0-4ECA-BB40-B7D925FADDB8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9507C-C3BE-459A-BFDA-B1F166F40AF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4110308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70C57-2744-4285-B54F-C0CED3189800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5519D-8B87-4498-90C9-D6318ED9C13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0812984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BA18B-7D12-45F3-8D2A-20C13D4DE0DE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B362E-1781-4739-9BBD-799563EC17C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21885639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DDD6F-FE18-4EBC-AA19-9B693F9F6641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69347-6D24-4CAE-95D7-B448CCC89AF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9943480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5D023-2066-49FC-A77E-D1B3BFEFCDD6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4E392-9934-4608-8ED8-CC8E45EDB24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01380268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084B2-FAFA-44C2-A57B-CD2843B00E4D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E493B-A8B5-4550-934B-5F70755044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6904133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137573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35574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647539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32905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2834339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068811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5230650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3532245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6532262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428271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9020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57C556E6-C4F4-496E-AB88-A625C9FC7362}" type="datetimeFigureOut">
              <a:rPr lang="en-US"/>
              <a:pPr>
                <a:defRPr/>
              </a:pPr>
              <a:t>5/16/2015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AF2ED94-69BD-48E7-89A1-F193C2082C4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8" r:id="rId1"/>
    <p:sldLayoutId id="2147484859" r:id="rId2"/>
    <p:sldLayoutId id="2147484860" r:id="rId3"/>
    <p:sldLayoutId id="2147484861" r:id="rId4"/>
    <p:sldLayoutId id="2147484862" r:id="rId5"/>
    <p:sldLayoutId id="2147484863" r:id="rId6"/>
    <p:sldLayoutId id="2147484864" r:id="rId7"/>
    <p:sldLayoutId id="2147484865" r:id="rId8"/>
    <p:sldLayoutId id="2147484866" r:id="rId9"/>
    <p:sldLayoutId id="2147484867" r:id="rId10"/>
    <p:sldLayoutId id="214748486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3D9FE3D7-D4EF-4F16-8C67-BBF47055701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14" r:id="rId1"/>
    <p:sldLayoutId id="2147484815" r:id="rId2"/>
    <p:sldLayoutId id="2147484816" r:id="rId3"/>
    <p:sldLayoutId id="2147484817" r:id="rId4"/>
    <p:sldLayoutId id="2147484818" r:id="rId5"/>
    <p:sldLayoutId id="2147484819" r:id="rId6"/>
    <p:sldLayoutId id="2147484820" r:id="rId7"/>
    <p:sldLayoutId id="2147484821" r:id="rId8"/>
    <p:sldLayoutId id="2147484822" r:id="rId9"/>
    <p:sldLayoutId id="2147484823" r:id="rId10"/>
    <p:sldLayoutId id="2147484824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A078AE-7E8C-4617-BE6B-EA6A406ED90E}" type="datetimeFigureOut">
              <a:rPr lang="es-ES"/>
              <a:pPr>
                <a:defRPr/>
              </a:pPr>
              <a:t>16/05/2015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25F7B0-FE9C-4E08-8763-FADD61034F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25" r:id="rId1"/>
    <p:sldLayoutId id="2147484826" r:id="rId2"/>
    <p:sldLayoutId id="2147484827" r:id="rId3"/>
    <p:sldLayoutId id="2147484828" r:id="rId4"/>
    <p:sldLayoutId id="2147484829" r:id="rId5"/>
    <p:sldLayoutId id="2147484830" r:id="rId6"/>
    <p:sldLayoutId id="2147484831" r:id="rId7"/>
    <p:sldLayoutId id="2147484832" r:id="rId8"/>
    <p:sldLayoutId id="2147484833" r:id="rId9"/>
    <p:sldLayoutId id="2147484834" r:id="rId10"/>
    <p:sldLayoutId id="2147484835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69" r:id="rId1"/>
    <p:sldLayoutId id="2147484870" r:id="rId2"/>
    <p:sldLayoutId id="2147484871" r:id="rId3"/>
    <p:sldLayoutId id="2147484872" r:id="rId4"/>
    <p:sldLayoutId id="2147484873" r:id="rId5"/>
    <p:sldLayoutId id="2147484874" r:id="rId6"/>
    <p:sldLayoutId id="2147484875" r:id="rId7"/>
    <p:sldLayoutId id="2147484876" r:id="rId8"/>
    <p:sldLayoutId id="2147484877" r:id="rId9"/>
    <p:sldLayoutId id="2147484878" r:id="rId10"/>
    <p:sldLayoutId id="21474848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691680" y="548680"/>
            <a:ext cx="5760640" cy="2448272"/>
          </a:xfrm>
          <a:prstGeom prst="rect">
            <a:avLst/>
          </a:prstGeom>
          <a:noFill/>
        </p:spPr>
        <p:txBody>
          <a:bodyPr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  <a:r>
              <a:rPr lang="es-MX" sz="32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Una </a:t>
            </a:r>
            <a:r>
              <a:rPr lang="es-MX" sz="32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conclusión genial</a:t>
            </a:r>
            <a:r>
              <a:rPr lang="es-MX" sz="32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...   </a:t>
            </a:r>
            <a:endParaRPr lang="es-MX" sz="32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915816" y="5373216"/>
            <a:ext cx="3312368" cy="576064"/>
          </a:xfrm>
          <a:prstGeom prst="rect">
            <a:avLst/>
          </a:prstGeom>
          <a:noFill/>
        </p:spPr>
        <p:txBody>
          <a:bodyPr wrap="square">
            <a:prstTxWarp prst="textDeflateTop">
              <a:avLst>
                <a:gd name="adj" fmla="val 52369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000" b="1" dirty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</a:rPr>
              <a:t>Marc </a:t>
            </a:r>
            <a:r>
              <a:rPr lang="es-ES" sz="4000" b="1" dirty="0" err="1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</a:rPr>
              <a:t>faber</a:t>
            </a:r>
            <a:endParaRPr lang="es-ES" sz="4000" b="1" dirty="0">
              <a:ln w="11430"/>
              <a:solidFill>
                <a:srgbClr val="00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33808" name="Picture 16" descr="C:\Users\capiA\Desktop\fab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151" y="2276873"/>
            <a:ext cx="4327731" cy="288031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capiA\Desktop\flag-swis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1" y="-11410"/>
            <a:ext cx="2013603" cy="120816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14:vortex dir="r"/>
        <p:sndAc>
          <p:stSnd>
            <p:snd r:embed="rId2" name="Hooked on a Song Votre Toast-1 Eaglenest.wav"/>
          </p:stSnd>
        </p:sndAc>
      </p:transition>
    </mc:Choice>
    <mc:Fallback>
      <p:transition spd="slow" advTm="0">
        <p:fade/>
        <p:sndAc>
          <p:stSnd>
            <p:snd r:embed="rId2" name="Hooked on a Song Votre Toast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200"/>
                            </p:stCondLst>
                            <p:childTnLst>
                              <p:par>
                                <p:cTn id="24" presetID="23" presetClass="entr" presetSubtype="528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35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6A8486"/>
            </a:gs>
            <a:gs pos="50000">
              <a:srgbClr val="9ABEC1"/>
            </a:gs>
            <a:gs pos="100000">
              <a:srgbClr val="B8E3E6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1 Rectángulo"/>
          <p:cNvSpPr>
            <a:spLocks noChangeArrowheads="1"/>
          </p:cNvSpPr>
          <p:nvPr/>
        </p:nvSpPr>
        <p:spPr bwMode="auto">
          <a:xfrm rot="21235716">
            <a:off x="250825" y="264686"/>
            <a:ext cx="864235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En junio de 2008,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cuando el Gobierno Bush estudiaba </a:t>
            </a:r>
            <a:endParaRPr lang="es-ES" altLang="es-MX" sz="2000" dirty="0" smtClean="0">
              <a:solidFill>
                <a:srgbClr val="000000"/>
              </a:solidFill>
              <a:latin typeface="Matura MT Script Capitals" panose="03020802060602070202" pitchFamily="66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0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lanzar </a:t>
            </a:r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un proyecto </a:t>
            </a:r>
            <a:r>
              <a:rPr lang="es-ES" altLang="es-MX" sz="20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de </a:t>
            </a:r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ayuda a la economía Americana, </a:t>
            </a:r>
            <a:endParaRPr lang="es-ES" altLang="es-MX" sz="2000" dirty="0" smtClean="0">
              <a:solidFill>
                <a:srgbClr val="000000"/>
              </a:solidFill>
              <a:latin typeface="Matura MT Script Capitals" panose="03020802060602070202" pitchFamily="66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0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Marc </a:t>
            </a:r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Faber escribía en su boletín mensual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un comentario con mucho humor:</a:t>
            </a:r>
            <a:endParaRPr lang="es-MX" altLang="es-MX" sz="2000" dirty="0">
              <a:latin typeface="Matura MT Script Capitals" panose="03020802060602070202" pitchFamily="66" charset="0"/>
            </a:endParaRPr>
          </a:p>
        </p:txBody>
      </p:sp>
      <p:pic>
        <p:nvPicPr>
          <p:cNvPr id="34820" name="Picture 4" descr="C:\Users\capiA\Desktop\101128284-20131020-7832-362.530x2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74" y="1988840"/>
            <a:ext cx="7684075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circle">
                <a:fillToRect r="100000" b="100000"/>
              </a:path>
              <a:tileRect l="-100000" t="-10000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5" name="4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comb dir="vert"/>
      </p:transition>
    </mc:Choice>
    <mc:Fallback>
      <p:transition spd="slow" advClick="0" advTm="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tmFilter="0,0; .5, 1; 1, 1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6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>
            <a:lum/>
          </a:blip>
          <a:srcRect/>
          <a:stretch>
            <a:fillRect l="-5000" r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2 Rectángulo"/>
          <p:cNvSpPr>
            <a:spLocks noChangeArrowheads="1"/>
          </p:cNvSpPr>
          <p:nvPr/>
        </p:nvSpPr>
        <p:spPr bwMode="auto">
          <a:xfrm>
            <a:off x="3132138" y="469121"/>
            <a:ext cx="504031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"El Gobierno Federal está estudiando conceder </a:t>
            </a:r>
            <a:r>
              <a:rPr lang="es-ES" altLang="es-MX" sz="20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a </a:t>
            </a:r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cada uno de nosotros </a:t>
            </a:r>
            <a:endParaRPr lang="es-ES" altLang="es-MX" sz="2000" dirty="0" smtClean="0">
              <a:solidFill>
                <a:srgbClr val="000000"/>
              </a:solidFill>
              <a:latin typeface="Matura MT Script Capitals" panose="03020802060602070202" pitchFamily="66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0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una </a:t>
            </a:r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suma </a:t>
            </a:r>
            <a:r>
              <a:rPr lang="es-ES" altLang="es-MX" sz="20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de </a:t>
            </a:r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US $60,000</a:t>
            </a:r>
            <a:endParaRPr lang="es-MX" altLang="es-MX" sz="2000" dirty="0">
              <a:latin typeface="Matura MT Script Capitals" panose="03020802060602070202" pitchFamily="66" charset="0"/>
            </a:endParaRPr>
          </a:p>
        </p:txBody>
      </p:sp>
      <p:pic>
        <p:nvPicPr>
          <p:cNvPr id="31747" name="Picture 3" descr="C:\Users\capiA\Desktop\Imagen-animada-Billetes-de-dolar-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205038"/>
            <a:ext cx="3095625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blinds dir="vert"/>
      </p:transition>
    </mc:Choice>
    <mc:Fallback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tmFilter="0,0; .5, 1; 1, 1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6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>
            <a:lum/>
          </a:blip>
          <a:srcRect/>
          <a:stretch>
            <a:fillRect l="2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2 Rectángulo"/>
          <p:cNvSpPr>
            <a:spLocks noChangeArrowheads="1"/>
          </p:cNvSpPr>
          <p:nvPr/>
        </p:nvSpPr>
        <p:spPr bwMode="auto">
          <a:xfrm>
            <a:off x="1" y="5457418"/>
            <a:ext cx="464400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Si gastamos ese dinero en Walt-</a:t>
            </a:r>
            <a:r>
              <a:rPr lang="es-ES" altLang="es-MX" sz="2000" dirty="0" err="1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Mart</a:t>
            </a:r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,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ese dinero va para a China.</a:t>
            </a:r>
            <a:endParaRPr lang="es-MX" altLang="es-MX" sz="2000" dirty="0">
              <a:latin typeface="Matura MT Script Capitals" panose="03020802060602070202" pitchFamily="66" charset="0"/>
            </a:endParaRPr>
          </a:p>
        </p:txBody>
      </p:sp>
      <p:pic>
        <p:nvPicPr>
          <p:cNvPr id="32771" name="Picture 3" descr="C:\Users\capiA\Desktop\0073-ChinaWal-Mar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0648"/>
            <a:ext cx="2918444" cy="1799206"/>
          </a:xfrm>
          <a:prstGeom prst="rect">
            <a:avLst/>
          </a:prstGeom>
          <a:ln>
            <a:noFill/>
          </a:ln>
          <a:effectLst>
            <a:outerShdw blurRad="317500" dist="2540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blinds/>
      </p:transition>
    </mc:Choice>
    <mc:Fallback>
      <p:transition spd="slow" advClick="0" advTm="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tmFilter="0,0; .5, 1; 1, 1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7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>
            <a:lum/>
          </a:blip>
          <a:srcRect/>
          <a:stretch>
            <a:fillRect l="-5000" r="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3 Rectángulo"/>
          <p:cNvSpPr>
            <a:spLocks noChangeArrowheads="1"/>
          </p:cNvSpPr>
          <p:nvPr/>
        </p:nvSpPr>
        <p:spPr bwMode="auto">
          <a:xfrm>
            <a:off x="5076056" y="4450754"/>
            <a:ext cx="3817119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Si gastamos en gasolina,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va para los árabes.</a:t>
            </a:r>
            <a:endParaRPr lang="es-MX" altLang="es-MX" sz="2000" dirty="0">
              <a:latin typeface="Matura MT Script Capitals" panose="03020802060602070202" pitchFamily="66" charset="0"/>
            </a:endParaRPr>
          </a:p>
        </p:txBody>
      </p:sp>
      <p:pic>
        <p:nvPicPr>
          <p:cNvPr id="33795" name="Picture 3" descr="C:\Users\capiA\Desktop\acuerdo-emiratos-arabes-permite-llegar-petroleo-corea-sur-176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887" y="432048"/>
            <a:ext cx="4385601" cy="2636912"/>
          </a:xfrm>
          <a:prstGeom prst="rect">
            <a:avLst/>
          </a:prstGeom>
          <a:ln>
            <a:noFill/>
          </a:ln>
          <a:effectLst>
            <a:outerShdw blurRad="292100" dist="2540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zoom dir="in"/>
      </p:transition>
    </mc:Choice>
    <mc:Fallback>
      <p:transition spd="slow" advClick="0" advTm="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tmFilter="0,0; .5, 1; 1, 1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3 Rectángulo"/>
          <p:cNvSpPr>
            <a:spLocks noChangeArrowheads="1"/>
          </p:cNvSpPr>
          <p:nvPr/>
        </p:nvSpPr>
        <p:spPr bwMode="auto">
          <a:xfrm>
            <a:off x="5364088" y="5097239"/>
            <a:ext cx="3600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Si compramos un computador,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va para la India.</a:t>
            </a:r>
            <a:endParaRPr lang="es-MX" altLang="es-MX" sz="2000" dirty="0">
              <a:latin typeface="Matura MT Script Capitals" panose="03020802060602070202" pitchFamily="66" charset="0"/>
            </a:endParaRPr>
          </a:p>
        </p:txBody>
      </p:sp>
      <p:pic>
        <p:nvPicPr>
          <p:cNvPr id="34819" name="Picture 3" descr="C:\Users\capiA\Desktop\E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22471"/>
            <a:ext cx="3167707" cy="299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checker/>
      </p:transition>
    </mc:Choice>
    <mc:Fallback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87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0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3 Rectángulo"/>
          <p:cNvSpPr>
            <a:spLocks noChangeArrowheads="1"/>
          </p:cNvSpPr>
          <p:nvPr/>
        </p:nvSpPr>
        <p:spPr bwMode="auto">
          <a:xfrm>
            <a:off x="250825" y="5332413"/>
            <a:ext cx="51133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4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Si compramos frutas, </a:t>
            </a:r>
          </a:p>
          <a:p>
            <a:pPr algn="ctr" eaLnBrk="1" hangingPunct="1"/>
            <a:r>
              <a:rPr lang="es-ES" altLang="es-MX" sz="24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irá para México, </a:t>
            </a:r>
            <a:endParaRPr lang="es-ES" altLang="es-MX" sz="2400" dirty="0" smtClean="0">
              <a:solidFill>
                <a:srgbClr val="000000"/>
              </a:solidFill>
              <a:latin typeface="Matura MT Script Capitals" panose="03020802060602070202" pitchFamily="66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4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Honduras </a:t>
            </a:r>
            <a:r>
              <a:rPr lang="es-ES" altLang="es-MX" sz="24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o Guatemala.</a:t>
            </a:r>
            <a:endParaRPr lang="es-MX" altLang="es-MX" sz="2400" dirty="0">
              <a:latin typeface="Matura MT Script Capitals" panose="03020802060602070202" pitchFamily="66" charset="0"/>
            </a:endParaRPr>
          </a:p>
        </p:txBody>
      </p:sp>
      <p:pic>
        <p:nvPicPr>
          <p:cNvPr id="35843" name="Picture 3" descr="C:\Users\capiA\Desktop\frutas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657"/>
            <a:ext cx="3596829" cy="237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cover dir="d"/>
      </p:transition>
    </mc:Choice>
    <mc:Fallback>
      <p:transition spd="slow" advClick="0" advTm="0">
        <p:cover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 tmFilter="0,0; .5, 1; 1, 1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5 Rectángulo"/>
          <p:cNvSpPr>
            <a:spLocks noChangeArrowheads="1"/>
          </p:cNvSpPr>
          <p:nvPr/>
        </p:nvSpPr>
        <p:spPr bwMode="auto">
          <a:xfrm>
            <a:off x="4139952" y="5517232"/>
            <a:ext cx="4608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Si compramos un buen auto,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 irá para a Alemania o Japón.</a:t>
            </a:r>
            <a:endParaRPr lang="es-MX" altLang="es-MX" sz="2000" dirty="0">
              <a:latin typeface="Matura MT Script Capitals" panose="03020802060602070202" pitchFamily="66" charset="0"/>
            </a:endParaRPr>
          </a:p>
        </p:txBody>
      </p:sp>
      <p:pic>
        <p:nvPicPr>
          <p:cNvPr id="36867" name="Picture 3" descr="C:\Users\capiA\Desktop\mercedes-benz-sls-amg-2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558911"/>
            <a:ext cx="3826094" cy="2870089"/>
          </a:xfrm>
          <a:prstGeom prst="rect">
            <a:avLst/>
          </a:prstGeom>
          <a:ln>
            <a:noFill/>
          </a:ln>
          <a:effectLst>
            <a:outerShdw blurRad="292100" dist="2540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cut/>
      </p:transition>
    </mc:Choice>
    <mc:Fallback>
      <p:transition spd="slow"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7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r="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6 Rectángulo"/>
          <p:cNvSpPr>
            <a:spLocks noChangeArrowheads="1"/>
          </p:cNvSpPr>
          <p:nvPr/>
        </p:nvSpPr>
        <p:spPr bwMode="auto">
          <a:xfrm>
            <a:off x="1331639" y="692696"/>
            <a:ext cx="777743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Y ningún centavo de ese dinero </a:t>
            </a:r>
            <a:endParaRPr lang="es-ES" altLang="es-MX" sz="2000" dirty="0" smtClean="0">
              <a:solidFill>
                <a:srgbClr val="000000"/>
              </a:solidFill>
              <a:latin typeface="Matura MT Script Capitals" panose="03020802060602070202" pitchFamily="66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0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ayudará </a:t>
            </a:r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a la economía americana.</a:t>
            </a:r>
            <a:endParaRPr lang="es-MX" altLang="es-MX" sz="2000" dirty="0">
              <a:latin typeface="Matura MT Script Capitals" panose="03020802060602070202" pitchFamily="66" charset="0"/>
            </a:endParaRPr>
          </a:p>
        </p:txBody>
      </p:sp>
      <p:pic>
        <p:nvPicPr>
          <p:cNvPr id="37891" name="Picture 3" descr="C:\Users\capiA\Desktop\dola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5467">
            <a:off x="6493234" y="4139027"/>
            <a:ext cx="2384363" cy="1247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dissolve/>
      </p:transition>
    </mc:Choice>
    <mc:Fallback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75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3 Rectángulo"/>
          <p:cNvSpPr>
            <a:spLocks noChangeArrowheads="1"/>
          </p:cNvSpPr>
          <p:nvPr/>
        </p:nvSpPr>
        <p:spPr bwMode="auto">
          <a:xfrm>
            <a:off x="250825" y="620688"/>
            <a:ext cx="288131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El único medio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de mantener ese dinero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en USA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es gastándolo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con mujeres o Cerveza,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considerando que son </a:t>
            </a:r>
          </a:p>
          <a:p>
            <a:pPr algn="ctr" eaLnBrk="1" hangingPunct="1"/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los únicos bienes todavía producidos </a:t>
            </a:r>
            <a:endParaRPr lang="es-ES" altLang="es-MX" sz="2000" dirty="0" smtClean="0">
              <a:solidFill>
                <a:srgbClr val="000000"/>
              </a:solidFill>
              <a:latin typeface="Matura MT Script Capitals" panose="03020802060602070202" pitchFamily="66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0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por </a:t>
            </a:r>
            <a:r>
              <a:rPr lang="es-ES" altLang="es-MX" sz="20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aquí. </a:t>
            </a:r>
            <a:endParaRPr lang="es-MX" altLang="es-MX" sz="2000" dirty="0">
              <a:latin typeface="Matura MT Script Capitals" panose="03020802060602070202" pitchFamily="66" charset="0"/>
            </a:endParaRPr>
          </a:p>
        </p:txBody>
      </p:sp>
      <p:pic>
        <p:nvPicPr>
          <p:cNvPr id="38915" name="Picture 3" descr="C:\Users\capiA\Desktop\budweis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48" y="3933056"/>
            <a:ext cx="2543944" cy="2543944"/>
          </a:xfrm>
          <a:prstGeom prst="rect">
            <a:avLst/>
          </a:prstGeom>
          <a:ln>
            <a:noFill/>
          </a:ln>
          <a:effectLst>
            <a:outerShdw blurRad="292100" dist="3175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5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7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5000" t="10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3 Rectángulo"/>
          <p:cNvSpPr>
            <a:spLocks noChangeArrowheads="1"/>
          </p:cNvSpPr>
          <p:nvPr/>
        </p:nvSpPr>
        <p:spPr bwMode="auto">
          <a:xfrm>
            <a:off x="250825" y="332656"/>
            <a:ext cx="86423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36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“Yo, estoy haciendo mi parte...” </a:t>
            </a:r>
            <a:endParaRPr lang="es-MX" altLang="es-MX" sz="3600" dirty="0">
              <a:latin typeface="Matura MT Script Capitals" panose="03020802060602070202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6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8000"/>
            </a:gs>
            <a:gs pos="39999">
              <a:srgbClr val="FFFFFF"/>
            </a:gs>
            <a:gs pos="70000">
              <a:srgbClr val="FFFFFF"/>
            </a:gs>
            <a:gs pos="100000">
              <a:srgbClr val="FF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5 Rectángulo"/>
          <p:cNvSpPr>
            <a:spLocks noChangeArrowheads="1"/>
          </p:cNvSpPr>
          <p:nvPr/>
        </p:nvSpPr>
        <p:spPr bwMode="auto">
          <a:xfrm>
            <a:off x="4355281" y="908720"/>
            <a:ext cx="43211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4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La Respuesta de un mexicano </a:t>
            </a:r>
          </a:p>
          <a:p>
            <a:pPr algn="ctr" eaLnBrk="1" hangingPunct="1"/>
            <a:r>
              <a:rPr lang="es-ES" altLang="es-MX" sz="24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que </a:t>
            </a:r>
            <a:r>
              <a:rPr lang="es-ES" altLang="es-MX" sz="2400" dirty="0" smtClean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leyó </a:t>
            </a:r>
            <a:r>
              <a:rPr lang="es-ES" altLang="es-MX" sz="24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la columna </a:t>
            </a:r>
          </a:p>
          <a:p>
            <a:pPr algn="ctr" eaLnBrk="1" hangingPunct="1"/>
            <a:r>
              <a:rPr lang="es-ES" altLang="es-MX" sz="24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en el </a:t>
            </a:r>
            <a:r>
              <a:rPr lang="es-ES" altLang="es-MX" sz="2400" dirty="0" err="1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periodico</a:t>
            </a:r>
            <a:r>
              <a:rPr lang="es-ES" altLang="es-MX" sz="2400" dirty="0">
                <a:solidFill>
                  <a:srgbClr val="000000"/>
                </a:solidFill>
                <a:latin typeface="Matura MT Script Capitals" panose="03020802060602070202" pitchFamily="66" charset="0"/>
                <a:cs typeface="Times New Roman" pitchFamily="18" charset="0"/>
              </a:rPr>
              <a:t>...</a:t>
            </a:r>
            <a:endParaRPr lang="es-MX" altLang="es-MX" sz="2400" dirty="0">
              <a:latin typeface="Matura MT Script Capitals" panose="03020802060602070202" pitchFamily="66" charset="0"/>
            </a:endParaRPr>
          </a:p>
        </p:txBody>
      </p:sp>
      <p:pic>
        <p:nvPicPr>
          <p:cNvPr id="40963" name="Picture 5" descr="C:\Users\capiA\Desktop\moving20mariachi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125538"/>
            <a:ext cx="4592637" cy="459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5" descr="C:\Users\capiA\Desktop\LÓPEZ, Nacho (1949), Campesino leyendo un periódi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80928"/>
            <a:ext cx="3432288" cy="3600400"/>
          </a:xfrm>
          <a:prstGeom prst="rect">
            <a:avLst/>
          </a:prstGeom>
          <a:ln>
            <a:noFill/>
          </a:ln>
          <a:effectLst>
            <a:outerShdw blurRad="292100" dist="3810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push dir="d"/>
      </p:transition>
    </mc:Choice>
    <mc:Fallback>
      <p:transition spd="slow" advClick="0" advTm="0">
        <p:push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4 Rectángulo"/>
          <p:cNvSpPr>
            <a:spLocks noChangeArrowheads="1"/>
          </p:cNvSpPr>
          <p:nvPr/>
        </p:nvSpPr>
        <p:spPr bwMode="auto">
          <a:xfrm>
            <a:off x="250825" y="133176"/>
            <a:ext cx="4321175" cy="423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Estimado Mark:</a:t>
            </a:r>
            <a:endParaRPr lang="es-MX" altLang="es-MX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itchFamily="34" charset="0"/>
              <a:cs typeface="Times New Roman" pitchFamily="18" charset="0"/>
            </a:endParaRPr>
          </a:p>
          <a:p>
            <a:pPr algn="ctr" eaLnBrk="1" hangingPunct="1">
              <a:lnSpc>
                <a:spcPts val="1800"/>
              </a:lnSpc>
            </a:pPr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/>
            </a:r>
            <a:b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</a:br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Realmente </a:t>
            </a:r>
          </a:p>
          <a:p>
            <a:pPr algn="ctr" eaLnBrk="1" hangingPunct="1"/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la situación de los Norteamericanos </a:t>
            </a:r>
          </a:p>
          <a:p>
            <a:pPr algn="ctr" eaLnBrk="1" hangingPunct="1"/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es cada vez peor. </a:t>
            </a:r>
          </a:p>
          <a:p>
            <a:pPr algn="ctr" eaLnBrk="1" hangingPunct="1">
              <a:lnSpc>
                <a:spcPts val="1800"/>
              </a:lnSpc>
            </a:pPr>
            <a:endParaRPr lang="es-ES" altLang="es-MX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Lamento informarle que la </a:t>
            </a:r>
            <a:r>
              <a:rPr lang="es-ES" altLang="es-MX" sz="28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Budweiser</a:t>
            </a:r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 fue recientemente comprada </a:t>
            </a:r>
          </a:p>
          <a:p>
            <a:pPr algn="ctr" eaLnBrk="1" hangingPunct="1"/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por la brasileña </a:t>
            </a:r>
            <a:r>
              <a:rPr lang="es-ES" altLang="es-MX" sz="28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AmBev</a:t>
            </a:r>
            <a:r>
              <a:rPr lang="es-ES" altLang="es-MX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...</a:t>
            </a:r>
            <a:endParaRPr lang="es-ES" altLang="es-MX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por lo tanto, </a:t>
            </a:r>
          </a:p>
          <a:p>
            <a:pPr algn="ctr" eaLnBrk="1" hangingPunct="1"/>
            <a:r>
              <a:rPr lang="es-ES" altLang="es-MX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le quedan solamente las Pirujas.</a:t>
            </a:r>
            <a:endParaRPr lang="es-MX" altLang="es-MX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1988" name="Picture 4" descr="C:\Users\capiA\Desktop\ambev3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12" y="4437112"/>
            <a:ext cx="3127400" cy="2081121"/>
          </a:xfrm>
          <a:prstGeom prst="rect">
            <a:avLst/>
          </a:prstGeom>
          <a:ln>
            <a:noFill/>
          </a:ln>
          <a:effectLst>
            <a:outerShdw blurRad="292100" dist="3175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randomBar/>
      </p:transition>
    </mc:Choice>
    <mc:Fallback>
      <p:transition spd="slow" advClick="0" advTm="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8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tmFilter="0,0; .5, 1; 1, 1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5 Rectángulo"/>
          <p:cNvSpPr>
            <a:spLocks noChangeArrowheads="1"/>
          </p:cNvSpPr>
          <p:nvPr/>
        </p:nvSpPr>
        <p:spPr bwMode="auto">
          <a:xfrm>
            <a:off x="107504" y="3825246"/>
            <a:ext cx="4321175" cy="2700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ts val="2500"/>
              </a:lnSpc>
            </a:pPr>
            <a:r>
              <a:rPr lang="es-ES" altLang="es-MX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Ahora, si ellas (las Prostitutas), </a:t>
            </a:r>
          </a:p>
          <a:p>
            <a:pPr algn="ctr" eaLnBrk="1" hangingPunct="1">
              <a:lnSpc>
                <a:spcPts val="2500"/>
              </a:lnSpc>
            </a:pPr>
            <a:r>
              <a:rPr lang="es-ES" altLang="es-MX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por alguna razón de conciencia moral </a:t>
            </a:r>
          </a:p>
          <a:p>
            <a:pPr algn="ctr" eaLnBrk="1" hangingPunct="1">
              <a:lnSpc>
                <a:spcPts val="2500"/>
              </a:lnSpc>
            </a:pPr>
            <a:r>
              <a:rPr lang="es-ES" altLang="es-MX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o social, decidieran enviarles dinero </a:t>
            </a:r>
          </a:p>
          <a:p>
            <a:pPr algn="ctr" eaLnBrk="1" hangingPunct="1">
              <a:lnSpc>
                <a:spcPts val="2500"/>
              </a:lnSpc>
            </a:pPr>
            <a:r>
              <a:rPr lang="es-ES" altLang="es-MX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a sus hijos, </a:t>
            </a:r>
          </a:p>
          <a:p>
            <a:pPr algn="ctr" eaLnBrk="1" hangingPunct="1">
              <a:lnSpc>
                <a:spcPts val="2500"/>
              </a:lnSpc>
            </a:pPr>
            <a:r>
              <a:rPr lang="es-ES" altLang="es-MX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el mismo vendría directamente </a:t>
            </a:r>
            <a:endParaRPr lang="es-ES" altLang="es-MX" sz="32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itchFamily="18" charset="0"/>
            </a:endParaRPr>
          </a:p>
          <a:p>
            <a:pPr algn="ctr" eaLnBrk="1" hangingPunct="1">
              <a:lnSpc>
                <a:spcPts val="2500"/>
              </a:lnSpc>
            </a:pPr>
            <a:r>
              <a:rPr lang="es-ES" altLang="es-MX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hacia</a:t>
            </a:r>
            <a:r>
              <a:rPr lang="es-ES" altLang="es-MX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 ciudad de </a:t>
            </a:r>
            <a:r>
              <a:rPr lang="es-ES" altLang="es-MX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Mexico</a:t>
            </a:r>
            <a:r>
              <a:rPr lang="es-ES" altLang="es-MX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 </a:t>
            </a:r>
          </a:p>
          <a:p>
            <a:pPr algn="ctr" eaLnBrk="1" hangingPunct="1">
              <a:lnSpc>
                <a:spcPts val="2500"/>
              </a:lnSpc>
            </a:pPr>
            <a:r>
              <a:rPr lang="es-ES" altLang="es-MX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a un lugar llamado </a:t>
            </a:r>
          </a:p>
          <a:p>
            <a:pPr algn="ctr" eaLnBrk="1" hangingPunct="1">
              <a:lnSpc>
                <a:spcPts val="2500"/>
              </a:lnSpc>
            </a:pPr>
            <a:r>
              <a:rPr lang="es-ES" altLang="es-MX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 “ </a:t>
            </a:r>
            <a:r>
              <a:rPr lang="es-ES" altLang="es-MX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Camara</a:t>
            </a:r>
            <a:r>
              <a:rPr lang="es-ES" altLang="es-MX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 </a:t>
            </a:r>
            <a:r>
              <a:rPr lang="es-ES" altLang="es-MX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de </a:t>
            </a:r>
            <a:r>
              <a:rPr lang="es-ES" altLang="es-MX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Diputados</a:t>
            </a:r>
            <a:r>
              <a:rPr lang="es-ES" altLang="es-MX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"</a:t>
            </a:r>
            <a:r>
              <a:rPr lang="es-ES" altLang="es-MX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itchFamily="18" charset="0"/>
              </a:rPr>
              <a:t>,</a:t>
            </a:r>
            <a:endParaRPr lang="es-MX" altLang="es-MX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3011" name="Picture 3" descr="C:\Users\capiA\Desktop\prostitutas-brasil-10-1-1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79" y="188640"/>
            <a:ext cx="3464749" cy="2598562"/>
          </a:xfrm>
          <a:prstGeom prst="rect">
            <a:avLst/>
          </a:prstGeom>
          <a:ln>
            <a:noFill/>
          </a:ln>
          <a:effectLst>
            <a:outerShdw blurRad="292100" dist="3175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split/>
      </p:transition>
    </mc:Choice>
    <mc:Fallback>
      <p:transition spd="slow" advClick="0" advTm="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1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C:\Users\capiA\Desktop\2006120150pelea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4" name="4 Rectángulo"/>
          <p:cNvSpPr>
            <a:spLocks noChangeArrowheads="1"/>
          </p:cNvSpPr>
          <p:nvPr/>
        </p:nvSpPr>
        <p:spPr bwMode="auto">
          <a:xfrm>
            <a:off x="6012159" y="4221088"/>
            <a:ext cx="288101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donde existe </a:t>
            </a:r>
            <a:endParaRPr lang="es-ES" altLang="es-MX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ES" altLang="es-MX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mayor concentración </a:t>
            </a:r>
            <a:endParaRPr lang="es-ES" altLang="es-MX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ES" altLang="es-MX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hijos </a:t>
            </a:r>
            <a:r>
              <a:rPr lang="es-ES" altLang="es-MX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de puta </a:t>
            </a:r>
          </a:p>
          <a:p>
            <a:pPr algn="ctr" eaLnBrk="1" hangingPunct="1"/>
            <a:r>
              <a:rPr lang="es-ES" altLang="es-MX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del </a:t>
            </a:r>
            <a:r>
              <a:rPr lang="es-ES" altLang="es-MX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mundo.</a:t>
            </a:r>
            <a:endParaRPr lang="es-MX" altLang="es-MX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strips dir="ld"/>
      </p:transition>
    </mc:Choice>
    <mc:Fallback>
      <p:transition spd="slow" advClick="0" advTm="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5 Rectángulo"/>
          <p:cNvSpPr>
            <a:spLocks noChangeArrowheads="1"/>
          </p:cNvSpPr>
          <p:nvPr/>
        </p:nvSpPr>
        <p:spPr bwMode="auto">
          <a:xfrm>
            <a:off x="1" y="4985881"/>
            <a:ext cx="327585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ASI QUE A NOSOTROS TAMBIEN NOS TOCA PARTE </a:t>
            </a:r>
            <a:endParaRPr lang="es-ES" altLang="es-MX" sz="2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es-ES" altLang="es-MX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ES" altLang="es-MX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LA TAJADA..</a:t>
            </a:r>
            <a:endParaRPr lang="es-MX" altLang="es-MX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-114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pull dir="d"/>
      </p:transition>
    </mc:Choice>
    <mc:Fallback>
      <p:transition spd="slow" advClick="0" advTm="0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8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 descr="E:\Mis PPS\Mispps para subir\Ae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85775"/>
            <a:ext cx="5830465" cy="58304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extrusionH="127000" contourW="25400">
            <a:bevelT w="254000" h="190500" prst="convex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13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wheel spokes="8"/>
      </p:transition>
    </mc:Choice>
    <mc:Fallback>
      <p:transition spd="slow" advClick="0" advTm="0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1802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1802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1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8" dur="3075" decel="100000"/>
                                        <p:tgtEl>
                                          <p:spTgt spid="180226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19" dur="3075" decel="100000"/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0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21" dur="3075" decel="100000"/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22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05:25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16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4716015" y="4149080"/>
            <a:ext cx="2048781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Hooked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on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A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song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voutre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toast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Louis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Clarck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21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672014" y="4653136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08504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split orient="vert"/>
      </p:transition>
    </mc:Choice>
    <mc:Fallback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8132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8135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9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0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41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Rectángulo"/>
          <p:cNvSpPr>
            <a:spLocks noChangeArrowheads="1"/>
          </p:cNvSpPr>
          <p:nvPr/>
        </p:nvSpPr>
        <p:spPr bwMode="auto">
          <a:xfrm>
            <a:off x="3300413" y="34925"/>
            <a:ext cx="2543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altLang="es-MX" b="1">
                <a:solidFill>
                  <a:srgbClr val="336666"/>
                </a:solidFill>
                <a:latin typeface="Times New Roman" pitchFamily="18" charset="0"/>
                <a:cs typeface="Times New Roman" pitchFamily="18" charset="0"/>
              </a:rPr>
              <a:t>Una conclusión genial...</a:t>
            </a:r>
            <a:r>
              <a:rPr lang="es-ES" altLang="es-MX" sz="800">
                <a:solidFill>
                  <a:srgbClr val="2A2A2A"/>
                </a:solidFill>
                <a:latin typeface="Tahoma" pitchFamily="34" charset="0"/>
                <a:cs typeface="Times New Roman" pitchFamily="18" charset="0"/>
              </a:rPr>
              <a:t> </a:t>
            </a:r>
            <a:endParaRPr lang="es-MX" altLang="es-MX"/>
          </a:p>
        </p:txBody>
      </p:sp>
      <p:sp>
        <p:nvSpPr>
          <p:cNvPr id="3" name="2 Rectángulo"/>
          <p:cNvSpPr/>
          <p:nvPr/>
        </p:nvSpPr>
        <p:spPr>
          <a:xfrm>
            <a:off x="250825" y="560388"/>
            <a:ext cx="8642350" cy="571438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El tipo se llama Marc Faber, norteamericano.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Es Analista de Inversiones y empresario.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En junio de 2008, cuando el Gobierno Bush estudiaba lanzar un proyecto de ayuda a la economía Americana, Marc Faber escribía en su boletín mensual un comentario con mucho humor:  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"El Gobierno Federal está estudiando conceder a cada uno de nosotros una suma de US $60,000.  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Si gastamos ese dinero en Walt-</a:t>
            </a:r>
            <a:r>
              <a:rPr lang="es-ES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Mart</a:t>
            </a: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ese dinero va para a China.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Si gastamos en gasolina, va para los árabes.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Si compramos un computador, va para la India.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Si compramos frutas, irá para México, Honduras o Guatemala.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Si compramos un buen auto, irá para a Alemania o Japón.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Y ningún centavo de ese dinero ayudará a la economía americana.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El único medio de mantener ese dinero en USA es gastándolo con Putas o Cerveza, considerando que son los únicos bienes todavía producidos por aquí.  </a:t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Yo, estoy haciendo mi parte</a:t>
            </a:r>
            <a:r>
              <a:rPr lang="es-ES" sz="12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...” </a:t>
            </a:r>
            <a:br>
              <a:rPr lang="es-ES" sz="12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ES" sz="12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  </a:t>
            </a:r>
            <a:br>
              <a:rPr lang="es-ES" sz="12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ES" sz="12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La Respuesta de un mexicano que </a:t>
            </a:r>
            <a:r>
              <a:rPr lang="es-ES" sz="1200" b="1" dirty="0" err="1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leyo</a:t>
            </a:r>
            <a:r>
              <a:rPr lang="es-ES" sz="12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la columna en el </a:t>
            </a:r>
            <a:r>
              <a:rPr lang="es-ES" sz="1200" b="1" dirty="0" err="1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periodico</a:t>
            </a:r>
            <a:r>
              <a:rPr lang="es-ES" sz="12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.....</a:t>
            </a:r>
            <a:r>
              <a:rPr lang="es-ES" sz="12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  </a:t>
            </a:r>
            <a:endParaRPr lang="es-MX" sz="12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Estimado Mark:</a:t>
            </a:r>
            <a:endParaRPr lang="es-MX" sz="12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Realmente la situación de los Norteamericanos es cada vez peor. Lamento informarle que la </a:t>
            </a:r>
            <a:r>
              <a:rPr lang="es-ES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Budweiser</a:t>
            </a: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fue recientemente comprada por la brasileña </a:t>
            </a:r>
            <a:r>
              <a:rPr lang="es-ES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AmBev</a:t>
            </a: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... por lo tanto, le quedan solamente las Putas. Ahora, si ellas (las Putas), por alguna </a:t>
            </a:r>
            <a:r>
              <a:rPr lang="es-ES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razon</a:t>
            </a: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de conciencia moral o social, decidieran enviarles  dinero a sus hijos, el mismo vendría directamente hacia ciudad de </a:t>
            </a:r>
            <a:r>
              <a:rPr lang="es-ES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Mexico</a:t>
            </a: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a un lugar llamado la "</a:t>
            </a:r>
            <a:r>
              <a:rPr lang="es-ES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camara</a:t>
            </a: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de diputados"</a:t>
            </a:r>
            <a:r>
              <a:rPr lang="es-ES" sz="12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donde existe la mayor concentración de hijos de puta del mundo</a:t>
            </a: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es-ES" sz="12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   </a:t>
            </a:r>
            <a:endParaRPr lang="es-MX" sz="12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s-ES" sz="1200" dirty="0">
                <a:solidFill>
                  <a:srgbClr val="2A2A2A"/>
                </a:solidFill>
                <a:latin typeface="Tahoma"/>
                <a:ea typeface="Times New Roman"/>
                <a:cs typeface="Times New Roman"/>
              </a:rPr>
              <a:t> </a:t>
            </a:r>
            <a:endParaRPr lang="es-MX" sz="1200" dirty="0">
              <a:latin typeface="Calibri"/>
              <a:ea typeface="Calibri"/>
              <a:cs typeface="Times New Roman"/>
            </a:endParaRPr>
          </a:p>
          <a:p>
            <a:pPr>
              <a:defRPr/>
            </a:pPr>
            <a:r>
              <a:rPr lang="es-ES" sz="1200" dirty="0">
                <a:solidFill>
                  <a:srgbClr val="000000"/>
                </a:solidFill>
                <a:latin typeface="Times New Roman"/>
                <a:ea typeface="Times New Roman"/>
              </a:rPr>
              <a:t>ASI QUE A NOSOTROS TAMBIEN NOS TOCA PARTE DE LA TAJADA..</a:t>
            </a:r>
            <a:endParaRPr lang="es-MX" sz="1200" dirty="0">
              <a:latin typeface="Arial" pitchFamily="34" charset="0"/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1109</TotalTime>
  <Words>284</Words>
  <Application>Microsoft Office PowerPoint</Application>
  <PresentationFormat>Presentación en pantalla (4:3)</PresentationFormat>
  <Paragraphs>90</Paragraphs>
  <Slides>20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20</vt:i4>
      </vt:variant>
    </vt:vector>
  </HeadingPairs>
  <TitlesOfParts>
    <vt:vector size="30" baseType="lpstr">
      <vt:lpstr>Arial</vt:lpstr>
      <vt:lpstr>Calibri</vt:lpstr>
      <vt:lpstr>Times New Roman</vt:lpstr>
      <vt:lpstr>Tahoma</vt:lpstr>
      <vt:lpstr>Arial Narrow</vt:lpstr>
      <vt:lpstr>Kristen ITC</vt:lpstr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Una conclusión genial</dc:title>
  <dc:creator>Eaglenest</dc:creator>
  <cp:lastModifiedBy>Eaglenest</cp:lastModifiedBy>
  <cp:revision>82</cp:revision>
  <dcterms:created xsi:type="dcterms:W3CDTF">2015-03-21T13:32:37Z</dcterms:created>
  <dcterms:modified xsi:type="dcterms:W3CDTF">2015-05-16T16:56:51Z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