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62" r:id="rId5"/>
    <p:sldId id="261" r:id="rId6"/>
    <p:sldId id="260" r:id="rId7"/>
    <p:sldId id="259" r:id="rId8"/>
    <p:sldId id="258" r:id="rId9"/>
    <p:sldId id="263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3m4mU35AQX17nRMBA9Vvg" hashData="n9YSecEMi+PD4jiJyJgDJKxiNz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6069C-67EB-422D-A9B4-C9FB45202A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99E4D-A1F3-4DE1-AD2B-D6D319C419E4}" type="datetimeFigureOut">
              <a:rPr lang="es-ES" smtClean="0"/>
              <a:pPr/>
              <a:t>18/05/2012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A5BD1-B58C-4747-884C-777B248B8A6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073B40-6608-4304-ACFC-62B49637BE1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507209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71802" y="3441680"/>
            <a:ext cx="63579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>
                <a:ln>
                  <a:solidFill>
                    <a:srgbClr val="C00000"/>
                  </a:solidFill>
                </a:ln>
                <a:latin typeface="Snap ITC" pitchFamily="82" charset="0"/>
              </a:rPr>
              <a:t>La </a:t>
            </a:r>
            <a:r>
              <a:rPr lang="es-ES" sz="5400" b="1" dirty="0" smtClean="0">
                <a:ln>
                  <a:solidFill>
                    <a:srgbClr val="C00000"/>
                  </a:solidFill>
                </a:ln>
                <a:latin typeface="Snap ITC" pitchFamily="82" charset="0"/>
              </a:rPr>
              <a:t>paciencia</a:t>
            </a:r>
          </a:p>
          <a:p>
            <a:endParaRPr lang="es-ES" sz="5400" b="1" dirty="0">
              <a:ln>
                <a:solidFill>
                  <a:srgbClr val="C00000"/>
                </a:solidFill>
              </a:ln>
              <a:latin typeface="Snap ITC" pitchFamily="82" charset="0"/>
            </a:endParaRPr>
          </a:p>
          <a:p>
            <a:r>
              <a:rPr lang="es-ES" sz="5400" b="1" dirty="0" smtClean="0">
                <a:ln>
                  <a:solidFill>
                    <a:srgbClr val="C00000"/>
                  </a:solidFill>
                </a:ln>
                <a:latin typeface="Snap ITC" pitchFamily="82" charset="0"/>
              </a:rPr>
              <a:t>de </a:t>
            </a:r>
            <a:r>
              <a:rPr lang="es-ES" sz="5400" b="1" dirty="0">
                <a:ln>
                  <a:solidFill>
                    <a:srgbClr val="C00000"/>
                  </a:solidFill>
                </a:ln>
                <a:latin typeface="Snap ITC" pitchFamily="82" charset="0"/>
              </a:rPr>
              <a:t>un hombre...</a:t>
            </a:r>
            <a:r>
              <a:rPr lang="es-ES" sz="5400" dirty="0">
                <a:ln>
                  <a:solidFill>
                    <a:srgbClr val="C00000"/>
                  </a:solidFill>
                </a:ln>
                <a:latin typeface="Snap ITC" pitchFamily="82" charset="0"/>
              </a:rPr>
              <a:t/>
            </a:r>
            <a:br>
              <a:rPr lang="es-ES" sz="5400" dirty="0">
                <a:ln>
                  <a:solidFill>
                    <a:srgbClr val="C00000"/>
                  </a:solidFill>
                </a:ln>
                <a:latin typeface="Snap ITC" pitchFamily="82" charset="0"/>
              </a:rPr>
            </a:br>
            <a:endParaRPr lang="es-ES" sz="5400" dirty="0">
              <a:ln>
                <a:solidFill>
                  <a:srgbClr val="C00000"/>
                </a:solidFill>
              </a:ln>
              <a:latin typeface="Snap ITC" pitchFamily="8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mayonesa - musica infanti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69" y="0"/>
            <a:ext cx="915426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285728"/>
            <a:ext cx="4643471" cy="4154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4400" b="1" spc="50" dirty="0" smtClean="0">
                <a:ln w="11430">
                  <a:solidFill>
                    <a:schemeClr val="tx1"/>
                  </a:solidFill>
                </a:ln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Tren de Valencia</a:t>
            </a:r>
          </a:p>
          <a:p>
            <a:pPr algn="ctr"/>
            <a:r>
              <a:rPr lang="es-ES" sz="4400" b="1" spc="50" dirty="0" smtClean="0">
                <a:ln w="11430">
                  <a:solidFill>
                    <a:schemeClr val="tx1"/>
                  </a:solidFill>
                </a:ln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 con destino a Barcelona</a:t>
            </a:r>
            <a:br>
              <a:rPr lang="es-ES" sz="4400" b="1" spc="50" dirty="0" smtClean="0">
                <a:ln w="11430">
                  <a:solidFill>
                    <a:schemeClr val="tx1"/>
                  </a:solidFill>
                </a:ln>
                <a:solidFill>
                  <a:srgbClr val="FF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endParaRPr lang="es-ES" sz="4400" b="1" spc="50" dirty="0" smtClean="0">
              <a:ln w="11430">
                <a:solidFill>
                  <a:schemeClr val="tx1"/>
                </a:solidFill>
              </a:ln>
              <a:solidFill>
                <a:srgbClr val="FF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  <a:p>
            <a:pPr algn="ctr"/>
            <a:endParaRPr lang="es-ES" sz="4400" dirty="0"/>
          </a:p>
        </p:txBody>
      </p:sp>
    </p:spTree>
  </p:cSld>
  <p:clrMapOvr>
    <a:masterClrMapping/>
  </p:clrMapOvr>
  <p:transition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857720" y="571480"/>
            <a:ext cx="4286280" cy="69865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En </a:t>
            </a:r>
            <a:r>
              <a:rPr lang="es-ES" sz="2800" b="1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un vagón va sentado un hombre y, frente a él, va sentada una mujer, tremendamente buena, con un bebé en brazos.</a:t>
            </a:r>
            <a:r>
              <a:rPr lang="es-ES" sz="2800" b="1" spc="5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 </a:t>
            </a:r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De pronto, el bebé rompe a llorar y la mujer le da el</a:t>
            </a:r>
            <a:b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r>
              <a:rPr lang="es-ES" sz="2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pecho (un pecho precioso, por cierto), pero el bebé sigue llorando. </a:t>
            </a:r>
            <a:r>
              <a:rPr lang="es-ES" sz="2800" b="1" spc="5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2800" b="1" spc="5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</a:br>
            <a:r>
              <a:rPr lang="es-ES" sz="2800" b="1" spc="5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2800" b="1" spc="50" dirty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endParaRPr lang="es-ES" sz="2800" b="1" spc="5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5" name="4 Imagen" descr="borstvoeding21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357158" y="642918"/>
            <a:ext cx="4386403" cy="5673082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929190" y="571480"/>
            <a:ext cx="4214810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La mujer le dice al bebé: 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Hijo mío, cómete la teta, que si no te la comes tú se la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voy a dar a ese señor de ahí enfrente. 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El </a:t>
            </a: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niño sigue llorando y se duerme. 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A los 15 minutos, el bebé vuelve a llorar, la mujer le da el pecho, pero el bebé sigue llorando y, le vuelve a decir: 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endParaRPr lang="es-ES" sz="2400" spc="50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5" name="4 Imagen" descr="borstvoeding21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214282" y="500042"/>
            <a:ext cx="4584533" cy="5929330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4071934" y="214290"/>
            <a:ext cx="5072066" cy="71096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Hijo mío, cómete la teta, que si no te la comes tú se </a:t>
            </a:r>
            <a:r>
              <a:rPr lang="es-ES" sz="2400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la voy </a:t>
            </a: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a dar a ese señor de ahí enfrente.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 smtClean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Y </a:t>
            </a: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así continuó todo el viaje. 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Cuando quedan 15 minutos para llegar a Barcelona-</a:t>
            </a:r>
            <a:r>
              <a:rPr lang="es-ES" sz="2400" spc="50" dirty="0" err="1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Sants</a:t>
            </a: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, el bebé vuelve a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llorar. La pobre madre, le saca el pecho de nuevo pero el niño sigue llorando y, le vuelve a decir por décima vez: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Hijo mío, cómete la teta, que si no te la comes tú se la voy a dar a ese señor de ahí enfrente. </a:t>
            </a:r>
            <a:br>
              <a:rPr lang="es-ES" sz="2400" spc="50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endParaRPr lang="es-ES" sz="2400" spc="50" dirty="0">
              <a:ln w="1143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5" name="4 Imagen" descr="borstvoeding21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285720" y="928670"/>
            <a:ext cx="3700783" cy="4786346"/>
          </a:xfrm>
          <a:prstGeom prst="rect">
            <a:avLst/>
          </a:prstGeom>
        </p:spPr>
      </p:pic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71472" y="1000108"/>
            <a:ext cx="3929090" cy="526297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En esto que el señor se levanta y le dice a la madre: </a:t>
            </a:r>
            <a:b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/>
            </a:r>
            <a:b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</a:br>
            <a:r>
              <a:rPr lang="es-E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Señora, por Dios, que se decida el niño ya, que yo me tenía que haber bajado 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nap ITC" pitchFamily="82" charset="0"/>
              </a:rPr>
              <a:t>hace 2 horas en Castellón. 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5" name="4 Imagen" descr="6.pn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4572000" y="428604"/>
            <a:ext cx="4286276" cy="5429288"/>
          </a:xfrm>
          <a:prstGeom prst="rect">
            <a:avLst/>
          </a:prstGeom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60000"/>
              <a:lumOff val="40000"/>
            </a:schemeClr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228600" h="228600"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ti-82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71538" y="928670"/>
            <a:ext cx="7143799" cy="5000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152400" prst="convex"/>
          </a:sp3d>
        </p:spPr>
      </p:pic>
      <p:sp>
        <p:nvSpPr>
          <p:cNvPr id="5" name="4 CuadroTexto"/>
          <p:cNvSpPr txBox="1"/>
          <p:nvPr/>
        </p:nvSpPr>
        <p:spPr>
          <a:xfrm>
            <a:off x="1071538" y="6072206"/>
            <a:ext cx="3633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Francisco del Olmo-Jazmín</a:t>
            </a:r>
            <a:endParaRPr lang="es-ES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PACIENCIA DE UN HOMB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PACIENCIA DE UN HOMBRE</Template>
  <TotalTime>0</TotalTime>
  <Words>151</Words>
  <Application>Microsoft Office PowerPoint</Application>
  <PresentationFormat>Presentación en pantalla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LA PACIENCIA DE UN HOMBRE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2012-05-18T21:20:54Z</dcterms:created>
  <dcterms:modified xsi:type="dcterms:W3CDTF">2012-05-18T21:22:23Z</dcterms:modified>
</cp:coreProperties>
</file>