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59" r:id="rId3"/>
    <p:sldId id="260" r:id="rId4"/>
    <p:sldId id="267" r:id="rId5"/>
    <p:sldId id="258" r:id="rId6"/>
    <p:sldId id="257" r:id="rId7"/>
    <p:sldId id="266" r:id="rId8"/>
    <p:sldId id="265" r:id="rId9"/>
    <p:sldId id="263" r:id="rId10"/>
    <p:sldId id="268" r:id="rId11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pB0WNHvMrx7RadaKGn7Z8w" hashData="kcYixwlLXxweIK9RqKCfW/HAR28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00"/>
    <a:srgbClr val="00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50" d="100"/>
          <a:sy n="50" d="100"/>
        </p:scale>
        <p:origin x="-1086" y="-4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0502A-2920-449A-AAD4-0DD0AB61C3C1}" type="datetimeFigureOut">
              <a:rPr lang="es-ES" smtClean="0"/>
              <a:pPr/>
              <a:t>12/08/2012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5E4D5B-6283-4D3E-99CD-C7FDFC916D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0502A-2920-449A-AAD4-0DD0AB61C3C1}" type="datetimeFigureOut">
              <a:rPr lang="es-ES" smtClean="0"/>
              <a:pPr/>
              <a:t>12/08/2012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5E4D5B-6283-4D3E-99CD-C7FDFC916D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0502A-2920-449A-AAD4-0DD0AB61C3C1}" type="datetimeFigureOut">
              <a:rPr lang="es-ES" smtClean="0"/>
              <a:pPr/>
              <a:t>12/08/2012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5E4D5B-6283-4D3E-99CD-C7FDFC916D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0502A-2920-449A-AAD4-0DD0AB61C3C1}" type="datetimeFigureOut">
              <a:rPr lang="es-ES" smtClean="0"/>
              <a:pPr/>
              <a:t>12/08/2012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5E4D5B-6283-4D3E-99CD-C7FDFC916D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0502A-2920-449A-AAD4-0DD0AB61C3C1}" type="datetimeFigureOut">
              <a:rPr lang="es-ES" smtClean="0"/>
              <a:pPr/>
              <a:t>12/08/2012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5E4D5B-6283-4D3E-99CD-C7FDFC916D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0502A-2920-449A-AAD4-0DD0AB61C3C1}" type="datetimeFigureOut">
              <a:rPr lang="es-ES" smtClean="0"/>
              <a:pPr/>
              <a:t>12/08/2012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5E4D5B-6283-4D3E-99CD-C7FDFC916D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0502A-2920-449A-AAD4-0DD0AB61C3C1}" type="datetimeFigureOut">
              <a:rPr lang="es-ES" smtClean="0"/>
              <a:pPr/>
              <a:t>12/08/2012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5E4D5B-6283-4D3E-99CD-C7FDFC916D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0502A-2920-449A-AAD4-0DD0AB61C3C1}" type="datetimeFigureOut">
              <a:rPr lang="es-ES" smtClean="0"/>
              <a:pPr/>
              <a:t>12/08/2012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5E4D5B-6283-4D3E-99CD-C7FDFC916D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0502A-2920-449A-AAD4-0DD0AB61C3C1}" type="datetimeFigureOut">
              <a:rPr lang="es-ES" smtClean="0"/>
              <a:pPr/>
              <a:t>12/08/2012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5E4D5B-6283-4D3E-99CD-C7FDFC916D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0502A-2920-449A-AAD4-0DD0AB61C3C1}" type="datetimeFigureOut">
              <a:rPr lang="es-ES" smtClean="0"/>
              <a:pPr/>
              <a:t>12/08/2012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5E4D5B-6283-4D3E-99CD-C7FDFC916D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0502A-2920-449A-AAD4-0DD0AB61C3C1}" type="datetimeFigureOut">
              <a:rPr lang="es-ES" smtClean="0"/>
              <a:pPr/>
              <a:t>12/08/2012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5E4D5B-6283-4D3E-99CD-C7FDFC916D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8E5858-D4B4-44E9-A71F-81999E100C2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80502A-2920-449A-AAD4-0DD0AB61C3C1}" type="datetimeFigureOut">
              <a:rPr lang="es-ES" smtClean="0"/>
              <a:pPr/>
              <a:t>12/08/2012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5E4D5B-6283-4D3E-99CD-C7FDFC916D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20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801BBCCA-083E-4885-BA6C-56C96B5F04A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15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16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17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dr_house_caricatura.jpg"/>
          <p:cNvPicPr>
            <a:picLocks noChangeAspect="1"/>
          </p:cNvPicPr>
          <p:nvPr/>
        </p:nvPicPr>
        <p:blipFill>
          <a:blip r:embed="rId3" cstate="print"/>
          <a:srcRect b="8730"/>
          <a:stretch>
            <a:fillRect/>
          </a:stretch>
        </p:blipFill>
        <p:spPr>
          <a:xfrm rot="809527">
            <a:off x="12786001" y="761956"/>
            <a:ext cx="60927" cy="66291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6" name="5 Imagen" descr="cerebro.jpg"/>
          <p:cNvPicPr>
            <a:picLocks noChangeAspect="1"/>
          </p:cNvPicPr>
          <p:nvPr/>
        </p:nvPicPr>
        <p:blipFill>
          <a:blip r:embed="rId4" cstate="print">
            <a:lum contrast="40000"/>
          </a:blip>
          <a:stretch>
            <a:fillRect/>
          </a:stretch>
        </p:blipFill>
        <p:spPr>
          <a:xfrm flipV="1">
            <a:off x="-5357881" y="-1000156"/>
            <a:ext cx="60382" cy="71438"/>
          </a:xfrm>
          <a:prstGeom prst="rect">
            <a:avLst/>
          </a:prstGeom>
        </p:spPr>
      </p:pic>
      <p:pic>
        <p:nvPicPr>
          <p:cNvPr id="8" name="7 Imagen" descr="cerebro.jpg"/>
          <p:cNvPicPr>
            <a:picLocks noChangeAspect="1"/>
          </p:cNvPicPr>
          <p:nvPr/>
        </p:nvPicPr>
        <p:blipFill>
          <a:blip r:embed="rId5" cstate="print">
            <a:lum contrast="20000"/>
          </a:blip>
          <a:srcRect l="14789" t="8333" r="19894" b="47917"/>
          <a:stretch>
            <a:fillRect/>
          </a:stretch>
        </p:blipFill>
        <p:spPr>
          <a:xfrm flipH="1" flipV="1">
            <a:off x="-5643634" y="-936804"/>
            <a:ext cx="285752" cy="222400"/>
          </a:xfrm>
          <a:prstGeom prst="flowChartAlternateProcess">
            <a:avLst/>
          </a:prstGeom>
          <a:effectLst>
            <a:softEdge rad="127000"/>
          </a:effectLst>
        </p:spPr>
      </p:pic>
      <p:pic>
        <p:nvPicPr>
          <p:cNvPr id="10" name="9 Imagen" descr="ejercicio220811.jpg"/>
          <p:cNvPicPr>
            <a:picLocks noChangeAspect="1"/>
          </p:cNvPicPr>
          <p:nvPr/>
        </p:nvPicPr>
        <p:blipFill>
          <a:blip r:embed="rId6"/>
          <a:srcRect l="21875"/>
          <a:stretch>
            <a:fillRect/>
          </a:stretch>
        </p:blipFill>
        <p:spPr>
          <a:xfrm>
            <a:off x="0" y="357166"/>
            <a:ext cx="6474061" cy="6215082"/>
          </a:xfrm>
          <a:prstGeom prst="rect">
            <a:avLst/>
          </a:prstGeom>
        </p:spPr>
      </p:pic>
      <p:sp>
        <p:nvSpPr>
          <p:cNvPr id="11" name="10 CuadroTexto"/>
          <p:cNvSpPr txBox="1"/>
          <p:nvPr/>
        </p:nvSpPr>
        <p:spPr>
          <a:xfrm>
            <a:off x="0" y="-571528"/>
            <a:ext cx="9144000" cy="88331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8800" b="1" dirty="0" smtClean="0">
                <a:ln>
                  <a:solidFill>
                    <a:sysClr val="windowText" lastClr="000000"/>
                  </a:solidFill>
                </a:ln>
                <a:gradFill flip="none" rotWithShape="1"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54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          </a:t>
            </a:r>
          </a:p>
          <a:p>
            <a:pPr algn="ctr"/>
            <a:r>
              <a:rPr lang="es-ES" sz="9600" b="1" dirty="0" smtClean="0">
                <a:ln>
                  <a:solidFill>
                    <a:sysClr val="windowText" lastClr="000000"/>
                  </a:solidFill>
                </a:ln>
                <a:gradFill flip="none" rotWithShape="1"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54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Jokerman" pitchFamily="82" charset="0"/>
              </a:rPr>
              <a:t>          El </a:t>
            </a:r>
          </a:p>
          <a:p>
            <a:pPr algn="ctr"/>
            <a:r>
              <a:rPr lang="es-ES" sz="9600" b="1" dirty="0" smtClean="0">
                <a:ln>
                  <a:solidFill>
                    <a:sysClr val="windowText" lastClr="000000"/>
                  </a:solidFill>
                </a:ln>
                <a:gradFill flip="none" rotWithShape="1"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54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Jokerman" pitchFamily="82" charset="0"/>
              </a:rPr>
              <a:t>          Precio </a:t>
            </a:r>
          </a:p>
          <a:p>
            <a:pPr algn="ctr"/>
            <a:r>
              <a:rPr lang="es-ES" sz="9600" b="1" dirty="0" smtClean="0">
                <a:ln>
                  <a:solidFill>
                    <a:sysClr val="windowText" lastClr="000000"/>
                  </a:solidFill>
                </a:ln>
                <a:gradFill flip="none" rotWithShape="1"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54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Jokerman" pitchFamily="82" charset="0"/>
              </a:rPr>
              <a:t>       del</a:t>
            </a:r>
          </a:p>
          <a:p>
            <a:pPr algn="ctr"/>
            <a:r>
              <a:rPr lang="es-ES" sz="9600" b="1" dirty="0" smtClean="0">
                <a:ln>
                  <a:solidFill>
                    <a:sysClr val="windowText" lastClr="000000"/>
                  </a:solidFill>
                </a:ln>
                <a:gradFill flip="none" rotWithShape="1"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54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Jokerman" pitchFamily="82" charset="0"/>
              </a:rPr>
              <a:t>           Cerebro</a:t>
            </a:r>
          </a:p>
          <a:p>
            <a:endParaRPr lang="es-ES" sz="9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Jokerman" pitchFamily="82" charset="0"/>
            </a:endParaRPr>
          </a:p>
        </p:txBody>
      </p:sp>
    </p:spTree>
  </p:cSld>
  <p:clrMapOvr>
    <a:masterClrMapping/>
  </p:clrMapOvr>
  <p:transition advTm="9000">
    <p:sndAc>
      <p:stSnd>
        <p:snd r:embed="rId2" name="dance disco funk - megamix 60´ 70´ 80´ 90´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o_real_madrid_gonzalo_higuain-365867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6344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0" y="4180344"/>
            <a:ext cx="91440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8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En el hospital había un paciente gravemente enfermo. Los familiares se habían reunido en la sala de espera y, por fin, entró un médico, cansado y apesadumbrado: -"Siento ser portador de malas noticias", dijo, mirando las caras preocupadas</a:t>
            </a:r>
          </a:p>
          <a:p>
            <a:endParaRPr lang="es-ES" sz="28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risten ITC" pitchFamily="66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Marcador de contenido" descr="cerebro1.notici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57900" y="0"/>
            <a:ext cx="9201900" cy="6891801"/>
          </a:xfrm>
        </p:spPr>
      </p:pic>
      <p:sp>
        <p:nvSpPr>
          <p:cNvPr id="6" name="5 CuadroTexto"/>
          <p:cNvSpPr txBox="1"/>
          <p:nvPr/>
        </p:nvSpPr>
        <p:spPr>
          <a:xfrm>
            <a:off x="428596" y="5286388"/>
            <a:ext cx="814393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solidFill>
                  <a:srgbClr val="FFFF00"/>
                </a:solidFill>
                <a:latin typeface="Kristen ITC" pitchFamily="66" charset="0"/>
              </a:rPr>
              <a:t>”La única esperanza para vuestro familiar  consiste en un </a:t>
            </a:r>
            <a:r>
              <a:rPr lang="es-ES" sz="2400" b="1" dirty="0" err="1" smtClean="0">
                <a:solidFill>
                  <a:srgbClr val="FFFF00"/>
                </a:solidFill>
                <a:latin typeface="Kristen ITC" pitchFamily="66" charset="0"/>
              </a:rPr>
              <a:t>transplante</a:t>
            </a:r>
            <a:r>
              <a:rPr lang="es-ES" sz="2400" b="1" dirty="0" smtClean="0">
                <a:solidFill>
                  <a:srgbClr val="FFFF00"/>
                </a:solidFill>
                <a:latin typeface="Kristen ITC" pitchFamily="66" charset="0"/>
              </a:rPr>
              <a:t> de cerebro. -”Es algo experimental y arriesgado y  </a:t>
            </a:r>
            <a:r>
              <a:rPr lang="es-ES" sz="2400" b="1" smtClean="0">
                <a:solidFill>
                  <a:srgbClr val="FFFF00"/>
                </a:solidFill>
                <a:latin typeface="Kristen ITC" pitchFamily="66" charset="0"/>
              </a:rPr>
              <a:t>económicamente  corre  totalmente  por  cuenta  </a:t>
            </a:r>
            <a:r>
              <a:rPr lang="es-ES" sz="2400" b="1" dirty="0" smtClean="0">
                <a:solidFill>
                  <a:srgbClr val="FFFF00"/>
                </a:solidFill>
                <a:latin typeface="Kristen ITC" pitchFamily="66" charset="0"/>
              </a:rPr>
              <a:t>de  ustedes”...  </a:t>
            </a:r>
          </a:p>
          <a:p>
            <a:endParaRPr lang="es-ES" sz="2400" dirty="0" smtClean="0">
              <a:solidFill>
                <a:srgbClr val="FFFF00"/>
              </a:solidFill>
            </a:endParaRPr>
          </a:p>
          <a:p>
            <a:endParaRPr lang="es-ES" sz="24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FF9900"/>
          </a:solidFill>
        </p:spPr>
        <p:txBody>
          <a:bodyPr/>
          <a:lstStyle/>
          <a:p>
            <a:endParaRPr lang="es-ES" dirty="0"/>
          </a:p>
        </p:txBody>
      </p:sp>
      <p:sp>
        <p:nvSpPr>
          <p:cNvPr id="4" name="3 CuadroTexto"/>
          <p:cNvSpPr txBox="1"/>
          <p:nvPr/>
        </p:nvSpPr>
        <p:spPr>
          <a:xfrm>
            <a:off x="0" y="571480"/>
            <a:ext cx="4357718" cy="6370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Los familiares permanecieron sentados escuchando las graves noticias. </a:t>
            </a:r>
          </a:p>
          <a:p>
            <a:pPr algn="ctr">
              <a:spcBef>
                <a:spcPct val="50000"/>
              </a:spcBef>
            </a:pPr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Al cabo de un rato uno preguntó:</a:t>
            </a:r>
          </a:p>
          <a:p>
            <a:pPr algn="ctr">
              <a:spcBef>
                <a:spcPct val="50000"/>
              </a:spcBef>
            </a:pPr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-”Pero, ¿cuánto cuesta un cerebro?”</a:t>
            </a:r>
          </a:p>
          <a:p>
            <a:pPr algn="ctr">
              <a:spcBef>
                <a:spcPct val="50000"/>
              </a:spcBef>
            </a:pPr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-”Depende” respondió el médico.</a:t>
            </a:r>
          </a:p>
          <a:p>
            <a:pPr algn="ctr">
              <a:spcBef>
                <a:spcPct val="50000"/>
              </a:spcBef>
            </a:pPr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-”5.000 € uno de hombre y</a:t>
            </a:r>
          </a:p>
          <a:p>
            <a:pPr algn="ctr">
              <a:spcBef>
                <a:spcPct val="50000"/>
              </a:spcBef>
            </a:pPr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200 uno de mujer”</a:t>
            </a:r>
          </a:p>
          <a:p>
            <a:pPr algn="ctr">
              <a:spcBef>
                <a:spcPct val="50000"/>
              </a:spcBef>
            </a:pPr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 ...</a:t>
            </a:r>
          </a:p>
          <a:p>
            <a:endParaRPr lang="es-E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d Seed" pitchFamily="2" charset="0"/>
            </a:endParaRPr>
          </a:p>
        </p:txBody>
      </p:sp>
      <p:pic>
        <p:nvPicPr>
          <p:cNvPr id="5" name="4 Imagen" descr="woody-allen_-caricatur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85046" y="285728"/>
            <a:ext cx="4758954" cy="628652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FF0000"/>
          </a:solidFill>
        </p:spPr>
        <p:txBody>
          <a:bodyPr/>
          <a:lstStyle/>
          <a:p>
            <a:pPr>
              <a:spcBef>
                <a:spcPct val="50000"/>
              </a:spcBef>
            </a:pPr>
            <a:endParaRPr lang="es-ES" b="1" dirty="0" smtClean="0">
              <a:latin typeface="Kristen ITC" pitchFamily="66" charset="0"/>
            </a:endParaRPr>
          </a:p>
          <a:p>
            <a:pPr algn="l"/>
            <a:endParaRPr lang="es-ES" b="1" dirty="0"/>
          </a:p>
        </p:txBody>
      </p:sp>
      <p:sp>
        <p:nvSpPr>
          <p:cNvPr id="5" name="4 CuadroTexto"/>
          <p:cNvSpPr txBox="1"/>
          <p:nvPr/>
        </p:nvSpPr>
        <p:spPr>
          <a:xfrm>
            <a:off x="1571604" y="157161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pic>
        <p:nvPicPr>
          <p:cNvPr id="6" name="5 Imagen" descr="7_caricaturas_de_famosos_caricatura_george_cloney.jpg"/>
          <p:cNvPicPr>
            <a:picLocks noChangeAspect="1"/>
          </p:cNvPicPr>
          <p:nvPr/>
        </p:nvPicPr>
        <p:blipFill>
          <a:blip r:embed="rId2" cstate="print"/>
          <a:srcRect l="36704"/>
          <a:stretch>
            <a:fillRect/>
          </a:stretch>
        </p:blipFill>
        <p:spPr>
          <a:xfrm flipV="1">
            <a:off x="12358742" y="2852715"/>
            <a:ext cx="71438" cy="76219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7" name="6 Imagen" descr="8520ba8200d876555773d1866cd550e0o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 flipV="1">
            <a:off x="-2073899" y="4572008"/>
            <a:ext cx="73603" cy="4857760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0" y="1928802"/>
            <a:ext cx="4429124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 smtClean="0">
                <a:solidFill>
                  <a:schemeClr val="bg1"/>
                </a:solidFill>
                <a:latin typeface="Kristen ITC" pitchFamily="66" charset="0"/>
              </a:rPr>
              <a:t>Se hizo un gran silencio en la sala, mientras los hombres intentaban no reírse, hasta que a uno la curiosidad le llevó a preguntar:</a:t>
            </a:r>
          </a:p>
          <a:p>
            <a:pPr>
              <a:spcBef>
                <a:spcPct val="50000"/>
              </a:spcBef>
            </a:pPr>
            <a:r>
              <a:rPr lang="es-ES" sz="2400" dirty="0" smtClean="0">
                <a:solidFill>
                  <a:schemeClr val="bg1"/>
                </a:solidFill>
                <a:latin typeface="Kristen ITC" pitchFamily="66" charset="0"/>
              </a:rPr>
              <a:t>-”Doctor, a qué se debe la diferencia de precio?”</a:t>
            </a:r>
          </a:p>
          <a:p>
            <a:pPr>
              <a:spcBef>
                <a:spcPct val="50000"/>
              </a:spcBef>
            </a:pPr>
            <a:endParaRPr lang="es-ES" sz="2400" dirty="0" smtClean="0">
              <a:solidFill>
                <a:schemeClr val="bg1"/>
              </a:solidFill>
              <a:latin typeface="Kristen ITC" pitchFamily="66" charset="0"/>
            </a:endParaRPr>
          </a:p>
          <a:p>
            <a:endParaRPr lang="es-ES" sz="2400" dirty="0">
              <a:solidFill>
                <a:schemeClr val="bg1"/>
              </a:solidFill>
            </a:endParaRPr>
          </a:p>
        </p:txBody>
      </p:sp>
      <p:pic>
        <p:nvPicPr>
          <p:cNvPr id="5122" name="Picture 2" descr="http://boxcuttersinc.files.wordpress.com/2011/04/doctor-coin-toss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357686" y="785794"/>
            <a:ext cx="4500594" cy="539371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1"/>
          </a:solidFill>
        </p:spPr>
        <p:txBody>
          <a:bodyPr/>
          <a:lstStyle/>
          <a:p>
            <a:endParaRPr lang="es-ES" dirty="0"/>
          </a:p>
        </p:txBody>
      </p:sp>
      <p:sp>
        <p:nvSpPr>
          <p:cNvPr id="4" name="3 CuadroTexto"/>
          <p:cNvSpPr txBox="1"/>
          <p:nvPr/>
        </p:nvSpPr>
        <p:spPr>
          <a:xfrm>
            <a:off x="0" y="571480"/>
            <a:ext cx="4143404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400" b="1" dirty="0" smtClean="0">
                <a:solidFill>
                  <a:srgbClr val="FFFF00"/>
                </a:solidFill>
                <a:latin typeface="Kristen ITC" pitchFamily="66" charset="0"/>
              </a:rPr>
              <a:t>El médico sonrió ante una pregunta tan</a:t>
            </a:r>
          </a:p>
          <a:p>
            <a:pPr algn="ctr">
              <a:spcBef>
                <a:spcPct val="50000"/>
              </a:spcBef>
            </a:pPr>
            <a:r>
              <a:rPr lang="es-ES" sz="2400" b="1" dirty="0" smtClean="0">
                <a:solidFill>
                  <a:srgbClr val="FFFF00"/>
                </a:solidFill>
                <a:latin typeface="Kristen ITC" pitchFamily="66" charset="0"/>
              </a:rPr>
              <a:t> INOCENTE </a:t>
            </a:r>
          </a:p>
          <a:p>
            <a:pPr algn="ctr">
              <a:spcBef>
                <a:spcPct val="50000"/>
              </a:spcBef>
            </a:pPr>
            <a:r>
              <a:rPr lang="es-ES" sz="2400" b="1" dirty="0" smtClean="0">
                <a:solidFill>
                  <a:srgbClr val="FFFF00"/>
                </a:solidFill>
                <a:latin typeface="Kristen ITC" pitchFamily="66" charset="0"/>
              </a:rPr>
              <a:t>y contestó:</a:t>
            </a:r>
            <a:r>
              <a:rPr lang="ar-SA" sz="2400" b="1" dirty="0" smtClean="0">
                <a:solidFill>
                  <a:srgbClr val="FFFF00"/>
                </a:solidFill>
                <a:latin typeface="Kristen ITC" pitchFamily="66" charset="0"/>
              </a:rPr>
              <a:t/>
            </a:r>
            <a:br>
              <a:rPr lang="ar-SA" sz="2400" b="1" dirty="0" smtClean="0">
                <a:solidFill>
                  <a:srgbClr val="FFFF00"/>
                </a:solidFill>
                <a:latin typeface="Kristen ITC" pitchFamily="66" charset="0"/>
              </a:rPr>
            </a:br>
            <a:r>
              <a:rPr lang="es-ES" sz="2400" b="1" dirty="0" smtClean="0">
                <a:solidFill>
                  <a:srgbClr val="FFFF00"/>
                </a:solidFill>
                <a:latin typeface="Kristen ITC" pitchFamily="66" charset="0"/>
              </a:rPr>
              <a:t>-"Es  sólo una  lógica política  de  precios. </a:t>
            </a:r>
          </a:p>
          <a:p>
            <a:pPr algn="ctr">
              <a:spcBef>
                <a:spcPct val="50000"/>
              </a:spcBef>
            </a:pPr>
            <a:r>
              <a:rPr lang="es-ES" sz="2400" b="1" dirty="0" smtClean="0">
                <a:solidFill>
                  <a:srgbClr val="FFFF00"/>
                </a:solidFill>
                <a:latin typeface="Kristen ITC" pitchFamily="66" charset="0"/>
              </a:rPr>
              <a:t>Hemos  tenido  que  bajar los precios  de  los cerebros </a:t>
            </a:r>
          </a:p>
          <a:p>
            <a:pPr algn="ctr">
              <a:spcBef>
                <a:spcPct val="50000"/>
              </a:spcBef>
            </a:pPr>
            <a:r>
              <a:rPr lang="es-ES" sz="2400" b="1" dirty="0" smtClean="0">
                <a:solidFill>
                  <a:srgbClr val="FFFF00"/>
                </a:solidFill>
                <a:latin typeface="Kristen ITC" pitchFamily="66" charset="0"/>
              </a:rPr>
              <a:t>femeninos porque  éstos son …</a:t>
            </a:r>
          </a:p>
          <a:p>
            <a:pPr algn="ctr">
              <a:spcBef>
                <a:spcPct val="50000"/>
              </a:spcBef>
            </a:pPr>
            <a:r>
              <a:rPr lang="es-ES" sz="2400" b="1" dirty="0" smtClean="0">
                <a:solidFill>
                  <a:srgbClr val="FFFF00"/>
                </a:solidFill>
                <a:latin typeface="Kristen ITC" pitchFamily="66" charset="0"/>
              </a:rPr>
              <a:t>LOS  ÚNICOS  QUE ESTÁN  USADOS…</a:t>
            </a:r>
          </a:p>
          <a:p>
            <a:pPr algn="ctr">
              <a:spcBef>
                <a:spcPct val="50000"/>
              </a:spcBef>
            </a:pPr>
            <a:endParaRPr lang="es-ES" sz="2400" b="1" dirty="0" smtClean="0">
              <a:solidFill>
                <a:srgbClr val="FFFF00"/>
              </a:solidFill>
              <a:latin typeface="Bad Seed" pitchFamily="2" charset="0"/>
            </a:endParaRPr>
          </a:p>
          <a:p>
            <a:endParaRPr lang="es-ES" sz="2400" b="1" dirty="0">
              <a:solidFill>
                <a:srgbClr val="FFFF00"/>
              </a:solidFill>
              <a:latin typeface="Bad Seed" pitchFamily="2" charset="0"/>
            </a:endParaRPr>
          </a:p>
        </p:txBody>
      </p:sp>
      <p:pic>
        <p:nvPicPr>
          <p:cNvPr id="5" name="4 Imagen" descr="253x190_17073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395840">
            <a:off x="13572821" y="-548610"/>
            <a:ext cx="86708" cy="108385"/>
          </a:xfrm>
          <a:prstGeom prst="rect">
            <a:avLst/>
          </a:prstGeom>
        </p:spPr>
      </p:pic>
      <p:pic>
        <p:nvPicPr>
          <p:cNvPr id="6" name="5 Imagen" descr="12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4214809" y="357166"/>
            <a:ext cx="4572032" cy="6072230"/>
          </a:xfrm>
          <a:prstGeom prst="rect">
            <a:avLst/>
          </a:prstGeom>
          <a:ln w="76200">
            <a:solidFill>
              <a:srgbClr val="FFFF00"/>
            </a:solidFill>
          </a:ln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pPr>
              <a:spcBef>
                <a:spcPct val="50000"/>
              </a:spcBef>
            </a:pPr>
            <a:r>
              <a:rPr lang="es-ES" sz="2400" b="1" dirty="0" smtClean="0">
                <a:ln>
                  <a:solidFill>
                    <a:sysClr val="windowText" lastClr="000000"/>
                  </a:solidFill>
                </a:ln>
                <a:gradFill flip="none" rotWithShape="1">
                  <a:gsLst>
                    <a:gs pos="28000">
                      <a:srgbClr val="FFFF00"/>
                    </a:gs>
                    <a:gs pos="16000">
                      <a:srgbClr val="00CCCC"/>
                    </a:gs>
                    <a:gs pos="47000">
                      <a:srgbClr val="9999FF"/>
                    </a:gs>
                    <a:gs pos="60001">
                      <a:srgbClr val="2E6792"/>
                    </a:gs>
                    <a:gs pos="71001">
                      <a:srgbClr val="3333CC"/>
                    </a:gs>
                    <a:gs pos="81000">
                      <a:srgbClr val="1170FF"/>
                    </a:gs>
                    <a:gs pos="100000">
                      <a:srgbClr val="006699"/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ENVIALE  ESTE  PPS  A  UNA MUJER  INTELIGENTE QUE NECESITE  UNA  BUENA  SONRISA  Y A LOS HOMBRES  QUE  PIENSES  QUE  PUEDAN SOPORTARLO</a:t>
            </a:r>
          </a:p>
          <a:p>
            <a:pPr>
              <a:spcBef>
                <a:spcPct val="50000"/>
              </a:spcBef>
            </a:pPr>
            <a:endParaRPr lang="es-ES" sz="2400" b="1" dirty="0" smtClean="0">
              <a:ln>
                <a:solidFill>
                  <a:sysClr val="windowText" lastClr="000000"/>
                </a:solidFill>
              </a:ln>
              <a:gradFill flip="none" rotWithShape="1">
                <a:gsLst>
                  <a:gs pos="28000">
                    <a:srgbClr val="FFFF00"/>
                  </a:gs>
                  <a:gs pos="16000">
                    <a:srgbClr val="00CCCC"/>
                  </a:gs>
                  <a:gs pos="47000">
                    <a:srgbClr val="9999FF"/>
                  </a:gs>
                  <a:gs pos="60001">
                    <a:srgbClr val="2E6792"/>
                  </a:gs>
                  <a:gs pos="71001">
                    <a:srgbClr val="3333CC"/>
                  </a:gs>
                  <a:gs pos="81000">
                    <a:srgbClr val="1170FF"/>
                  </a:gs>
                  <a:gs pos="100000">
                    <a:srgbClr val="006699"/>
                  </a:gs>
                </a:gsLst>
                <a:path path="circle">
                  <a:fillToRect l="50000" t="50000" r="50000" b="50000"/>
                </a:path>
                <a:tileRect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risten ITC" pitchFamily="66" charset="0"/>
            </a:endParaRPr>
          </a:p>
          <a:p>
            <a:pPr>
              <a:spcBef>
                <a:spcPct val="50000"/>
              </a:spcBef>
            </a:pPr>
            <a:endParaRPr lang="es-ES" sz="2400" b="1" dirty="0" smtClean="0">
              <a:ln>
                <a:solidFill>
                  <a:sysClr val="windowText" lastClr="000000"/>
                </a:solidFill>
              </a:ln>
              <a:gradFill flip="none" rotWithShape="1">
                <a:gsLst>
                  <a:gs pos="28000">
                    <a:srgbClr val="FFFF00"/>
                  </a:gs>
                  <a:gs pos="16000">
                    <a:srgbClr val="00CCCC"/>
                  </a:gs>
                  <a:gs pos="47000">
                    <a:srgbClr val="9999FF"/>
                  </a:gs>
                  <a:gs pos="60001">
                    <a:srgbClr val="2E6792"/>
                  </a:gs>
                  <a:gs pos="71001">
                    <a:srgbClr val="3333CC"/>
                  </a:gs>
                  <a:gs pos="81000">
                    <a:srgbClr val="1170FF"/>
                  </a:gs>
                  <a:gs pos="100000">
                    <a:srgbClr val="006699"/>
                  </a:gs>
                </a:gsLst>
                <a:path path="circle">
                  <a:fillToRect l="50000" t="50000" r="50000" b="50000"/>
                </a:path>
                <a:tileRect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risten ITC" pitchFamily="66" charset="0"/>
            </a:endParaRPr>
          </a:p>
          <a:p>
            <a:pPr>
              <a:spcBef>
                <a:spcPct val="50000"/>
              </a:spcBef>
            </a:pPr>
            <a:endParaRPr lang="es-ES" sz="2400" b="1" dirty="0" smtClean="0">
              <a:ln>
                <a:solidFill>
                  <a:sysClr val="windowText" lastClr="000000"/>
                </a:solidFill>
              </a:ln>
              <a:gradFill flip="none" rotWithShape="1">
                <a:gsLst>
                  <a:gs pos="28000">
                    <a:srgbClr val="FFFF00"/>
                  </a:gs>
                  <a:gs pos="16000">
                    <a:srgbClr val="00CCCC"/>
                  </a:gs>
                  <a:gs pos="47000">
                    <a:srgbClr val="9999FF"/>
                  </a:gs>
                  <a:gs pos="60001">
                    <a:srgbClr val="2E6792"/>
                  </a:gs>
                  <a:gs pos="71001">
                    <a:srgbClr val="3333CC"/>
                  </a:gs>
                  <a:gs pos="81000">
                    <a:srgbClr val="1170FF"/>
                  </a:gs>
                  <a:gs pos="100000">
                    <a:srgbClr val="006699"/>
                  </a:gs>
                </a:gsLst>
                <a:path path="circle">
                  <a:fillToRect l="50000" t="50000" r="50000" b="50000"/>
                </a:path>
                <a:tileRect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risten ITC" pitchFamily="66" charset="0"/>
            </a:endParaRPr>
          </a:p>
          <a:p>
            <a:pPr>
              <a:spcBef>
                <a:spcPct val="50000"/>
              </a:spcBef>
            </a:pPr>
            <a:endParaRPr lang="es-ES" sz="2400" b="1" dirty="0" smtClean="0">
              <a:ln>
                <a:solidFill>
                  <a:sysClr val="windowText" lastClr="000000"/>
                </a:solidFill>
              </a:ln>
              <a:gradFill flip="none" rotWithShape="1">
                <a:gsLst>
                  <a:gs pos="28000">
                    <a:srgbClr val="FFFF00"/>
                  </a:gs>
                  <a:gs pos="16000">
                    <a:srgbClr val="00CCCC"/>
                  </a:gs>
                  <a:gs pos="47000">
                    <a:srgbClr val="9999FF"/>
                  </a:gs>
                  <a:gs pos="60001">
                    <a:srgbClr val="2E6792"/>
                  </a:gs>
                  <a:gs pos="71001">
                    <a:srgbClr val="3333CC"/>
                  </a:gs>
                  <a:gs pos="81000">
                    <a:srgbClr val="1170FF"/>
                  </a:gs>
                  <a:gs pos="100000">
                    <a:srgbClr val="006699"/>
                  </a:gs>
                </a:gsLst>
                <a:path path="circle">
                  <a:fillToRect l="50000" t="50000" r="50000" b="50000"/>
                </a:path>
                <a:tileRect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risten ITC" pitchFamily="66" charset="0"/>
            </a:endParaRPr>
          </a:p>
          <a:p>
            <a:pPr>
              <a:spcBef>
                <a:spcPct val="50000"/>
              </a:spcBef>
            </a:pPr>
            <a:endParaRPr lang="es-ES" sz="2400" b="1" dirty="0" smtClean="0">
              <a:ln>
                <a:solidFill>
                  <a:sysClr val="windowText" lastClr="000000"/>
                </a:solidFill>
              </a:ln>
              <a:gradFill flip="none" rotWithShape="1">
                <a:gsLst>
                  <a:gs pos="28000">
                    <a:srgbClr val="FFFF00"/>
                  </a:gs>
                  <a:gs pos="16000">
                    <a:srgbClr val="00CCCC"/>
                  </a:gs>
                  <a:gs pos="47000">
                    <a:srgbClr val="9999FF"/>
                  </a:gs>
                  <a:gs pos="60001">
                    <a:srgbClr val="2E6792"/>
                  </a:gs>
                  <a:gs pos="71001">
                    <a:srgbClr val="3333CC"/>
                  </a:gs>
                  <a:gs pos="81000">
                    <a:srgbClr val="1170FF"/>
                  </a:gs>
                  <a:gs pos="100000">
                    <a:srgbClr val="006699"/>
                  </a:gs>
                </a:gsLst>
                <a:path path="circle">
                  <a:fillToRect l="50000" t="50000" r="50000" b="50000"/>
                </a:path>
                <a:tileRect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risten ITC" pitchFamily="66" charset="0"/>
            </a:endParaRPr>
          </a:p>
          <a:p>
            <a:pPr>
              <a:spcBef>
                <a:spcPct val="50000"/>
              </a:spcBef>
            </a:pPr>
            <a:endParaRPr lang="es-ES" sz="2400" b="1" dirty="0" smtClean="0">
              <a:ln>
                <a:solidFill>
                  <a:sysClr val="windowText" lastClr="000000"/>
                </a:solidFill>
              </a:ln>
              <a:gradFill flip="none" rotWithShape="1">
                <a:gsLst>
                  <a:gs pos="28000">
                    <a:srgbClr val="FFFF00"/>
                  </a:gs>
                  <a:gs pos="16000">
                    <a:srgbClr val="00CCCC"/>
                  </a:gs>
                  <a:gs pos="47000">
                    <a:srgbClr val="9999FF"/>
                  </a:gs>
                  <a:gs pos="60001">
                    <a:srgbClr val="2E6792"/>
                  </a:gs>
                  <a:gs pos="71001">
                    <a:srgbClr val="3333CC"/>
                  </a:gs>
                  <a:gs pos="81000">
                    <a:srgbClr val="1170FF"/>
                  </a:gs>
                  <a:gs pos="100000">
                    <a:srgbClr val="006699"/>
                  </a:gs>
                </a:gsLst>
                <a:path path="circle">
                  <a:fillToRect l="50000" t="50000" r="50000" b="50000"/>
                </a:path>
                <a:tileRect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risten ITC" pitchFamily="66" charset="0"/>
            </a:endParaRPr>
          </a:p>
          <a:p>
            <a:pPr>
              <a:spcBef>
                <a:spcPct val="50000"/>
              </a:spcBef>
            </a:pPr>
            <a:r>
              <a:rPr lang="es-ES" sz="2400" b="1" dirty="0" smtClean="0">
                <a:ln>
                  <a:solidFill>
                    <a:sysClr val="windowText" lastClr="000000"/>
                  </a:solidFill>
                </a:ln>
                <a:gradFill flip="none" rotWithShape="1">
                  <a:gsLst>
                    <a:gs pos="28000">
                      <a:srgbClr val="FFFF00"/>
                    </a:gs>
                    <a:gs pos="16000">
                      <a:srgbClr val="00CCCC"/>
                    </a:gs>
                    <a:gs pos="47000">
                      <a:srgbClr val="9999FF"/>
                    </a:gs>
                    <a:gs pos="60001">
                      <a:srgbClr val="2E6792"/>
                    </a:gs>
                    <a:gs pos="71001">
                      <a:srgbClr val="3333CC"/>
                    </a:gs>
                    <a:gs pos="81000">
                      <a:srgbClr val="1170FF"/>
                    </a:gs>
                    <a:gs pos="100000">
                      <a:srgbClr val="006699"/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Muchos  saludos  a  todos  los  hombres  que  se  sonrieron, ¡¡¡¡cuando  llegaron a la mitad del cuento!!!!</a:t>
            </a:r>
          </a:p>
          <a:p>
            <a:pPr>
              <a:spcBef>
                <a:spcPct val="50000"/>
              </a:spcBef>
            </a:pPr>
            <a:r>
              <a:rPr lang="es-ES" sz="2400" b="1" dirty="0" smtClean="0">
                <a:ln>
                  <a:solidFill>
                    <a:sysClr val="windowText" lastClr="000000"/>
                  </a:solidFill>
                </a:ln>
                <a:gradFill flip="none" rotWithShape="1">
                  <a:gsLst>
                    <a:gs pos="28000">
                      <a:srgbClr val="FFFF00"/>
                    </a:gs>
                    <a:gs pos="16000">
                      <a:srgbClr val="00CCCC"/>
                    </a:gs>
                    <a:gs pos="47000">
                      <a:srgbClr val="9999FF"/>
                    </a:gs>
                    <a:gs pos="60001">
                      <a:srgbClr val="2E6792"/>
                    </a:gs>
                    <a:gs pos="71001">
                      <a:srgbClr val="3333CC"/>
                    </a:gs>
                    <a:gs pos="81000">
                      <a:srgbClr val="1170FF"/>
                    </a:gs>
                    <a:gs pos="100000">
                      <a:srgbClr val="006699"/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Y, besos a todas las mujeres que sonrieron  ¡¡¡al final!!!</a:t>
            </a:r>
          </a:p>
          <a:p>
            <a:endParaRPr lang="es-ES" sz="2400" dirty="0">
              <a:ln>
                <a:solidFill>
                  <a:sysClr val="windowText" lastClr="000000"/>
                </a:solidFill>
              </a:ln>
              <a:gradFill flip="none" rotWithShape="1">
                <a:gsLst>
                  <a:gs pos="28000">
                    <a:srgbClr val="FFFF00"/>
                  </a:gs>
                  <a:gs pos="16000">
                    <a:srgbClr val="00CCCC"/>
                  </a:gs>
                  <a:gs pos="47000">
                    <a:srgbClr val="9999FF"/>
                  </a:gs>
                  <a:gs pos="60001">
                    <a:srgbClr val="2E6792"/>
                  </a:gs>
                  <a:gs pos="71001">
                    <a:srgbClr val="3333CC"/>
                  </a:gs>
                  <a:gs pos="81000">
                    <a:srgbClr val="1170FF"/>
                  </a:gs>
                  <a:gs pos="100000">
                    <a:srgbClr val="006699"/>
                  </a:gs>
                </a:gsLst>
                <a:path path="circle">
                  <a:fillToRect l="50000" t="50000" r="50000" b="50000"/>
                </a:path>
                <a:tileRect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5984" y="1643050"/>
            <a:ext cx="4244507" cy="29289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16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264881906_95332_4.gif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3786150" y="785770"/>
            <a:ext cx="5357850" cy="607223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500034" y="5786454"/>
            <a:ext cx="387208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 smtClean="0">
                <a:solidFill>
                  <a:srgbClr val="7030A0"/>
                </a:solidFill>
                <a:latin typeface="Curlz MT" pitchFamily="82" charset="0"/>
              </a:rPr>
              <a:t>Francisco del Olmo-Jazmín</a:t>
            </a:r>
            <a:endParaRPr lang="es-ES" sz="2800" b="1" dirty="0">
              <a:solidFill>
                <a:srgbClr val="7030A0"/>
              </a:solidFill>
              <a:latin typeface="Curlz MT" pitchFamily="82" charset="0"/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l-precio-del-cerebro-milespowerpoints.co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el-precio-del-cerebro-milespowerpoints.com</Template>
  <TotalTime>0</TotalTime>
  <Words>298</Words>
  <Application>Microsoft Office PowerPoint</Application>
  <PresentationFormat>Presentación en pantalla (4:3)</PresentationFormat>
  <Paragraphs>60</Paragraphs>
  <Slides>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9</vt:i4>
      </vt:variant>
    </vt:vector>
  </HeadingPairs>
  <TitlesOfParts>
    <vt:vector size="11" baseType="lpstr">
      <vt:lpstr>el-precio-del-cerebro-milespowerpoints.com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2012-08-12T16:13:54Z</dcterms:created>
  <dcterms:modified xsi:type="dcterms:W3CDTF">2012-08-12T16:19:30Z</dcterms:modified>
</cp:coreProperties>
</file>