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19" r:id="rId22"/>
    <p:sldId id="320" r:id="rId23"/>
    <p:sldId id="321" r:id="rId24"/>
    <p:sldId id="322" r:id="rId25"/>
    <p:sldId id="323" r:id="rId26"/>
    <p:sldId id="300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gUxvwTOGSaFgvCkYYwYA==" hashData="6YGqVILlywxzdeLKmzRWzlpOio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04995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48654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820985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16373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0651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31415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617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246070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80546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67583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43666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489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4784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1059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2393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32988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4520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2862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74708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50590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9042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39828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968148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246694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246734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393410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7331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69227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763128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78628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206345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253674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718708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417">
              <a:schemeClr val="accent6">
                <a:lumMod val="20000"/>
                <a:lumOff val="80000"/>
              </a:schemeClr>
            </a:gs>
            <a:gs pos="25000">
              <a:srgbClr val="D6B19C"/>
            </a:gs>
            <a:gs pos="55000">
              <a:srgbClr val="D49E6C"/>
            </a:gs>
            <a:gs pos="85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3/22/2015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17346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417">
              <a:schemeClr val="accent6">
                <a:lumMod val="20000"/>
                <a:lumOff val="80000"/>
              </a:schemeClr>
            </a:gs>
            <a:gs pos="25000">
              <a:srgbClr val="D6B19C"/>
            </a:gs>
            <a:gs pos="55000">
              <a:srgbClr val="D49E6C"/>
            </a:gs>
            <a:gs pos="85000">
              <a:srgbClr val="A65528"/>
            </a:gs>
            <a:gs pos="100000">
              <a:srgbClr val="66301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22/03/2015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610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1.bin"/><Relationship Id="rId5" Type="http://schemas.openxmlformats.org/officeDocument/2006/relationships/slide" Target="slide1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2.bin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11" Type="http://schemas.openxmlformats.org/officeDocument/2006/relationships/image" Target="../media/image12.jpeg"/><Relationship Id="rId5" Type="http://schemas.microsoft.com/office/2007/relationships/hdphoto" Target="../media/hdphoto2.wdp"/><Relationship Id="rId10" Type="http://schemas.openxmlformats.org/officeDocument/2006/relationships/image" Target="../media/image11.jpeg"/><Relationship Id="rId4" Type="http://schemas.openxmlformats.org/officeDocument/2006/relationships/image" Target="../media/image7.png"/><Relationship Id="rId9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microsoft.com/office/2007/relationships/hdphoto" Target="../media/hdphoto5.wdp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2.bin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2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10" Type="http://schemas.openxmlformats.org/officeDocument/2006/relationships/image" Target="../media/image12.jpeg"/><Relationship Id="rId4" Type="http://schemas.openxmlformats.org/officeDocument/2006/relationships/image" Target="../media/image7.png"/><Relationship Id="rId9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jpeg"/><Relationship Id="rId5" Type="http://schemas.microsoft.com/office/2007/relationships/hdphoto" Target="../media/hdphoto5.wdp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4.xml"/><Relationship Id="rId6" Type="http://schemas.openxmlformats.org/officeDocument/2006/relationships/audio" Target="../media/audio3.wav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417">
              <a:schemeClr val="accent3">
                <a:lumMod val="50000"/>
              </a:schemeClr>
            </a:gs>
            <a:gs pos="25000">
              <a:schemeClr val="accent3">
                <a:lumMod val="75000"/>
              </a:schemeClr>
            </a:gs>
            <a:gs pos="55000">
              <a:schemeClr val="accent3">
                <a:lumMod val="60000"/>
                <a:lumOff val="40000"/>
              </a:schemeClr>
            </a:gs>
            <a:gs pos="85000">
              <a:schemeClr val="accent3">
                <a:lumMod val="40000"/>
                <a:lumOff val="60000"/>
              </a:schemeClr>
            </a:gs>
            <a:gs pos="100000">
              <a:schemeClr val="accent3">
                <a:lumMod val="20000"/>
                <a:lumOff val="8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971600" y="1916832"/>
            <a:ext cx="7200800" cy="345638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Butto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 JUBILADOS.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A DISFRUTAR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4400" b="1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  <a:cs typeface="Times New Roman"/>
              </a:rPr>
              <a:t>DE LO QUE NOS QUEDA!!! </a:t>
            </a:r>
            <a:endParaRPr lang="es-MX" sz="4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pic>
        <p:nvPicPr>
          <p:cNvPr id="2" name="Picture 2" descr="C:\Users\Aguilar\Desktop\PBANN-retirement0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2007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Aguilar\Desktop\retirement-coupl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12776"/>
            <a:ext cx="6192688" cy="4688164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>
            <a:hlinkClick r:id="rId5" action="ppaction://hlinksldjump"/>
          </p:cNvPr>
          <p:cNvSpPr txBox="1"/>
          <p:nvPr/>
        </p:nvSpPr>
        <p:spPr>
          <a:xfrm>
            <a:off x="6876256" y="6351711"/>
            <a:ext cx="2016224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79512" y="6351711"/>
            <a:ext cx="2016223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8275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 pattern="hexagon"/>
        <p:sndAc>
          <p:stSnd loop="1">
            <p:snd r:embed="rId2" name="introrobot-1EMA-1-EMA.wav"/>
          </p:stSnd>
        </p:sndAc>
      </p:transition>
    </mc:Choice>
    <mc:Fallback xmlns="">
      <p:transition spd="slow">
        <p:fade/>
        <p:sndAc>
          <p:stSnd loop="1">
            <p:snd r:embed="rId6" name="introrobot-1EMA-1-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2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2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7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35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919583"/>
            <a:ext cx="7200800" cy="1533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Esto es interesante para que veas tu futuro,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por si no te interesa 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          El internet          Ni el </a:t>
            </a:r>
            <a:r>
              <a:rPr lang="es-MX" sz="2000" dirty="0" err="1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whats</a:t>
            </a: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 app. 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Ni nada de esas modernidades de ahora...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71600" y="404664"/>
            <a:ext cx="72008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De acuerdo con un último estudio de las Universidades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de Harvard , la de Cadereyta N.L. y la de Charcas, S.L.P. 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Aguilar\Desktop\intern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36712"/>
            <a:ext cx="5760640" cy="4477427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15950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  <p:sndAc>
          <p:stSnd loop="1">
            <p:snd r:embed="rId2" name="Intro robot- Charleston-1-EMA.wav"/>
          </p:stSnd>
        </p:sndAc>
      </p:transition>
    </mc:Choice>
    <mc:Fallback xmlns="">
      <p:transition spd="slow">
        <p:fade/>
        <p:sndAc>
          <p:stSnd loop="1">
            <p:snd r:embed="rId4" name="Intro robot- Charleston-1-EM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48680"/>
            <a:ext cx="7920880" cy="5683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Helvetica"/>
                <a:ea typeface="Times New Roman"/>
                <a:cs typeface="Times New Roman"/>
              </a:rPr>
              <a:t>Los jubilados y pensionados se dedican entre otras, a estas cosas: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Banca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Investigación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Aviación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Idiomas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del Yoga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Trote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Etc</a:t>
            </a: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979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76672"/>
            <a:ext cx="72008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BANCA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 la de los centros comerciales o los parques donde se la pasan buena parte del día.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71600" y="5957814"/>
            <a:ext cx="7200800" cy="423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( cabeceando, y de fisgones de las vidas ajenas )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7" name="Picture 3" descr="C:\Users\Aguilar\Desktop\En turno\Comprimir (correo)\parej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170" y="2401097"/>
            <a:ext cx="4309070" cy="340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354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16632"/>
            <a:ext cx="7200800" cy="143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 la Bolsa del mercado que tienen que cargar,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7170" name="Picture 2" descr="C:\Users\Aguilar\Desktop\7502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09933"/>
            <a:ext cx="4992554" cy="37444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010333"/>
            <a:ext cx="9144000" cy="1816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así como a sacar</a:t>
            </a:r>
            <a:endParaRPr lang="es-ES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 </a:t>
            </a: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 basura,… </a:t>
            </a: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 </a:t>
            </a: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sus Pañales,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 </a:t>
            </a: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 popo del Perrito…</a:t>
            </a:r>
            <a:endParaRPr lang="es-MX" sz="28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28576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86271"/>
            <a:ext cx="7200800" cy="6295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INVESTIGACIÓN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a: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¿Dónde diablos dejé las llaves?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¿Dónde puse la cartera?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¿Qué se harían los anteojos?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¿Cómo se llama este cuate?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¿A que vine al baño 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¿De qué estábamos hablando ?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C:\Users\Aguilar\Desktop\cartera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956" y="2153940"/>
            <a:ext cx="1707108" cy="170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guilar\Desktop\filecd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3750" l="1343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6653">
            <a:off x="4788024" y="1772816"/>
            <a:ext cx="1806641" cy="135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guilar\Desktop\lent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08492"/>
            <a:ext cx="2232248" cy="102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Aguilar\Desktop\anoranzas_1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98163"/>
            <a:ext cx="1368152" cy="13750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Aguilar\Desktop\bathrooms-227-small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685689"/>
            <a:ext cx="1882713" cy="141203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Aguilar\Desktop\gente-habland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573549"/>
            <a:ext cx="1730350" cy="123982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2" name="Picture 2" descr="C:\Users\Aguilar\Desktop\En turno\Comprimir (correo)\apoyo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85689"/>
            <a:ext cx="936104" cy="1288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70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110641"/>
            <a:ext cx="5760640" cy="655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AVIACIÓN</a:t>
            </a: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 actividades tales como: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por la leche...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por las papas....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por las tortillas...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a pagar la luz....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al IMSS...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al ISSSTE...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mijito por cualquier tontería…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9218" name="Picture 2" descr="C:\Users\Aguilar\Desktop\thWN92FF4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43808" y="836712"/>
            <a:ext cx="1296144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guilar\Desktop\thQ6UFZUH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73132"/>
            <a:ext cx="1813459" cy="1178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guilar\Desktop\8f6592_Tortil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840370"/>
            <a:ext cx="1580034" cy="1152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guilar\Desktop\recibo-cfe-619x3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73016"/>
            <a:ext cx="1812666" cy="111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Aguilar\Desktop\45762332-afe0-490a-b91a-7d44c4fdd25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293096"/>
            <a:ext cx="1922214" cy="11924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Aguilar\Desktop\ISSSTE-ejerci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539" y="5010958"/>
            <a:ext cx="1695653" cy="1226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0156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260648"/>
            <a:ext cx="6048672" cy="572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IDIOMAS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Ensayando Alemán... 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CON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</a:t>
            </a:r>
            <a:r>
              <a:rPr lang="es-MX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ALZHEIMER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;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o Italiano…       </a:t>
            </a:r>
            <a:r>
              <a:rPr lang="es-MX" sz="2000" dirty="0">
                <a:solidFill>
                  <a:srgbClr val="F79646">
                    <a:lumMod val="75000"/>
                  </a:srgbClr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</a:t>
            </a: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MX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FRANCO D'TERIORO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42" name="Picture 2" descr="C:\Users\Aguilar\Desktop\alzheimers-disea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38226"/>
            <a:ext cx="4320480" cy="31108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guilar\Desktop\pic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55014"/>
            <a:ext cx="4248472" cy="3186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4443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620688"/>
            <a:ext cx="56886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YOGA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YO </a:t>
            </a:r>
            <a:r>
              <a:rPr lang="es-MX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GA</a:t>
            </a:r>
            <a:r>
              <a:rPr lang="es-MX" sz="2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</a:t>
            </a:r>
            <a:r>
              <a:rPr lang="es-MX" sz="2000" dirty="0" err="1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to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mucho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YO </a:t>
            </a:r>
            <a:r>
              <a:rPr lang="es-MX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GA</a:t>
            </a:r>
            <a:r>
              <a:rPr lang="es-MX" sz="2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</a:t>
            </a:r>
            <a:r>
              <a:rPr lang="es-MX" sz="2000" dirty="0" err="1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to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muy Poquito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1266" name="Picture 2" descr="C:\Users\Aguilar\Desktop\supermercado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01762"/>
            <a:ext cx="4235623" cy="3467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guilar\Desktop\secondaryImage_1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288" y="3758902"/>
            <a:ext cx="4267200" cy="2838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7760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guilar\Desktop\En turno\Comprimir (correo)\Imagen-animada-Anciano-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89040"/>
            <a:ext cx="1348005" cy="292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476672"/>
            <a:ext cx="7200800" cy="599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TROTE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Sino le corro...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me orino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71876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60648"/>
            <a:ext cx="8640960" cy="1932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Sabe usted cuál es el símbolo químico de los jubilados ?</a:t>
            </a:r>
            <a:endParaRPr lang="es-MX" sz="2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Sencillo:  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es El Zinc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Porque todo lo deben comer así: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699792" y="2970331"/>
            <a:ext cx="3744415" cy="310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ZINC…. Sal,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ZINC…. Dulce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fr-CA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ZINC…. 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Grasa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3314" name="Picture 2" descr="C:\Users\Aguilar\Desktop\sugar(1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141" l="357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73725">
            <a:off x="1728584" y="2807297"/>
            <a:ext cx="3000874" cy="249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Aguilar\Desktop\seasalt4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13570"/>
            <a:ext cx="2721481" cy="220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Aguilar\Desktop\grasas_!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60320"/>
            <a:ext cx="2668010" cy="2081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70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919583"/>
            <a:ext cx="7200800" cy="1533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Esto es interesante para que veas tu futuro,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por si no te interesa 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          El </a:t>
            </a:r>
            <a:r>
              <a:rPr lang="es-MX" sz="2000" dirty="0" smtClean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internet, Ni </a:t>
            </a: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el </a:t>
            </a:r>
            <a:r>
              <a:rPr lang="es-MX" sz="2000" dirty="0" err="1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whats</a:t>
            </a: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 app. 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Ni nada de esas modernidades de ahora...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71600" y="404664"/>
            <a:ext cx="720080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De acuerdo con un último estudio de las Universidades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de Harvard , la de Cadereyta N.L. y la de Charcas, S.L.P. 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Aguilar\Desktop\intern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36712"/>
            <a:ext cx="5760640" cy="4477427"/>
          </a:xfrm>
          <a:prstGeom prst="ellipse">
            <a:avLst/>
          </a:prstGeom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9288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  <p:sndAc>
          <p:stSnd loop="1">
            <p:snd r:embed="rId2" name="Intro robot- Charleston-1-EMA.wav"/>
          </p:stSnd>
        </p:sndAc>
      </p:transition>
    </mc:Choice>
    <mc:Fallback xmlns="">
      <p:transition spd="slow" advClick="0" advTm="0">
        <p:fade/>
        <p:sndAc>
          <p:stSnd loop="1">
            <p:snd r:embed="rId4" name="Intro robot- Charleston-1-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3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0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87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548680"/>
            <a:ext cx="7920880" cy="5683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latin typeface="Helvetica"/>
                <a:ea typeface="Times New Roman"/>
                <a:cs typeface="Times New Roman"/>
              </a:rPr>
              <a:t>Los jubilados y pensionados se dedican entre otras, a estas cosas: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Banca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Investigación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Aviación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Idiomas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del Yoga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Trote</a:t>
            </a: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i="1" dirty="0" err="1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Etc</a:t>
            </a:r>
            <a:r>
              <a:rPr lang="es-MX" sz="2000" i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77579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1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32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4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8720"/>
                            </p:stCondLst>
                            <p:childTnLst>
                              <p:par>
                                <p:cTn id="41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00" decel="100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2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2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300"/>
                            </p:stCondLst>
                            <p:childTnLst>
                              <p:par>
                                <p:cTn id="50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00" decel="100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6720"/>
                            </p:stCondLst>
                            <p:childTnLst>
                              <p:par>
                                <p:cTn id="5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00" decel="100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900"/>
                            </p:stCondLst>
                            <p:childTnLst>
                              <p:par>
                                <p:cTn id="68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200" decel="100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5080"/>
                            </p:stCondLst>
                            <p:childTnLst>
                              <p:par>
                                <p:cTn id="77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200" decel="100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200" decel="100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" decel="100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200" decel="100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7940"/>
                            </p:stCondLst>
                            <p:childTnLst>
                              <p:par>
                                <p:cTn id="8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476672"/>
            <a:ext cx="7200800" cy="1791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BANCA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 la de los centros comerciales o los parques donde se la pasan buena parte del día.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971600" y="5957814"/>
            <a:ext cx="7200800" cy="423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( cabeceando, y de fisgones de las vidas ajenas )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7" name="Picture 3" descr="C:\Users\Aguilar\Desktop\En turno\Comprimir (correo)\parej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170" y="2401097"/>
            <a:ext cx="4309070" cy="3404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373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2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34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34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352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16632"/>
            <a:ext cx="7200800" cy="143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 la Bolsa del mercado que tienen que cargar,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7170" name="Picture 2" descr="C:\Users\Aguilar\Desktop\7502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09933"/>
            <a:ext cx="4992554" cy="3744416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0" y="5010333"/>
            <a:ext cx="9144000" cy="18169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así como a sacar</a:t>
            </a:r>
            <a:endParaRPr lang="es-ES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 </a:t>
            </a: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 basura,… </a:t>
            </a: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 </a:t>
            </a: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sus Pañales,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Bolsa </a:t>
            </a: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 popo del Perrito…</a:t>
            </a:r>
            <a:endParaRPr lang="es-MX" sz="28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63875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2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12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00" decel="100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2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0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00" decel="100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2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2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200" decel="100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87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86271"/>
            <a:ext cx="7200800" cy="6295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INVESTIGACIÓN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a: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¿Dónde diablos dejé las llaves?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¿Dónde puse la cartera?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¿Qué se harían los anteojos?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¿Cómo se llama este cuate?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¿A que vine al baño ?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¿De qué estábamos hablando ?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C:\Users\Aguilar\Desktop\cartera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956" y="2153940"/>
            <a:ext cx="1707108" cy="1707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guilar\Desktop\filecd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3750" l="13438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26653">
            <a:off x="4788024" y="1772816"/>
            <a:ext cx="1806641" cy="135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guilar\Desktop\lent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408492"/>
            <a:ext cx="2232248" cy="10286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Aguilar\Desktop\anoranzas_11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998163"/>
            <a:ext cx="1368152" cy="137505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Aguilar\Desktop\gente-hablando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573549"/>
            <a:ext cx="1730350" cy="1239827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" name="Picture 2" descr="C:\Users\Aguilar\Desktop\En turno\Comprimir (correo)\apoyo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85689"/>
            <a:ext cx="936104" cy="12880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69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8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38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 decel="100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 decel="100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100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530"/>
                            </p:stCondLst>
                            <p:childTnLst>
                              <p:par>
                                <p:cTn id="49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" decel="100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200" decel="100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40"/>
                            </p:stCondLst>
                            <p:childTnLst>
                              <p:par>
                                <p:cTn id="62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00" decel="100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200" decel="100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00" decel="100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00" decel="100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310"/>
                            </p:stCondLst>
                            <p:childTnLst>
                              <p:par>
                                <p:cTn id="75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 decel="100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200" decel="100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00" decel="100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" decel="100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1360"/>
                            </p:stCondLst>
                            <p:childTnLst>
                              <p:par>
                                <p:cTn id="88" presetID="3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00" decel="100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200" decel="100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00" decel="100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00" decel="100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4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6370"/>
                            </p:stCondLst>
                            <p:childTnLst>
                              <p:par>
                                <p:cTn id="10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691680" y="110641"/>
            <a:ext cx="5760640" cy="655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AVIACIÓN</a:t>
            </a: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Se refiere a actividades tales como: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por la leche...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por las papas....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por las tortillas...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a pagar la luz....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al IMSS...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al ISSSTE...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Vuela mijito por cualquier tontería…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9218" name="Picture 2" descr="C:\Users\Aguilar\Desktop\thWN92FF4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843808" y="836712"/>
            <a:ext cx="1296144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guilar\Desktop\thQ6UFZUHI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73132"/>
            <a:ext cx="1813459" cy="1178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guilar\Desktop\8f6592_Tortill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840370"/>
            <a:ext cx="1580034" cy="11529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guilar\Desktop\recibo-cfe-619x34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573016"/>
            <a:ext cx="1812666" cy="111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Aguilar\Desktop\45762332-afe0-490a-b91a-7d44c4fdd25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293096"/>
            <a:ext cx="1922214" cy="11924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Aguilar\Desktop\ISSSTE-ejerci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539" y="5010958"/>
            <a:ext cx="1695653" cy="1226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9922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8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18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720"/>
                            </p:stCondLst>
                            <p:childTnLst>
                              <p:par>
                                <p:cTn id="36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 decel="100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100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0"/>
                            </p:stCondLst>
                            <p:childTnLst>
                              <p:par>
                                <p:cTn id="4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" decel="100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2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3640"/>
                            </p:stCondLst>
                            <p:childTnLst>
                              <p:par>
                                <p:cTn id="6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200" decel="100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8420"/>
                            </p:stCondLst>
                            <p:childTnLst>
                              <p:par>
                                <p:cTn id="7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200" decel="100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2480"/>
                            </p:stCondLst>
                            <p:childTnLst>
                              <p:par>
                                <p:cTn id="88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200" decel="100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36780"/>
                            </p:stCondLst>
                            <p:childTnLst>
                              <p:par>
                                <p:cTn id="101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200" decel="100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200" decel="100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200" decel="100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200" decel="100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43000"/>
                            </p:stCondLst>
                            <p:childTnLst>
                              <p:par>
                                <p:cTn id="11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260648"/>
            <a:ext cx="6048672" cy="57287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IDIOMAS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Ensayando Alemán... 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16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CON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</a:t>
            </a:r>
            <a:r>
              <a:rPr lang="es-MX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ALZHEIMER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;</a:t>
            </a: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o Italiano…       </a:t>
            </a:r>
            <a:r>
              <a:rPr lang="es-MX" sz="2000" dirty="0">
                <a:solidFill>
                  <a:srgbClr val="F79646">
                    <a:lumMod val="75000"/>
                  </a:srgbClr>
                </a:solidFill>
                <a:latin typeface="Helvetica"/>
                <a:ea typeface="Times New Roman"/>
                <a:cs typeface="Times New Roman"/>
              </a:rPr>
              <a:t>.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</a:t>
            </a: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con </a:t>
            </a:r>
            <a:r>
              <a:rPr lang="es-MX" sz="20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FRANCO D'TERIORO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0242" name="Picture 2" descr="C:\Users\Aguilar\Desktop\alzheimers-diseas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038226"/>
            <a:ext cx="4320480" cy="31108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Aguilar\Desktop\pic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55014"/>
            <a:ext cx="4248472" cy="31863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0607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42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610"/>
                            </p:stCondLst>
                            <p:childTnLst>
                              <p:par>
                                <p:cTn id="36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00" decel="100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7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7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" decel="100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200" decel="100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200" decel="100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200" decel="100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9020"/>
                            </p:stCondLst>
                            <p:childTnLst>
                              <p:par>
                                <p:cTn id="5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47664" y="620688"/>
            <a:ext cx="56886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YOGA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YO </a:t>
            </a:r>
            <a:r>
              <a:rPr lang="es-MX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GA</a:t>
            </a:r>
            <a:r>
              <a:rPr lang="es-MX" sz="2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</a:t>
            </a:r>
            <a:r>
              <a:rPr lang="es-MX" sz="2000" dirty="0" err="1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to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mucho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8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YO </a:t>
            </a:r>
            <a:r>
              <a:rPr lang="es-MX" sz="28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GA</a:t>
            </a:r>
            <a:r>
              <a:rPr lang="es-MX" sz="2000" dirty="0" err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</a:t>
            </a:r>
            <a:r>
              <a:rPr lang="es-MX" sz="2000" dirty="0" err="1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to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 muy Poquito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1266" name="Picture 2" descr="C:\Users\Aguilar\Desktop\supermercado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401762"/>
            <a:ext cx="4235623" cy="34673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:\Users\Aguilar\Desktop\secondaryImage_10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288" y="3758902"/>
            <a:ext cx="4267200" cy="28384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45570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6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6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00" decel="100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200" decel="100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98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guilar\Desktop\En turno\Comprimir (correo)\Imagen-animada-Anciano-1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89040"/>
            <a:ext cx="1348005" cy="292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971600" y="476672"/>
            <a:ext cx="7200800" cy="59924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8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 DE TROTE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Sino le corro...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me orino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14690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180"/>
                            </p:stCondLst>
                            <p:childTnLst>
                              <p:par>
                                <p:cTn id="14" presetID="2" presetClass="entr" presetSubtype="9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6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6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00" decel="100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" decel="100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9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60648"/>
            <a:ext cx="8640960" cy="19328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Sabe usted cuál es el símbolo químico de los jubilados ?</a:t>
            </a:r>
            <a:endParaRPr lang="es-MX" sz="2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srgbClr val="0000FF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FF"/>
                </a:solidFill>
                <a:latin typeface="Helvetica"/>
                <a:ea typeface="Times New Roman"/>
                <a:cs typeface="Times New Roman"/>
              </a:rPr>
              <a:t>Sencillo:  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es El Zinc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Porque todo lo deben comer así: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699792" y="2970331"/>
            <a:ext cx="3744415" cy="3103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 ZINC…. Sal,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algn="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ZINC…. Dulce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ES" sz="2000" dirty="0">
              <a:solidFill>
                <a:prstClr val="white"/>
              </a:solidFill>
              <a:latin typeface="Helvetica"/>
              <a:ea typeface="Calibri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225"/>
              </a:spcAft>
              <a:buSzPts val="1000"/>
              <a:tabLst>
                <a:tab pos="457200" algn="l"/>
              </a:tabLst>
            </a:pPr>
            <a:r>
              <a:rPr lang="fr-CA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ZINC…. </a:t>
            </a:r>
            <a:r>
              <a:rPr lang="es-MX" sz="2000" dirty="0">
                <a:solidFill>
                  <a:prstClr val="white"/>
                </a:solidFill>
                <a:latin typeface="Helvetica"/>
                <a:ea typeface="Times New Roman"/>
                <a:cs typeface="Times New Roman"/>
              </a:rPr>
              <a:t>Grasa</a:t>
            </a:r>
            <a:endParaRPr lang="es-MX" sz="2000" dirty="0">
              <a:solidFill>
                <a:prstClr val="white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13314" name="Picture 2" descr="C:\Users\Aguilar\Desktop\sugar(1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4141" l="3571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73725">
            <a:off x="1728584" y="2807297"/>
            <a:ext cx="3000874" cy="2494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:\Users\Aguilar\Desktop\seasalt4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13570"/>
            <a:ext cx="2721481" cy="220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C:\Users\Aguilar\Desktop\grasas_!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660320"/>
            <a:ext cx="2668010" cy="2081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888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2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00" decel="100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100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94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00" decel="100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00" decel="100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440"/>
                            </p:stCondLst>
                            <p:childTnLst>
                              <p:par>
                                <p:cTn id="32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2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020"/>
                            </p:stCondLst>
                            <p:childTnLst>
                              <p:par>
                                <p:cTn id="45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00" decel="100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2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4720"/>
                            </p:stCondLst>
                            <p:childTnLst>
                              <p:par>
                                <p:cTn id="58" presetID="3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200" decel="100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2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2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2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2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2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842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1412776"/>
            <a:ext cx="7200800" cy="398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Bueno disculpa… me </a:t>
            </a: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voy a ...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ES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s-MX" sz="2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Practicar el TROTE !</a:t>
            </a:r>
            <a:endParaRPr lang="es-MX" sz="20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14338" name="Picture 2" descr="C:\Users\Aguilar\Desktop\gifs-animados-anciano-013937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84784" y="2564904"/>
            <a:ext cx="2400300" cy="2343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2561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>
        <p:fade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0" presetClass="entr" presetSubtype="0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00" decel="100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00" decel="100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23:21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22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charleston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Onda Retro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06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6" name="15 CuadroTexto"/>
          <p:cNvSpPr txBox="1"/>
          <p:nvPr/>
        </p:nvSpPr>
        <p:spPr>
          <a:xfrm>
            <a:off x="0" y="0"/>
            <a:ext cx="2375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 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2701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fade/>
        <p:sndAc>
          <p:stSnd>
            <p:snd r:embed="rId2" name="Phantom Of The Opera (Recortado)-1 EMA.wav"/>
          </p:stSnd>
        </p:sndAc>
      </p:transition>
    </mc:Choice>
    <mc:Fallback xmlns="">
      <p:transition spd="slow" advClick="0" advTm="0">
        <p:fade/>
        <p:sndAc>
          <p:stSnd>
            <p:snd r:embed="rId6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7000"/>
                            </p:stCondLst>
                            <p:childTnLst>
                              <p:par>
                                <p:cTn id="7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() silencio 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  <p:bldP spid="1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638</Words>
  <Application>Microsoft Office PowerPoint</Application>
  <PresentationFormat>Presentación en pantalla (4:3)</PresentationFormat>
  <Paragraphs>309</Paragraphs>
  <Slides>24</Slides>
  <Notes>0</Notes>
  <HiddenSlides>10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13</cp:revision>
  <dcterms:created xsi:type="dcterms:W3CDTF">2015-03-21T13:32:37Z</dcterms:created>
  <dcterms:modified xsi:type="dcterms:W3CDTF">2015-03-23T05:39:33Z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