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380" r:id="rId3"/>
    <p:sldId id="395" r:id="rId4"/>
    <p:sldId id="382" r:id="rId5"/>
    <p:sldId id="381" r:id="rId6"/>
    <p:sldId id="383" r:id="rId7"/>
    <p:sldId id="394" r:id="rId8"/>
    <p:sldId id="393" r:id="rId9"/>
    <p:sldId id="392" r:id="rId10"/>
    <p:sldId id="396" r:id="rId11"/>
    <p:sldId id="388" r:id="rId12"/>
    <p:sldId id="389" r:id="rId13"/>
    <p:sldId id="397" r:id="rId14"/>
    <p:sldId id="398"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3WdXqL67C8ADk7ak+UI+sA==" hashData="fz7UPkaiUZBrJIUURuc45W1XXr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B9FF"/>
    <a:srgbClr val="2FABFF"/>
    <a:srgbClr val="0099FF"/>
    <a:srgbClr val="FFFF99"/>
    <a:srgbClr val="FF6600"/>
    <a:srgbClr val="9A9ABC"/>
    <a:srgbClr val="9898BA"/>
    <a:srgbClr val="666699"/>
    <a:srgbClr val="3E1716"/>
    <a:srgbClr val="4A1B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29/01/2015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29/01/2015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29/01/2015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29/01/2015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29/01/2015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29/01/2015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29/01/2015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29/01/2015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29/01/2015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29/01/2015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29/01/2015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29/01/2015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ltLang="es-CO">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CO">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0C1258E-21AD-4449-BBE8-D1DDF692F243}" type="slidenum">
              <a:rPr lang="es-ES_tradnl" altLang="es-CO">
                <a:solidFill>
                  <a:srgbClr val="000000"/>
                </a:solidFill>
              </a:rPr>
              <a:pPr/>
              <a:t>‹Nº›</a:t>
            </a:fld>
            <a:endParaRPr lang="es-ES_tradnl" altLang="es-CO">
              <a:solidFill>
                <a:srgbClr val="000000"/>
              </a:solidFill>
            </a:endParaRPr>
          </a:p>
        </p:txBody>
      </p:sp>
    </p:spTree>
    <p:extLst>
      <p:ext uri="{BB962C8B-B14F-4D97-AF65-F5344CB8AC3E}">
        <p14:creationId xmlns:p14="http://schemas.microsoft.com/office/powerpoint/2010/main" val="3193997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29/01/2015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CO"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CO" smtClean="0"/>
              <a:t>Haga clic para modificar el estilo de texto del patrón</a:t>
            </a:r>
          </a:p>
          <a:p>
            <a:pPr lvl="1"/>
            <a:r>
              <a:rPr lang="es-ES_tradnl" altLang="es-CO" smtClean="0"/>
              <a:t>Segundo nivel</a:t>
            </a:r>
          </a:p>
          <a:p>
            <a:pPr lvl="2"/>
            <a:r>
              <a:rPr lang="es-ES_tradnl" altLang="es-CO" smtClean="0"/>
              <a:t>Tercer nivel</a:t>
            </a:r>
          </a:p>
          <a:p>
            <a:pPr lvl="3"/>
            <a:r>
              <a:rPr lang="es-ES_tradnl" altLang="es-CO" smtClean="0"/>
              <a:t>Cuarto nivel</a:t>
            </a:r>
          </a:p>
          <a:p>
            <a:pPr lvl="4"/>
            <a:r>
              <a:rPr lang="es-ES_tradnl" altLang="es-CO"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CO"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CO"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7F923005-F1B7-43E5-B2DA-948A4F030F7F}" type="slidenum">
              <a:rPr lang="es-ES_tradnl" altLang="es-CO" smtClean="0">
                <a:solidFill>
                  <a:srgbClr val="000000"/>
                </a:solidFill>
              </a:rPr>
              <a:pPr/>
              <a:t>‹Nº›</a:t>
            </a:fld>
            <a:endParaRPr lang="es-ES_tradnl"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01 Mis docu. Backup\Mis imágenes\Fondos para Montajes\Café mar.jpg"/>
          <p:cNvPicPr>
            <a:picLocks noChangeAspect="1" noChangeArrowheads="1"/>
          </p:cNvPicPr>
          <p:nvPr/>
        </p:nvPicPr>
        <p:blipFill rotWithShape="1">
          <a:blip r:embed="rId4">
            <a:extLst>
              <a:ext uri="{28A0092B-C50C-407E-A947-70E740481C1C}">
                <a14:useLocalDpi xmlns:a14="http://schemas.microsoft.com/office/drawing/2010/main" val="0"/>
              </a:ext>
            </a:extLst>
          </a:blip>
          <a:srcRect l="174" t="320" r="174" b="14056"/>
          <a:stretch/>
        </p:blipFill>
        <p:spPr bwMode="auto">
          <a:xfrm>
            <a:off x="0" y="0"/>
            <a:ext cx="9144001" cy="514350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C:\01 Mis docu. Backup\Mis imágenes\Fondos para Montajes\Café mar.jpg"/>
          <p:cNvPicPr>
            <a:picLocks noChangeAspect="1" noChangeArrowheads="1"/>
          </p:cNvPicPr>
          <p:nvPr/>
        </p:nvPicPr>
        <p:blipFill rotWithShape="1">
          <a:blip r:embed="rId4">
            <a:extLst>
              <a:ext uri="{28A0092B-C50C-407E-A947-70E740481C1C}">
                <a14:useLocalDpi xmlns:a14="http://schemas.microsoft.com/office/drawing/2010/main" val="0"/>
              </a:ext>
            </a:extLst>
          </a:blip>
          <a:srcRect l="24904" t="320" r="24887" b="62862"/>
          <a:stretch/>
        </p:blipFill>
        <p:spPr bwMode="auto">
          <a:xfrm>
            <a:off x="2269269" y="0"/>
            <a:ext cx="4607052" cy="2211700"/>
          </a:xfrm>
          <a:prstGeom prst="rect">
            <a:avLst/>
          </a:prstGeom>
          <a:noFill/>
          <a:extLst>
            <a:ext uri="{909E8E84-426E-40DD-AFC4-6F175D3DCCD1}">
              <a14:hiddenFill xmlns:a14="http://schemas.microsoft.com/office/drawing/2010/main">
                <a:solidFill>
                  <a:srgbClr val="FFFFFF"/>
                </a:solidFill>
              </a14:hiddenFill>
            </a:ext>
          </a:extLst>
        </p:spPr>
      </p:pic>
      <p:grpSp>
        <p:nvGrpSpPr>
          <p:cNvPr id="5" name="4 Grupo"/>
          <p:cNvGrpSpPr/>
          <p:nvPr/>
        </p:nvGrpSpPr>
        <p:grpSpPr>
          <a:xfrm>
            <a:off x="2054225" y="1191"/>
            <a:ext cx="5035550" cy="2332003"/>
            <a:chOff x="2054225" y="1191"/>
            <a:chExt cx="5035550" cy="2332003"/>
          </a:xfrm>
        </p:grpSpPr>
        <p:pic>
          <p:nvPicPr>
            <p:cNvPr id="8203" name="Picture 11" descr="C:\01 Mis docu. Backup\Mis imágenes\00 Para el mensaje haciendo\01.png"/>
            <p:cNvPicPr>
              <a:picLocks noChangeAspect="1" noChangeArrowheads="1"/>
            </p:cNvPicPr>
            <p:nvPr/>
          </p:nvPicPr>
          <p:blipFill rotWithShape="1">
            <a:blip r:embed="rId5">
              <a:extLst>
                <a:ext uri="{28A0092B-C50C-407E-A947-70E740481C1C}">
                  <a14:useLocalDpi xmlns:a14="http://schemas.microsoft.com/office/drawing/2010/main" val="0"/>
                </a:ext>
              </a:extLst>
            </a:blip>
            <a:srcRect t="9767"/>
            <a:stretch/>
          </p:blipFill>
          <p:spPr bwMode="auto">
            <a:xfrm>
              <a:off x="2054225" y="1191"/>
              <a:ext cx="5035550" cy="2332003"/>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http://es.bloggif.com/tmp/cc9589ed3a469d0c784412d6fe6aab7c/text.gif?1422490944"/>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2471737" y="224295"/>
              <a:ext cx="4200525" cy="1728240"/>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Ara Gevorkyan - Musaler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453582065"/>
      </p:ext>
    </p:extLst>
  </p:cSld>
  <p:clrMapOvr>
    <a:masterClrMapping/>
  </p:clrMapOvr>
  <mc:AlternateContent xmlns:mc="http://schemas.openxmlformats.org/markup-compatibility/2006">
    <mc:Choice xmlns:p14="http://schemas.microsoft.com/office/powerpoint/2010/main" Requires="p14">
      <p:transition spd="slow" p14:dur="20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7"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3000"/>
                                        <p:tgtEl>
                                          <p:spTgt spid="5"/>
                                        </p:tgtEl>
                                      </p:cBhvr>
                                    </p:animEffect>
                                    <p:anim calcmode="lin" valueType="num">
                                      <p:cBhvr>
                                        <p:cTn id="12" dur="3000" fill="hold"/>
                                        <p:tgtEl>
                                          <p:spTgt spid="5"/>
                                        </p:tgtEl>
                                        <p:attrNameLst>
                                          <p:attrName>ppt_x</p:attrName>
                                        </p:attrNameLst>
                                      </p:cBhvr>
                                      <p:tavLst>
                                        <p:tav tm="0">
                                          <p:val>
                                            <p:strVal val="#ppt_x"/>
                                          </p:val>
                                        </p:tav>
                                        <p:tav tm="100000">
                                          <p:val>
                                            <p:strVal val="#ppt_x"/>
                                          </p:val>
                                        </p:tav>
                                      </p:tavLst>
                                    </p:anim>
                                    <p:anim calcmode="lin" valueType="num">
                                      <p:cBhvr>
                                        <p:cTn id="13"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01 Mis docu. Backup\Mis imágenes\Fondos para Montajes\Azul10.jpg"/>
          <p:cNvPicPr>
            <a:picLocks noChangeAspect="1" noChangeArrowheads="1"/>
          </p:cNvPicPr>
          <p:nvPr/>
        </p:nvPicPr>
        <p:blipFill rotWithShape="1">
          <a:blip r:embed="rId3">
            <a:extLst>
              <a:ext uri="{28A0092B-C50C-407E-A947-70E740481C1C}">
                <a14:useLocalDpi xmlns:a14="http://schemas.microsoft.com/office/drawing/2010/main" val="0"/>
              </a:ext>
            </a:extLst>
          </a:blip>
          <a:srcRect l="191" t="280" r="104" b="16622"/>
          <a:stretch/>
        </p:blipFill>
        <p:spPr bwMode="auto">
          <a:xfrm>
            <a:off x="0" y="2"/>
            <a:ext cx="9144000" cy="5143498"/>
          </a:xfrm>
          <a:prstGeom prst="rect">
            <a:avLst/>
          </a:prstGeom>
          <a:noFill/>
          <a:extLst>
            <a:ext uri="{909E8E84-426E-40DD-AFC4-6F175D3DCCD1}">
              <a14:hiddenFill xmlns:a14="http://schemas.microsoft.com/office/drawing/2010/main">
                <a:solidFill>
                  <a:srgbClr val="FFFFFF"/>
                </a:solidFill>
              </a14:hiddenFill>
            </a:ext>
          </a:extLst>
        </p:spPr>
      </p:pic>
      <p:grpSp>
        <p:nvGrpSpPr>
          <p:cNvPr id="9" name="8 Grupo"/>
          <p:cNvGrpSpPr/>
          <p:nvPr/>
        </p:nvGrpSpPr>
        <p:grpSpPr>
          <a:xfrm>
            <a:off x="0" y="155228"/>
            <a:ext cx="8205707" cy="1225550"/>
            <a:chOff x="0" y="155228"/>
            <a:chExt cx="8205707" cy="1225550"/>
          </a:xfrm>
        </p:grpSpPr>
        <p:pic>
          <p:nvPicPr>
            <p:cNvPr id="7171" name="Picture 3" descr="C:\01 Mis docu. Backup\Mis imágenes\00 Para el mensaje haciendo\02.png"/>
            <p:cNvPicPr>
              <a:picLocks noChangeAspect="1" noChangeArrowheads="1"/>
            </p:cNvPicPr>
            <p:nvPr/>
          </p:nvPicPr>
          <p:blipFill rotWithShape="1">
            <a:blip r:embed="rId4">
              <a:extLst>
                <a:ext uri="{28A0092B-C50C-407E-A947-70E740481C1C}">
                  <a14:useLocalDpi xmlns:a14="http://schemas.microsoft.com/office/drawing/2010/main" val="0"/>
                </a:ext>
              </a:extLst>
            </a:blip>
            <a:srcRect l="3092" r="746"/>
            <a:stretch/>
          </p:blipFill>
          <p:spPr bwMode="auto">
            <a:xfrm>
              <a:off x="0" y="155228"/>
              <a:ext cx="8205707" cy="1225550"/>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3552" y="413124"/>
              <a:ext cx="8118810"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De acuerdo con los últimos estudios, ahora los JUBILADOS, PENSIONADOS y/o mayores de 50-60 años.., se dedican entre otras cosas a las siguientes:</a:t>
              </a:r>
            </a:p>
          </p:txBody>
        </p:sp>
      </p:gr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mc:Choice xmlns:p14="http://schemas.microsoft.com/office/powerpoint/2010/main" Requires="p14">
      <p:transition spd="slow" p14:dur="25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0-#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 name="1 Grupo"/>
          <p:cNvGrpSpPr/>
          <p:nvPr/>
        </p:nvGrpSpPr>
        <p:grpSpPr>
          <a:xfrm>
            <a:off x="172" y="1943755"/>
            <a:ext cx="2989197" cy="2779713"/>
            <a:chOff x="172" y="1943755"/>
            <a:chExt cx="2989197" cy="2779713"/>
          </a:xfrm>
        </p:grpSpPr>
        <p:pic>
          <p:nvPicPr>
            <p:cNvPr id="1027" name="Picture 3" descr="C:\01 Mis docu. Backup\Mis imágenes\00 Para el mensaje haciendo\03.png"/>
            <p:cNvPicPr>
              <a:picLocks noChangeAspect="1" noChangeArrowheads="1"/>
            </p:cNvPicPr>
            <p:nvPr/>
          </p:nvPicPr>
          <p:blipFill rotWithShape="1">
            <a:blip r:embed="rId3">
              <a:extLst>
                <a:ext uri="{28A0092B-C50C-407E-A947-70E740481C1C}">
                  <a14:useLocalDpi xmlns:a14="http://schemas.microsoft.com/office/drawing/2010/main" val="0"/>
                </a:ext>
              </a:extLst>
            </a:blip>
            <a:srcRect l="5817" r="2823"/>
            <a:stretch/>
          </p:blipFill>
          <p:spPr bwMode="auto">
            <a:xfrm>
              <a:off x="172" y="1943755"/>
              <a:ext cx="2968877" cy="2779713"/>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44020" y="2211700"/>
              <a:ext cx="2845349" cy="2246769"/>
            </a:xfrm>
            <a:prstGeom prst="rect">
              <a:avLst/>
            </a:prstGeom>
          </p:spPr>
          <p:txBody>
            <a:bodyPr wrap="square">
              <a:spAutoFit/>
            </a:bodyPr>
            <a:lstStyle/>
            <a:p>
              <a:r>
                <a:rPr lang="es-CO" sz="2000" b="1" dirty="0">
                  <a:solidFill>
                    <a:schemeClr val="bg1"/>
                  </a:solidFill>
                  <a:effectLst>
                    <a:outerShdw blurRad="38100" dist="38100" dir="2700000" algn="tl">
                      <a:srgbClr val="000000"/>
                    </a:outerShdw>
                  </a:effectLst>
                  <a:latin typeface="+mj-lt"/>
                </a:rPr>
                <a:t>LA BANCA</a:t>
              </a:r>
            </a:p>
            <a:p>
              <a:r>
                <a:rPr lang="es-CO" sz="2000" b="1" dirty="0">
                  <a:solidFill>
                    <a:schemeClr val="bg1"/>
                  </a:solidFill>
                  <a:effectLst>
                    <a:outerShdw blurRad="38100" dist="38100" dir="2700000" algn="tl">
                      <a:srgbClr val="000000"/>
                    </a:outerShdw>
                  </a:effectLst>
                  <a:latin typeface="+mj-lt"/>
                </a:rPr>
                <a:t>LA BOLSA</a:t>
              </a:r>
            </a:p>
            <a:p>
              <a:r>
                <a:rPr lang="es-CO" sz="2000" b="1" dirty="0">
                  <a:solidFill>
                    <a:schemeClr val="bg1"/>
                  </a:solidFill>
                  <a:effectLst>
                    <a:outerShdw blurRad="38100" dist="38100" dir="2700000" algn="tl">
                      <a:srgbClr val="000000"/>
                    </a:outerShdw>
                  </a:effectLst>
                  <a:latin typeface="+mj-lt"/>
                </a:rPr>
                <a:t>LA INVESTIGACIÓN</a:t>
              </a:r>
            </a:p>
            <a:p>
              <a:r>
                <a:rPr lang="es-CO" sz="2000" b="1" dirty="0">
                  <a:solidFill>
                    <a:schemeClr val="bg1"/>
                  </a:solidFill>
                  <a:effectLst>
                    <a:outerShdw blurRad="38100" dist="38100" dir="2700000" algn="tl">
                      <a:srgbClr val="000000"/>
                    </a:outerShdw>
                  </a:effectLst>
                  <a:latin typeface="+mj-lt"/>
                </a:rPr>
                <a:t>LA AVIACIÓN</a:t>
              </a:r>
            </a:p>
            <a:p>
              <a:r>
                <a:rPr lang="es-CO" sz="2000" b="1" dirty="0" smtClean="0">
                  <a:solidFill>
                    <a:schemeClr val="bg1"/>
                  </a:solidFill>
                  <a:effectLst>
                    <a:outerShdw blurRad="38100" dist="38100" dir="2700000" algn="tl">
                      <a:srgbClr val="000000"/>
                    </a:outerShdw>
                  </a:effectLst>
                  <a:latin typeface="+mj-lt"/>
                </a:rPr>
                <a:t>PRÁCTICA </a:t>
              </a:r>
              <a:r>
                <a:rPr lang="es-CO" sz="2000" b="1" dirty="0">
                  <a:solidFill>
                    <a:schemeClr val="bg1"/>
                  </a:solidFill>
                  <a:effectLst>
                    <a:outerShdw blurRad="38100" dist="38100" dir="2700000" algn="tl">
                      <a:srgbClr val="000000"/>
                    </a:outerShdw>
                  </a:effectLst>
                  <a:latin typeface="+mj-lt"/>
                </a:rPr>
                <a:t>DE IDIOMAS</a:t>
              </a:r>
            </a:p>
            <a:p>
              <a:r>
                <a:rPr lang="es-CO" sz="2000" b="1" dirty="0" smtClean="0">
                  <a:solidFill>
                    <a:schemeClr val="bg1"/>
                  </a:solidFill>
                  <a:effectLst>
                    <a:outerShdw blurRad="38100" dist="38100" dir="2700000" algn="tl">
                      <a:srgbClr val="000000"/>
                    </a:outerShdw>
                  </a:effectLst>
                  <a:latin typeface="+mj-lt"/>
                </a:rPr>
                <a:t>PRÁCTICA </a:t>
              </a:r>
              <a:r>
                <a:rPr lang="es-CO" sz="2000" b="1" dirty="0">
                  <a:solidFill>
                    <a:schemeClr val="bg1"/>
                  </a:solidFill>
                  <a:effectLst>
                    <a:outerShdw blurRad="38100" dist="38100" dir="2700000" algn="tl">
                      <a:srgbClr val="000000"/>
                    </a:outerShdw>
                  </a:effectLst>
                  <a:latin typeface="+mj-lt"/>
                </a:rPr>
                <a:t>DEL YOGA</a:t>
              </a:r>
            </a:p>
            <a:p>
              <a:r>
                <a:rPr lang="es-CO" sz="2000" b="1" dirty="0" smtClean="0">
                  <a:solidFill>
                    <a:schemeClr val="bg1"/>
                  </a:solidFill>
                  <a:effectLst>
                    <a:outerShdw blurRad="38100" dist="38100" dir="2700000" algn="tl">
                      <a:srgbClr val="000000"/>
                    </a:outerShdw>
                  </a:effectLst>
                  <a:latin typeface="+mj-lt"/>
                </a:rPr>
                <a:t>PRÁCTICA </a:t>
              </a:r>
              <a:r>
                <a:rPr lang="es-CO" sz="2000" b="1" dirty="0">
                  <a:solidFill>
                    <a:schemeClr val="bg1"/>
                  </a:solidFill>
                  <a:effectLst>
                    <a:outerShdw blurRad="38100" dist="38100" dir="2700000" algn="tl">
                      <a:srgbClr val="000000"/>
                    </a:outerShdw>
                  </a:effectLst>
                  <a:latin typeface="+mj-lt"/>
                </a:rPr>
                <a:t>DEL TROTE</a:t>
              </a:r>
            </a:p>
          </p:txBody>
        </p:sp>
      </p:grpSp>
    </p:spTree>
    <p:extLst>
      <p:ext uri="{BB962C8B-B14F-4D97-AF65-F5344CB8AC3E}">
        <p14:creationId xmlns:p14="http://schemas.microsoft.com/office/powerpoint/2010/main" val="3520383724"/>
      </p:ext>
    </p:extLst>
  </p:cSld>
  <p:clrMapOvr>
    <a:masterClrMapping/>
  </p:clrMapOvr>
  <mc:AlternateContent xmlns:mc="http://schemas.openxmlformats.org/markup-compatibility/2006">
    <mc:Choice xmlns:p14="http://schemas.microsoft.com/office/powerpoint/2010/main" Requires="p14">
      <p:transition spd="slow" p14:dur="25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0-#ppt_w/2"/>
                                          </p:val>
                                        </p:tav>
                                        <p:tav tm="100000">
                                          <p:val>
                                            <p:strVal val="#ppt_x"/>
                                          </p:val>
                                        </p:tav>
                                      </p:tavLst>
                                    </p:anim>
                                    <p:anim calcmode="lin" valueType="num">
                                      <p:cBhvr additive="base">
                                        <p:cTn id="8" dur="1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10" t="336" r="350" b="745"/>
          <a:stretch/>
        </p:blipFill>
        <p:spPr bwMode="auto">
          <a:xfrm>
            <a:off x="0" y="1"/>
            <a:ext cx="9144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 name="5 Grupo"/>
          <p:cNvGrpSpPr/>
          <p:nvPr/>
        </p:nvGrpSpPr>
        <p:grpSpPr>
          <a:xfrm>
            <a:off x="-10065" y="155228"/>
            <a:ext cx="6818016" cy="1212850"/>
            <a:chOff x="-10065" y="155228"/>
            <a:chExt cx="6818016" cy="1212850"/>
          </a:xfrm>
        </p:grpSpPr>
        <p:pic>
          <p:nvPicPr>
            <p:cNvPr id="2051" name="Picture 3" descr="C:\01 Mis docu. Backup\Mis imágenes\00 Para el mensaje haciendo\04.png"/>
            <p:cNvPicPr>
              <a:picLocks noChangeAspect="1" noChangeArrowheads="1"/>
            </p:cNvPicPr>
            <p:nvPr/>
          </p:nvPicPr>
          <p:blipFill rotWithShape="1">
            <a:blip r:embed="rId4">
              <a:extLst>
                <a:ext uri="{28A0092B-C50C-407E-A947-70E740481C1C}">
                  <a14:useLocalDpi xmlns:a14="http://schemas.microsoft.com/office/drawing/2010/main" val="0"/>
                </a:ext>
              </a:extLst>
            </a:blip>
            <a:srcRect l="4326"/>
            <a:stretch/>
          </p:blipFill>
          <p:spPr bwMode="auto">
            <a:xfrm>
              <a:off x="-10065" y="155228"/>
              <a:ext cx="6818016" cy="12128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148" y="401402"/>
              <a:ext cx="6750620"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LA BANCA: de los centros comerciales o los parques donde se la pasan buena parte del día, cabeceando y fisgoneando...</a:t>
              </a:r>
            </a:p>
          </p:txBody>
        </p:sp>
      </p:grpSp>
    </p:spTree>
    <p:extLst>
      <p:ext uri="{BB962C8B-B14F-4D97-AF65-F5344CB8AC3E}">
        <p14:creationId xmlns:p14="http://schemas.microsoft.com/office/powerpoint/2010/main" val="1729293308"/>
      </p:ext>
    </p:extLst>
  </p:cSld>
  <p:clrMapOvr>
    <a:masterClrMapping/>
  </p:clrMapOvr>
  <mc:AlternateContent xmlns:mc="http://schemas.openxmlformats.org/markup-compatibility/2006">
    <mc:Choice xmlns:p14="http://schemas.microsoft.com/office/powerpoint/2010/main" Requires="p14">
      <p:transition spd="slow" p14:dur="25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Fondos para Montajes\Atard.animales11.jpg"/>
          <p:cNvPicPr>
            <a:picLocks noChangeAspect="1" noChangeArrowheads="1"/>
          </p:cNvPicPr>
          <p:nvPr/>
        </p:nvPicPr>
        <p:blipFill rotWithShape="1">
          <a:blip r:embed="rId3">
            <a:extLst>
              <a:ext uri="{28A0092B-C50C-407E-A947-70E740481C1C}">
                <a14:useLocalDpi xmlns:a14="http://schemas.microsoft.com/office/drawing/2010/main" val="0"/>
              </a:ext>
            </a:extLst>
          </a:blip>
          <a:srcRect l="68" t="343" r="68" b="373"/>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13 Grupo"/>
          <p:cNvGrpSpPr/>
          <p:nvPr/>
        </p:nvGrpSpPr>
        <p:grpSpPr>
          <a:xfrm>
            <a:off x="-36640" y="51400"/>
            <a:ext cx="8281150" cy="1212850"/>
            <a:chOff x="-36640" y="51400"/>
            <a:chExt cx="8281150" cy="1212850"/>
          </a:xfrm>
        </p:grpSpPr>
        <p:pic>
          <p:nvPicPr>
            <p:cNvPr id="3075" name="Picture 3" descr="C:\01 Mis docu. Backup\Mis imágenes\00 Para el mensaje haciendo\05.png"/>
            <p:cNvPicPr>
              <a:picLocks noChangeAspect="1" noChangeArrowheads="1"/>
            </p:cNvPicPr>
            <p:nvPr/>
          </p:nvPicPr>
          <p:blipFill rotWithShape="1">
            <a:blip r:embed="rId4">
              <a:extLst>
                <a:ext uri="{28A0092B-C50C-407E-A947-70E740481C1C}">
                  <a14:useLocalDpi xmlns:a14="http://schemas.microsoft.com/office/drawing/2010/main" val="0"/>
                </a:ext>
              </a:extLst>
            </a:blip>
            <a:srcRect l="2106" r="414"/>
            <a:stretch/>
          </p:blipFill>
          <p:spPr bwMode="auto">
            <a:xfrm>
              <a:off x="-36640" y="51400"/>
              <a:ext cx="8229640" cy="1212850"/>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0" y="299248"/>
              <a:ext cx="8244510" cy="707886"/>
            </a:xfrm>
            <a:prstGeom prst="rect">
              <a:avLst/>
            </a:prstGeom>
          </p:spPr>
          <p:txBody>
            <a:bodyPr wrap="square">
              <a:spAutoFit/>
            </a:bodyPr>
            <a:lstStyle/>
            <a:p>
              <a:pPr algn="ctr"/>
              <a:r>
                <a:rPr lang="es-CO" sz="2000" b="1" dirty="0">
                  <a:solidFill>
                    <a:schemeClr val="bg1"/>
                  </a:solidFill>
                  <a:effectLst>
                    <a:glow rad="76200">
                      <a:schemeClr val="tx1"/>
                    </a:glow>
                  </a:effectLst>
                  <a:latin typeface="+mj-lt"/>
                </a:rPr>
                <a:t>LA BOLSA: del mercado que tienen que cargar; así como también sacar LA BOLSA de la basura, la de sus pañales y la de la mierda del pinche </a:t>
              </a:r>
              <a:r>
                <a:rPr lang="es-CO" sz="2000" b="1" dirty="0" smtClean="0">
                  <a:solidFill>
                    <a:schemeClr val="bg1"/>
                  </a:solidFill>
                  <a:effectLst>
                    <a:glow rad="76200">
                      <a:schemeClr val="tx1"/>
                    </a:glow>
                  </a:effectLst>
                  <a:latin typeface="+mj-lt"/>
                </a:rPr>
                <a:t>perrito</a:t>
              </a:r>
              <a:r>
                <a:rPr lang="es-CO" sz="2000" b="1" dirty="0">
                  <a:solidFill>
                    <a:schemeClr val="bg1"/>
                  </a:solidFill>
                  <a:effectLst>
                    <a:glow rad="76200">
                      <a:schemeClr val="tx1"/>
                    </a:glow>
                  </a:effectLst>
                  <a:latin typeface="+mj-lt"/>
                </a:rPr>
                <a:t>...</a:t>
              </a:r>
            </a:p>
          </p:txBody>
        </p:sp>
      </p:grpSp>
    </p:spTree>
    <p:extLst>
      <p:ext uri="{BB962C8B-B14F-4D97-AF65-F5344CB8AC3E}">
        <p14:creationId xmlns:p14="http://schemas.microsoft.com/office/powerpoint/2010/main" val="2123478016"/>
      </p:ext>
    </p:extLst>
  </p:cSld>
  <p:clrMapOvr>
    <a:masterClrMapping/>
  </p:clrMapOvr>
  <mc:AlternateContent xmlns:mc="http://schemas.openxmlformats.org/markup-compatibility/2006">
    <mc:Choice xmlns:p14="http://schemas.microsoft.com/office/powerpoint/2010/main" Requires="p14">
      <p:transition spd="slow" p14:dur="25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500" fill="hold"/>
                                        <p:tgtEl>
                                          <p:spTgt spid="14"/>
                                        </p:tgtEl>
                                        <p:attrNameLst>
                                          <p:attrName>ppt_x</p:attrName>
                                        </p:attrNameLst>
                                      </p:cBhvr>
                                      <p:tavLst>
                                        <p:tav tm="0">
                                          <p:val>
                                            <p:strVal val="0-#ppt_w/2"/>
                                          </p:val>
                                        </p:tav>
                                        <p:tav tm="100000">
                                          <p:val>
                                            <p:strVal val="#ppt_x"/>
                                          </p:val>
                                        </p:tav>
                                      </p:tavLst>
                                    </p:anim>
                                    <p:anim calcmode="lin" valueType="num">
                                      <p:cBhvr additive="base">
                                        <p:cTn id="8" dur="1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01 Mis docu. Backup\Mis imágenes\Fondos para Montajes\Atardecer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9144000" cy="5168900"/>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11310" y="43026"/>
            <a:ext cx="7977828" cy="1584325"/>
            <a:chOff x="-11310" y="43026"/>
            <a:chExt cx="7977828" cy="1584325"/>
          </a:xfrm>
        </p:grpSpPr>
        <p:pic>
          <p:nvPicPr>
            <p:cNvPr id="6147" name="Picture 3" descr="C:\01 Mis docu. Backup\Mis imágenes\00 Para el mensaje haciendo\06.png"/>
            <p:cNvPicPr>
              <a:picLocks noChangeAspect="1" noChangeArrowheads="1"/>
            </p:cNvPicPr>
            <p:nvPr/>
          </p:nvPicPr>
          <p:blipFill rotWithShape="1">
            <a:blip r:embed="rId3">
              <a:extLst>
                <a:ext uri="{28A0092B-C50C-407E-A947-70E740481C1C}">
                  <a14:useLocalDpi xmlns:a14="http://schemas.microsoft.com/office/drawing/2010/main" val="0"/>
                </a:ext>
              </a:extLst>
            </a:blip>
            <a:srcRect l="2490"/>
            <a:stretch/>
          </p:blipFill>
          <p:spPr bwMode="auto">
            <a:xfrm>
              <a:off x="-11310" y="43026"/>
              <a:ext cx="7941050" cy="1584325"/>
            </a:xfrm>
            <a:prstGeom prst="rect">
              <a:avLst/>
            </a:prstGeom>
            <a:noFill/>
            <a:extLst>
              <a:ext uri="{909E8E84-426E-40DD-AFC4-6F175D3DCCD1}">
                <a14:hiddenFill xmlns:a14="http://schemas.microsoft.com/office/drawing/2010/main">
                  <a:solidFill>
                    <a:srgbClr val="FFFFFF"/>
                  </a:solidFill>
                </a14:hiddenFill>
              </a:ext>
            </a:extLst>
          </p:spPr>
        </p:pic>
        <p:sp>
          <p:nvSpPr>
            <p:cNvPr id="15" name="14 Rectángulo"/>
            <p:cNvSpPr/>
            <p:nvPr/>
          </p:nvSpPr>
          <p:spPr>
            <a:xfrm>
              <a:off x="10048" y="307622"/>
              <a:ext cx="7956470" cy="1015663"/>
            </a:xfrm>
            <a:prstGeom prst="rect">
              <a:avLst/>
            </a:prstGeom>
          </p:spPr>
          <p:txBody>
            <a:bodyPr wrap="square">
              <a:spAutoFit/>
            </a:bodyPr>
            <a:lstStyle/>
            <a:p>
              <a:pPr algn="ctr"/>
              <a:r>
                <a:rPr lang="es-CO" sz="2000" b="1" dirty="0">
                  <a:solidFill>
                    <a:schemeClr val="bg1"/>
                  </a:solidFill>
                  <a:effectLst>
                    <a:glow rad="76200">
                      <a:schemeClr val="tx1"/>
                    </a:glow>
                  </a:effectLst>
                  <a:latin typeface="+mj-lt"/>
                </a:rPr>
                <a:t>LA INVESTIGACIÓN: ¿Dónde carajos dejé las llaves?, ¿Dónde puse la cartera?, ¿Qué se me harían los anteojos?, ¿Cómo es que se llama este cabrón?, ¿A que vine al baño?, ¿De qué estábamos hablando ?...</a:t>
              </a:r>
            </a:p>
          </p:txBody>
        </p:sp>
      </p:gr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mc:Choice xmlns:p14="http://schemas.microsoft.com/office/powerpoint/2010/main" Requires="p14">
      <p:transition spd="slow" p14:dur="25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0-#ppt_w/2"/>
                                          </p:val>
                                        </p:tav>
                                        <p:tav tm="100000">
                                          <p:val>
                                            <p:strVal val="#ppt_x"/>
                                          </p:val>
                                        </p:tav>
                                      </p:tavLst>
                                    </p:anim>
                                    <p:anim calcmode="lin" valueType="num">
                                      <p:cBhvr additive="base">
                                        <p:cTn id="8" dur="1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8" name="7 Grupo"/>
          <p:cNvGrpSpPr/>
          <p:nvPr/>
        </p:nvGrpSpPr>
        <p:grpSpPr>
          <a:xfrm>
            <a:off x="-11310" y="53074"/>
            <a:ext cx="7945988" cy="1584325"/>
            <a:chOff x="-11310" y="53074"/>
            <a:chExt cx="7945988" cy="1584325"/>
          </a:xfrm>
        </p:grpSpPr>
        <p:pic>
          <p:nvPicPr>
            <p:cNvPr id="5123" name="Picture 3" descr="C:\01 Mis docu. Backup\Mis imágenes\00 Para el mensaje haciendo\07.png"/>
            <p:cNvPicPr>
              <a:picLocks noChangeAspect="1" noChangeArrowheads="1"/>
            </p:cNvPicPr>
            <p:nvPr/>
          </p:nvPicPr>
          <p:blipFill rotWithShape="1">
            <a:blip r:embed="rId4">
              <a:extLst>
                <a:ext uri="{28A0092B-C50C-407E-A947-70E740481C1C}">
                  <a14:useLocalDpi xmlns:a14="http://schemas.microsoft.com/office/drawing/2010/main" val="0"/>
                </a:ext>
              </a:extLst>
            </a:blip>
            <a:srcRect l="2430"/>
            <a:stretch/>
          </p:blipFill>
          <p:spPr bwMode="auto">
            <a:xfrm>
              <a:off x="-11310" y="53074"/>
              <a:ext cx="7945988" cy="1584325"/>
            </a:xfrm>
            <a:prstGeom prst="rect">
              <a:avLst/>
            </a:prstGeom>
            <a:noFill/>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0" y="297574"/>
              <a:ext cx="7926326" cy="1015663"/>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LA  AVIACIÓN: vuele por la leche..., vuele por el pan..., vuele por los huevos...,vuele a la cocina para apagar el fogón, vuele para pagar la luz..., vuele al médico..., vuele a la farmacia…</a:t>
              </a:r>
            </a:p>
          </p:txBody>
        </p:sp>
      </p:gr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mc:Choice xmlns:p14="http://schemas.microsoft.com/office/powerpoint/2010/main" Requires="p14">
      <p:transition spd="slow" p14:dur="25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0-#ppt_w/2"/>
                                          </p:val>
                                        </p:tav>
                                        <p:tav tm="100000">
                                          <p:val>
                                            <p:strVal val="#ppt_x"/>
                                          </p:val>
                                        </p:tav>
                                      </p:tavLst>
                                    </p:anim>
                                    <p:anim calcmode="lin" valueType="num">
                                      <p:cBhvr additive="base">
                                        <p:cTn id="8" dur="1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01 Mis docu. Backup\Mis imágenes\Fondos para Montajes\Atardecer café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01 Mis docu. Backup\Mis imágenes\00 Para el mensaje haciendo\08.png"/>
          <p:cNvPicPr>
            <a:picLocks noChangeAspect="1" noChangeArrowheads="1"/>
          </p:cNvPicPr>
          <p:nvPr/>
        </p:nvPicPr>
        <p:blipFill rotWithShape="1">
          <a:blip r:embed="rId3">
            <a:extLst>
              <a:ext uri="{28A0092B-C50C-407E-A947-70E740481C1C}">
                <a14:useLocalDpi xmlns:a14="http://schemas.microsoft.com/office/drawing/2010/main" val="0"/>
              </a:ext>
            </a:extLst>
          </a:blip>
          <a:srcRect l="4198"/>
          <a:stretch/>
        </p:blipFill>
        <p:spPr bwMode="auto">
          <a:xfrm>
            <a:off x="0" y="176998"/>
            <a:ext cx="5910046" cy="1225550"/>
          </a:xfrm>
          <a:prstGeom prst="rect">
            <a:avLst/>
          </a:prstGeom>
          <a:noFill/>
          <a:extLst>
            <a:ext uri="{909E8E84-426E-40DD-AFC4-6F175D3DCCD1}">
              <a14:hiddenFill xmlns:a14="http://schemas.microsoft.com/office/drawing/2010/main">
                <a:solidFill>
                  <a:srgbClr val="FFFFFF"/>
                </a:solidFill>
              </a14:hiddenFill>
            </a:ext>
          </a:extLst>
        </p:spPr>
      </p:pic>
      <p:sp>
        <p:nvSpPr>
          <p:cNvPr id="14" name="13 Rectángulo"/>
          <p:cNvSpPr/>
          <p:nvPr/>
        </p:nvSpPr>
        <p:spPr>
          <a:xfrm>
            <a:off x="0" y="434894"/>
            <a:ext cx="5868180"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outerShdw>
                </a:effectLst>
                <a:latin typeface="+mj-lt"/>
              </a:rPr>
              <a:t>PRACTICA DE IDIOMAS: Alemán... con el Alzheimer; Italiano con el Franco </a:t>
            </a:r>
            <a:r>
              <a:rPr lang="es-CO" sz="2000" b="1" dirty="0" err="1">
                <a:solidFill>
                  <a:schemeClr val="bg1"/>
                </a:solidFill>
                <a:effectLst>
                  <a:outerShdw blurRad="38100" dist="38100" dir="2700000" algn="tl">
                    <a:srgbClr val="000000"/>
                  </a:outerShdw>
                </a:effectLst>
                <a:latin typeface="+mj-lt"/>
              </a:rPr>
              <a:t>D'Terioro</a:t>
            </a:r>
            <a:r>
              <a:rPr lang="es-CO" sz="2000" b="1" dirty="0">
                <a:solidFill>
                  <a:schemeClr val="bg1"/>
                </a:solidFill>
                <a:effectLst>
                  <a:outerShdw blurRad="38100" dist="38100" dir="2700000" algn="tl">
                    <a:srgbClr val="000000"/>
                  </a:outerShdw>
                </a:effectLst>
                <a:latin typeface="+mj-lt"/>
              </a:rPr>
              <a:t>...</a:t>
            </a:r>
          </a:p>
        </p:txBody>
      </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mc:Choice xmlns:p14="http://schemas.microsoft.com/office/powerpoint/2010/main" Requires="p14">
      <p:transition spd="slow" p14:dur="2500">
        <p14:switch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Picture 2" descr="C:\01 Mis docu. Backup\Mis imágenes\Fondos para Montajes\Atardecer rio negro.jpg"/>
          <p:cNvPicPr>
            <a:picLocks noChangeAspect="1" noChangeArrowheads="1"/>
          </p:cNvPicPr>
          <p:nvPr/>
        </p:nvPicPr>
        <p:blipFill rotWithShape="1">
          <a:blip r:embed="rId2">
            <a:extLst>
              <a:ext uri="{28A0092B-C50C-407E-A947-70E740481C1C}">
                <a14:useLocalDpi xmlns:a14="http://schemas.microsoft.com/office/drawing/2010/main" val="0"/>
              </a:ext>
            </a:extLst>
          </a:blip>
          <a:srcRect l="220" t="334" r="323" b="14086"/>
          <a:stretch/>
        </p:blipFill>
        <p:spPr bwMode="auto">
          <a:xfrm>
            <a:off x="0" y="1"/>
            <a:ext cx="9144001"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66" name="65 Grupo"/>
          <p:cNvGrpSpPr/>
          <p:nvPr/>
        </p:nvGrpSpPr>
        <p:grpSpPr>
          <a:xfrm>
            <a:off x="0" y="175324"/>
            <a:ext cx="4344779" cy="1225550"/>
            <a:chOff x="0" y="175324"/>
            <a:chExt cx="4344779" cy="1225550"/>
          </a:xfrm>
        </p:grpSpPr>
        <p:pic>
          <p:nvPicPr>
            <p:cNvPr id="10242" name="Picture 2" descr="C:\01 Mis docu. Backup\Mis imágenes\00 Para el mensaje haciendo\09a.png"/>
            <p:cNvPicPr>
              <a:picLocks noChangeAspect="1" noChangeArrowheads="1"/>
            </p:cNvPicPr>
            <p:nvPr/>
          </p:nvPicPr>
          <p:blipFill rotWithShape="1">
            <a:blip r:embed="rId3">
              <a:extLst>
                <a:ext uri="{28A0092B-C50C-407E-A947-70E740481C1C}">
                  <a14:useLocalDpi xmlns:a14="http://schemas.microsoft.com/office/drawing/2010/main" val="0"/>
                </a:ext>
              </a:extLst>
            </a:blip>
            <a:srcRect l="4204"/>
            <a:stretch/>
          </p:blipFill>
          <p:spPr bwMode="auto">
            <a:xfrm>
              <a:off x="0" y="175324"/>
              <a:ext cx="4344779" cy="1225550"/>
            </a:xfrm>
            <a:prstGeom prst="rect">
              <a:avLst/>
            </a:prstGeom>
            <a:noFill/>
            <a:extLst>
              <a:ext uri="{909E8E84-426E-40DD-AFC4-6F175D3DCCD1}">
                <a14:hiddenFill xmlns:a14="http://schemas.microsoft.com/office/drawing/2010/main">
                  <a:solidFill>
                    <a:srgbClr val="FFFFFF"/>
                  </a:solidFill>
                </a14:hiddenFill>
              </a:ext>
            </a:extLst>
          </p:spPr>
        </p:pic>
        <p:sp>
          <p:nvSpPr>
            <p:cNvPr id="56" name="55 Rectángulo"/>
            <p:cNvSpPr/>
            <p:nvPr/>
          </p:nvSpPr>
          <p:spPr>
            <a:xfrm>
              <a:off x="3552" y="424846"/>
              <a:ext cx="4176580"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PRACTICA DE YOGA: </a:t>
              </a:r>
              <a:r>
                <a:rPr lang="es-CO" sz="2000" b="1" dirty="0" err="1">
                  <a:solidFill>
                    <a:schemeClr val="bg1"/>
                  </a:solidFill>
                  <a:effectLst>
                    <a:outerShdw blurRad="38100" dist="38100" dir="2700000" algn="tl">
                      <a:srgbClr val="000000">
                        <a:alpha val="43137"/>
                      </a:srgbClr>
                    </a:outerShdw>
                  </a:effectLst>
                  <a:latin typeface="+mj-lt"/>
                </a:rPr>
                <a:t>YOGAsto</a:t>
              </a:r>
              <a:r>
                <a:rPr lang="es-CO" sz="2000" b="1" dirty="0">
                  <a:solidFill>
                    <a:schemeClr val="bg1"/>
                  </a:solidFill>
                  <a:effectLst>
                    <a:outerShdw blurRad="38100" dist="38100" dir="2700000" algn="tl">
                      <a:srgbClr val="000000">
                        <a:alpha val="43137"/>
                      </a:srgbClr>
                    </a:outerShdw>
                  </a:effectLst>
                  <a:latin typeface="+mj-lt"/>
                </a:rPr>
                <a:t> mucho, </a:t>
              </a:r>
              <a:r>
                <a:rPr lang="es-CO" sz="2000" b="1" dirty="0" err="1">
                  <a:solidFill>
                    <a:schemeClr val="bg1"/>
                  </a:solidFill>
                  <a:effectLst>
                    <a:outerShdw blurRad="38100" dist="38100" dir="2700000" algn="tl">
                      <a:srgbClr val="000000">
                        <a:alpha val="43137"/>
                      </a:srgbClr>
                    </a:outerShdw>
                  </a:effectLst>
                  <a:latin typeface="+mj-lt"/>
                </a:rPr>
                <a:t>YOGAno</a:t>
              </a:r>
              <a:r>
                <a:rPr lang="es-CO" sz="2000" b="1" dirty="0">
                  <a:solidFill>
                    <a:schemeClr val="bg1"/>
                  </a:solidFill>
                  <a:effectLst>
                    <a:outerShdw blurRad="38100" dist="38100" dir="2700000" algn="tl">
                      <a:srgbClr val="000000">
                        <a:alpha val="43137"/>
                      </a:srgbClr>
                    </a:outerShdw>
                  </a:effectLst>
                  <a:latin typeface="+mj-lt"/>
                </a:rPr>
                <a:t> muy poquito...</a:t>
              </a:r>
            </a:p>
          </p:txBody>
        </p:sp>
      </p:grpSp>
      <p:grpSp>
        <p:nvGrpSpPr>
          <p:cNvPr id="67" name="66 Grupo"/>
          <p:cNvGrpSpPr/>
          <p:nvPr/>
        </p:nvGrpSpPr>
        <p:grpSpPr>
          <a:xfrm>
            <a:off x="4783950" y="168624"/>
            <a:ext cx="4360052" cy="1225550"/>
            <a:chOff x="4783950" y="168624"/>
            <a:chExt cx="4360052" cy="1225550"/>
          </a:xfrm>
        </p:grpSpPr>
        <p:pic>
          <p:nvPicPr>
            <p:cNvPr id="10243" name="Picture 3" descr="C:\01 Mis docu. Backup\Mis imágenes\00 Para el mensaje haciendo\09b.png"/>
            <p:cNvPicPr>
              <a:picLocks noChangeAspect="1" noChangeArrowheads="1"/>
            </p:cNvPicPr>
            <p:nvPr/>
          </p:nvPicPr>
          <p:blipFill rotWithShape="1">
            <a:blip r:embed="rId4">
              <a:extLst>
                <a:ext uri="{28A0092B-C50C-407E-A947-70E740481C1C}">
                  <a14:useLocalDpi xmlns:a14="http://schemas.microsoft.com/office/drawing/2010/main" val="0"/>
                </a:ext>
              </a:extLst>
            </a:blip>
            <a:srcRect r="3868"/>
            <a:stretch/>
          </p:blipFill>
          <p:spPr bwMode="auto">
            <a:xfrm>
              <a:off x="4783950" y="168624"/>
              <a:ext cx="4360052" cy="1225550"/>
            </a:xfrm>
            <a:prstGeom prst="rect">
              <a:avLst/>
            </a:prstGeom>
            <a:noFill/>
            <a:extLst>
              <a:ext uri="{909E8E84-426E-40DD-AFC4-6F175D3DCCD1}">
                <a14:hiddenFill xmlns:a14="http://schemas.microsoft.com/office/drawing/2010/main">
                  <a:solidFill>
                    <a:srgbClr val="FFFFFF"/>
                  </a:solidFill>
                </a14:hiddenFill>
              </a:ext>
            </a:extLst>
          </p:spPr>
        </p:pic>
        <p:sp>
          <p:nvSpPr>
            <p:cNvPr id="57" name="56 Rectángulo"/>
            <p:cNvSpPr/>
            <p:nvPr/>
          </p:nvSpPr>
          <p:spPr>
            <a:xfrm>
              <a:off x="5004060" y="423664"/>
              <a:ext cx="4104570"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PRACTICA DEL TROTE: si no  </a:t>
              </a:r>
              <a:r>
                <a:rPr lang="es-CO" sz="2000" b="1" dirty="0" smtClean="0">
                  <a:solidFill>
                    <a:schemeClr val="bg1"/>
                  </a:solidFill>
                  <a:effectLst>
                    <a:outerShdw blurRad="38100" dist="38100" dir="2700000" algn="tl">
                      <a:srgbClr val="000000">
                        <a:alpha val="43137"/>
                      </a:srgbClr>
                    </a:outerShdw>
                  </a:effectLst>
                  <a:latin typeface="+mj-lt"/>
                </a:rPr>
                <a:t>corro...</a:t>
              </a:r>
            </a:p>
            <a:p>
              <a:pPr algn="ctr"/>
              <a:r>
                <a:rPr lang="es-CO" sz="2000" b="1" dirty="0" smtClean="0">
                  <a:solidFill>
                    <a:schemeClr val="bg1"/>
                  </a:solidFill>
                  <a:effectLst>
                    <a:outerShdw blurRad="38100" dist="38100" dir="2700000" algn="tl">
                      <a:srgbClr val="000000">
                        <a:alpha val="43137"/>
                      </a:srgbClr>
                    </a:outerShdw>
                  </a:effectLst>
                  <a:latin typeface="+mj-lt"/>
                </a:rPr>
                <a:t>me </a:t>
              </a:r>
              <a:r>
                <a:rPr lang="es-CO" sz="2000" b="1" dirty="0">
                  <a:solidFill>
                    <a:schemeClr val="bg1"/>
                  </a:solidFill>
                  <a:effectLst>
                    <a:outerShdw blurRad="38100" dist="38100" dir="2700000" algn="tl">
                      <a:srgbClr val="000000">
                        <a:alpha val="43137"/>
                      </a:srgbClr>
                    </a:outerShdw>
                  </a:effectLst>
                  <a:latin typeface="+mj-lt"/>
                </a:rPr>
                <a:t>orino!!!</a:t>
              </a:r>
            </a:p>
          </p:txBody>
        </p:sp>
      </p:grpSp>
    </p:spTree>
    <p:extLst>
      <p:ext uri="{BB962C8B-B14F-4D97-AF65-F5344CB8AC3E}">
        <p14:creationId xmlns:p14="http://schemas.microsoft.com/office/powerpoint/2010/main" val="2955648474"/>
      </p:ext>
    </p:extLst>
  </p:cSld>
  <p:clrMapOvr>
    <a:masterClrMapping/>
  </p:clrMapOvr>
  <mc:AlternateContent xmlns:mc="http://schemas.openxmlformats.org/markup-compatibility/2006">
    <mc:Choice xmlns:p14="http://schemas.microsoft.com/office/powerpoint/2010/main" Requires="p14">
      <p:transition spd="slow" p14:dur="25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1500" fill="hold"/>
                                        <p:tgtEl>
                                          <p:spTgt spid="66"/>
                                        </p:tgtEl>
                                        <p:attrNameLst>
                                          <p:attrName>ppt_x</p:attrName>
                                        </p:attrNameLst>
                                      </p:cBhvr>
                                      <p:tavLst>
                                        <p:tav tm="0">
                                          <p:val>
                                            <p:strVal val="0-#ppt_w/2"/>
                                          </p:val>
                                        </p:tav>
                                        <p:tav tm="100000">
                                          <p:val>
                                            <p:strVal val="#ppt_x"/>
                                          </p:val>
                                        </p:tav>
                                      </p:tavLst>
                                    </p:anim>
                                    <p:anim calcmode="lin" valueType="num">
                                      <p:cBhvr additive="base">
                                        <p:cTn id="8" dur="1500" fill="hold"/>
                                        <p:tgtEl>
                                          <p:spTgt spid="6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67"/>
                                        </p:tgtEl>
                                        <p:attrNameLst>
                                          <p:attrName>style.visibility</p:attrName>
                                        </p:attrNameLst>
                                      </p:cBhvr>
                                      <p:to>
                                        <p:strVal val="visible"/>
                                      </p:to>
                                    </p:set>
                                    <p:anim calcmode="lin" valueType="num">
                                      <p:cBhvr additive="base">
                                        <p:cTn id="13" dur="1500" fill="hold"/>
                                        <p:tgtEl>
                                          <p:spTgt spid="67"/>
                                        </p:tgtEl>
                                        <p:attrNameLst>
                                          <p:attrName>ppt_x</p:attrName>
                                        </p:attrNameLst>
                                      </p:cBhvr>
                                      <p:tavLst>
                                        <p:tav tm="0">
                                          <p:val>
                                            <p:strVal val="1+#ppt_w/2"/>
                                          </p:val>
                                        </p:tav>
                                        <p:tav tm="100000">
                                          <p:val>
                                            <p:strVal val="#ppt_x"/>
                                          </p:val>
                                        </p:tav>
                                      </p:tavLst>
                                    </p:anim>
                                    <p:anim calcmode="lin" valueType="num">
                                      <p:cBhvr additive="base">
                                        <p:cTn id="14" dur="15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4" descr="C:\01 Mis docu. Backup\Mis imágenes\Fondos para Montajes\Atardecer rojo amarillo.jpg"/>
          <p:cNvPicPr>
            <a:picLocks noChangeAspect="1" noChangeArrowheads="1"/>
          </p:cNvPicPr>
          <p:nvPr/>
        </p:nvPicPr>
        <p:blipFill rotWithShape="1">
          <a:blip r:embed="rId2">
            <a:extLst>
              <a:ext uri="{28A0092B-C50C-407E-A947-70E740481C1C}">
                <a14:useLocalDpi xmlns:a14="http://schemas.microsoft.com/office/drawing/2010/main" val="0"/>
              </a:ext>
            </a:extLst>
          </a:blip>
          <a:srcRect l="357"/>
          <a:stretch/>
        </p:blipFill>
        <p:spPr bwMode="auto">
          <a:xfrm>
            <a:off x="-19574" y="1588"/>
            <a:ext cx="9163573" cy="5138737"/>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15 Grupo"/>
          <p:cNvGrpSpPr/>
          <p:nvPr/>
        </p:nvGrpSpPr>
        <p:grpSpPr>
          <a:xfrm>
            <a:off x="-24918" y="105117"/>
            <a:ext cx="6273244" cy="854075"/>
            <a:chOff x="-24918" y="105117"/>
            <a:chExt cx="6273244" cy="854075"/>
          </a:xfrm>
        </p:grpSpPr>
        <p:pic>
          <p:nvPicPr>
            <p:cNvPr id="9221" name="Picture 5" descr="C:\01 Mis docu. Backup\Mis imágenes\00 Para el mensaje haciendo\11a.png"/>
            <p:cNvPicPr>
              <a:picLocks noChangeAspect="1" noChangeArrowheads="1"/>
            </p:cNvPicPr>
            <p:nvPr/>
          </p:nvPicPr>
          <p:blipFill rotWithShape="1">
            <a:blip r:embed="rId3">
              <a:extLst>
                <a:ext uri="{28A0092B-C50C-407E-A947-70E740481C1C}">
                  <a14:useLocalDpi xmlns:a14="http://schemas.microsoft.com/office/drawing/2010/main" val="0"/>
                </a:ext>
              </a:extLst>
            </a:blip>
            <a:srcRect l="2717"/>
            <a:stretch/>
          </p:blipFill>
          <p:spPr bwMode="auto">
            <a:xfrm>
              <a:off x="-24918" y="105117"/>
              <a:ext cx="6273244" cy="854075"/>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35370" y="329392"/>
              <a:ext cx="6120850" cy="400110"/>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¿Sabe usted cuál es el símbolo químico de los jubilados?</a:t>
              </a:r>
            </a:p>
          </p:txBody>
        </p:sp>
      </p:grpSp>
      <p:grpSp>
        <p:nvGrpSpPr>
          <p:cNvPr id="18" name="17 Grupo"/>
          <p:cNvGrpSpPr/>
          <p:nvPr/>
        </p:nvGrpSpPr>
        <p:grpSpPr>
          <a:xfrm>
            <a:off x="-24919" y="1419590"/>
            <a:ext cx="1286047" cy="865187"/>
            <a:chOff x="-24919" y="1419590"/>
            <a:chExt cx="1286047" cy="865187"/>
          </a:xfrm>
        </p:grpSpPr>
        <p:pic>
          <p:nvPicPr>
            <p:cNvPr id="9222" name="Picture 6" descr="C:\01 Mis docu. Backup\Mis imágenes\00 Para el mensaje haciendo\11b.png"/>
            <p:cNvPicPr>
              <a:picLocks noChangeAspect="1" noChangeArrowheads="1"/>
            </p:cNvPicPr>
            <p:nvPr/>
          </p:nvPicPr>
          <p:blipFill rotWithShape="1">
            <a:blip r:embed="rId4">
              <a:extLst>
                <a:ext uri="{28A0092B-C50C-407E-A947-70E740481C1C}">
                  <a14:useLocalDpi xmlns:a14="http://schemas.microsoft.com/office/drawing/2010/main" val="0"/>
                </a:ext>
              </a:extLst>
            </a:blip>
            <a:srcRect l="14905"/>
            <a:stretch/>
          </p:blipFill>
          <p:spPr bwMode="auto">
            <a:xfrm>
              <a:off x="-24919" y="1419590"/>
              <a:ext cx="1286047" cy="86518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047" y="1625572"/>
              <a:ext cx="1154483" cy="400110"/>
            </a:xfrm>
            <a:prstGeom prst="rect">
              <a:avLst/>
            </a:prstGeom>
          </p:spPr>
          <p:txBody>
            <a:bodyPr wrap="none">
              <a:spAutoFit/>
            </a:bodyPr>
            <a:lstStyle/>
            <a:p>
              <a:pPr algn="ctr"/>
              <a:r>
                <a:rPr lang="es-CO" sz="2000" b="1" dirty="0">
                  <a:solidFill>
                    <a:schemeClr val="bg1"/>
                  </a:solidFill>
                  <a:latin typeface="+mj-lt"/>
                </a:rPr>
                <a:t>EL ZINC…</a:t>
              </a:r>
            </a:p>
          </p:txBody>
        </p:sp>
      </p:gr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mc:Choice xmlns:p14="http://schemas.microsoft.com/office/powerpoint/2010/main" Requires="p14">
      <p:transition spd="slow" p14:dur="25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500" fill="hold"/>
                                        <p:tgtEl>
                                          <p:spTgt spid="16"/>
                                        </p:tgtEl>
                                        <p:attrNameLst>
                                          <p:attrName>ppt_x</p:attrName>
                                        </p:attrNameLst>
                                      </p:cBhvr>
                                      <p:tavLst>
                                        <p:tav tm="0">
                                          <p:val>
                                            <p:strVal val="0-#ppt_w/2"/>
                                          </p:val>
                                        </p:tav>
                                        <p:tav tm="100000">
                                          <p:val>
                                            <p:strVal val="#ppt_x"/>
                                          </p:val>
                                        </p:tav>
                                      </p:tavLst>
                                    </p:anim>
                                    <p:anim calcmode="lin" valueType="num">
                                      <p:cBhvr additive="base">
                                        <p:cTn id="8" dur="1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1500" fill="hold"/>
                                        <p:tgtEl>
                                          <p:spTgt spid="18"/>
                                        </p:tgtEl>
                                        <p:attrNameLst>
                                          <p:attrName>ppt_x</p:attrName>
                                        </p:attrNameLst>
                                      </p:cBhvr>
                                      <p:tavLst>
                                        <p:tav tm="0">
                                          <p:val>
                                            <p:strVal val="1+#ppt_w/2"/>
                                          </p:val>
                                        </p:tav>
                                        <p:tav tm="100000">
                                          <p:val>
                                            <p:strVal val="#ppt_x"/>
                                          </p:val>
                                        </p:tav>
                                      </p:tavLst>
                                    </p:anim>
                                    <p:anim calcmode="lin" valueType="num">
                                      <p:cBhvr additive="base">
                                        <p:cTn id="14" dur="1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01 Mis docu. Backup\Mis imágenes\Fondos para Montajes\Atardecer2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9144000" cy="5146676"/>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9 Grupo"/>
          <p:cNvGrpSpPr/>
          <p:nvPr/>
        </p:nvGrpSpPr>
        <p:grpSpPr>
          <a:xfrm>
            <a:off x="0" y="-10048"/>
            <a:ext cx="4057882" cy="2109787"/>
            <a:chOff x="0" y="-10048"/>
            <a:chExt cx="4057882" cy="2109787"/>
          </a:xfrm>
        </p:grpSpPr>
        <p:pic>
          <p:nvPicPr>
            <p:cNvPr id="11267" name="Picture 3" descr="C:\01 Mis docu. Backup\Mis imágenes\00 Para el mensaje haciendo\12.png"/>
            <p:cNvPicPr>
              <a:picLocks noChangeAspect="1" noChangeArrowheads="1"/>
            </p:cNvPicPr>
            <p:nvPr/>
          </p:nvPicPr>
          <p:blipFill rotWithShape="1">
            <a:blip r:embed="rId4">
              <a:extLst>
                <a:ext uri="{28A0092B-C50C-407E-A947-70E740481C1C}">
                  <a14:useLocalDpi xmlns:a14="http://schemas.microsoft.com/office/drawing/2010/main" val="0"/>
                </a:ext>
              </a:extLst>
            </a:blip>
            <a:srcRect l="4764"/>
            <a:stretch/>
          </p:blipFill>
          <p:spPr bwMode="auto">
            <a:xfrm>
              <a:off x="0" y="-10048"/>
              <a:ext cx="4057882" cy="2109787"/>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9196" y="317670"/>
              <a:ext cx="3956724" cy="400110"/>
            </a:xfrm>
            <a:prstGeom prst="rect">
              <a:avLst/>
            </a:prstGeom>
          </p:spPr>
          <p:txBody>
            <a:bodyPr wrap="none">
              <a:spAutoFit/>
            </a:bodyPr>
            <a:lstStyle/>
            <a:p>
              <a:pPr algn="ctr"/>
              <a:r>
                <a:rPr lang="es-CO" sz="2000" b="1" dirty="0">
                  <a:solidFill>
                    <a:schemeClr val="bg1"/>
                  </a:solidFill>
                  <a:latin typeface="+mj-lt"/>
                </a:rPr>
                <a:t>Porque todo lo debemos comer así:</a:t>
              </a:r>
            </a:p>
          </p:txBody>
        </p:sp>
      </p:grpSp>
      <p:sp>
        <p:nvSpPr>
          <p:cNvPr id="4" name="3 Rectángulo"/>
          <p:cNvSpPr/>
          <p:nvPr/>
        </p:nvSpPr>
        <p:spPr>
          <a:xfrm>
            <a:off x="39196" y="789790"/>
            <a:ext cx="1706094" cy="1015663"/>
          </a:xfrm>
          <a:prstGeom prst="rect">
            <a:avLst/>
          </a:prstGeom>
        </p:spPr>
        <p:txBody>
          <a:bodyPr wrap="square">
            <a:spAutoFit/>
          </a:bodyPr>
          <a:lstStyle/>
          <a:p>
            <a:r>
              <a:rPr lang="es-CO" sz="2000" b="1" dirty="0">
                <a:solidFill>
                  <a:schemeClr val="bg1"/>
                </a:solidFill>
                <a:latin typeface="+mj-lt"/>
              </a:rPr>
              <a:t>ZINC… sal</a:t>
            </a:r>
          </a:p>
          <a:p>
            <a:r>
              <a:rPr lang="es-CO" sz="2000" b="1" smtClean="0">
                <a:solidFill>
                  <a:schemeClr val="bg1"/>
                </a:solidFill>
                <a:latin typeface="+mj-lt"/>
              </a:rPr>
              <a:t>ZINC… dulce</a:t>
            </a:r>
            <a:endParaRPr lang="es-CO" sz="2000" b="1" dirty="0">
              <a:solidFill>
                <a:schemeClr val="bg1"/>
              </a:solidFill>
              <a:latin typeface="+mj-lt"/>
            </a:endParaRPr>
          </a:p>
          <a:p>
            <a:r>
              <a:rPr lang="es-CO" sz="2000" b="1" dirty="0">
                <a:solidFill>
                  <a:schemeClr val="bg1"/>
                </a:solidFill>
                <a:latin typeface="+mj-lt"/>
              </a:rPr>
              <a:t>ZINC... </a:t>
            </a:r>
            <a:r>
              <a:rPr lang="es-CO" sz="2000" b="1" dirty="0" smtClean="0">
                <a:solidFill>
                  <a:schemeClr val="bg1"/>
                </a:solidFill>
                <a:latin typeface="+mj-lt"/>
              </a:rPr>
              <a:t>grasa</a:t>
            </a:r>
            <a:endParaRPr lang="es-CO" sz="2000" b="1" dirty="0">
              <a:solidFill>
                <a:schemeClr val="bg1"/>
              </a:solidFill>
              <a:latin typeface="+mj-lt"/>
            </a:endParaRP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mc:Choice xmlns:p14="http://schemas.microsoft.com/office/powerpoint/2010/main" Requires="p14">
      <p:transition spd="slow" p14:dur="25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500" fill="hold"/>
                                        <p:tgtEl>
                                          <p:spTgt spid="10"/>
                                        </p:tgtEl>
                                        <p:attrNameLst>
                                          <p:attrName>ppt_x</p:attrName>
                                        </p:attrNameLst>
                                      </p:cBhvr>
                                      <p:tavLst>
                                        <p:tav tm="0">
                                          <p:val>
                                            <p:strVal val="0-#ppt_w/2"/>
                                          </p:val>
                                        </p:tav>
                                        <p:tav tm="100000">
                                          <p:val>
                                            <p:strVal val="#ppt_x"/>
                                          </p:val>
                                        </p:tav>
                                      </p:tavLst>
                                    </p:anim>
                                    <p:anim calcmode="lin" valueType="num">
                                      <p:cBhvr additive="base">
                                        <p:cTn id="8" dur="1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1500" fill="hold"/>
                                        <p:tgtEl>
                                          <p:spTgt spid="4"/>
                                        </p:tgtEl>
                                        <p:attrNameLst>
                                          <p:attrName>ppt_x</p:attrName>
                                        </p:attrNameLst>
                                      </p:cBhvr>
                                      <p:tavLst>
                                        <p:tav tm="0">
                                          <p:val>
                                            <p:strVal val="1+#ppt_w/2"/>
                                          </p:val>
                                        </p:tav>
                                        <p:tav tm="100000">
                                          <p:val>
                                            <p:strVal val="#ppt_x"/>
                                          </p:val>
                                        </p:tav>
                                      </p:tavLst>
                                    </p:anim>
                                    <p:anim calcmode="lin" valueType="num">
                                      <p:cBhvr additive="base">
                                        <p:cTn id="14" dur="1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3" name="12 Grupo"/>
          <p:cNvGrpSpPr/>
          <p:nvPr/>
        </p:nvGrpSpPr>
        <p:grpSpPr>
          <a:xfrm>
            <a:off x="-24918" y="3157878"/>
            <a:ext cx="3358572" cy="1798637"/>
            <a:chOff x="-24918" y="3157878"/>
            <a:chExt cx="3358572" cy="1798637"/>
          </a:xfrm>
        </p:grpSpPr>
        <p:pic>
          <p:nvPicPr>
            <p:cNvPr id="2050" name="Picture 2" descr="C:\01 Mis docu. Backup\Mis imágenes\00 Para el mensaje haciendo\13.png"/>
            <p:cNvPicPr>
              <a:picLocks noChangeAspect="1" noChangeArrowheads="1"/>
            </p:cNvPicPr>
            <p:nvPr/>
          </p:nvPicPr>
          <p:blipFill rotWithShape="1">
            <a:blip r:embed="rId3">
              <a:extLst>
                <a:ext uri="{28A0092B-C50C-407E-A947-70E740481C1C}">
                  <a14:useLocalDpi xmlns:a14="http://schemas.microsoft.com/office/drawing/2010/main" val="0"/>
                </a:ext>
              </a:extLst>
            </a:blip>
            <a:srcRect l="4829"/>
            <a:stretch/>
          </p:blipFill>
          <p:spPr bwMode="auto">
            <a:xfrm>
              <a:off x="-24918" y="3157878"/>
              <a:ext cx="3358572" cy="1798637"/>
            </a:xfrm>
            <a:prstGeom prst="rect">
              <a:avLst/>
            </a:prstGeom>
            <a:noFill/>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35370" y="3377199"/>
              <a:ext cx="3127844" cy="1384995"/>
            </a:xfrm>
            <a:prstGeom prst="rect">
              <a:avLst/>
            </a:prstGeom>
            <a:noFill/>
          </p:spPr>
          <p:txBody>
            <a:bodyPr wrap="none" rtlCol="0">
              <a:spAutoFit/>
            </a:bodyPr>
            <a:lstStyle/>
            <a:p>
              <a:r>
                <a:rPr lang="es-CO" sz="1400" b="1" dirty="0" smtClean="0">
                  <a:solidFill>
                    <a:schemeClr val="bg1"/>
                  </a:solidFill>
                  <a:effectLst>
                    <a:outerShdw blurRad="38100" dist="38100" dir="2700000" algn="tl">
                      <a:srgbClr val="000000">
                        <a:alpha val="43137"/>
                      </a:srgbClr>
                    </a:outerShdw>
                  </a:effectLst>
                  <a:latin typeface="+mj-lt"/>
                </a:rPr>
                <a:t>Texto: </a:t>
              </a:r>
              <a:r>
                <a:rPr lang="es-CO" sz="1400" b="1" i="1" dirty="0" smtClean="0">
                  <a:solidFill>
                    <a:schemeClr val="bg1"/>
                  </a:solidFill>
                  <a:effectLst>
                    <a:outerShdw blurRad="38100" dist="38100" dir="2700000" algn="tl">
                      <a:srgbClr val="000000">
                        <a:alpha val="43137"/>
                      </a:srgbClr>
                    </a:outerShdw>
                  </a:effectLst>
                  <a:latin typeface="+mj-lt"/>
                </a:rPr>
                <a:t>Autor desconocido</a:t>
              </a:r>
            </a:p>
            <a:p>
              <a:endParaRPr lang="es-CO" sz="1400" b="1" dirty="0">
                <a:solidFill>
                  <a:schemeClr val="bg1"/>
                </a:solidFill>
                <a:effectLst>
                  <a:outerShdw blurRad="38100" dist="38100" dir="2700000" algn="tl">
                    <a:srgbClr val="000000">
                      <a:alpha val="43137"/>
                    </a:srgbClr>
                  </a:outerShdw>
                </a:effectLst>
                <a:latin typeface="+mj-lt"/>
              </a:endParaRPr>
            </a:p>
            <a:p>
              <a:r>
                <a:rPr lang="es-CO" sz="1400" b="1" dirty="0" smtClean="0">
                  <a:solidFill>
                    <a:schemeClr val="bg1"/>
                  </a:solidFill>
                  <a:effectLst>
                    <a:outerShdw blurRad="38100" dist="38100" dir="2700000" algn="tl">
                      <a:srgbClr val="000000">
                        <a:alpha val="43137"/>
                      </a:srgbClr>
                    </a:outerShdw>
                  </a:effectLst>
                  <a:latin typeface="+mj-lt"/>
                </a:rPr>
                <a:t>Música: </a:t>
              </a:r>
              <a:r>
                <a:rPr lang="es-CO" sz="1400" b="1" dirty="0" err="1" smtClean="0">
                  <a:solidFill>
                    <a:schemeClr val="bg1"/>
                  </a:solidFill>
                  <a:effectLst>
                    <a:outerShdw blurRad="38100" dist="38100" dir="2700000" algn="tl">
                      <a:srgbClr val="000000">
                        <a:alpha val="43137"/>
                      </a:srgbClr>
                    </a:outerShdw>
                  </a:effectLst>
                  <a:latin typeface="+mj-lt"/>
                </a:rPr>
                <a:t>Musaler</a:t>
              </a:r>
              <a:r>
                <a:rPr lang="es-CO" sz="1400" b="1" dirty="0" smtClean="0">
                  <a:solidFill>
                    <a:schemeClr val="bg1"/>
                  </a:solidFill>
                  <a:effectLst>
                    <a:outerShdw blurRad="38100" dist="38100" dir="2700000" algn="tl">
                      <a:srgbClr val="000000">
                        <a:alpha val="43137"/>
                      </a:srgbClr>
                    </a:outerShdw>
                  </a:effectLst>
                  <a:latin typeface="+mj-lt"/>
                </a:rPr>
                <a:t> - </a:t>
              </a:r>
              <a:r>
                <a:rPr lang="es-CO" sz="1400" b="1" i="1" dirty="0" smtClean="0">
                  <a:solidFill>
                    <a:schemeClr val="bg1"/>
                  </a:solidFill>
                  <a:effectLst>
                    <a:outerShdw blurRad="38100" dist="38100" dir="2700000" algn="tl">
                      <a:srgbClr val="000000">
                        <a:alpha val="43137"/>
                      </a:srgbClr>
                    </a:outerShdw>
                  </a:effectLst>
                  <a:latin typeface="+mj-lt"/>
                </a:rPr>
                <a:t>Ara </a:t>
              </a:r>
              <a:r>
                <a:rPr lang="es-CO" sz="1400" b="1" i="1" dirty="0" err="1" smtClean="0">
                  <a:solidFill>
                    <a:schemeClr val="bg1"/>
                  </a:solidFill>
                  <a:effectLst>
                    <a:outerShdw blurRad="38100" dist="38100" dir="2700000" algn="tl">
                      <a:srgbClr val="000000">
                        <a:alpha val="43137"/>
                      </a:srgbClr>
                    </a:outerShdw>
                  </a:effectLst>
                  <a:latin typeface="+mj-lt"/>
                </a:rPr>
                <a:t>Gevorkyan</a:t>
              </a:r>
              <a:endParaRPr lang="es-CO" sz="1400" b="1" i="1" dirty="0" smtClean="0">
                <a:solidFill>
                  <a:schemeClr val="bg1"/>
                </a:solidFill>
                <a:effectLst>
                  <a:outerShdw blurRad="38100" dist="38100" dir="2700000" algn="tl">
                    <a:srgbClr val="000000">
                      <a:alpha val="43137"/>
                    </a:srgbClr>
                  </a:outerShdw>
                </a:effectLst>
                <a:latin typeface="+mj-lt"/>
              </a:endParaRPr>
            </a:p>
            <a:p>
              <a:endParaRPr lang="es-CO" sz="1400" b="1" dirty="0">
                <a:solidFill>
                  <a:schemeClr val="bg1"/>
                </a:solidFill>
                <a:effectLst>
                  <a:outerShdw blurRad="38100" dist="38100" dir="2700000" algn="tl">
                    <a:srgbClr val="000000">
                      <a:alpha val="43137"/>
                    </a:srgbClr>
                  </a:outerShdw>
                </a:effectLst>
                <a:latin typeface="+mj-lt"/>
              </a:endParaRPr>
            </a:p>
            <a:p>
              <a:r>
                <a:rPr lang="es-CO" sz="1400" b="1" dirty="0" smtClean="0">
                  <a:solidFill>
                    <a:schemeClr val="bg1"/>
                  </a:solidFill>
                  <a:effectLst>
                    <a:outerShdw blurRad="38100" dist="38100" dir="2700000" algn="tl">
                      <a:srgbClr val="000000">
                        <a:alpha val="43137"/>
                      </a:srgbClr>
                    </a:outerShdw>
                  </a:effectLst>
                  <a:latin typeface="+mj-lt"/>
                </a:rPr>
                <a:t>Realización general: </a:t>
              </a:r>
              <a:r>
                <a:rPr lang="es-CO" sz="1400" b="1" i="1" dirty="0" smtClean="0">
                  <a:solidFill>
                    <a:schemeClr val="bg1"/>
                  </a:solidFill>
                  <a:effectLst>
                    <a:outerShdw blurRad="38100" dist="38100" dir="2700000" algn="tl">
                      <a:srgbClr val="000000">
                        <a:alpha val="43137"/>
                      </a:srgbClr>
                    </a:outerShdw>
                  </a:effectLst>
                  <a:latin typeface="+mj-lt"/>
                </a:rPr>
                <a:t>Rodrigo Valencia C.</a:t>
              </a:r>
            </a:p>
            <a:p>
              <a:r>
                <a:rPr lang="es-CO" sz="1400" b="1" dirty="0" smtClean="0">
                  <a:solidFill>
                    <a:schemeClr val="bg1"/>
                  </a:solidFill>
                  <a:effectLst>
                    <a:outerShdw blurRad="38100" dist="38100" dir="2700000" algn="tl">
                      <a:srgbClr val="000000">
                        <a:alpha val="43137"/>
                      </a:srgbClr>
                    </a:outerShdw>
                  </a:effectLst>
                  <a:latin typeface="+mj-lt"/>
                </a:rPr>
                <a:t>Medellín-Colombia</a:t>
              </a:r>
              <a:endParaRPr lang="es-CO" sz="1400" b="1" dirty="0">
                <a:solidFill>
                  <a:schemeClr val="bg1"/>
                </a:solidFill>
                <a:effectLst>
                  <a:outerShdw blurRad="38100" dist="38100" dir="2700000" algn="tl">
                    <a:srgbClr val="000000">
                      <a:alpha val="43137"/>
                    </a:srgbClr>
                  </a:outerShdw>
                </a:effectLst>
                <a:latin typeface="+mj-lt"/>
              </a:endParaRPr>
            </a:p>
          </p:txBody>
        </p:sp>
      </p:grpSp>
    </p:spTree>
    <p:extLst>
      <p:ext uri="{BB962C8B-B14F-4D97-AF65-F5344CB8AC3E}">
        <p14:creationId xmlns:p14="http://schemas.microsoft.com/office/powerpoint/2010/main" val="1220842007"/>
      </p:ext>
    </p:extLst>
  </p:cSld>
  <p:clrMapOvr>
    <a:masterClrMapping/>
  </p:clrMapOvr>
  <mc:AlternateContent xmlns:mc="http://schemas.openxmlformats.org/markup-compatibility/2006">
    <mc:Choice xmlns:p14="http://schemas.microsoft.com/office/powerpoint/2010/main" Requires="p14">
      <p:transition spd="slow" p14:dur="2500" advClick="0" advTm="12000">
        <p14:switch dir="r"/>
      </p:transition>
    </mc:Choice>
    <mc:Fallback>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500" fill="hold"/>
                                        <p:tgtEl>
                                          <p:spTgt spid="13"/>
                                        </p:tgtEl>
                                        <p:attrNameLst>
                                          <p:attrName>ppt_x</p:attrName>
                                        </p:attrNameLst>
                                      </p:cBhvr>
                                      <p:tavLst>
                                        <p:tav tm="0">
                                          <p:val>
                                            <p:strVal val="0-#ppt_w/2"/>
                                          </p:val>
                                        </p:tav>
                                        <p:tav tm="100000">
                                          <p:val>
                                            <p:strVal val="#ppt_x"/>
                                          </p:val>
                                        </p:tav>
                                      </p:tavLst>
                                    </p:anim>
                                    <p:anim calcmode="lin" valueType="num">
                                      <p:cBhvr additive="base">
                                        <p:cTn id="8" dur="1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6"/>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7"/>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8"/>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9"/>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0"/>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1"/>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2"/>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3"/>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4"/>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5"/>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6"/>
                        </a:rPr>
                        <a:t>Románticos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7"/>
                        </a:rPr>
                        <a:t>Salud</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18"/>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9"/>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0"/>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1"/>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2"/>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3"/>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4"/>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5"/>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6"/>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7"/>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8"/>
                        </a:rPr>
                        <a:t>Románticos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9"/>
                        </a:rPr>
                        <a:t>Salud</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4269</TotalTime>
  <Words>340</Words>
  <Application>Microsoft Office PowerPoint</Application>
  <PresentationFormat>Presentación en pantalla (16:9)</PresentationFormat>
  <Paragraphs>61</Paragraphs>
  <Slides>13</Slides>
  <Notes>5</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243</cp:revision>
  <dcterms:created xsi:type="dcterms:W3CDTF">2013-05-29T02:56:16Z</dcterms:created>
  <dcterms:modified xsi:type="dcterms:W3CDTF">2015-01-29T18:44:04Z</dcterms:modified>
</cp:coreProperties>
</file>