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75" r:id="rId3"/>
    <p:sldId id="287" r:id="rId4"/>
    <p:sldId id="281" r:id="rId5"/>
    <p:sldId id="282" r:id="rId6"/>
    <p:sldId id="283" r:id="rId7"/>
    <p:sldId id="285" r:id="rId8"/>
    <p:sldId id="286" r:id="rId9"/>
    <p:sldId id="284" r:id="rId10"/>
    <p:sldId id="288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gnOEgvMbBCNmi8fBOh2Vg" hashData="zId/SnDW49kPOqQhnGgCWgh9A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3399FF"/>
    <a:srgbClr val="FFFF66"/>
    <a:srgbClr val="FF0000"/>
    <a:srgbClr val="FF66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8" autoAdjust="0"/>
    <p:restoredTop sz="86410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B221D-8AF6-4092-9FCB-0ECFF97EEC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B8483-2F6E-49BD-9679-DE7BCA160F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2F56C-9E39-48D6-829A-8B4E84A031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481CD-FE04-4D53-98D0-8B3088D223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9FD49-7F9B-42EB-9F2B-288ECA8558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CCE54-92F0-4105-BA68-A38E55A0E9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C6B4B-0ED7-4865-8D5B-23A872DF83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DF043-2681-4F5A-8DC3-45A9952D7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9A405-E2AB-4A34-B4B9-8AAEA06135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5E05C-7584-4FB3-937B-6A2FE26FA6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1221-4BCB-49A5-9F80-AA5BF2045A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A02E160-8DC0-4323-B0BC-EE13C34845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56" name="Rectangle 76"/>
          <p:cNvSpPr>
            <a:spLocks noChangeArrowheads="1"/>
          </p:cNvSpPr>
          <p:nvPr/>
        </p:nvSpPr>
        <p:spPr bwMode="auto">
          <a:xfrm>
            <a:off x="6300788" y="404813"/>
            <a:ext cx="21605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000">
                <a:solidFill>
                  <a:schemeClr val="accent1"/>
                </a:solidFill>
                <a:latin typeface="Georgia" pitchFamily="18" charset="0"/>
              </a:rPr>
              <a:t>Producciones </a:t>
            </a:r>
            <a:br>
              <a:rPr lang="es-ES" sz="2000">
                <a:solidFill>
                  <a:schemeClr val="accent1"/>
                </a:solidFill>
                <a:latin typeface="Georgia" pitchFamily="18" charset="0"/>
              </a:rPr>
            </a:br>
            <a:r>
              <a:rPr lang="es-ES" sz="1800" b="1">
                <a:solidFill>
                  <a:schemeClr val="accent2"/>
                </a:solidFill>
                <a:latin typeface="Arial" pitchFamily="34" charset="0"/>
              </a:rPr>
              <a:t>©</a:t>
            </a:r>
            <a:r>
              <a:rPr lang="es-ES" sz="1800">
                <a:solidFill>
                  <a:schemeClr val="tx2"/>
                </a:solidFill>
                <a:latin typeface="Arial" pitchFamily="34" charset="0"/>
              </a:rPr>
              <a:t> </a:t>
            </a:r>
            <a:r>
              <a:rPr lang="es-ES" sz="1800" b="1">
                <a:solidFill>
                  <a:schemeClr val="accent2"/>
                </a:solidFill>
                <a:latin typeface="Arial" pitchFamily="34" charset="0"/>
              </a:rPr>
              <a:t>JMM 2015 </a:t>
            </a:r>
            <a:r>
              <a:rPr lang="es-ES" sz="1800">
                <a:solidFill>
                  <a:schemeClr val="accent2"/>
                </a:solidFill>
                <a:latin typeface="Arial" pitchFamily="34" charset="0"/>
              </a:rPr>
              <a:t/>
            </a:r>
            <a:br>
              <a:rPr lang="es-ES" sz="1800">
                <a:solidFill>
                  <a:schemeClr val="accent2"/>
                </a:solidFill>
                <a:latin typeface="Arial" pitchFamily="34" charset="0"/>
              </a:rPr>
            </a:br>
            <a:r>
              <a:rPr lang="es-ES" sz="2000">
                <a:solidFill>
                  <a:schemeClr val="accent1"/>
                </a:solidFill>
                <a:latin typeface="Georgia" pitchFamily="18" charset="0"/>
              </a:rPr>
              <a:t>Presenta</a:t>
            </a:r>
          </a:p>
        </p:txBody>
      </p:sp>
      <p:sp>
        <p:nvSpPr>
          <p:cNvPr id="46213" name="Rectangle 133"/>
          <p:cNvSpPr>
            <a:spLocks noChangeArrowheads="1"/>
          </p:cNvSpPr>
          <p:nvPr/>
        </p:nvSpPr>
        <p:spPr bwMode="auto">
          <a:xfrm>
            <a:off x="1928813" y="4929188"/>
            <a:ext cx="5786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32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SAINETE  DE MUÑOZ SECA</a:t>
            </a:r>
            <a:endParaRPr lang="es-ES" sz="3200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11" descr="computer04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5857875"/>
            <a:ext cx="7858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9 Imagen" descr="b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63" y="1392238"/>
            <a:ext cx="50006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61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61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1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6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6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6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6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56" grpId="0"/>
      <p:bldP spid="462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642938" y="6143625"/>
            <a:ext cx="7367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_tradnl" sz="2000" b="1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¡Y estos versos tienen más de cien años de antigüedad!</a:t>
            </a:r>
            <a:r>
              <a:rPr lang="es-ES_tradnl" sz="200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 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19075" y="142875"/>
            <a:ext cx="8924925" cy="1016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s-ES_tradnl" sz="20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En la Escena primera del Cuadro segundo de “La casa de la juerga”, </a:t>
            </a:r>
          </a:p>
          <a:p>
            <a:pPr eaLnBrk="0" hangingPunct="0"/>
            <a:r>
              <a:rPr lang="es-ES_tradnl" sz="20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sainete de</a:t>
            </a:r>
            <a:r>
              <a:rPr lang="es-ES_tradnl" sz="20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 </a:t>
            </a:r>
            <a:r>
              <a:rPr lang="es-ES_tradnl" sz="20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D. Pedro Muñoz Seca</a:t>
            </a:r>
            <a:r>
              <a:rPr lang="es-ES_tradnl" sz="20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, </a:t>
            </a:r>
            <a:r>
              <a:rPr lang="es-ES_tradnl" sz="20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publicado en 1906, el autor pone</a:t>
            </a:r>
            <a:r>
              <a:rPr lang="es-ES_tradnl" sz="20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                         </a:t>
            </a:r>
            <a:r>
              <a:rPr lang="es-ES_tradnl" sz="20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en boca de Antoñito:</a:t>
            </a:r>
            <a:endParaRPr lang="es-ES_tradnl">
              <a:solidFill>
                <a:schemeClr val="accent2"/>
              </a:solidFill>
            </a:endParaRPr>
          </a:p>
        </p:txBody>
      </p:sp>
      <p:pic>
        <p:nvPicPr>
          <p:cNvPr id="14340" name="3 Imagen" descr="b_pedro_munoz_se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285875"/>
            <a:ext cx="8051800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214563" y="5214938"/>
            <a:ext cx="46085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s-ES" sz="3200" b="1">
                <a:latin typeface="Bradley Hand ITC" pitchFamily="66" charset="0"/>
              </a:rPr>
              <a:t>Tengo un borrico canelo </a:t>
            </a:r>
          </a:p>
          <a:p>
            <a:r>
              <a:rPr lang="es-ES" sz="3200" b="1">
                <a:latin typeface="Bradley Hand ITC" pitchFamily="66" charset="0"/>
              </a:rPr>
              <a:t>más sabio que un profesó, </a:t>
            </a:r>
          </a:p>
          <a:p>
            <a:r>
              <a:rPr lang="es-ES" sz="3200" b="1">
                <a:latin typeface="Bradley Hand ITC" pitchFamily="66" charset="0"/>
              </a:rPr>
              <a:t>con orejas de </a:t>
            </a:r>
            <a:r>
              <a:rPr lang="es-ES" sz="4000" b="1">
                <a:latin typeface="Bradley Hand ITC" pitchFamily="66" charset="0"/>
              </a:rPr>
              <a:t>ministro</a:t>
            </a:r>
            <a:r>
              <a:rPr lang="es-ES" sz="3200" b="1">
                <a:latin typeface="Bradley Hand ITC" pitchFamily="66" charset="0"/>
              </a:rPr>
              <a:t> </a:t>
            </a:r>
          </a:p>
          <a:p>
            <a:r>
              <a:rPr lang="es-ES" sz="3200" b="1">
                <a:latin typeface="Bradley Hand ITC" pitchFamily="66" charset="0"/>
              </a:rPr>
              <a:t>y ojos de </a:t>
            </a:r>
            <a:r>
              <a:rPr lang="es-ES" sz="4000" b="1">
                <a:latin typeface="Bradley Hand ITC" pitchFamily="66" charset="0"/>
              </a:rPr>
              <a:t>gobernaó</a:t>
            </a:r>
            <a:r>
              <a:rPr lang="es-ES" sz="3200" b="1">
                <a:latin typeface="Bradley Hand ITC" pitchFamily="66" charset="0"/>
              </a:rPr>
              <a:t>. </a:t>
            </a:r>
          </a:p>
          <a:p>
            <a:endParaRPr lang="es-ES" b="1">
              <a:latin typeface="Bradley Hand ITC" pitchFamily="66" charset="0"/>
            </a:endParaRPr>
          </a:p>
        </p:txBody>
      </p:sp>
      <p:pic>
        <p:nvPicPr>
          <p:cNvPr id="15363" name="2 Imagen" descr="b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175" y="428625"/>
            <a:ext cx="5157788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642938" y="357188"/>
            <a:ext cx="4838700" cy="2308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Rebusna como si fuera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40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diputao </a:t>
            </a: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ministerial,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y se come hasta el pesebre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como cualquier </a:t>
            </a:r>
            <a:r>
              <a:rPr lang="es-ES_tradnl" sz="40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consejal. </a:t>
            </a:r>
          </a:p>
        </p:txBody>
      </p:sp>
      <p:pic>
        <p:nvPicPr>
          <p:cNvPr id="16387" name="2 Imagen" descr="b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13" y="2786063"/>
            <a:ext cx="5357812" cy="383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3286125" y="285750"/>
            <a:ext cx="5564188" cy="2184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Yo quisiera que a mi burro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lo sacaran </a:t>
            </a:r>
            <a:r>
              <a:rPr lang="es-ES_tradnl" sz="40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diputao</a:t>
            </a: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,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porque otros siendo más burros </a:t>
            </a:r>
            <a:b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b="1">
                <a:latin typeface="Bradley Hand ITC" pitchFamily="66" charset="0"/>
                <a:ea typeface="Calibri" pitchFamily="34" charset="0"/>
                <a:cs typeface="Times New Roman" pitchFamily="18" charset="0"/>
              </a:rPr>
              <a:t>a ese puesto ya han llegao. </a:t>
            </a:r>
          </a:p>
        </p:txBody>
      </p:sp>
      <p:pic>
        <p:nvPicPr>
          <p:cNvPr id="17411" name="2 Imagen" descr="b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500313"/>
            <a:ext cx="371475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2357438" y="4652963"/>
            <a:ext cx="54292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 b="1">
                <a:latin typeface="Bradley Hand ITC" pitchFamily="66" charset="0"/>
              </a:rPr>
              <a:t>Pero temo que de serlo </a:t>
            </a:r>
            <a:br>
              <a:rPr lang="es-ES_tradnl" sz="3200" b="1">
                <a:latin typeface="Bradley Hand ITC" pitchFamily="66" charset="0"/>
              </a:rPr>
            </a:br>
            <a:r>
              <a:rPr lang="es-ES_tradnl" sz="3200" b="1">
                <a:latin typeface="Bradley Hand ITC" pitchFamily="66" charset="0"/>
              </a:rPr>
              <a:t>vaya a quedarme sin él, </a:t>
            </a:r>
            <a:br>
              <a:rPr lang="es-ES_tradnl" sz="3200" b="1">
                <a:latin typeface="Bradley Hand ITC" pitchFamily="66" charset="0"/>
              </a:rPr>
            </a:br>
            <a:r>
              <a:rPr lang="es-ES_tradnl" sz="3200" b="1">
                <a:latin typeface="Bradley Hand ITC" pitchFamily="66" charset="0"/>
              </a:rPr>
              <a:t>porque como allí habrá tantos </a:t>
            </a:r>
            <a:br>
              <a:rPr lang="es-ES_tradnl" sz="3200" b="1">
                <a:latin typeface="Bradley Hand ITC" pitchFamily="66" charset="0"/>
              </a:rPr>
            </a:br>
            <a:r>
              <a:rPr lang="es-ES_tradnl" sz="3200" b="1">
                <a:latin typeface="Bradley Hand ITC" pitchFamily="66" charset="0"/>
              </a:rPr>
              <a:t>no lo voy a conocer. </a:t>
            </a:r>
            <a:endParaRPr lang="es-ES"/>
          </a:p>
        </p:txBody>
      </p:sp>
      <p:pic>
        <p:nvPicPr>
          <p:cNvPr id="18435" name="2 Imagen" descr="b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285750"/>
            <a:ext cx="5572125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71438" y="428625"/>
            <a:ext cx="5214937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El </a:t>
            </a:r>
            <a:r>
              <a:rPr lang="es-ES" b="1"/>
              <a:t>burro</a:t>
            </a:r>
            <a:r>
              <a:rPr lang="es-ES"/>
              <a:t> o </a:t>
            </a:r>
            <a:r>
              <a:rPr lang="es-ES" b="1"/>
              <a:t>asno</a:t>
            </a:r>
            <a:r>
              <a:rPr lang="es-ES"/>
              <a:t> (</a:t>
            </a:r>
            <a:r>
              <a:rPr lang="es-ES" b="1" i="1"/>
              <a:t>Equus africanus asinus</a:t>
            </a:r>
            <a:r>
              <a:rPr lang="es-ES"/>
              <a:t>)</a:t>
            </a:r>
            <a:r>
              <a:rPr lang="es-ES" baseline="30000"/>
              <a:t> </a:t>
            </a:r>
            <a:r>
              <a:rPr lang="es-ES"/>
              <a:t>es un animal doméstico de la familia de los équidos.</a:t>
            </a:r>
          </a:p>
          <a:p>
            <a:endParaRPr lang="es-ES"/>
          </a:p>
          <a:p>
            <a:r>
              <a:rPr lang="es-ES"/>
              <a:t> Los ancestros silvestres de los burros fueron domesticados, y desde entonces han sido utilizados por el hombre como animales de carga y como cabalgadura. </a:t>
            </a:r>
          </a:p>
          <a:p>
            <a:endParaRPr lang="es-ES"/>
          </a:p>
          <a:p>
            <a:r>
              <a:rPr lang="es-ES"/>
              <a:t>La aparición de la maquinaria agrícola ha supuesto un descenso considerable en sus poblaciones, sin embargo, ésta </a:t>
            </a:r>
            <a:r>
              <a:rPr lang="es-ES" sz="3200"/>
              <a:t>se ha multiplicado enormemente</a:t>
            </a:r>
            <a:r>
              <a:rPr lang="es-ES"/>
              <a:t> con la democracia y autonomías. Y ahora muchos de ellos son  los que cabalgan sobre los hombres..</a:t>
            </a:r>
          </a:p>
        </p:txBody>
      </p:sp>
      <p:pic>
        <p:nvPicPr>
          <p:cNvPr id="19459" name="2 Imagen" descr="b6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714375"/>
            <a:ext cx="3857625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50" y="4243388"/>
            <a:ext cx="2333625" cy="140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540125" y="5857875"/>
            <a:ext cx="5532438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30000"/>
              </a:spcBef>
              <a:defRPr/>
            </a:pPr>
            <a:r>
              <a:rPr lang="fr-FR" sz="20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Hoy</a:t>
            </a:r>
            <a:r>
              <a:rPr lang="fr-FR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es </a:t>
            </a:r>
            <a:fld id="{C8C1228F-E59C-40FD-993F-2FFD456B7A12}" type="datetime2">
              <a:rPr lang="es-ES_tradnl" sz="2000" b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pPr algn="ctr" eaLnBrk="0" hangingPunct="0">
                <a:spcBef>
                  <a:spcPct val="30000"/>
                </a:spcBef>
                <a:defRPr/>
              </a:pPr>
              <a:t>lunes, 14 de diciembre de 2015</a:t>
            </a:fld>
            <a:endParaRPr lang="es-ES" sz="2000" b="1" dirty="0">
              <a:solidFill>
                <a:srgbClr val="00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algn="ctr" eaLnBrk="0" hangingPunct="0">
              <a:spcBef>
                <a:spcPct val="30000"/>
              </a:spcBef>
              <a:defRPr/>
            </a:pPr>
            <a:r>
              <a:rPr lang="fr-FR" sz="20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Ahora</a:t>
            </a:r>
            <a:r>
              <a:rPr lang="fr-FR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fr-FR" sz="20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mismo</a:t>
            </a:r>
            <a:r>
              <a:rPr lang="fr-FR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son las </a:t>
            </a:r>
            <a:fld id="{A0BB80B2-4055-4877-9E4C-5A21BFCE507A}" type="datetime10">
              <a:rPr lang="fr-FR" sz="2000" b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pPr algn="ctr" eaLnBrk="0" hangingPunct="0">
                <a:spcBef>
                  <a:spcPct val="30000"/>
                </a:spcBef>
                <a:defRPr/>
              </a:pPr>
              <a:t>22:08</a:t>
            </a:fld>
            <a:r>
              <a:rPr lang="fr-FR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h. </a:t>
            </a:r>
            <a:endParaRPr lang="fr-FR" b="1" dirty="0">
              <a:solidFill>
                <a:srgbClr val="00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0484" name="3 Imagen" descr="image0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214438"/>
            <a:ext cx="571500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4 CuadroTexto"/>
          <p:cNvSpPr txBox="1">
            <a:spLocks noChangeArrowheads="1"/>
          </p:cNvSpPr>
          <p:nvPr/>
        </p:nvSpPr>
        <p:spPr bwMode="auto">
          <a:xfrm>
            <a:off x="500063" y="214313"/>
            <a:ext cx="7572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Y para muestra, ¡UN BOTÓN!</a:t>
            </a:r>
          </a:p>
        </p:txBody>
      </p:sp>
      <p:pic>
        <p:nvPicPr>
          <p:cNvPr id="20486" name="6 Imagen" descr="IMG-20150713-WA00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8875" y="1000125"/>
            <a:ext cx="29051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3626346"/>
            <a:ext cx="2928934" cy="323165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inete de Muñoz Seca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Sainete de Muñoz Seca</Template>
  <TotalTime>2</TotalTime>
  <Words>103</Words>
  <Application>Microsoft PowerPoint</Application>
  <PresentationFormat>Presentación en pantalla (4:3)</PresentationFormat>
  <Paragraphs>22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8" baseType="lpstr">
      <vt:lpstr>Times New Roman</vt:lpstr>
      <vt:lpstr>Arial</vt:lpstr>
      <vt:lpstr>Calibri</vt:lpstr>
      <vt:lpstr>Georgia</vt:lpstr>
      <vt:lpstr>Tahoma</vt:lpstr>
      <vt:lpstr>Bradley Hand ITC</vt:lpstr>
      <vt:lpstr>Comic Sans MS</vt:lpstr>
      <vt:lpstr>Sainete de Muñoz Seca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2015-12-14T21:08:16Z</dcterms:created>
  <dcterms:modified xsi:type="dcterms:W3CDTF">2015-12-14T21:11:16Z</dcterms:modified>
</cp:coreProperties>
</file>