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6" r:id="rId3"/>
    <p:sldId id="267" r:id="rId4"/>
    <p:sldId id="257" r:id="rId5"/>
    <p:sldId id="268" r:id="rId6"/>
    <p:sldId id="278" r:id="rId7"/>
    <p:sldId id="258" r:id="rId8"/>
    <p:sldId id="277" r:id="rId9"/>
    <p:sldId id="276" r:id="rId10"/>
    <p:sldId id="283" r:id="rId11"/>
    <p:sldId id="264" r:id="rId12"/>
    <p:sldId id="285" r:id="rId13"/>
    <p:sldId id="284" r:id="rId14"/>
    <p:sldId id="265" r:id="rId15"/>
    <p:sldId id="290" r:id="rId16"/>
    <p:sldId id="266" r:id="rId17"/>
    <p:sldId id="270" r:id="rId18"/>
    <p:sldId id="282" r:id="rId19"/>
    <p:sldId id="291" r:id="rId20"/>
    <p:sldId id="263" r:id="rId21"/>
    <p:sldId id="279" r:id="rId22"/>
    <p:sldId id="271" r:id="rId23"/>
    <p:sldId id="287" r:id="rId24"/>
    <p:sldId id="288" r:id="rId25"/>
    <p:sldId id="295" r:id="rId26"/>
    <p:sldId id="293" r:id="rId27"/>
    <p:sldId id="269" r:id="rId28"/>
    <p:sldId id="259" r:id="rId29"/>
    <p:sldId id="286" r:id="rId30"/>
    <p:sldId id="280" r:id="rId31"/>
    <p:sldId id="260" r:id="rId32"/>
    <p:sldId id="289" r:id="rId33"/>
    <p:sldId id="292" r:id="rId34"/>
    <p:sldId id="261" r:id="rId35"/>
    <p:sldId id="281" r:id="rId36"/>
    <p:sldId id="262" r:id="rId37"/>
    <p:sldId id="272" r:id="rId38"/>
    <p:sldId id="273" r:id="rId39"/>
    <p:sldId id="274" r:id="rId40"/>
    <p:sldId id="297" r:id="rId4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/jcDBLWMdHykj90VLDAHTg" hashData="Il5mT+lheMwEp9ZvAS2LskS+pd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99FF99"/>
    <a:srgbClr val="CCFFFF"/>
    <a:srgbClr val="66FFFF"/>
    <a:srgbClr val="003399"/>
    <a:srgbClr val="0000FF"/>
    <a:srgbClr val="FFCCCC"/>
    <a:srgbClr val="99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932B8-DFB8-4D78-8928-8C4D6D08FD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C2BD7-6F3C-42EA-99BA-DCC5652098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F48BC-9801-4625-9429-B06E3BB04B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FDAD3-CDC4-4836-B423-5CF126B99C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37D8B-DE78-4C53-83FC-1D6FB45AB5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2E138-F586-4E0D-AB52-69B13D411C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74254-C317-4D93-9BAB-EEFBA2FEFC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9405F-7A7D-4348-8CD0-AF5808C8A5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93133-B665-4711-97BC-03DAD5AC52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BB305-EA2B-4B8E-A172-FF3564CC02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84BD0-A111-428B-A487-08FB2EB4ED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5224D-4F09-4371-AC5B-9A8A9CA116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7BABADD-4F37-4466-9B4C-3EC26F41969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DE309C-868D-4A3D-BAED-A79E0229D6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cosas-que-pasan.com/wp-content/uploads/todos-estos-asesores-me-han-recomendado-que-le-cobre-18-euros-por-los-medicamentos-para-que-nos-salgan-las-cuentas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042988" y="836613"/>
            <a:ext cx="6697662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>
                <a:solidFill>
                  <a:srgbClr val="990033"/>
                </a:solidFill>
                <a:latin typeface="Comic Sans MS" pitchFamily="66" charset="0"/>
              </a:rPr>
              <a:t>APRENDIENDO A GESTIONAR LA “CRISIS FINANCIERA” DEL SISTEMA BANCARIO, EN LA ZONA EURO (€).</a:t>
            </a:r>
          </a:p>
          <a:p>
            <a:pPr algn="ctr">
              <a:spcBef>
                <a:spcPct val="50000"/>
              </a:spcBef>
            </a:pPr>
            <a:endParaRPr lang="es-ES_tradnl" sz="3200" b="1">
              <a:solidFill>
                <a:srgbClr val="990033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>
              <a:solidFill>
                <a:srgbClr val="990033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3200" b="1">
                <a:solidFill>
                  <a:srgbClr val="990033"/>
                </a:solidFill>
                <a:latin typeface="Comic Sans MS" pitchFamily="66" charset="0"/>
              </a:rPr>
              <a:t>MANUAL DE PROCEDIMIENTO EN IMÁGENES.</a:t>
            </a:r>
            <a:endParaRPr lang="es-ES" sz="3200" b="1">
              <a:solidFill>
                <a:srgbClr val="990033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268538" y="2565400"/>
            <a:ext cx="48974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8000" b="1">
                <a:solidFill>
                  <a:srgbClr val="FF0000"/>
                </a:solidFill>
                <a:latin typeface="Times New Roman" pitchFamily="18" charset="0"/>
              </a:rPr>
              <a:t>FASE 1ª</a:t>
            </a:r>
            <a:endParaRPr lang="es-ES" sz="8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124075" y="4437063"/>
            <a:ext cx="4535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>
                <a:solidFill>
                  <a:srgbClr val="003399"/>
                </a:solidFill>
                <a:latin typeface="Times New Roman" pitchFamily="18" charset="0"/>
              </a:rPr>
              <a:t>LA DECISIÓN</a:t>
            </a:r>
            <a:endParaRPr lang="es-ES" sz="3200" b="1">
              <a:solidFill>
                <a:srgbClr val="00339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irc_mi" descr="Descripción: http://3.bp.blogspot.com/-Ff0y098xt8s/TtlOgdJ38II/AAAAAAAABGw/npxsbF8Awxs/s640/vineta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764212" cy="6335713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1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268538" y="2565400"/>
            <a:ext cx="48974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8000" b="1">
                <a:solidFill>
                  <a:srgbClr val="FF0000"/>
                </a:solidFill>
                <a:latin typeface="Times New Roman" pitchFamily="18" charset="0"/>
              </a:rPr>
              <a:t>FASE 2ª</a:t>
            </a:r>
            <a:endParaRPr lang="es-ES" sz="8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23850" y="4292600"/>
            <a:ext cx="8064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>
                <a:solidFill>
                  <a:srgbClr val="003399"/>
                </a:solidFill>
                <a:latin typeface="Times New Roman" pitchFamily="18" charset="0"/>
              </a:rPr>
              <a:t>SU EJECUCIÓN (PUESTA EN PRÁCTICA)</a:t>
            </a:r>
            <a:endParaRPr lang="es-ES" sz="2800" b="1">
              <a:solidFill>
                <a:srgbClr val="00339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la-vuelta-del-idiota-impuestos-prestamos-a-la-banca-dinero-publ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7885113" cy="5913438"/>
          </a:xfrm>
          <a:prstGeom prst="rect">
            <a:avLst/>
          </a:prstGeom>
          <a:noFill/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</a:t>
            </a:r>
            <a:endParaRPr lang="es-ES" sz="2400" b="1">
              <a:solidFill>
                <a:srgbClr val="FF0000"/>
              </a:solidFill>
            </a:endParaRPr>
          </a:p>
        </p:txBody>
      </p:sp>
      <p:pic>
        <p:nvPicPr>
          <p:cNvPr id="51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908050"/>
            <a:ext cx="7129462" cy="5343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08050"/>
            <a:ext cx="7850188" cy="5772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elicoptero ue solo rescata grandes ent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125538"/>
            <a:ext cx="7848600" cy="549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estado-del-bienestar-barco-tiren-mas-camas-de-hospit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052513"/>
            <a:ext cx="8175625" cy="544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iagnostico-eso-era-antes-le-estoy-haciendo-un-presupues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2708275"/>
            <a:ext cx="6049963" cy="386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  <p:pic>
        <p:nvPicPr>
          <p:cNvPr id="12294" name="Picture 6" descr="si-no-pagas-te-embargan-lo-pierdes-todo-sin-alimentos-enfermas-si-enfermas-pag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65175"/>
            <a:ext cx="3960812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todos-estos-asesores-me-han-recomendado-que-le-cobre-18-euros-por-los-medicamentos-para-que-nos-salgan-las-cuenta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628775"/>
            <a:ext cx="8097837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farmacos-genericos-copagol-jarabe-de-pa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981075"/>
            <a:ext cx="7399338" cy="551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sphotos-h.ak.fbcdn.net/hphotos-ak-prn1/558993_386013894816480_127146804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765175"/>
            <a:ext cx="7848600" cy="561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el-tamaño-de-la-clase-impor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9625" y="188913"/>
            <a:ext cx="434022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 descr="la-vuelta-al-cole-antes-la-vuelta-al-cole-ho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44675"/>
            <a:ext cx="457200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sphotos-f.ak.fbcdn.net/hphotos-ak-ash3/44946_386597361424800_1127800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908050"/>
            <a:ext cx="7775575" cy="557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2" descr="http://sphotos-c.ak.fbcdn.net/hphotos-ak-prn1/75976_473359549381323_57029309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19150"/>
            <a:ext cx="7667625" cy="574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bear-grylls-el-ultimo-superviviente-mi-reto-sobrevivir-en-españa-con-450-euros-al-m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412875"/>
            <a:ext cx="7740650" cy="517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042988" y="836613"/>
            <a:ext cx="7416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3399"/>
                </a:solidFill>
              </a:rPr>
              <a:t>¿Saldrá vivo el “último superviviente” del mayor reto de su vida?</a:t>
            </a:r>
            <a:endParaRPr lang="es-ES" b="1">
              <a:solidFill>
                <a:srgbClr val="00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de-niño-tenía-miedo-a-la-oscuridad-ahora-tengo-miedo-a-la-luz-el-agua-el-teléfono-la-gasol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836613"/>
            <a:ext cx="6497637" cy="557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539750" y="1052513"/>
          <a:ext cx="7632700" cy="5243512"/>
        </p:xfrm>
        <a:graphic>
          <a:graphicData uri="http://schemas.openxmlformats.org/presentationml/2006/ole">
            <p:oleObj spid="_x0000_s11269" name="Imagen" r:id="rId3" imgW="4780952" imgH="3704762" progId="StaticMetafil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irc_mi" descr="LP_pobr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196975"/>
            <a:ext cx="8321675" cy="520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olchon-nuevas-medidas-antidesahuci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196975"/>
            <a:ext cx="7472363" cy="529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Vecinos-de-Rue-del-Percebe-desahuciados-522x1024"/>
          <p:cNvPicPr>
            <a:picLocks noChangeAspect="1" noChangeArrowheads="1"/>
          </p:cNvPicPr>
          <p:nvPr/>
        </p:nvPicPr>
        <p:blipFill>
          <a:blip r:embed="rId2"/>
          <a:srcRect b="78249"/>
          <a:stretch>
            <a:fillRect/>
          </a:stretch>
        </p:blipFill>
        <p:spPr bwMode="auto">
          <a:xfrm>
            <a:off x="0" y="1628775"/>
            <a:ext cx="5040313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 descr="Vecinos-de-Rue-del-Percebe-desahuciados-522x1024"/>
          <p:cNvPicPr>
            <a:picLocks noChangeAspect="1" noChangeArrowheads="1"/>
          </p:cNvPicPr>
          <p:nvPr/>
        </p:nvPicPr>
        <p:blipFill>
          <a:blip r:embed="rId2"/>
          <a:srcRect t="92273" r="3621"/>
          <a:stretch>
            <a:fillRect/>
          </a:stretch>
        </p:blipFill>
        <p:spPr bwMode="auto">
          <a:xfrm>
            <a:off x="179388" y="5516563"/>
            <a:ext cx="4792662" cy="75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 descr="Vecinos-de-Rue-del-Percebe-desahuciados-522x1024"/>
          <p:cNvPicPr>
            <a:picLocks noChangeAspect="1" noChangeArrowheads="1"/>
          </p:cNvPicPr>
          <p:nvPr/>
        </p:nvPicPr>
        <p:blipFill>
          <a:blip r:embed="rId2"/>
          <a:srcRect l="5069" t="22145" r="3621" b="7382"/>
          <a:stretch>
            <a:fillRect/>
          </a:stretch>
        </p:blipFill>
        <p:spPr bwMode="auto">
          <a:xfrm>
            <a:off x="4932363" y="188913"/>
            <a:ext cx="4211637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capitalismo-casas-sin-gente-gente-sin-casas"/>
          <p:cNvPicPr>
            <a:picLocks noChangeAspect="1" noChangeArrowheads="1"/>
          </p:cNvPicPr>
          <p:nvPr/>
        </p:nvPicPr>
        <p:blipFill>
          <a:blip r:embed="rId2"/>
          <a:srcRect t="15598"/>
          <a:stretch>
            <a:fillRect/>
          </a:stretch>
        </p:blipFill>
        <p:spPr bwMode="auto">
          <a:xfrm>
            <a:off x="395288" y="981075"/>
            <a:ext cx="8281987" cy="458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611188" y="692150"/>
            <a:ext cx="7705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008000"/>
                </a:solidFill>
              </a:rPr>
              <a:t>CAPITALISMO FINANCIERO (SISTEMA VIGENTE)</a:t>
            </a:r>
            <a:endParaRPr lang="es-ES" sz="2400" b="1">
              <a:solidFill>
                <a:srgbClr val="008000"/>
              </a:solidFill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179388" y="5373688"/>
            <a:ext cx="8713787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8000"/>
                </a:solidFill>
              </a:rPr>
              <a:t>¿ser antisistema, es rebelarse contra este sistema, aparentemente irracional y no muy humano e intentar cambiarlo?</a:t>
            </a:r>
          </a:p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8000"/>
                </a:solidFill>
              </a:rPr>
              <a:t>¿QUIEN está cómodo en este sistema, se resiste a cambiarlo, y etiqueta peyorativamente a quien lo intenta?</a:t>
            </a:r>
            <a:endParaRPr lang="es-ES" b="1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a-donde-van-los-que-roban-el-futuro-a-los-niñ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125538"/>
            <a:ext cx="6156325" cy="480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Liquidación-indignada-1024x7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981075"/>
            <a:ext cx="723900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2 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268538" y="2565400"/>
            <a:ext cx="48974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8000" b="1">
                <a:solidFill>
                  <a:srgbClr val="FF0000"/>
                </a:solidFill>
                <a:latin typeface="Times New Roman" pitchFamily="18" charset="0"/>
              </a:rPr>
              <a:t>FASE 3ª</a:t>
            </a:r>
            <a:endParaRPr lang="es-ES" sz="8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403350" y="4437063"/>
            <a:ext cx="5689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>
                <a:solidFill>
                  <a:srgbClr val="003399"/>
                </a:solidFill>
                <a:latin typeface="Times New Roman" pitchFamily="18" charset="0"/>
              </a:rPr>
              <a:t>CONTINUANDO …</a:t>
            </a:r>
            <a:r>
              <a:rPr lang="es-ES_tradnl" sz="3200" b="1">
                <a:solidFill>
                  <a:srgbClr val="003399"/>
                </a:solidFill>
              </a:rPr>
              <a:t> </a:t>
            </a:r>
            <a:endParaRPr lang="es-ES" sz="3200" b="1">
              <a:solidFill>
                <a:srgbClr val="00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la-gente-se-queja-no-lo-suficiente-sigam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144588"/>
            <a:ext cx="7040562" cy="524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policia-esta-gente-quiere-al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052513"/>
            <a:ext cx="775970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irc_mi" descr="1344100176375g"/>
          <p:cNvPicPr>
            <a:picLocks noChangeAspect="1" noChangeArrowheads="1"/>
          </p:cNvPicPr>
          <p:nvPr/>
        </p:nvPicPr>
        <p:blipFill>
          <a:blip r:embed="rId2"/>
          <a:srcRect t="4924"/>
          <a:stretch>
            <a:fillRect/>
          </a:stretch>
        </p:blipFill>
        <p:spPr bwMode="auto">
          <a:xfrm>
            <a:off x="323850" y="1484313"/>
            <a:ext cx="85915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pensamientos-según-la-clase-soc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484313"/>
            <a:ext cx="668020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484438" y="908050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/>
              <a:t>Pensamiento según clase social</a:t>
            </a:r>
            <a:endParaRPr lang="es-ES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tan-solo-espero-que-podamos-seguir-teniendo-todo-bajo-control-cuando-la-policia-se-de-cuenta-de-que-tambien-forma-parte-del-pueb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333375"/>
            <a:ext cx="6391275" cy="628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antidisturbios-protegiendo-comida-de-politi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196975"/>
            <a:ext cx="7083425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2555875" y="549275"/>
            <a:ext cx="5113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2195513" y="692150"/>
            <a:ext cx="5616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3399"/>
                </a:solidFill>
              </a:rPr>
              <a:t>La clase política viviendo en tiempos de crisis</a:t>
            </a:r>
            <a:endParaRPr lang="es-ES" b="1">
              <a:solidFill>
                <a:srgbClr val="00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rodea-el-congreso-25s-representamos-al-pueblo-en-cambio-ustedes-son-el-pueblo-no-representan-a-nad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125538"/>
            <a:ext cx="81724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771775" y="692150"/>
            <a:ext cx="3744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3399"/>
                </a:solidFill>
              </a:rPr>
              <a:t>Lógica de la clase política</a:t>
            </a:r>
            <a:endParaRPr lang="es-ES" b="1">
              <a:solidFill>
                <a:srgbClr val="003399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>
            <a:off x="6011863" y="1557338"/>
            <a:ext cx="2374900" cy="1655762"/>
          </a:xfrm>
          <a:prstGeom prst="wedgeRoundRectCallout">
            <a:avLst>
              <a:gd name="adj1" fmla="val -35963"/>
              <a:gd name="adj2" fmla="val 9688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084888" y="1700213"/>
            <a:ext cx="2374900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latin typeface="Comic Sans MS" pitchFamily="66" charset="0"/>
              </a:rPr>
              <a:t>¡NO PUEDEN OBSTRUIR NUESTRO CAMINO! </a:t>
            </a:r>
          </a:p>
          <a:p>
            <a:pPr algn="ctr">
              <a:spcBef>
                <a:spcPct val="50000"/>
              </a:spcBef>
            </a:pPr>
            <a:r>
              <a:rPr lang="es-ES" sz="1400">
                <a:latin typeface="Comic Sans MS" pitchFamily="66" charset="0"/>
              </a:rPr>
              <a:t>¡</a:t>
            </a:r>
            <a:r>
              <a:rPr lang="es-ES" sz="1400" b="1">
                <a:latin typeface="Comic Sans MS" pitchFamily="66" charset="0"/>
              </a:rPr>
              <a:t>REPRESENTAMOS AL PUEBLO</a:t>
            </a:r>
            <a:r>
              <a:rPr lang="es-ES" sz="1400">
                <a:latin typeface="Comic Sans MS" pitchFamily="66" charset="0"/>
              </a:rPr>
              <a:t>, DEBEN RESPETARNOS!</a:t>
            </a: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804025" y="3357563"/>
            <a:ext cx="1584325" cy="1439862"/>
          </a:xfrm>
          <a:prstGeom prst="wedgeRoundRectCallout">
            <a:avLst>
              <a:gd name="adj1" fmla="val -74449"/>
              <a:gd name="adj2" fmla="val 4272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6877050" y="3429000"/>
            <a:ext cx="15113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>
                <a:latin typeface="Comic Sans MS" pitchFamily="66" charset="0"/>
              </a:rPr>
              <a:t>USTEDES</a:t>
            </a:r>
            <a:r>
              <a:rPr lang="es-ES" sz="1200">
                <a:latin typeface="Comic Sans MS" pitchFamily="66" charset="0"/>
              </a:rPr>
              <a:t> EN CAMBIO, </a:t>
            </a:r>
            <a:r>
              <a:rPr lang="es-ES" sz="1200" b="1">
                <a:latin typeface="Comic Sans MS" pitchFamily="66" charset="0"/>
              </a:rPr>
              <a:t>SON EL PUEBLO</a:t>
            </a:r>
            <a:r>
              <a:rPr lang="es-ES" sz="1200">
                <a:latin typeface="Comic Sans MS" pitchFamily="66" charset="0"/>
              </a:rPr>
              <a:t>… ¡</a:t>
            </a:r>
            <a:r>
              <a:rPr lang="es-ES" sz="1200" u="sng">
                <a:latin typeface="Comic Sans MS" pitchFamily="66" charset="0"/>
              </a:rPr>
              <a:t>NO REPRESENTAN A NADIE</a:t>
            </a:r>
            <a:r>
              <a:rPr lang="es-ES" sz="1200">
                <a:latin typeface="Comic Sans MS" pitchFamily="66" charset="0"/>
              </a:rPr>
              <a:t>, LO SIENTO!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eguridad-social-educacion-de-calidad-trabajo-digno-y-sueldo-justo-no-como-llegamos-a-es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00213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manifestacion-rodea-el-congreso-que-dicen-sus-señorias-que-ahora-mismo-no-les-pueden-atend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341438"/>
            <a:ext cx="8686800" cy="518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manifestacion-lecheras-mi-sargento-que-hacemos-rodead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0"/>
            <a:ext cx="54213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3</a:t>
            </a:r>
            <a:endParaRPr lang="es-E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268538" y="2565400"/>
            <a:ext cx="48974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8000" b="1">
                <a:solidFill>
                  <a:srgbClr val="FF0000"/>
                </a:solidFill>
                <a:latin typeface="Times New Roman" pitchFamily="18" charset="0"/>
              </a:rPr>
              <a:t>FASE 4ª</a:t>
            </a:r>
            <a:endParaRPr lang="es-ES" sz="8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619250" y="4437063"/>
            <a:ext cx="5616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>
                <a:solidFill>
                  <a:srgbClr val="003399"/>
                </a:solidFill>
                <a:latin typeface="Times New Roman" pitchFamily="18" charset="0"/>
              </a:rPr>
              <a:t>EL DESENLACE</a:t>
            </a:r>
            <a:endParaRPr lang="es-ES" sz="2800" b="1">
              <a:solidFill>
                <a:srgbClr val="00339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politicos-estamos-perdid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341438"/>
            <a:ext cx="5943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0000"/>
                </a:solidFill>
              </a:rPr>
              <a:t>FASE 4</a:t>
            </a:r>
            <a:endParaRPr lang="es-ES" sz="2400" b="1">
              <a:solidFill>
                <a:srgbClr val="FF0000"/>
              </a:solidFill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2339975" y="620713"/>
            <a:ext cx="4824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>
                <a:solidFill>
                  <a:srgbClr val="003399"/>
                </a:solidFill>
                <a:latin typeface="Comic Sans MS" pitchFamily="66" charset="0"/>
              </a:rPr>
              <a:t>El fin de los políticos</a:t>
            </a:r>
            <a:endParaRPr lang="es-ES" sz="3200" b="1">
              <a:solidFill>
                <a:srgbClr val="003399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s_de_la_crisismil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fases_de_la_crisismila</Template>
  <TotalTime>0</TotalTime>
  <Words>288</Words>
  <Application>Microsoft Office PowerPoint</Application>
  <PresentationFormat>Presentación en pantalla (4:3)</PresentationFormat>
  <Paragraphs>84</Paragraphs>
  <Slides>39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Arial</vt:lpstr>
      <vt:lpstr>Comic Sans MS</vt:lpstr>
      <vt:lpstr>Times New Roman</vt:lpstr>
      <vt:lpstr>fases_de_la_crisismila</vt:lpstr>
      <vt:lpstr>Diseño predeterminado</vt:lpstr>
      <vt:lpstr>Picture (Metafile)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2014-01-20T21:18:22Z</dcterms:created>
  <dcterms:modified xsi:type="dcterms:W3CDTF">2014-01-20T21:21:52Z</dcterms:modified>
</cp:coreProperties>
</file>