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2"/>
  </p:notesMasterIdLst>
  <p:sldIdLst>
    <p:sldId id="377" r:id="rId3"/>
    <p:sldId id="449" r:id="rId4"/>
    <p:sldId id="489" r:id="rId5"/>
    <p:sldId id="454" r:id="rId6"/>
    <p:sldId id="504" r:id="rId7"/>
    <p:sldId id="500" r:id="rId8"/>
    <p:sldId id="515" r:id="rId9"/>
    <p:sldId id="521" r:id="rId10"/>
    <p:sldId id="514" r:id="rId11"/>
    <p:sldId id="458" r:id="rId12"/>
    <p:sldId id="471" r:id="rId13"/>
    <p:sldId id="464" r:id="rId14"/>
    <p:sldId id="510" r:id="rId15"/>
    <p:sldId id="520" r:id="rId16"/>
    <p:sldId id="462" r:id="rId17"/>
    <p:sldId id="508" r:id="rId18"/>
    <p:sldId id="503" r:id="rId19"/>
    <p:sldId id="460" r:id="rId20"/>
    <p:sldId id="507" r:id="rId21"/>
    <p:sldId id="463" r:id="rId22"/>
    <p:sldId id="466" r:id="rId23"/>
    <p:sldId id="465" r:id="rId24"/>
    <p:sldId id="467" r:id="rId25"/>
    <p:sldId id="468" r:id="rId26"/>
    <p:sldId id="469" r:id="rId27"/>
    <p:sldId id="470" r:id="rId28"/>
    <p:sldId id="472" r:id="rId29"/>
    <p:sldId id="473" r:id="rId30"/>
    <p:sldId id="474" r:id="rId31"/>
    <p:sldId id="517" r:id="rId32"/>
    <p:sldId id="475" r:id="rId33"/>
    <p:sldId id="476" r:id="rId34"/>
    <p:sldId id="477" r:id="rId35"/>
    <p:sldId id="456" r:id="rId36"/>
    <p:sldId id="511" r:id="rId37"/>
    <p:sldId id="479" r:id="rId38"/>
    <p:sldId id="478" r:id="rId39"/>
    <p:sldId id="481" r:id="rId40"/>
    <p:sldId id="451" r:id="rId41"/>
    <p:sldId id="482" r:id="rId42"/>
    <p:sldId id="518" r:id="rId43"/>
    <p:sldId id="519" r:id="rId44"/>
    <p:sldId id="483" r:id="rId45"/>
    <p:sldId id="492" r:id="rId46"/>
    <p:sldId id="493" r:id="rId47"/>
    <p:sldId id="494" r:id="rId48"/>
    <p:sldId id="496" r:id="rId49"/>
    <p:sldId id="497" r:id="rId50"/>
    <p:sldId id="484" r:id="rId51"/>
    <p:sldId id="480" r:id="rId52"/>
    <p:sldId id="485" r:id="rId53"/>
    <p:sldId id="523" r:id="rId54"/>
    <p:sldId id="488" r:id="rId55"/>
    <p:sldId id="452" r:id="rId56"/>
    <p:sldId id="457" r:id="rId57"/>
    <p:sldId id="459" r:id="rId58"/>
    <p:sldId id="486" r:id="rId59"/>
    <p:sldId id="487" r:id="rId60"/>
    <p:sldId id="491" r:id="rId61"/>
    <p:sldId id="498" r:id="rId62"/>
    <p:sldId id="502" r:id="rId63"/>
    <p:sldId id="461" r:id="rId64"/>
    <p:sldId id="505" r:id="rId65"/>
    <p:sldId id="506" r:id="rId66"/>
    <p:sldId id="455" r:id="rId67"/>
    <p:sldId id="509" r:id="rId68"/>
    <p:sldId id="516" r:id="rId69"/>
    <p:sldId id="527" r:id="rId70"/>
    <p:sldId id="499" r:id="rId71"/>
    <p:sldId id="526" r:id="rId72"/>
    <p:sldId id="495" r:id="rId73"/>
    <p:sldId id="525" r:id="rId74"/>
    <p:sldId id="513" r:id="rId75"/>
    <p:sldId id="524" r:id="rId76"/>
    <p:sldId id="501" r:id="rId77"/>
    <p:sldId id="490" r:id="rId78"/>
    <p:sldId id="512" r:id="rId79"/>
    <p:sldId id="378" r:id="rId80"/>
    <p:sldId id="522" r:id="rId81"/>
  </p:sldIdLst>
  <p:sldSz cx="10333038" cy="65532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XjMkCUHmOZ+8n207vh27A" hashData="NHkd5mUvG+G2DkJ7JB5KqVzZJP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FF99FF"/>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52" y="-930"/>
      </p:cViewPr>
      <p:guideLst>
        <p:guide orient="horz" pos="2065"/>
        <p:guide pos="325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28/08/2016</a:t>
            </a:fld>
            <a:endParaRPr lang="es-ES"/>
          </a:p>
        </p:txBody>
      </p:sp>
      <p:sp>
        <p:nvSpPr>
          <p:cNvPr id="4" name="3 Marcador de imagen de diapositiva"/>
          <p:cNvSpPr>
            <a:spLocks noGrp="1" noRot="1" noChangeAspect="1"/>
          </p:cNvSpPr>
          <p:nvPr>
            <p:ph type="sldImg" idx="2"/>
          </p:nvPr>
        </p:nvSpPr>
        <p:spPr>
          <a:xfrm>
            <a:off x="725488" y="685800"/>
            <a:ext cx="5407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9" y="2035741"/>
            <a:ext cx="8783084" cy="140469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7" y="3713485"/>
            <a:ext cx="7233127" cy="167470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6240" y="4211041"/>
            <a:ext cx="8783084" cy="130153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6240" y="2777528"/>
            <a:ext cx="8783084" cy="143351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6652" y="1529085"/>
            <a:ext cx="4563760" cy="432480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52627" y="1529085"/>
            <a:ext cx="4563760" cy="432480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6656" y="1466888"/>
            <a:ext cx="4565553" cy="6113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6656" y="2078213"/>
            <a:ext cx="4565553" cy="37756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49046" y="1466888"/>
            <a:ext cx="4567346" cy="6113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49046" y="2078213"/>
            <a:ext cx="4567346" cy="37756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6656" y="260918"/>
            <a:ext cx="3399499" cy="1110404"/>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39935" y="260917"/>
            <a:ext cx="5776456" cy="55929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6656" y="1371322"/>
            <a:ext cx="3399499" cy="448257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25348" y="4587242"/>
            <a:ext cx="6199823" cy="541549"/>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25348" y="585542"/>
            <a:ext cx="6199823" cy="3931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25348" y="5128791"/>
            <a:ext cx="6199823" cy="7690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91459" y="262434"/>
            <a:ext cx="2324934" cy="559145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6652" y="262434"/>
            <a:ext cx="6802583" cy="559145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8" y="2035741"/>
            <a:ext cx="8783082" cy="140469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7" y="3713481"/>
            <a:ext cx="7233127" cy="1674707"/>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00"/>
            </a:gs>
            <a:gs pos="39999">
              <a:srgbClr val="0A128C"/>
            </a:gs>
            <a:gs pos="70000">
              <a:srgbClr val="181CC7"/>
            </a:gs>
            <a:gs pos="88000">
              <a:srgbClr val="7005D4"/>
            </a:gs>
            <a:gs pos="100000">
              <a:srgbClr val="8C3D91"/>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16654" y="262435"/>
            <a:ext cx="9299734" cy="10922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6654" y="1529085"/>
            <a:ext cx="9299734" cy="432480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16658" y="6073848"/>
            <a:ext cx="2411042" cy="34889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28/08/2016</a:t>
            </a:fld>
            <a:endParaRPr lang="es-ES"/>
          </a:p>
        </p:txBody>
      </p:sp>
      <p:sp>
        <p:nvSpPr>
          <p:cNvPr id="5" name="4 Marcador de pie de página"/>
          <p:cNvSpPr>
            <a:spLocks noGrp="1"/>
          </p:cNvSpPr>
          <p:nvPr>
            <p:ph type="ftr" sz="quarter" idx="3"/>
          </p:nvPr>
        </p:nvSpPr>
        <p:spPr>
          <a:xfrm>
            <a:off x="3530461" y="6073848"/>
            <a:ext cx="3272129" cy="34889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05349" y="6073848"/>
            <a:ext cx="2411042" cy="34889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6652" y="5967660"/>
            <a:ext cx="2411042" cy="45508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google.es/url?sa=i&amp;rct=j&amp;q=&amp;esrc=s&amp;source=images&amp;cd=&amp;cad=rja&amp;uact=8&amp;ved=0ahUKEwjqhMfqtt3OAhVEtRQKHSshDAAQjRwIBw&amp;url=https://www.youtube.com/watch?v=vCSg6KrFC5U&amp;bvm=bv.130731782,d.d24&amp;psig=AFQjCNEP8w6PmuLEla0VIZSmY1zkTqhz7Q&amp;ust=1472244098854369"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es/url?sa=i&amp;rct=j&amp;q=&amp;esrc=s&amp;source=images&amp;cd=&amp;cad=rja&amp;uact=8&amp;ved=0ahUKEwjmlZv3t93OAhXI7RQKHfcHA3gQjRwIBw&amp;url=http://www.nacion.com/mundo/europa/Temblor-sacude-centro-Italia_0_1580841997.html&amp;bvm=bv.130731782,d.d24&amp;psig=AFQjCNEP8w6PmuLEla0VIZSmY1zkTqhz7Q&amp;ust=1472244098854369"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7.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8.jpeg"/></Relationships>
</file>

<file path=ppt/slides/_rels/slide79.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Picture 2" descr="Resultado de imagen de TERREMOTO DE ITALIA"/>
          <p:cNvPicPr>
            <a:picLocks noChangeAspect="1" noChangeArrowheads="1"/>
          </p:cNvPicPr>
          <p:nvPr/>
        </p:nvPicPr>
        <p:blipFill>
          <a:blip r:embed="rId3"/>
          <a:srcRect/>
          <a:stretch>
            <a:fillRect/>
          </a:stretch>
        </p:blipFill>
        <p:spPr bwMode="auto">
          <a:xfrm>
            <a:off x="0" y="0"/>
            <a:ext cx="10333038" cy="6553200"/>
          </a:xfrm>
          <a:prstGeom prst="rect">
            <a:avLst/>
          </a:prstGeom>
          <a:noFill/>
        </p:spPr>
      </p:pic>
      <p:pic>
        <p:nvPicPr>
          <p:cNvPr id="12" name="Picture 3" descr="illusion-013"/>
          <p:cNvPicPr>
            <a:picLocks noChangeAspect="1" noChangeArrowheads="1"/>
          </p:cNvPicPr>
          <p:nvPr/>
        </p:nvPicPr>
        <p:blipFill>
          <a:blip r:embed="rId4" cstate="print">
            <a:duotone>
              <a:prstClr val="black"/>
              <a:schemeClr val="accent4">
                <a:tint val="45000"/>
                <a:satMod val="400000"/>
              </a:schemeClr>
            </a:duotone>
            <a:lum bright="-55000" contrast="39000"/>
          </a:blip>
          <a:srcRect/>
          <a:stretch>
            <a:fillRect/>
          </a:stretch>
        </p:blipFill>
        <p:spPr bwMode="auto">
          <a:xfrm>
            <a:off x="0" y="0"/>
            <a:ext cx="10333038" cy="6571403"/>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237271" y="3237278"/>
            <a:ext cx="6553200" cy="7865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017112" y="3237280"/>
            <a:ext cx="6553200" cy="7865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0333038" cy="6642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481836"/>
            <a:ext cx="10333038" cy="7136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75417" y="5361974"/>
            <a:ext cx="699054" cy="732899"/>
          </a:xfrm>
          <a:prstGeom prst="rect">
            <a:avLst/>
          </a:prstGeom>
          <a:noFill/>
          <a:ln w="38100">
            <a:solidFill>
              <a:srgbClr val="1CDEF8"/>
            </a:solidFill>
            <a:miter lim="800000"/>
            <a:headEnd/>
            <a:tailEnd/>
          </a:ln>
        </p:spPr>
      </p:pic>
      <p:sp>
        <p:nvSpPr>
          <p:cNvPr id="19" name="18 Rectángulo"/>
          <p:cNvSpPr/>
          <p:nvPr/>
        </p:nvSpPr>
        <p:spPr>
          <a:xfrm>
            <a:off x="2237872" y="4368819"/>
            <a:ext cx="304230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952073" y="1419212"/>
            <a:ext cx="5996127" cy="4809961"/>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TERREMOTO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en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ITALIA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039970" y="5300638"/>
            <a:ext cx="2270056" cy="892550"/>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28344" y="730718"/>
            <a:ext cx="1158878" cy="691727"/>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02858" y="180258"/>
            <a:ext cx="882614" cy="1019386"/>
          </a:xfrm>
          <a:prstGeom prst="rect">
            <a:avLst/>
          </a:prstGeom>
          <a:noFill/>
          <a:ln w="9525">
            <a:noFill/>
            <a:miter lim="800000"/>
            <a:headEnd/>
            <a:tailEnd/>
          </a:ln>
        </p:spPr>
      </p:pic>
    </p:spTree>
  </p:cSld>
  <p:clrMapOvr>
    <a:masterClrMapping/>
  </p:clrMapOvr>
  <p:transition spd="slow" advTm="11000">
    <p:random/>
    <p:sndAc>
      <p:stSnd loop="1">
        <p:snd r:embed="rId2" name="musica de peliculas - el pianista27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Resultado de imagen de terremoto italia 2016">
            <a:hlinkClick r:id="rId2"/>
          </p:cNvPr>
          <p:cNvPicPr>
            <a:picLocks noChangeAspect="1" noChangeArrowheads="1"/>
          </p:cNvPicPr>
          <p:nvPr/>
        </p:nvPicPr>
        <p:blipFill>
          <a:blip r:embed="rId3"/>
          <a:srcRect/>
          <a:stretch>
            <a:fillRect/>
          </a:stretch>
        </p:blipFill>
        <p:spPr bwMode="auto">
          <a:xfrm>
            <a:off x="-548521" y="-366738"/>
            <a:ext cx="11360636" cy="71438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9026" name="Picture 2" descr="Resultado de imagen de TERREMOTO DE ITALIA"/>
          <p:cNvPicPr>
            <a:picLocks noChangeAspect="1" noChangeArrowheads="1"/>
          </p:cNvPicPr>
          <p:nvPr/>
        </p:nvPicPr>
        <p:blipFill>
          <a:blip r:embed="rId2"/>
          <a:srcRect/>
          <a:stretch>
            <a:fillRect/>
          </a:stretch>
        </p:blipFill>
        <p:spPr bwMode="auto">
          <a:xfrm>
            <a:off x="0" y="0"/>
            <a:ext cx="10340313"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Rectángulo"/>
          <p:cNvSpPr/>
          <p:nvPr/>
        </p:nvSpPr>
        <p:spPr>
          <a:xfrm>
            <a:off x="2451875" y="1133460"/>
            <a:ext cx="7500990" cy="4708981"/>
          </a:xfrm>
          <a:prstGeom prst="rect">
            <a:avLst/>
          </a:prstGeom>
        </p:spPr>
        <p:txBody>
          <a:bodyPr wrap="square">
            <a:spAutoFit/>
          </a:bodyPr>
          <a:lstStyle/>
          <a:p>
            <a:pPr fontAlgn="base"/>
            <a:r>
              <a:rPr lang="es-ES" sz="2000" dirty="0" smtClean="0">
                <a:solidFill>
                  <a:schemeClr val="bg1"/>
                </a:solidFill>
                <a:latin typeface="Arial" pitchFamily="34" charset="0"/>
                <a:cs typeface="Arial" pitchFamily="34" charset="0"/>
              </a:rPr>
              <a:t>Un terremoto de 6,2 grados Richter sacudió la madrugada de este miércoles el centro de Italia. Hasta el momento un balance provisional ha contado al menos 291 muertos. El temblor ha sido pasadas las 3:30 de la madrugada y duró más de 15 segundos; el epicentro fue a unos 4 kilómetros de profundidad cerca de la ciudad de </a:t>
            </a:r>
            <a:r>
              <a:rPr lang="es-ES" sz="2000" dirty="0" err="1" smtClean="0">
                <a:solidFill>
                  <a:schemeClr val="bg1"/>
                </a:solidFill>
                <a:latin typeface="Arial" pitchFamily="34" charset="0"/>
                <a:cs typeface="Arial" pitchFamily="34" charset="0"/>
              </a:rPr>
              <a:t>Aquata</a:t>
            </a:r>
            <a:r>
              <a:rPr lang="es-ES" sz="2000" dirty="0" smtClean="0">
                <a:solidFill>
                  <a:schemeClr val="bg1"/>
                </a:solidFill>
                <a:latin typeface="Arial" pitchFamily="34" charset="0"/>
                <a:cs typeface="Arial" pitchFamily="34" charset="0"/>
              </a:rPr>
              <a:t> del </a:t>
            </a:r>
            <a:r>
              <a:rPr lang="es-ES" sz="2000" dirty="0" err="1" smtClean="0">
                <a:solidFill>
                  <a:schemeClr val="bg1"/>
                </a:solidFill>
                <a:latin typeface="Arial" pitchFamily="34" charset="0"/>
                <a:cs typeface="Arial" pitchFamily="34" charset="0"/>
              </a:rPr>
              <a:t>Tronto</a:t>
            </a:r>
            <a:r>
              <a:rPr lang="es-ES" sz="2000" dirty="0" smtClean="0">
                <a:solidFill>
                  <a:schemeClr val="bg1"/>
                </a:solidFill>
                <a:latin typeface="Arial" pitchFamily="34" charset="0"/>
                <a:cs typeface="Arial" pitchFamily="34" charset="0"/>
              </a:rPr>
              <a:t> y </a:t>
            </a:r>
            <a:r>
              <a:rPr lang="es-ES" sz="2000" dirty="0" err="1" smtClean="0">
                <a:solidFill>
                  <a:schemeClr val="bg1"/>
                </a:solidFill>
                <a:latin typeface="Arial" pitchFamily="34" charset="0"/>
                <a:cs typeface="Arial" pitchFamily="34" charset="0"/>
              </a:rPr>
              <a:t>Amatrice</a:t>
            </a:r>
            <a:r>
              <a:rPr lang="es-ES" sz="2000" dirty="0" smtClean="0">
                <a:solidFill>
                  <a:schemeClr val="bg1"/>
                </a:solidFill>
                <a:latin typeface="Arial" pitchFamily="34" charset="0"/>
                <a:cs typeface="Arial" pitchFamily="34" charset="0"/>
              </a:rPr>
              <a:t>. </a:t>
            </a:r>
          </a:p>
          <a:p>
            <a:pPr fontAlgn="base"/>
            <a:r>
              <a:rPr lang="es-ES" sz="2000" dirty="0" smtClean="0">
                <a:solidFill>
                  <a:schemeClr val="bg1"/>
                </a:solidFill>
                <a:latin typeface="Arial" pitchFamily="34" charset="0"/>
                <a:cs typeface="Arial" pitchFamily="34" charset="0"/>
              </a:rPr>
              <a:t>El alcalde del pequeño poblado de </a:t>
            </a:r>
            <a:r>
              <a:rPr lang="es-ES" sz="2000" dirty="0" err="1" smtClean="0">
                <a:solidFill>
                  <a:schemeClr val="bg1"/>
                </a:solidFill>
                <a:latin typeface="Arial" pitchFamily="34" charset="0"/>
                <a:cs typeface="Arial" pitchFamily="34" charset="0"/>
              </a:rPr>
              <a:t>Amatrice</a:t>
            </a:r>
            <a:r>
              <a:rPr lang="es-ES" sz="2000" dirty="0" smtClean="0">
                <a:solidFill>
                  <a:schemeClr val="bg1"/>
                </a:solidFill>
                <a:latin typeface="Arial" pitchFamily="34" charset="0"/>
                <a:cs typeface="Arial" pitchFamily="34" charset="0"/>
              </a:rPr>
              <a:t>, Sergio </a:t>
            </a:r>
            <a:r>
              <a:rPr lang="es-ES" sz="2000" dirty="0" err="1" smtClean="0">
                <a:solidFill>
                  <a:schemeClr val="bg1"/>
                </a:solidFill>
                <a:latin typeface="Arial" pitchFamily="34" charset="0"/>
                <a:cs typeface="Arial" pitchFamily="34" charset="0"/>
              </a:rPr>
              <a:t>Pirozzi</a:t>
            </a:r>
            <a:r>
              <a:rPr lang="es-ES" sz="2000" dirty="0" smtClean="0">
                <a:solidFill>
                  <a:schemeClr val="bg1"/>
                </a:solidFill>
                <a:latin typeface="Arial" pitchFamily="34" charset="0"/>
                <a:cs typeface="Arial" pitchFamily="34" charset="0"/>
              </a:rPr>
              <a:t>, dijo que su comuna, a 40 km del epicentro había sido parcialmente destruida y que había personas atrapadas bajo los escombros.</a:t>
            </a:r>
          </a:p>
          <a:p>
            <a:pPr fontAlgn="base"/>
            <a:r>
              <a:rPr lang="es-ES" sz="2000" b="1" i="1" dirty="0" smtClean="0">
                <a:solidFill>
                  <a:schemeClr val="bg1"/>
                </a:solidFill>
                <a:latin typeface="Arial" pitchFamily="34" charset="0"/>
                <a:cs typeface="Arial" pitchFamily="34" charset="0"/>
              </a:rPr>
              <a:t>“La mitad del pueblo desapareció”,</a:t>
            </a:r>
            <a:r>
              <a:rPr lang="es-ES" sz="2000" dirty="0" smtClean="0">
                <a:solidFill>
                  <a:schemeClr val="bg1"/>
                </a:solidFill>
                <a:latin typeface="Arial" pitchFamily="34" charset="0"/>
                <a:cs typeface="Arial" pitchFamily="34" charset="0"/>
              </a:rPr>
              <a:t> declaró el alcalde de </a:t>
            </a:r>
            <a:r>
              <a:rPr lang="es-ES" sz="2000" dirty="0" err="1" smtClean="0">
                <a:solidFill>
                  <a:schemeClr val="bg1"/>
                </a:solidFill>
                <a:latin typeface="Arial" pitchFamily="34" charset="0"/>
                <a:cs typeface="Arial" pitchFamily="34" charset="0"/>
              </a:rPr>
              <a:t>Amatrice</a:t>
            </a:r>
            <a:r>
              <a:rPr lang="es-ES" sz="2000" dirty="0" smtClean="0">
                <a:solidFill>
                  <a:schemeClr val="bg1"/>
                </a:solidFill>
                <a:latin typeface="Arial" pitchFamily="34" charset="0"/>
                <a:cs typeface="Arial" pitchFamily="34" charset="0"/>
              </a:rPr>
              <a:t> asegurando que hay decenas de muertos. Este pueblo había sido nombrado como uno de los más bonitos de Italia al contar con un rico patrimonio histórico y arquitectónico, que incluía monumentos arquitectónicos romanos, barrocos y renacentistas.</a:t>
            </a:r>
            <a:r>
              <a:rPr lang="es-ES" sz="2000" dirty="0" smtClean="0">
                <a:solidFill>
                  <a:schemeClr val="bg1"/>
                </a:solidFill>
                <a:latin typeface="Agency FB" pitchFamily="34" charset="0"/>
              </a:rPr>
              <a:t> </a:t>
            </a:r>
            <a:endParaRPr lang="es-ES" sz="2000" dirty="0">
              <a:solidFill>
                <a:schemeClr val="bg1"/>
              </a:solidFill>
              <a:latin typeface="Agency FB" pitchFamily="34" charset="0"/>
            </a:endParaRPr>
          </a:p>
        </p:txBody>
      </p:sp>
      <p:sp>
        <p:nvSpPr>
          <p:cNvPr id="3" name="2 Rectángulo"/>
          <p:cNvSpPr/>
          <p:nvPr/>
        </p:nvSpPr>
        <p:spPr>
          <a:xfrm>
            <a:off x="-233062" y="0"/>
            <a:ext cx="10566100" cy="7337966"/>
          </a:xfrm>
          <a:prstGeom prst="rect">
            <a:avLst/>
          </a:prstGeom>
          <a:blipFill>
            <a:blip r:embed="rId2">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64" name="Picture 4" descr="Resultado de imagen de TERREMOTO DE ITALIA"/>
          <p:cNvPicPr>
            <a:picLocks noChangeAspect="1" noChangeArrowheads="1"/>
          </p:cNvPicPr>
          <p:nvPr/>
        </p:nvPicPr>
        <p:blipFill>
          <a:blip r:embed="rId2"/>
          <a:srcRect/>
          <a:stretch>
            <a:fillRect/>
          </a:stretch>
        </p:blipFill>
        <p:spPr bwMode="auto">
          <a:xfrm>
            <a:off x="-1" y="0"/>
            <a:ext cx="10333039"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0290" name="Picture 2" descr="Resultado de imagen de TERREMOTO DE ITALIA"/>
          <p:cNvPicPr>
            <a:picLocks noChangeAspect="1" noChangeArrowheads="1"/>
          </p:cNvPicPr>
          <p:nvPr/>
        </p:nvPicPr>
        <p:blipFill>
          <a:blip r:embed="rId2"/>
          <a:srcRect/>
          <a:stretch>
            <a:fillRect/>
          </a:stretch>
        </p:blipFill>
        <p:spPr bwMode="auto">
          <a:xfrm>
            <a:off x="0" y="0"/>
            <a:ext cx="10430425" cy="6553200"/>
          </a:xfrm>
          <a:prstGeom prst="rect">
            <a:avLst/>
          </a:prstGeom>
          <a:noFill/>
        </p:spPr>
      </p:pic>
      <p:sp>
        <p:nvSpPr>
          <p:cNvPr id="3" name="2 Rectángulo"/>
          <p:cNvSpPr/>
          <p:nvPr/>
        </p:nvSpPr>
        <p:spPr>
          <a:xfrm>
            <a:off x="6411033" y="5419741"/>
            <a:ext cx="3613270" cy="646331"/>
          </a:xfrm>
          <a:prstGeom prst="rect">
            <a:avLst/>
          </a:prstGeom>
          <a:solidFill>
            <a:srgbClr val="FF99FF"/>
          </a:solidFill>
        </p:spPr>
        <p:txBody>
          <a:bodyPr wrap="square">
            <a:spAutoFit/>
          </a:bodyPr>
          <a:lstStyle/>
          <a:p>
            <a:pPr algn="ctr"/>
            <a:r>
              <a:rPr lang="es-ES" dirty="0" smtClean="0"/>
              <a:t>Igual que un bombardeo, así se ve el terremoto de Italia desde el aire</a:t>
            </a:r>
            <a:endParaRPr lang="es-ES" dirty="0"/>
          </a:p>
        </p:txBody>
      </p:sp>
    </p:spTree>
  </p:cSld>
  <p:clrMapOvr>
    <a:masterClrMapping/>
  </p:clrMapOvr>
  <p:transition spd="slow" advTm="8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5650" name="Picture 2" descr="Resultado de imagen de terremoto italia ultima hora"/>
          <p:cNvPicPr>
            <a:picLocks noChangeAspect="1" noChangeArrowheads="1"/>
          </p:cNvPicPr>
          <p:nvPr/>
        </p:nvPicPr>
        <p:blipFill>
          <a:blip r:embed="rId2"/>
          <a:srcRect/>
          <a:stretch>
            <a:fillRect/>
          </a:stretch>
        </p:blipFill>
        <p:spPr bwMode="auto">
          <a:xfrm>
            <a:off x="0" y="0"/>
            <a:ext cx="10569390"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8066" name="Picture 2" descr="Resultado de imagen de terremoto italia ultima hora"/>
          <p:cNvPicPr>
            <a:picLocks noChangeAspect="1" noChangeArrowheads="1"/>
          </p:cNvPicPr>
          <p:nvPr/>
        </p:nvPicPr>
        <p:blipFill>
          <a:blip r:embed="rId2"/>
          <a:srcRect/>
          <a:stretch>
            <a:fillRect/>
          </a:stretch>
        </p:blipFill>
        <p:spPr bwMode="auto">
          <a:xfrm>
            <a:off x="0" y="0"/>
            <a:ext cx="10359966"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4626" name="Picture 2" descr="Resultado de imagen de terremoto italia ultima hora"/>
          <p:cNvPicPr>
            <a:picLocks noChangeAspect="1" noChangeArrowheads="1"/>
          </p:cNvPicPr>
          <p:nvPr/>
        </p:nvPicPr>
        <p:blipFill>
          <a:blip r:embed="rId2"/>
          <a:srcRect/>
          <a:stretch>
            <a:fillRect/>
          </a:stretch>
        </p:blipFill>
        <p:spPr bwMode="auto">
          <a:xfrm>
            <a:off x="-405645" y="0"/>
            <a:ext cx="11239500"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5234" name="Picture 2" descr="http://www.swagger.mx/media/bi/mediabrowser/2016/08/terremoto-italia-1.jpg"/>
          <p:cNvPicPr>
            <a:picLocks noChangeAspect="1" noChangeArrowheads="1"/>
          </p:cNvPicPr>
          <p:nvPr/>
        </p:nvPicPr>
        <p:blipFill>
          <a:blip r:embed="rId2"/>
          <a:srcRect/>
          <a:stretch>
            <a:fillRect/>
          </a:stretch>
        </p:blipFill>
        <p:spPr bwMode="auto">
          <a:xfrm>
            <a:off x="-1" y="0"/>
            <a:ext cx="10333039" cy="666447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0594" name="Picture 2" descr="TERREMOTO EN ITALIA (AP)."/>
          <p:cNvPicPr>
            <a:picLocks noChangeAspect="1" noChangeArrowheads="1"/>
          </p:cNvPicPr>
          <p:nvPr/>
        </p:nvPicPr>
        <p:blipFill>
          <a:blip r:embed="rId2"/>
          <a:srcRect/>
          <a:stretch>
            <a:fillRect/>
          </a:stretch>
        </p:blipFill>
        <p:spPr bwMode="auto">
          <a:xfrm>
            <a:off x="0" y="0"/>
            <a:ext cx="10595807"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7762" name="Picture 2" descr="Terremoto en Italia: Últimas noticias"/>
          <p:cNvPicPr>
            <a:picLocks noChangeAspect="1" noChangeArrowheads="1"/>
          </p:cNvPicPr>
          <p:nvPr/>
        </p:nvPicPr>
        <p:blipFill>
          <a:blip r:embed="rId2"/>
          <a:srcRect/>
          <a:stretch>
            <a:fillRect/>
          </a:stretch>
        </p:blipFill>
        <p:spPr bwMode="auto">
          <a:xfrm>
            <a:off x="1" y="0"/>
            <a:ext cx="10649581" cy="6553200"/>
          </a:xfrm>
          <a:prstGeom prst="rect">
            <a:avLst/>
          </a:prstGeom>
          <a:noFill/>
        </p:spPr>
      </p:pic>
      <p:sp>
        <p:nvSpPr>
          <p:cNvPr id="2" name="1 Rectángulo"/>
          <p:cNvSpPr/>
          <p:nvPr/>
        </p:nvSpPr>
        <p:spPr>
          <a:xfrm>
            <a:off x="319462" y="347643"/>
            <a:ext cx="4346991" cy="646331"/>
          </a:xfrm>
          <a:prstGeom prst="rect">
            <a:avLst/>
          </a:prstGeom>
          <a:solidFill>
            <a:srgbClr val="FF99FF"/>
          </a:solidFill>
        </p:spPr>
        <p:txBody>
          <a:bodyPr wrap="square">
            <a:spAutoFit/>
          </a:bodyPr>
          <a:lstStyle/>
          <a:p>
            <a:pPr algn="ctr"/>
            <a:r>
              <a:rPr lang="es-ES" b="1" dirty="0" smtClean="0"/>
              <a:t>Sismo en Italia: confirman 290 muertos y siguen los trabajos de rescate</a:t>
            </a:r>
            <a:endParaRPr lang="es-ES" b="1" dirty="0"/>
          </a:p>
        </p:txBody>
      </p:sp>
    </p:spTree>
  </p:cSld>
  <p:clrMapOvr>
    <a:masterClrMapping/>
  </p:clrMapOvr>
  <p:transition spd="slow" advTm="11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0530" name="Picture 2" descr="Resultado de imagen de TERREMOTO DE ITALIA"/>
          <p:cNvPicPr>
            <a:picLocks noChangeAspect="1" noChangeArrowheads="1"/>
          </p:cNvPicPr>
          <p:nvPr/>
        </p:nvPicPr>
        <p:blipFill>
          <a:blip r:embed="rId2"/>
          <a:srcRect/>
          <a:stretch>
            <a:fillRect/>
          </a:stretch>
        </p:blipFill>
        <p:spPr bwMode="auto">
          <a:xfrm>
            <a:off x="-1" y="0"/>
            <a:ext cx="10696464"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7042" name="Picture 2" descr="Resultado de imagen de terremoto italia ultima hora"/>
          <p:cNvPicPr>
            <a:picLocks noChangeAspect="1" noChangeArrowheads="1"/>
          </p:cNvPicPr>
          <p:nvPr/>
        </p:nvPicPr>
        <p:blipFill>
          <a:blip r:embed="rId2"/>
          <a:srcRect/>
          <a:stretch>
            <a:fillRect/>
          </a:stretch>
        </p:blipFill>
        <p:spPr bwMode="auto">
          <a:xfrm>
            <a:off x="-1" y="0"/>
            <a:ext cx="10478875" cy="699137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1378" name="Picture 2" descr="Resultado de imagen de TERREMOTO DE ITALIA"/>
          <p:cNvPicPr>
            <a:picLocks noChangeAspect="1" noChangeArrowheads="1"/>
          </p:cNvPicPr>
          <p:nvPr/>
        </p:nvPicPr>
        <p:blipFill>
          <a:blip r:embed="rId2"/>
          <a:srcRect/>
          <a:stretch>
            <a:fillRect/>
          </a:stretch>
        </p:blipFill>
        <p:spPr bwMode="auto">
          <a:xfrm>
            <a:off x="0" y="0"/>
            <a:ext cx="10631689"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8482" name="Picture 2" descr="Resultado de imagen de TERREMOTO DE ITALIA"/>
          <p:cNvPicPr>
            <a:picLocks noChangeAspect="1" noChangeArrowheads="1"/>
          </p:cNvPicPr>
          <p:nvPr/>
        </p:nvPicPr>
        <p:blipFill>
          <a:blip r:embed="rId2"/>
          <a:srcRect/>
          <a:stretch>
            <a:fillRect/>
          </a:stretch>
        </p:blipFill>
        <p:spPr bwMode="auto">
          <a:xfrm>
            <a:off x="0" y="0"/>
            <a:ext cx="10497516" cy="654229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Seguirán habiendo terremotos en este lugar? Foto tomada de El País"/>
          <p:cNvPicPr>
            <a:picLocks noChangeAspect="1" noChangeArrowheads="1"/>
          </p:cNvPicPr>
          <p:nvPr/>
        </p:nvPicPr>
        <p:blipFill>
          <a:blip r:embed="rId2"/>
          <a:srcRect/>
          <a:stretch>
            <a:fillRect/>
          </a:stretch>
        </p:blipFill>
        <p:spPr bwMode="auto">
          <a:xfrm>
            <a:off x="-1" y="0"/>
            <a:ext cx="10333039" cy="6572474"/>
          </a:xfrm>
          <a:prstGeom prst="rect">
            <a:avLst/>
          </a:prstGeom>
          <a:noFill/>
        </p:spPr>
      </p:pic>
      <p:sp>
        <p:nvSpPr>
          <p:cNvPr id="2" name="1 Rectángulo"/>
          <p:cNvSpPr/>
          <p:nvPr/>
        </p:nvSpPr>
        <p:spPr>
          <a:xfrm>
            <a:off x="1563977" y="5419741"/>
            <a:ext cx="7392858" cy="646331"/>
          </a:xfrm>
          <a:prstGeom prst="rect">
            <a:avLst/>
          </a:prstGeom>
          <a:solidFill>
            <a:srgbClr val="FF99FF"/>
          </a:solidFill>
        </p:spPr>
        <p:txBody>
          <a:bodyPr wrap="none">
            <a:spAutoFit/>
          </a:bodyPr>
          <a:lstStyle/>
          <a:p>
            <a:r>
              <a:rPr lang="pt-BR" sz="3600" b="1" dirty="0" err="1" smtClean="0"/>
              <a:t>Amatrice</a:t>
            </a:r>
            <a:r>
              <a:rPr lang="pt-BR" sz="3600" b="1" dirty="0" smtClean="0"/>
              <a:t>, </a:t>
            </a:r>
            <a:r>
              <a:rPr lang="pt-BR" sz="3600" b="1" dirty="0" err="1" smtClean="0"/>
              <a:t>Italia</a:t>
            </a:r>
            <a:r>
              <a:rPr lang="pt-BR" sz="3600" b="1" dirty="0" smtClean="0"/>
              <a:t>, 24 de agosto de 2016</a:t>
            </a:r>
            <a:endParaRPr lang="es-ES" sz="3600" b="1" dirty="0"/>
          </a:p>
        </p:txBody>
      </p:sp>
    </p:spTree>
  </p:cSld>
  <p:clrMapOvr>
    <a:masterClrMapping/>
  </p:clrMapOvr>
  <p:transition spd="slow" advTm="8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8306" name="Picture 2" descr="Resultado de imagen de terremoto italia 2016">
            <a:hlinkClick r:id="rId2"/>
          </p:cNvPr>
          <p:cNvPicPr>
            <a:picLocks noChangeAspect="1" noChangeArrowheads="1"/>
          </p:cNvPicPr>
          <p:nvPr/>
        </p:nvPicPr>
        <p:blipFill>
          <a:blip r:embed="rId3"/>
          <a:srcRect/>
          <a:stretch>
            <a:fillRect/>
          </a:stretch>
        </p:blipFill>
        <p:spPr bwMode="auto">
          <a:xfrm>
            <a:off x="-1" y="0"/>
            <a:ext cx="10693506"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7458" name="Picture 2" descr="Resultado de imagen de TERREMOTO DE ITALIA"/>
          <p:cNvPicPr>
            <a:picLocks noChangeAspect="1" noChangeArrowheads="1"/>
          </p:cNvPicPr>
          <p:nvPr/>
        </p:nvPicPr>
        <p:blipFill>
          <a:blip r:embed="rId2"/>
          <a:srcRect/>
          <a:stretch>
            <a:fillRect/>
          </a:stretch>
        </p:blipFill>
        <p:spPr bwMode="auto">
          <a:xfrm>
            <a:off x="0" y="0"/>
            <a:ext cx="10545891"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02" name="Picture 2" descr="Resultado de imagen de TERREMOTO DE ITALIA"/>
          <p:cNvPicPr>
            <a:picLocks noChangeAspect="1" noChangeArrowheads="1"/>
          </p:cNvPicPr>
          <p:nvPr/>
        </p:nvPicPr>
        <p:blipFill>
          <a:blip r:embed="rId2"/>
          <a:srcRect/>
          <a:stretch>
            <a:fillRect/>
          </a:stretch>
        </p:blipFill>
        <p:spPr bwMode="auto">
          <a:xfrm>
            <a:off x="0" y="0"/>
            <a:ext cx="10429942"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5474" name="Picture 2" descr="TERREMOTO EN ITALIA (AP)."/>
          <p:cNvPicPr>
            <a:picLocks noChangeAspect="1" noChangeArrowheads="1"/>
          </p:cNvPicPr>
          <p:nvPr/>
        </p:nvPicPr>
        <p:blipFill>
          <a:blip r:embed="rId2"/>
          <a:srcRect/>
          <a:stretch>
            <a:fillRect/>
          </a:stretch>
        </p:blipFill>
        <p:spPr bwMode="auto">
          <a:xfrm>
            <a:off x="0" y="0"/>
            <a:ext cx="10419064"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3426" name="Picture 2" descr="Video thumbnail for Amatrice,El bello pueblo que se convirtió en escombros."/>
          <p:cNvPicPr>
            <a:picLocks noChangeAspect="1" noChangeArrowheads="1"/>
          </p:cNvPicPr>
          <p:nvPr/>
        </p:nvPicPr>
        <p:blipFill>
          <a:blip r:embed="rId2"/>
          <a:srcRect/>
          <a:stretch>
            <a:fillRect/>
          </a:stretch>
        </p:blipFill>
        <p:spPr bwMode="auto">
          <a:xfrm>
            <a:off x="0" y="0"/>
            <a:ext cx="10564407" cy="6553200"/>
          </a:xfrm>
          <a:prstGeom prst="rect">
            <a:avLst/>
          </a:prstGeom>
          <a:noFill/>
        </p:spPr>
      </p:pic>
      <p:sp>
        <p:nvSpPr>
          <p:cNvPr id="3" name="2 Rectángulo"/>
          <p:cNvSpPr/>
          <p:nvPr/>
        </p:nvSpPr>
        <p:spPr>
          <a:xfrm>
            <a:off x="594487" y="276205"/>
            <a:ext cx="5643602" cy="646331"/>
          </a:xfrm>
          <a:prstGeom prst="rect">
            <a:avLst/>
          </a:prstGeom>
          <a:solidFill>
            <a:srgbClr val="FF99FF"/>
          </a:solidFill>
        </p:spPr>
        <p:txBody>
          <a:bodyPr wrap="square">
            <a:spAutoFit/>
          </a:bodyPr>
          <a:lstStyle/>
          <a:p>
            <a:pPr algn="ctr" fontAlgn="base"/>
            <a:r>
              <a:rPr lang="es-ES" dirty="0" smtClean="0"/>
              <a:t>Las ciudades más afectadas por el</a:t>
            </a:r>
            <a:r>
              <a:rPr lang="es-ES" b="1" dirty="0" smtClean="0"/>
              <a:t> terremoto de hoy </a:t>
            </a:r>
            <a:r>
              <a:rPr lang="es-ES" dirty="0" smtClean="0"/>
              <a:t>son: </a:t>
            </a:r>
            <a:r>
              <a:rPr lang="es-ES" dirty="0" err="1" smtClean="0"/>
              <a:t>Amatrice</a:t>
            </a:r>
            <a:r>
              <a:rPr lang="es-ES" dirty="0" smtClean="0"/>
              <a:t>, </a:t>
            </a:r>
            <a:r>
              <a:rPr lang="es-ES" dirty="0" err="1" smtClean="0"/>
              <a:t>Accumoli</a:t>
            </a:r>
            <a:r>
              <a:rPr lang="es-ES" dirty="0" smtClean="0"/>
              <a:t>, </a:t>
            </a:r>
            <a:r>
              <a:rPr lang="es-ES" dirty="0" err="1" smtClean="0"/>
              <a:t>Arquata</a:t>
            </a:r>
            <a:r>
              <a:rPr lang="es-ES" dirty="0" smtClean="0"/>
              <a:t> del </a:t>
            </a:r>
            <a:r>
              <a:rPr lang="es-ES" dirty="0" err="1" smtClean="0"/>
              <a:t>Tronto</a:t>
            </a:r>
            <a:r>
              <a:rPr lang="es-ES" dirty="0" smtClean="0"/>
              <a:t> y </a:t>
            </a:r>
            <a:r>
              <a:rPr lang="es-ES" dirty="0" err="1" smtClean="0"/>
              <a:t>Norcia</a:t>
            </a:r>
            <a:r>
              <a:rPr lang="es-ES" dirty="0" smtClean="0"/>
              <a:t>.</a:t>
            </a:r>
            <a:endParaRPr lang="es-ES" dirty="0"/>
          </a:p>
        </p:txBody>
      </p:sp>
    </p:spTree>
  </p:cSld>
  <p:clrMapOvr>
    <a:masterClrMapping/>
  </p:clrMapOvr>
  <p:transition spd="slow" advTm="11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6498" name="Picture 2" descr="TERREMOTO EN ITALIA (AP)."/>
          <p:cNvPicPr>
            <a:picLocks noChangeAspect="1" noChangeArrowheads="1"/>
          </p:cNvPicPr>
          <p:nvPr/>
        </p:nvPicPr>
        <p:blipFill>
          <a:blip r:embed="rId2"/>
          <a:srcRect/>
          <a:stretch>
            <a:fillRect/>
          </a:stretch>
        </p:blipFill>
        <p:spPr bwMode="auto">
          <a:xfrm>
            <a:off x="0" y="0"/>
            <a:ext cx="1042261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7522" name="Picture 2" descr="TERREMOTO EN ITALIA (AP)."/>
          <p:cNvPicPr>
            <a:picLocks noChangeAspect="1" noChangeArrowheads="1"/>
          </p:cNvPicPr>
          <p:nvPr/>
        </p:nvPicPr>
        <p:blipFill>
          <a:blip r:embed="rId2"/>
          <a:srcRect/>
          <a:stretch>
            <a:fillRect/>
          </a:stretch>
        </p:blipFill>
        <p:spPr bwMode="auto">
          <a:xfrm>
            <a:off x="0" y="0"/>
            <a:ext cx="1042261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8546" name="Picture 2" descr="TERREMOTO EN ITALIA (AP)."/>
          <p:cNvPicPr>
            <a:picLocks noChangeAspect="1" noChangeArrowheads="1"/>
          </p:cNvPicPr>
          <p:nvPr/>
        </p:nvPicPr>
        <p:blipFill>
          <a:blip r:embed="rId2"/>
          <a:srcRect/>
          <a:stretch>
            <a:fillRect/>
          </a:stretch>
        </p:blipFill>
        <p:spPr bwMode="auto">
          <a:xfrm>
            <a:off x="0" y="0"/>
            <a:ext cx="10287023"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9570" name="Picture 2" descr="TERREMOTO EN ITALIA (AP)."/>
          <p:cNvPicPr>
            <a:picLocks noChangeAspect="1" noChangeArrowheads="1"/>
          </p:cNvPicPr>
          <p:nvPr/>
        </p:nvPicPr>
        <p:blipFill>
          <a:blip r:embed="rId2"/>
          <a:srcRect/>
          <a:stretch>
            <a:fillRect/>
          </a:stretch>
        </p:blipFill>
        <p:spPr bwMode="auto">
          <a:xfrm>
            <a:off x="0" y="0"/>
            <a:ext cx="10558212"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1618" name="Picture 2" descr="TERREMOTO EN ITALIA (AP)."/>
          <p:cNvPicPr>
            <a:picLocks noChangeAspect="1" noChangeArrowheads="1"/>
          </p:cNvPicPr>
          <p:nvPr/>
        </p:nvPicPr>
        <p:blipFill>
          <a:blip r:embed="rId2"/>
          <a:srcRect/>
          <a:stretch>
            <a:fillRect/>
          </a:stretch>
        </p:blipFill>
        <p:spPr bwMode="auto">
          <a:xfrm>
            <a:off x="0" y="0"/>
            <a:ext cx="1042261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42" name="Picture 2" descr="TERREMOTO EN ITALIA (AP)."/>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3666" name="Picture 2" descr="TERREMOTO EN ITALIA (AP)."/>
          <p:cNvPicPr>
            <a:picLocks noChangeAspect="1" noChangeArrowheads="1"/>
          </p:cNvPicPr>
          <p:nvPr/>
        </p:nvPicPr>
        <p:blipFill>
          <a:blip r:embed="rId2"/>
          <a:srcRect/>
          <a:stretch>
            <a:fillRect/>
          </a:stretch>
        </p:blipFill>
        <p:spPr bwMode="auto">
          <a:xfrm>
            <a:off x="0" y="0"/>
            <a:ext cx="10287023"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7698" name="Picture 2" descr="Resultado de imagen de terremoto italia ultima hora"/>
          <p:cNvPicPr>
            <a:picLocks noChangeAspect="1" noChangeArrowheads="1"/>
          </p:cNvPicPr>
          <p:nvPr/>
        </p:nvPicPr>
        <p:blipFill>
          <a:blip r:embed="rId2"/>
          <a:srcRect/>
          <a:stretch>
            <a:fillRect/>
          </a:stretch>
        </p:blipFill>
        <p:spPr bwMode="auto">
          <a:xfrm>
            <a:off x="0" y="0"/>
            <a:ext cx="10333038" cy="66661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4690" name="Picture 2" descr="Resultado de imagen de TERREMOTO DE ITALIA"/>
          <p:cNvPicPr>
            <a:picLocks noChangeAspect="1" noChangeArrowheads="1"/>
          </p:cNvPicPr>
          <p:nvPr/>
        </p:nvPicPr>
        <p:blipFill>
          <a:blip r:embed="rId2"/>
          <a:srcRect/>
          <a:stretch>
            <a:fillRect/>
          </a:stretch>
        </p:blipFill>
        <p:spPr bwMode="auto">
          <a:xfrm>
            <a:off x="27656" y="0"/>
            <a:ext cx="10305382"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5714" name="Picture 2" descr="Resultado de imagen de TERREMOTO DE ITALIA"/>
          <p:cNvPicPr>
            <a:picLocks noChangeAspect="1" noChangeArrowheads="1"/>
          </p:cNvPicPr>
          <p:nvPr/>
        </p:nvPicPr>
        <p:blipFill>
          <a:blip r:embed="rId2"/>
          <a:srcRect/>
          <a:stretch>
            <a:fillRect/>
          </a:stretch>
        </p:blipFill>
        <p:spPr bwMode="auto">
          <a:xfrm>
            <a:off x="0" y="0"/>
            <a:ext cx="10337394"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6738" name="Picture 2" descr="Resultado de imagen de TERREMOTO DE ITALIA"/>
          <p:cNvPicPr>
            <a:picLocks noChangeAspect="1" noChangeArrowheads="1"/>
          </p:cNvPicPr>
          <p:nvPr/>
        </p:nvPicPr>
        <p:blipFill>
          <a:blip r:embed="rId2"/>
          <a:srcRect/>
          <a:stretch>
            <a:fillRect/>
          </a:stretch>
        </p:blipFill>
        <p:spPr bwMode="auto">
          <a:xfrm>
            <a:off x="0" y="1"/>
            <a:ext cx="10307839" cy="655319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Rectángulo"/>
          <p:cNvSpPr/>
          <p:nvPr/>
        </p:nvSpPr>
        <p:spPr>
          <a:xfrm>
            <a:off x="2583624" y="2880229"/>
            <a:ext cx="6154795" cy="2308324"/>
          </a:xfrm>
          <a:prstGeom prst="rect">
            <a:avLst/>
          </a:prstGeom>
        </p:spPr>
        <p:txBody>
          <a:bodyPr wrap="square">
            <a:spAutoFit/>
          </a:bodyPr>
          <a:lstStyle/>
          <a:p>
            <a:pPr algn="ctr"/>
            <a:r>
              <a:rPr lang="es-ES" sz="3600" dirty="0" smtClean="0">
                <a:solidFill>
                  <a:schemeClr val="bg1"/>
                </a:solidFill>
                <a:latin typeface="Agency FB" pitchFamily="34" charset="0"/>
              </a:rPr>
              <a:t>Los vecinos de la zona aseguraron a medios locales que de dicho poblado </a:t>
            </a:r>
          </a:p>
          <a:p>
            <a:pPr algn="ctr"/>
            <a:r>
              <a:rPr lang="es-ES" sz="3600" b="1" i="1" dirty="0" smtClean="0">
                <a:solidFill>
                  <a:schemeClr val="bg1"/>
                </a:solidFill>
                <a:latin typeface="Agency FB" pitchFamily="34" charset="0"/>
              </a:rPr>
              <a:t>“ya ni existe porque el 70% de las casas se han derrumbado”.</a:t>
            </a:r>
            <a:r>
              <a:rPr lang="es-ES" b="1" i="1" dirty="0" smtClean="0">
                <a:solidFill>
                  <a:schemeClr val="bg1"/>
                </a:solidFill>
              </a:rPr>
              <a:t> </a:t>
            </a:r>
            <a:endParaRPr lang="es-ES" dirty="0">
              <a:solidFill>
                <a:schemeClr val="bg1"/>
              </a:solidFill>
            </a:endParaRPr>
          </a:p>
        </p:txBody>
      </p:sp>
      <p:sp>
        <p:nvSpPr>
          <p:cNvPr id="3" name="2 Rectángulo"/>
          <p:cNvSpPr/>
          <p:nvPr/>
        </p:nvSpPr>
        <p:spPr>
          <a:xfrm>
            <a:off x="0" y="0"/>
            <a:ext cx="10566100" cy="7337966"/>
          </a:xfrm>
          <a:prstGeom prst="rect">
            <a:avLst/>
          </a:prstGeom>
          <a:blipFill>
            <a:blip r:embed="rId2">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Resultado de imagen de terremoto italia ultima hora"/>
          <p:cNvPicPr>
            <a:picLocks noChangeAspect="1" noChangeArrowheads="1"/>
          </p:cNvPicPr>
          <p:nvPr/>
        </p:nvPicPr>
        <p:blipFill>
          <a:blip r:embed="rId3"/>
          <a:srcRect/>
          <a:stretch>
            <a:fillRect/>
          </a:stretch>
        </p:blipFill>
        <p:spPr bwMode="auto">
          <a:xfrm>
            <a:off x="0" y="0"/>
            <a:ext cx="10275233" cy="6553200"/>
          </a:xfrm>
          <a:prstGeom prst="rect">
            <a:avLst/>
          </a:prstGeom>
          <a:noFill/>
        </p:spPr>
      </p:pic>
    </p:spTree>
  </p:cSld>
  <p:clrMapOvr>
    <a:masterClrMapping/>
  </p:clrMapOvr>
  <p:transition spd="slow" advTm="6000">
    <p:random/>
    <p:sndAc>
      <p:stSnd>
        <p:snd r:embed="rId2" name="musica de peliculas - el pianista279.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8786" name="Picture 2" descr="Resultado de imagen de TERREMOTO DE ITALIA"/>
          <p:cNvPicPr>
            <a:picLocks noChangeAspect="1" noChangeArrowheads="1"/>
          </p:cNvPicPr>
          <p:nvPr/>
        </p:nvPicPr>
        <p:blipFill>
          <a:blip r:embed="rId2"/>
          <a:srcRect/>
          <a:stretch>
            <a:fillRect/>
          </a:stretch>
        </p:blipFill>
        <p:spPr bwMode="auto">
          <a:xfrm>
            <a:off x="0" y="0"/>
            <a:ext cx="10460889"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7762" name="Picture 2" descr="Resultado de imagen de TERREMOTO DE ITALIA"/>
          <p:cNvPicPr>
            <a:picLocks noChangeAspect="1" noChangeArrowheads="1"/>
          </p:cNvPicPr>
          <p:nvPr/>
        </p:nvPicPr>
        <p:blipFill>
          <a:blip r:embed="rId2"/>
          <a:srcRect/>
          <a:stretch>
            <a:fillRect/>
          </a:stretch>
        </p:blipFill>
        <p:spPr bwMode="auto">
          <a:xfrm>
            <a:off x="0" y="0"/>
            <a:ext cx="10386907"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834" name="Picture 2" descr="Resultado de imagen de TERREMOTO DE ITALIA"/>
          <p:cNvPicPr>
            <a:picLocks noChangeAspect="1" noChangeArrowheads="1"/>
          </p:cNvPicPr>
          <p:nvPr/>
        </p:nvPicPr>
        <p:blipFill>
          <a:blip r:embed="rId2"/>
          <a:srcRect/>
          <a:stretch>
            <a:fillRect/>
          </a:stretch>
        </p:blipFill>
        <p:spPr bwMode="auto">
          <a:xfrm>
            <a:off x="-1" y="0"/>
            <a:ext cx="10323429"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Rectángulo"/>
          <p:cNvSpPr/>
          <p:nvPr/>
        </p:nvSpPr>
        <p:spPr>
          <a:xfrm>
            <a:off x="2451875" y="1062022"/>
            <a:ext cx="5164335" cy="2215991"/>
          </a:xfrm>
          <a:prstGeom prst="rect">
            <a:avLst/>
          </a:prstGeom>
        </p:spPr>
        <p:txBody>
          <a:bodyPr>
            <a:spAutoFit/>
          </a:bodyPr>
          <a:lstStyle/>
          <a:p>
            <a:pPr algn="ctr" fontAlgn="base"/>
            <a:r>
              <a:rPr lang="es-ES" sz="4000" b="1" dirty="0" smtClean="0">
                <a:solidFill>
                  <a:schemeClr val="bg1"/>
                </a:solidFill>
              </a:rPr>
              <a:t>¿Por qué Italia era el lugar más 'propicio' para un terremoto?</a:t>
            </a:r>
          </a:p>
          <a:p>
            <a:pPr algn="ctr" fontAlgn="base"/>
            <a:endParaRPr lang="es-ES" b="1" dirty="0"/>
          </a:p>
        </p:txBody>
      </p:sp>
      <p:sp>
        <p:nvSpPr>
          <p:cNvPr id="3" name="2 Rectángulo"/>
          <p:cNvSpPr/>
          <p:nvPr/>
        </p:nvSpPr>
        <p:spPr>
          <a:xfrm>
            <a:off x="594487" y="4062418"/>
            <a:ext cx="9112495" cy="646331"/>
          </a:xfrm>
          <a:prstGeom prst="rect">
            <a:avLst/>
          </a:prstGeom>
        </p:spPr>
        <p:txBody>
          <a:bodyPr wrap="none">
            <a:spAutoFit/>
          </a:bodyPr>
          <a:lstStyle/>
          <a:p>
            <a:r>
              <a:rPr lang="es-ES" sz="3600" b="1" dirty="0" smtClean="0">
                <a:solidFill>
                  <a:schemeClr val="bg1"/>
                </a:solidFill>
              </a:rPr>
              <a:t>¿Seguirán habiendo terremotos en este lugar? </a:t>
            </a:r>
            <a:endParaRPr lang="es-ES" sz="3600" b="1" dirty="0">
              <a:solidFill>
                <a:schemeClr val="bg1"/>
              </a:solidFill>
            </a:endParaRPr>
          </a:p>
        </p:txBody>
      </p:sp>
      <p:sp>
        <p:nvSpPr>
          <p:cNvPr id="4" name="3 Rectángulo"/>
          <p:cNvSpPr/>
          <p:nvPr/>
        </p:nvSpPr>
        <p:spPr>
          <a:xfrm>
            <a:off x="0" y="0"/>
            <a:ext cx="10566100" cy="7337966"/>
          </a:xfrm>
          <a:prstGeom prst="rect">
            <a:avLst/>
          </a:prstGeom>
          <a:blipFill>
            <a:blip r:embed="rId2">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1858" name="Picture 2" descr="Resultado de imagen de TERREMOTO DE ITALIA"/>
          <p:cNvPicPr>
            <a:picLocks noChangeAspect="1" noChangeArrowheads="1"/>
          </p:cNvPicPr>
          <p:nvPr/>
        </p:nvPicPr>
        <p:blipFill>
          <a:blip r:embed="rId2"/>
          <a:srcRect/>
          <a:stretch>
            <a:fillRect/>
          </a:stretch>
        </p:blipFill>
        <p:spPr bwMode="auto">
          <a:xfrm>
            <a:off x="-1" y="0"/>
            <a:ext cx="10425209"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Resultado de imagen de terremoto italia ultima hora"/>
          <p:cNvPicPr>
            <a:picLocks noChangeAspect="1" noChangeArrowheads="1"/>
          </p:cNvPicPr>
          <p:nvPr/>
        </p:nvPicPr>
        <p:blipFill>
          <a:blip r:embed="rId2"/>
          <a:srcRect/>
          <a:stretch>
            <a:fillRect/>
          </a:stretch>
        </p:blipFill>
        <p:spPr bwMode="auto">
          <a:xfrm>
            <a:off x="-262769" y="0"/>
            <a:ext cx="11239500" cy="681511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6018" name="Picture 2" descr="Resultado de imagen de terremoto italia ultima hora"/>
          <p:cNvPicPr>
            <a:picLocks noChangeAspect="1" noChangeArrowheads="1"/>
          </p:cNvPicPr>
          <p:nvPr/>
        </p:nvPicPr>
        <p:blipFill>
          <a:blip r:embed="rId2"/>
          <a:srcRect/>
          <a:stretch>
            <a:fillRect/>
          </a:stretch>
        </p:blipFill>
        <p:spPr bwMode="auto">
          <a:xfrm>
            <a:off x="-1" y="0"/>
            <a:ext cx="10333039" cy="665613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882" name="Picture 2" descr="Resultado de imagen de TERREMOTO DE ITALIA"/>
          <p:cNvPicPr>
            <a:picLocks noChangeAspect="1" noChangeArrowheads="1"/>
          </p:cNvPicPr>
          <p:nvPr/>
        </p:nvPicPr>
        <p:blipFill>
          <a:blip r:embed="rId2"/>
          <a:srcRect/>
          <a:stretch>
            <a:fillRect/>
          </a:stretch>
        </p:blipFill>
        <p:spPr bwMode="auto">
          <a:xfrm>
            <a:off x="0" y="-1"/>
            <a:ext cx="10333038" cy="65532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2098" name="Picture 2" descr="Resultado de imagen de TERREMOTO DE ITALIA"/>
          <p:cNvPicPr>
            <a:picLocks noChangeAspect="1" noChangeArrowheads="1"/>
          </p:cNvPicPr>
          <p:nvPr/>
        </p:nvPicPr>
        <p:blipFill>
          <a:blip r:embed="rId2"/>
          <a:srcRect/>
          <a:stretch>
            <a:fillRect/>
          </a:stretch>
        </p:blipFill>
        <p:spPr bwMode="auto">
          <a:xfrm>
            <a:off x="-1" y="0"/>
            <a:ext cx="10318247"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22" name="Picture 2" descr="Resultado de imagen de TERREMOTO DE ITALIA"/>
          <p:cNvPicPr>
            <a:picLocks noChangeAspect="1" noChangeArrowheads="1"/>
          </p:cNvPicPr>
          <p:nvPr/>
        </p:nvPicPr>
        <p:blipFill>
          <a:blip r:embed="rId2"/>
          <a:srcRect/>
          <a:stretch>
            <a:fillRect/>
          </a:stretch>
        </p:blipFill>
        <p:spPr bwMode="auto">
          <a:xfrm>
            <a:off x="-1" y="0"/>
            <a:ext cx="10333039" cy="666411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4146" name="Picture 2" descr="Resultado de imagen de TERREMOTO DE ITALIA"/>
          <p:cNvPicPr>
            <a:picLocks noChangeAspect="1" noChangeArrowheads="1"/>
          </p:cNvPicPr>
          <p:nvPr/>
        </p:nvPicPr>
        <p:blipFill>
          <a:blip r:embed="rId2"/>
          <a:srcRect/>
          <a:stretch>
            <a:fillRect/>
          </a:stretch>
        </p:blipFill>
        <p:spPr bwMode="auto">
          <a:xfrm>
            <a:off x="0" y="0"/>
            <a:ext cx="10424213"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6194" name="Picture 2" descr="Resultado de imagen de TERREMOTO DE ITALIA"/>
          <p:cNvPicPr>
            <a:picLocks noChangeAspect="1" noChangeArrowheads="1"/>
          </p:cNvPicPr>
          <p:nvPr/>
        </p:nvPicPr>
        <p:blipFill>
          <a:blip r:embed="rId2"/>
          <a:srcRect/>
          <a:stretch>
            <a:fillRect/>
          </a:stretch>
        </p:blipFill>
        <p:spPr bwMode="auto">
          <a:xfrm>
            <a:off x="-1" y="0"/>
            <a:ext cx="10331311"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7218" name="Picture 2" descr="Resultado de imagen de TERREMOTO DE ITALI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3906" name="Picture 2" descr="Resultado de imagen de TERREMOTO DE ITALIA"/>
          <p:cNvPicPr>
            <a:picLocks noChangeAspect="1" noChangeArrowheads="1"/>
          </p:cNvPicPr>
          <p:nvPr/>
        </p:nvPicPr>
        <p:blipFill>
          <a:blip r:embed="rId2"/>
          <a:srcRect/>
          <a:stretch>
            <a:fillRect/>
          </a:stretch>
        </p:blipFill>
        <p:spPr bwMode="auto">
          <a:xfrm>
            <a:off x="0" y="-1"/>
            <a:ext cx="10333038" cy="65532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9810" name="Picture 2" descr="Resultado de imagen de TERREMOTO DE ITALIA"/>
          <p:cNvPicPr>
            <a:picLocks noChangeAspect="1" noChangeArrowheads="1"/>
          </p:cNvPicPr>
          <p:nvPr/>
        </p:nvPicPr>
        <p:blipFill>
          <a:blip r:embed="rId2"/>
          <a:srcRect/>
          <a:stretch>
            <a:fillRect/>
          </a:stretch>
        </p:blipFill>
        <p:spPr bwMode="auto">
          <a:xfrm>
            <a:off x="1380305" y="0"/>
            <a:ext cx="7452535" cy="6553200"/>
          </a:xfrm>
          <a:prstGeom prst="rect">
            <a:avLst/>
          </a:prstGeom>
          <a:noFill/>
        </p:spPr>
      </p:pic>
      <p:sp>
        <p:nvSpPr>
          <p:cNvPr id="3" name="2 Rectángulo"/>
          <p:cNvSpPr/>
          <p:nvPr/>
        </p:nvSpPr>
        <p:spPr>
          <a:xfrm>
            <a:off x="-1" y="0"/>
            <a:ext cx="1380305" cy="6553200"/>
          </a:xfrm>
          <a:prstGeom prst="rect">
            <a:avLst/>
          </a:prstGeom>
          <a:solidFill>
            <a:srgbClr val="FF99FF"/>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 name="3 Rectángulo"/>
          <p:cNvSpPr/>
          <p:nvPr/>
        </p:nvSpPr>
        <p:spPr>
          <a:xfrm>
            <a:off x="8809857" y="0"/>
            <a:ext cx="1523181" cy="6553200"/>
          </a:xfrm>
          <a:prstGeom prst="rect">
            <a:avLst/>
          </a:prstGeom>
          <a:solidFill>
            <a:srgbClr val="FF99FF"/>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4930" name="Picture 2" descr="Resultado de imagen de TERREMOTO DE ITALIA"/>
          <p:cNvPicPr>
            <a:picLocks noChangeAspect="1" noChangeArrowheads="1"/>
          </p:cNvPicPr>
          <p:nvPr/>
        </p:nvPicPr>
        <p:blipFill>
          <a:blip r:embed="rId2"/>
          <a:srcRect/>
          <a:stretch>
            <a:fillRect/>
          </a:stretch>
        </p:blipFill>
        <p:spPr bwMode="auto">
          <a:xfrm>
            <a:off x="0" y="0"/>
            <a:ext cx="10467934"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terremoto italia ultima hora"/>
          <p:cNvPicPr>
            <a:picLocks noChangeAspect="1" noChangeArrowheads="1"/>
          </p:cNvPicPr>
          <p:nvPr/>
        </p:nvPicPr>
        <p:blipFill>
          <a:blip r:embed="rId2"/>
          <a:srcRect/>
          <a:stretch>
            <a:fillRect/>
          </a:stretch>
        </p:blipFill>
        <p:spPr bwMode="auto">
          <a:xfrm>
            <a:off x="0" y="-142876"/>
            <a:ext cx="10333038" cy="6696076"/>
          </a:xfrm>
          <a:prstGeom prst="rect">
            <a:avLst/>
          </a:prstGeom>
          <a:noFill/>
        </p:spPr>
      </p:pic>
    </p:spTree>
  </p:cSld>
  <p:clrMapOvr>
    <a:masterClrMapping/>
  </p:clrMapOvr>
  <p:transition spd="slow" advTm="6000">
    <p:random/>
  </p:transition>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8002" name="Picture 2" descr="Resultado de imagen de TERREMOTO DE ITALIA"/>
          <p:cNvPicPr>
            <a:picLocks noChangeAspect="1" noChangeArrowheads="1"/>
          </p:cNvPicPr>
          <p:nvPr/>
        </p:nvPicPr>
        <p:blipFill>
          <a:blip r:embed="rId2"/>
          <a:srcRect/>
          <a:stretch>
            <a:fillRect/>
          </a:stretch>
        </p:blipFill>
        <p:spPr bwMode="auto">
          <a:xfrm>
            <a:off x="-1" y="0"/>
            <a:ext cx="10553992"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Rectángulo"/>
          <p:cNvSpPr/>
          <p:nvPr/>
        </p:nvSpPr>
        <p:spPr>
          <a:xfrm>
            <a:off x="2523313" y="2133592"/>
            <a:ext cx="5164335" cy="2554545"/>
          </a:xfrm>
          <a:prstGeom prst="rect">
            <a:avLst/>
          </a:prstGeom>
        </p:spPr>
        <p:txBody>
          <a:bodyPr>
            <a:spAutoFit/>
          </a:bodyPr>
          <a:lstStyle/>
          <a:p>
            <a:pPr algn="ctr"/>
            <a:r>
              <a:rPr lang="es-ES" sz="4000" dirty="0" smtClean="0">
                <a:solidFill>
                  <a:schemeClr val="bg1"/>
                </a:solidFill>
              </a:rPr>
              <a:t>Esta es la explicación geológica del fuerte temblor que sacudió a la península itálica.</a:t>
            </a:r>
            <a:endParaRPr lang="es-ES" sz="4000" dirty="0">
              <a:solidFill>
                <a:schemeClr val="bg1"/>
              </a:solidFill>
            </a:endParaRPr>
          </a:p>
        </p:txBody>
      </p:sp>
      <p:sp>
        <p:nvSpPr>
          <p:cNvPr id="3" name="2 Rectángulo"/>
          <p:cNvSpPr/>
          <p:nvPr/>
        </p:nvSpPr>
        <p:spPr>
          <a:xfrm>
            <a:off x="0" y="0"/>
            <a:ext cx="10566100" cy="7337966"/>
          </a:xfrm>
          <a:prstGeom prst="rect">
            <a:avLst/>
          </a:prstGeom>
          <a:blipFill>
            <a:blip r:embed="rId2">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Rectángulo"/>
          <p:cNvSpPr/>
          <p:nvPr/>
        </p:nvSpPr>
        <p:spPr>
          <a:xfrm>
            <a:off x="1951809" y="633394"/>
            <a:ext cx="8024039" cy="5632311"/>
          </a:xfrm>
          <a:prstGeom prst="rect">
            <a:avLst/>
          </a:prstGeom>
        </p:spPr>
        <p:txBody>
          <a:bodyPr wrap="square">
            <a:spAutoFit/>
          </a:bodyPr>
          <a:lstStyle/>
          <a:p>
            <a:pPr fontAlgn="base"/>
            <a:r>
              <a:rPr lang="es-ES" sz="2400" b="1" dirty="0" smtClean="0">
                <a:solidFill>
                  <a:schemeClr val="bg1"/>
                </a:solidFill>
              </a:rPr>
              <a:t>¿Por qué sucedió en Italia? </a:t>
            </a:r>
          </a:p>
          <a:p>
            <a:pPr fontAlgn="base"/>
            <a:r>
              <a:rPr lang="es-ES" sz="2400" dirty="0" smtClean="0">
                <a:solidFill>
                  <a:schemeClr val="bg1"/>
                </a:solidFill>
              </a:rPr>
              <a:t>María José Jurado, investigadora del Instituto de Ciencias de la Tierra Jaume </a:t>
            </a:r>
            <a:r>
              <a:rPr lang="es-ES" sz="2400" dirty="0" err="1" smtClean="0">
                <a:solidFill>
                  <a:schemeClr val="bg1"/>
                </a:solidFill>
              </a:rPr>
              <a:t>Almera</a:t>
            </a:r>
            <a:r>
              <a:rPr lang="es-ES" sz="2400" dirty="0" smtClean="0">
                <a:solidFill>
                  <a:schemeClr val="bg1"/>
                </a:solidFill>
              </a:rPr>
              <a:t>, explicó que la zona del centro de Italia es geológicamente muy compleja. </a:t>
            </a:r>
          </a:p>
          <a:p>
            <a:pPr fontAlgn="base"/>
            <a:r>
              <a:rPr lang="es-ES" sz="2400" dirty="0" smtClean="0">
                <a:solidFill>
                  <a:schemeClr val="bg1"/>
                </a:solidFill>
              </a:rPr>
              <a:t>Esto es porque en esta área se combinan tres aspectos muy importantes que </a:t>
            </a:r>
            <a:r>
              <a:rPr lang="es-ES" sz="2400" b="1" i="1" dirty="0" smtClean="0">
                <a:solidFill>
                  <a:schemeClr val="bg1"/>
                </a:solidFill>
              </a:rPr>
              <a:t>“allí confluyen diferentes fuerzas de deformación de la Tierra. En primer lugar hay una compresión entre Eurasia y África, que también afecta a la Península Ibérica. Por el este, en la zona del Adriático, hay una placa pequeñita que se llama </a:t>
            </a:r>
            <a:r>
              <a:rPr lang="es-ES" sz="2400" b="1" i="1" dirty="0" err="1" smtClean="0">
                <a:solidFill>
                  <a:schemeClr val="bg1"/>
                </a:solidFill>
              </a:rPr>
              <a:t>Adria</a:t>
            </a:r>
            <a:r>
              <a:rPr lang="es-ES" sz="2400" b="1" i="1" dirty="0" smtClean="0">
                <a:solidFill>
                  <a:schemeClr val="bg1"/>
                </a:solidFill>
              </a:rPr>
              <a:t>, y que también está empujando. Y toda esa zona de los Apeninos se generó por una subducción [cuando una placa se hunde por debajo de otra]. Y hay un movimiento de fallas en extensión relacionada con la evolución actual en el Mar Tirreno, y están directamente relacionadas con estos terremotos”</a:t>
            </a:r>
            <a:r>
              <a:rPr lang="es-ES" sz="2400" dirty="0" smtClean="0">
                <a:solidFill>
                  <a:schemeClr val="bg1"/>
                </a:solidFill>
              </a:rPr>
              <a:t>. </a:t>
            </a:r>
            <a:endParaRPr lang="es-ES" sz="2400" dirty="0">
              <a:solidFill>
                <a:schemeClr val="bg1"/>
              </a:solidFill>
            </a:endParaRPr>
          </a:p>
        </p:txBody>
      </p:sp>
      <p:sp>
        <p:nvSpPr>
          <p:cNvPr id="3" name="2 Rectángulo"/>
          <p:cNvSpPr/>
          <p:nvPr/>
        </p:nvSpPr>
        <p:spPr>
          <a:xfrm>
            <a:off x="0" y="0"/>
            <a:ext cx="10566100" cy="7337966"/>
          </a:xfrm>
          <a:prstGeom prst="rect">
            <a:avLst/>
          </a:prstGeom>
          <a:blipFill>
            <a:blip r:embed="rId2">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5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Rectángulo"/>
          <p:cNvSpPr/>
          <p:nvPr/>
        </p:nvSpPr>
        <p:spPr>
          <a:xfrm>
            <a:off x="2666189" y="1133460"/>
            <a:ext cx="7012051" cy="4893647"/>
          </a:xfrm>
          <a:prstGeom prst="rect">
            <a:avLst/>
          </a:prstGeom>
        </p:spPr>
        <p:txBody>
          <a:bodyPr wrap="square">
            <a:spAutoFit/>
          </a:bodyPr>
          <a:lstStyle/>
          <a:p>
            <a:pPr fontAlgn="base"/>
            <a:r>
              <a:rPr lang="es-ES" sz="2400" dirty="0" smtClean="0">
                <a:solidFill>
                  <a:schemeClr val="bg1"/>
                </a:solidFill>
              </a:rPr>
              <a:t>Además, la experta afirma que</a:t>
            </a:r>
            <a:r>
              <a:rPr lang="es-ES" sz="2400" b="1" i="1" dirty="0" smtClean="0">
                <a:solidFill>
                  <a:schemeClr val="bg1"/>
                </a:solidFill>
              </a:rPr>
              <a:t> "pueden haber nuevos terremotos porque las réplicas de un terremoto de magnitud 6 van a ser grandes. Las que ha habido son de 5 y pico, y lo normal es que se vayan atenuando en el tiempo. Los primeros reajustes ocurren más próximos al movimiento principal”</a:t>
            </a:r>
            <a:r>
              <a:rPr lang="es-ES" sz="2400" dirty="0" smtClean="0">
                <a:solidFill>
                  <a:schemeClr val="bg1"/>
                </a:solidFill>
              </a:rPr>
              <a:t>. De hecho, pueden  haber réplicas durante varias semanas o incluso meses.</a:t>
            </a:r>
          </a:p>
          <a:p>
            <a:pPr fontAlgn="base"/>
            <a:r>
              <a:rPr lang="es-ES" sz="2400" dirty="0" smtClean="0">
                <a:solidFill>
                  <a:schemeClr val="bg1"/>
                </a:solidFill>
              </a:rPr>
              <a:t>El terremoto en Italia es de gran importancia para la ciencia geológica ya que permitirá la opción de construir una red de observatorios en el suelo para ver con detalle la falla, como se ha hecho en California, para estudiar la falla de San Andrés. </a:t>
            </a:r>
            <a:endParaRPr lang="es-ES" sz="2400" dirty="0">
              <a:solidFill>
                <a:schemeClr val="bg1"/>
              </a:solidFill>
            </a:endParaRPr>
          </a:p>
        </p:txBody>
      </p:sp>
      <p:sp>
        <p:nvSpPr>
          <p:cNvPr id="3" name="2 Rectángulo"/>
          <p:cNvSpPr/>
          <p:nvPr/>
        </p:nvSpPr>
        <p:spPr>
          <a:xfrm>
            <a:off x="0" y="0"/>
            <a:ext cx="10566100" cy="7337966"/>
          </a:xfrm>
          <a:prstGeom prst="rect">
            <a:avLst/>
          </a:prstGeom>
          <a:blipFill>
            <a:blip r:embed="rId2">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5954" name="Picture 2" descr="Resultado de imagen de TERREMOTO DE ITALIA"/>
          <p:cNvPicPr>
            <a:picLocks noChangeAspect="1" noChangeArrowheads="1"/>
          </p:cNvPicPr>
          <p:nvPr/>
        </p:nvPicPr>
        <p:blipFill>
          <a:blip r:embed="rId2"/>
          <a:srcRect/>
          <a:stretch>
            <a:fillRect/>
          </a:stretch>
        </p:blipFill>
        <p:spPr bwMode="auto">
          <a:xfrm>
            <a:off x="-1" y="0"/>
            <a:ext cx="10395827"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6978" name="Picture 2" descr="Resultado de imagen de TERREMOTO DE ITALI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descr="Resultado de imagen de terremoto italia ultima hora"/>
          <p:cNvPicPr>
            <a:picLocks noChangeAspect="1" noChangeArrowheads="1"/>
          </p:cNvPicPr>
          <p:nvPr/>
        </p:nvPicPr>
        <p:blipFill>
          <a:blip r:embed="rId2"/>
          <a:srcRect/>
          <a:stretch>
            <a:fillRect/>
          </a:stretch>
        </p:blipFill>
        <p:spPr bwMode="auto">
          <a:xfrm>
            <a:off x="-262770" y="0"/>
            <a:ext cx="10595807" cy="650557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8242" name="Picture 2" descr="Resultado de imagen de TERREMOTO DE ITALIA"/>
          <p:cNvPicPr>
            <a:picLocks noChangeAspect="1" noChangeArrowheads="1"/>
          </p:cNvPicPr>
          <p:nvPr/>
        </p:nvPicPr>
        <p:blipFill>
          <a:blip r:embed="rId2"/>
          <a:srcRect/>
          <a:stretch>
            <a:fillRect/>
          </a:stretch>
        </p:blipFill>
        <p:spPr bwMode="auto">
          <a:xfrm>
            <a:off x="0" y="0"/>
            <a:ext cx="1035652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2338" name="Picture 2" descr="Resultado de imagen de TERREMOTO DE ITALIA"/>
          <p:cNvPicPr>
            <a:picLocks noChangeAspect="1" noChangeArrowheads="1"/>
          </p:cNvPicPr>
          <p:nvPr/>
        </p:nvPicPr>
        <p:blipFill>
          <a:blip r:embed="rId2"/>
          <a:srcRect/>
          <a:stretch>
            <a:fillRect/>
          </a:stretch>
        </p:blipFill>
        <p:spPr bwMode="auto">
          <a:xfrm>
            <a:off x="-1" y="0"/>
            <a:ext cx="10432233"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0354" name="Picture 2" descr="Resultado de imagen de TERREMOTO DE ITALIA"/>
          <p:cNvPicPr>
            <a:picLocks noChangeAspect="1" noChangeArrowheads="1"/>
          </p:cNvPicPr>
          <p:nvPr/>
        </p:nvPicPr>
        <p:blipFill>
          <a:blip r:embed="rId2"/>
          <a:srcRect/>
          <a:stretch>
            <a:fillRect/>
          </a:stretch>
        </p:blipFill>
        <p:spPr bwMode="auto">
          <a:xfrm>
            <a:off x="0" y="0"/>
            <a:ext cx="1042520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5410" name="Picture 2" descr="Resultado de imagen de TERREMOTO DE ITALI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6434" name="Picture 2" descr="Resultado de imagen de TERREMOTO DE ITALIA"/>
          <p:cNvPicPr>
            <a:picLocks noChangeAspect="1" noChangeArrowheads="1"/>
          </p:cNvPicPr>
          <p:nvPr/>
        </p:nvPicPr>
        <p:blipFill>
          <a:blip r:embed="rId2"/>
          <a:srcRect/>
          <a:stretch>
            <a:fillRect/>
          </a:stretch>
        </p:blipFill>
        <p:spPr bwMode="auto">
          <a:xfrm>
            <a:off x="0" y="0"/>
            <a:ext cx="10424213"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0114" name="Picture 2" descr="http://www.swagger.mx/media/bi/mediabrowser/2016/08/terremoto-italia-2.jpg"/>
          <p:cNvPicPr>
            <a:picLocks noChangeAspect="1" noChangeArrowheads="1"/>
          </p:cNvPicPr>
          <p:nvPr/>
        </p:nvPicPr>
        <p:blipFill>
          <a:blip r:embed="rId2"/>
          <a:srcRect/>
          <a:stretch>
            <a:fillRect/>
          </a:stretch>
        </p:blipFill>
        <p:spPr bwMode="auto">
          <a:xfrm>
            <a:off x="-1" y="0"/>
            <a:ext cx="10333039" cy="666447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9506" name="Picture 2" descr="Resultado de imagen de TERREMOTO DE ITALI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6674" name="Picture 2" descr="Resultado de imagen de terremoto italia ultima hor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Resultado de imagen de terremoto italia ultima hora"/>
          <p:cNvPicPr>
            <a:picLocks noChangeAspect="1" noChangeArrowheads="1"/>
          </p:cNvPicPr>
          <p:nvPr/>
        </p:nvPicPr>
        <p:blipFill>
          <a:blip r:embed="rId2"/>
          <a:srcRect/>
          <a:stretch>
            <a:fillRect/>
          </a:stretch>
        </p:blipFill>
        <p:spPr bwMode="auto">
          <a:xfrm>
            <a:off x="0" y="0"/>
            <a:ext cx="10329096" cy="6553200"/>
          </a:xfrm>
          <a:prstGeom prst="rect">
            <a:avLst/>
          </a:prstGeom>
          <a:noFill/>
        </p:spPr>
      </p:pic>
    </p:spTree>
  </p:cSld>
  <p:clrMapOvr>
    <a:masterClrMapping/>
  </p:clrMapOvr>
  <p:transition spd="slow" advTm="6000">
    <p:random/>
  </p:transition>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9266" name="Picture 2" descr="Resultado de imagen de TERREMOTO DE ITALIA"/>
          <p:cNvPicPr>
            <a:picLocks noChangeAspect="1" noChangeArrowheads="1"/>
          </p:cNvPicPr>
          <p:nvPr/>
        </p:nvPicPr>
        <p:blipFill>
          <a:blip r:embed="rId3"/>
          <a:srcRect/>
          <a:stretch>
            <a:fillRect/>
          </a:stretch>
        </p:blipFill>
        <p:spPr bwMode="auto">
          <a:xfrm>
            <a:off x="0" y="0"/>
            <a:ext cx="10333038" cy="5446636"/>
          </a:xfrm>
          <a:prstGeom prst="rect">
            <a:avLst/>
          </a:prstGeom>
          <a:noFill/>
        </p:spPr>
      </p:pic>
      <p:sp>
        <p:nvSpPr>
          <p:cNvPr id="3" name="2 Rectángulo"/>
          <p:cNvSpPr/>
          <p:nvPr/>
        </p:nvSpPr>
        <p:spPr>
          <a:xfrm>
            <a:off x="1380305" y="5776930"/>
            <a:ext cx="8143932" cy="523220"/>
          </a:xfrm>
          <a:prstGeom prst="rect">
            <a:avLst/>
          </a:prstGeom>
        </p:spPr>
        <p:txBody>
          <a:bodyPr wrap="square">
            <a:spAutoFit/>
          </a:bodyPr>
          <a:lstStyle/>
          <a:p>
            <a:r>
              <a:rPr lang="es-ES" sz="2800" b="1" dirty="0" smtClean="0">
                <a:solidFill>
                  <a:schemeClr val="bg1"/>
                </a:solidFill>
              </a:rPr>
              <a:t>El Papa Francisco pide rezar por víctimas del sismo .</a:t>
            </a:r>
            <a:endParaRPr lang="es-ES" sz="2800" b="1" dirty="0">
              <a:solidFill>
                <a:schemeClr val="bg1"/>
              </a:solidFill>
            </a:endParaRPr>
          </a:p>
        </p:txBody>
      </p:sp>
      <p:sp>
        <p:nvSpPr>
          <p:cNvPr id="4" name="3 Rectángulo"/>
          <p:cNvSpPr/>
          <p:nvPr/>
        </p:nvSpPr>
        <p:spPr>
          <a:xfrm>
            <a:off x="0" y="0"/>
            <a:ext cx="10566100" cy="7337966"/>
          </a:xfrm>
          <a:prstGeom prst="rect">
            <a:avLst/>
          </a:prstGeom>
          <a:blipFill>
            <a:blip r:embed="rId4">
              <a:duotone>
                <a:prstClr val="black"/>
                <a:schemeClr val="accent4">
                  <a:tint val="45000"/>
                  <a:satMod val="400000"/>
                </a:schemeClr>
              </a:duotone>
              <a:lum bright="-14000" contrast="5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random/>
    <p:sndAc>
      <p:stSnd>
        <p:snd r:embed="rId2" name="musica de peliculas - el pianista27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Resultado de imagen de terremoto italia ultima hor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5170" name="Picture 2" descr="Resultado de imagen de TERREMOTO DE ITALI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Resultado de imagen de terremoto italia ultima hora"/>
          <p:cNvPicPr>
            <a:picLocks noChangeAspect="1" noChangeArrowheads="1"/>
          </p:cNvPicPr>
          <p:nvPr/>
        </p:nvPicPr>
        <p:blipFill>
          <a:blip r:embed="rId2"/>
          <a:srcRect/>
          <a:stretch>
            <a:fillRect/>
          </a:stretch>
        </p:blipFill>
        <p:spPr bwMode="auto">
          <a:xfrm>
            <a:off x="0" y="0"/>
            <a:ext cx="10329096" cy="6553200"/>
          </a:xfrm>
          <a:prstGeom prst="rect">
            <a:avLst/>
          </a:prstGeom>
          <a:noFill/>
        </p:spPr>
      </p:pic>
    </p:spTree>
  </p:cSld>
  <p:clrMapOvr>
    <a:masterClrMapping/>
  </p:clrMapOvr>
  <p:transition spd="slow" advTm="6000">
    <p:random/>
  </p:transition>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02" name="Picture 2" descr="Resultado de imagen de terremoto italia ultima hora"/>
          <p:cNvPicPr>
            <a:picLocks noChangeAspect="1" noChangeArrowheads="1"/>
          </p:cNvPicPr>
          <p:nvPr/>
        </p:nvPicPr>
        <p:blipFill>
          <a:blip r:embed="rId2"/>
          <a:srcRect/>
          <a:stretch>
            <a:fillRect/>
          </a:stretch>
        </p:blipFill>
        <p:spPr bwMode="auto">
          <a:xfrm>
            <a:off x="0" y="0"/>
            <a:ext cx="10529362"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Resultado de imagen de terremoto italia ultima hora"/>
          <p:cNvPicPr>
            <a:picLocks noChangeAspect="1" noChangeArrowheads="1"/>
          </p:cNvPicPr>
          <p:nvPr/>
        </p:nvPicPr>
        <p:blipFill>
          <a:blip r:embed="rId2"/>
          <a:srcRect/>
          <a:stretch>
            <a:fillRect/>
          </a:stretch>
        </p:blipFill>
        <p:spPr bwMode="auto">
          <a:xfrm>
            <a:off x="0" y="0"/>
            <a:ext cx="10651098" cy="6553200"/>
          </a:xfrm>
          <a:prstGeom prst="rect">
            <a:avLst/>
          </a:prstGeom>
          <a:noFill/>
        </p:spPr>
      </p:pic>
    </p:spTree>
  </p:cSld>
  <p:clrMapOvr>
    <a:masterClrMapping/>
  </p:clrMapOvr>
  <p:transition spd="slow" advTm="6000">
    <p:random/>
  </p:transition>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1314" name="Picture 2" descr="Resultado de imagen de TERREMOTO DE ITALIA"/>
          <p:cNvPicPr>
            <a:picLocks noChangeAspect="1" noChangeArrowheads="1"/>
          </p:cNvPicPr>
          <p:nvPr/>
        </p:nvPicPr>
        <p:blipFill>
          <a:blip r:embed="rId2"/>
          <a:srcRect/>
          <a:stretch>
            <a:fillRect/>
          </a:stretch>
        </p:blipFill>
        <p:spPr bwMode="auto">
          <a:xfrm>
            <a:off x="1" y="0"/>
            <a:ext cx="10366515"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0050" name="Picture 2" descr="Resultado de imagen de TERREMOTO DE ITALIA"/>
          <p:cNvPicPr>
            <a:picLocks noChangeAspect="1" noChangeArrowheads="1"/>
          </p:cNvPicPr>
          <p:nvPr/>
        </p:nvPicPr>
        <p:blipFill>
          <a:blip r:embed="rId2"/>
          <a:srcRect/>
          <a:stretch>
            <a:fillRect/>
          </a:stretch>
        </p:blipFill>
        <p:spPr bwMode="auto">
          <a:xfrm>
            <a:off x="-1" y="0"/>
            <a:ext cx="10333039"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2578" name="Picture 2" descr="Resultado de imagen de terremoto italia ultima hora"/>
          <p:cNvPicPr>
            <a:picLocks noChangeAspect="1" noChangeArrowheads="1"/>
          </p:cNvPicPr>
          <p:nvPr/>
        </p:nvPicPr>
        <p:blipFill>
          <a:blip r:embed="rId2"/>
          <a:srcRect/>
          <a:stretch>
            <a:fillRect/>
          </a:stretch>
        </p:blipFill>
        <p:spPr bwMode="auto">
          <a:xfrm>
            <a:off x="0" y="0"/>
            <a:ext cx="10333038" cy="65532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4">
                <a:tint val="45000"/>
                <a:satMod val="400000"/>
              </a:schemeClr>
            </a:duotone>
            <a:lum bright="-30000"/>
          </a:blip>
          <a:srcRect/>
          <a:stretch>
            <a:fillRect/>
          </a:stretch>
        </p:blipFill>
        <p:spPr bwMode="auto">
          <a:xfrm>
            <a:off x="-1" y="0"/>
            <a:ext cx="10333039" cy="65532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37271" y="3237280"/>
            <a:ext cx="6553200" cy="786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17112" y="3237280"/>
            <a:ext cx="6553200" cy="786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333038" cy="6642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481836"/>
            <a:ext cx="10333038" cy="7136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1070" y="5545976"/>
            <a:ext cx="680905" cy="654091"/>
          </a:xfrm>
          <a:prstGeom prst="rect">
            <a:avLst/>
          </a:prstGeom>
          <a:noFill/>
          <a:ln w="38100">
            <a:solidFill>
              <a:srgbClr val="1CDEF8"/>
            </a:solidFill>
            <a:miter lim="800000"/>
            <a:headEnd/>
            <a:tailEnd/>
          </a:ln>
        </p:spPr>
      </p:pic>
      <p:sp>
        <p:nvSpPr>
          <p:cNvPr id="19" name="18 Rectángulo"/>
          <p:cNvSpPr/>
          <p:nvPr/>
        </p:nvSpPr>
        <p:spPr>
          <a:xfrm>
            <a:off x="2237872" y="4368819"/>
            <a:ext cx="304230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27981" y="478950"/>
            <a:ext cx="3165513" cy="3006941"/>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DIOS SE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APIADE DE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SUS ALMAS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836535" y="884557"/>
            <a:ext cx="3953086"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domingo, 28 de agosto de 2016</a:t>
            </a:fld>
            <a:endParaRPr lang="es-E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14:53</a:t>
            </a:fld>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432975" y="5361972"/>
            <a:ext cx="2270056" cy="892550"/>
          </a:xfrm>
          <a:prstGeom prst="rect">
            <a:avLst/>
          </a:prstGeom>
          <a:noFill/>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9080"/>
            <a:ext cx="10333038" cy="21844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47520"/>
            <a:ext cx="10333038" cy="480568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38825" y="0"/>
            <a:ext cx="5510954" cy="1492673"/>
          </a:xfrm>
          <a:prstGeom prst="rect">
            <a:avLst/>
          </a:prstGeom>
          <a:noFill/>
        </p:spPr>
      </p:pic>
      <p:sp>
        <p:nvSpPr>
          <p:cNvPr id="4104" name="Text Box 8"/>
          <p:cNvSpPr txBox="1">
            <a:spLocks noChangeArrowheads="1"/>
          </p:cNvSpPr>
          <p:nvPr/>
        </p:nvSpPr>
        <p:spPr bwMode="auto">
          <a:xfrm>
            <a:off x="0" y="1820334"/>
            <a:ext cx="103330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91631" y="4514428"/>
            <a:ext cx="301380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372040" y="4004734"/>
            <a:ext cx="2669368" cy="225721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563759" y="4660054"/>
            <a:ext cx="1377738" cy="94657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39720"/>
            <a:ext cx="602761" cy="509693"/>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349414"/>
            <a:ext cx="602761" cy="509693"/>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859108"/>
            <a:ext cx="602761" cy="509693"/>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368800"/>
            <a:ext cx="602761" cy="509693"/>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RREMO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TERREMOTO</Template>
  <TotalTime>7</TotalTime>
  <Words>220</Words>
  <Application>Microsoft Office PowerPoint</Application>
  <PresentationFormat>Personalizado</PresentationFormat>
  <Paragraphs>29</Paragraphs>
  <Slides>79</Slides>
  <Notes>0</Notes>
  <HiddenSlides>0</HiddenSlides>
  <MMClips>0</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TERREMOTO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2016-08-28T12:53:50Z</dcterms:created>
  <dcterms:modified xsi:type="dcterms:W3CDTF">2016-08-28T13:01:05Z</dcterms:modified>
</cp:coreProperties>
</file>