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47" r:id="rId3"/>
    <p:sldId id="391" r:id="rId4"/>
    <p:sldId id="370" r:id="rId5"/>
    <p:sldId id="352" r:id="rId6"/>
    <p:sldId id="371" r:id="rId7"/>
    <p:sldId id="390" r:id="rId8"/>
    <p:sldId id="372" r:id="rId9"/>
    <p:sldId id="351" r:id="rId10"/>
    <p:sldId id="373" r:id="rId11"/>
    <p:sldId id="349" r:id="rId12"/>
    <p:sldId id="374" r:id="rId13"/>
    <p:sldId id="388" r:id="rId14"/>
    <p:sldId id="375" r:id="rId15"/>
    <p:sldId id="357" r:id="rId16"/>
    <p:sldId id="348" r:id="rId17"/>
    <p:sldId id="376" r:id="rId18"/>
    <p:sldId id="360" r:id="rId19"/>
    <p:sldId id="355" r:id="rId20"/>
    <p:sldId id="377" r:id="rId21"/>
    <p:sldId id="389" r:id="rId22"/>
    <p:sldId id="366" r:id="rId23"/>
    <p:sldId id="378" r:id="rId24"/>
    <p:sldId id="392" r:id="rId25"/>
    <p:sldId id="354" r:id="rId26"/>
    <p:sldId id="359" r:id="rId27"/>
    <p:sldId id="379" r:id="rId28"/>
    <p:sldId id="362" r:id="rId29"/>
    <p:sldId id="353" r:id="rId30"/>
    <p:sldId id="358" r:id="rId31"/>
    <p:sldId id="381" r:id="rId32"/>
    <p:sldId id="367" r:id="rId33"/>
    <p:sldId id="382" r:id="rId34"/>
    <p:sldId id="344" r:id="rId35"/>
    <p:sldId id="286" r:id="rId36"/>
    <p:sldId id="393" r:id="rId3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oJDJ/L1kLrseftcfr6mBA" hashData="w23fA7WBX6qfg/zsCHbPv6OPH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959" autoAdjust="0"/>
    <p:restoredTop sz="94659" autoAdjust="0"/>
  </p:normalViewPr>
  <p:slideViewPr>
    <p:cSldViewPr>
      <p:cViewPr varScale="1">
        <p:scale>
          <a:sx n="40" d="100"/>
          <a:sy n="40" d="100"/>
        </p:scale>
        <p:origin x="-414" y="-12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45D503D-F39F-44BB-B0C3-1FB229B1A0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4B301D-651D-4795-A8F8-42D5B345BC0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D2B0BF-4049-472C-9C0F-F14791DAC17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E57E98-695C-4584-98EB-BD86DDB749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0FBCB3-FEE2-47EA-AABD-489FFCC4D3B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7459F2-DA24-4393-BB20-A8BDD3C5064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BA35B7-CB03-403E-856C-13508B91E0A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3F1470-866A-4B82-B1D6-6C009158DC3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FBFE8C-246D-49BB-B3FD-E81D6B3663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5B69BD-B89B-4C2E-8AA1-ED634AAA56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8FAB0C-A837-49CD-A581-C7E80E76572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651543-1D05-4EED-B916-1C74856548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  <a:prstGeom prst="rect">
            <a:avLst/>
          </a:prstGeom>
        </p:spPr>
        <p:txBody>
          <a:bodyPr lIns="219934" tIns="109967" rIns="219934" bIns="1099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  <a:prstGeom prst="rect">
            <a:avLst/>
          </a:prstGeom>
        </p:spPr>
        <p:txBody>
          <a:bodyPr lIns="219934" tIns="109967" rIns="219934" bIns="109967"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5E390A77-71EE-4BEE-B12F-211D6BE3989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  <a:cs typeface="+mn-cs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2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9.gif"/><Relationship Id="rId4" Type="http://schemas.openxmlformats.org/officeDocument/2006/relationships/image" Target="../media/image5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2" name="Picture 4" descr="oxdgeb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1751"/>
            <a:ext cx="23774400" cy="136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 descr="slide0001_image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43004" y="1074693"/>
            <a:ext cx="3309926" cy="202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85814" y="11827264"/>
            <a:ext cx="1643074" cy="1717310"/>
          </a:xfrm>
          <a:prstGeom prst="rect">
            <a:avLst/>
          </a:prstGeom>
          <a:noFill/>
          <a:ln w="5715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055" name="WordArt 10" descr="rainbow"/>
          <p:cNvSpPr>
            <a:spLocks noChangeArrowheads="1" noChangeShapeType="1" noTextEdit="1"/>
          </p:cNvSpPr>
          <p:nvPr/>
        </p:nvSpPr>
        <p:spPr bwMode="auto">
          <a:xfrm>
            <a:off x="3386078" y="12861963"/>
            <a:ext cx="4357718" cy="6809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 LUIS</a:t>
            </a:r>
            <a:endParaRPr lang="es-ES" sz="36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79999"/>
                  </a:schemeClr>
                </a:outerShdw>
              </a:effectLst>
              <a:latin typeface="Snap ITC"/>
            </a:endParaRP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5" descr="1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829116">
            <a:off x="99890" y="4222840"/>
            <a:ext cx="74295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5029152" y="2574891"/>
            <a:ext cx="15945392" cy="92794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9900" b="1" dirty="0" smtClean="0">
                <a:solidFill>
                  <a:srgbClr val="FFFF00"/>
                </a:solidFill>
                <a:latin typeface="Bradley Hand ITC" pitchFamily="66" charset="0"/>
              </a:rPr>
              <a:t>Los Orígenes</a:t>
            </a:r>
            <a:endParaRPr lang="es-ES" sz="19900" b="1" dirty="0" smtClean="0">
              <a:solidFill>
                <a:srgbClr val="FFFF00"/>
              </a:solidFill>
              <a:latin typeface="Bradley Hand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9900" b="1" dirty="0" smtClean="0">
                <a:solidFill>
                  <a:srgbClr val="FFFF00"/>
                </a:solidFill>
                <a:latin typeface="Bradley Hand ITC" pitchFamily="66" charset="0"/>
              </a:rPr>
              <a:t> y  tradiciones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9900" b="1" dirty="0" smtClean="0">
                <a:solidFill>
                  <a:srgbClr val="FFFF00"/>
                </a:solidFill>
                <a:latin typeface="Bradley Hand ITC" pitchFamily="66" charset="0"/>
              </a:rPr>
              <a:t> de  </a:t>
            </a:r>
            <a:r>
              <a:rPr lang="es-ES" sz="19900" b="1" dirty="0">
                <a:solidFill>
                  <a:srgbClr val="FFFF00"/>
                </a:solidFill>
                <a:latin typeface="Bradley Hand ITC" pitchFamily="66" charset="0"/>
              </a:rPr>
              <a:t>Halloween </a:t>
            </a:r>
            <a:endParaRPr lang="fr-CA" sz="19900" b="1" dirty="0">
              <a:solidFill>
                <a:srgbClr val="FFFF00"/>
              </a:solidFill>
              <a:latin typeface="Bradley Hand ITC" pitchFamily="66" charset="0"/>
            </a:endParaRPr>
          </a:p>
        </p:txBody>
      </p:sp>
      <p:pic>
        <p:nvPicPr>
          <p:cNvPr id="15" name="Picture 7" descr="slide0013_image04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244786" y="860379"/>
            <a:ext cx="8100986" cy="6572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zoom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1574" y="-282629"/>
            <a:ext cx="24788986" cy="15573483"/>
          </a:xfrm>
          <a:prstGeom prst="rect">
            <a:avLst/>
          </a:prstGeom>
          <a:noFill/>
        </p:spPr>
      </p:pic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6815102" y="4432279"/>
            <a:ext cx="14316092" cy="11753903"/>
            <a:chOff x="1890" y="1269"/>
            <a:chExt cx="1980" cy="1803"/>
          </a:xfrm>
        </p:grpSpPr>
        <p:pic>
          <p:nvPicPr>
            <p:cNvPr id="4" name="Picture 4" descr="mmqfbefr9y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90" y="1269"/>
              <a:ext cx="1980" cy="17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2544" y="2928"/>
              <a:ext cx="720" cy="14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6" name="Picture 7" descr="slide0013_image04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46652">
            <a:off x="15101910" y="717503"/>
            <a:ext cx="4824907" cy="391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se Luis\Desktop\feliz_hallow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3774400" cy="14722475"/>
          </a:xfrm>
          <a:prstGeom prst="rect">
            <a:avLst/>
          </a:prstGeom>
          <a:noFill/>
        </p:spPr>
      </p:pic>
      <p:pic>
        <p:nvPicPr>
          <p:cNvPr id="5" name="Picture 2" descr="C:\Users\Jose Luis\Desktop\feliz_hallow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6433863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1600128" y="360313"/>
            <a:ext cx="17599660" cy="4346332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endParaRPr lang="es-ES" sz="67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67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Halloween es una fiesta popular y pagana tradicional con un origen celta distante. </a:t>
            </a:r>
            <a:r>
              <a:rPr lang="es-ES" sz="67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De hace unos </a:t>
            </a:r>
            <a:r>
              <a:rPr lang="es-ES" sz="67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tres mil años</a:t>
            </a:r>
            <a:endParaRPr lang="es-ES" sz="67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7172" name="Picture 4" descr="slide0016_image04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0313" y="-1495425"/>
            <a:ext cx="21529675" cy="192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etes-halloween-divers-01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4067"/>
            <a:ext cx="24430038" cy="160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4"/>
          <p:cNvSpPr txBox="1">
            <a:spLocks noChangeArrowheads="1"/>
          </p:cNvSpPr>
          <p:nvPr/>
        </p:nvSpPr>
        <p:spPr bwMode="auto">
          <a:xfrm>
            <a:off x="4024315" y="11379249"/>
            <a:ext cx="16287115" cy="8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endParaRPr lang="fr-CA">
              <a:latin typeface="Calibri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71434" y="10068366"/>
            <a:ext cx="22431532" cy="4654109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endParaRPr lang="es-ES" sz="48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4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El 1 de noviembre de cada año , era el nuevo año.  Y , para esta ocasión , los celtas estaban organizando un festival de </a:t>
            </a:r>
            <a:r>
              <a:rPr lang="es-ES" sz="4800" b="1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Samhain</a:t>
            </a:r>
            <a:r>
              <a:rPr lang="es-ES" sz="4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 , que se celebró el inicio de la temporada de la oscuridad y el frío. Se creía que la víspera de Año Nuevo, el 31 de octubre , el dios del sol fue hecho prisionero por </a:t>
            </a:r>
            <a:r>
              <a:rPr lang="es-ES" sz="4800" b="1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Samhain</a:t>
            </a:r>
            <a:r>
              <a:rPr lang="es-ES" sz="4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 dios de la muerte . Esto luego se deja todas las almas de los muertos a visitar sus antiguos hogares </a:t>
            </a:r>
            <a:r>
              <a:rPr lang="es-ES" sz="4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.</a:t>
            </a:r>
            <a:endParaRPr lang="es-ES" sz="48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4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0136" y="-354067"/>
            <a:ext cx="24363386" cy="15076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AJOU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33513" y="-2360613"/>
            <a:ext cx="28082876" cy="2045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814574" y="9147187"/>
            <a:ext cx="18161000" cy="8039651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Y </a:t>
            </a:r>
            <a:r>
              <a:rPr lang="es-ES" sz="72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un festival romano en honor de la diosa Las frutas y los árboles Pomona . Los colores de </a:t>
            </a:r>
            <a:r>
              <a:rPr lang="es-ES" sz="7200" b="1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halloween</a:t>
            </a:r>
            <a:r>
              <a:rPr lang="es-ES" sz="72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, negro y naranja , combinar las dos ideas : La muerte y la cosecha.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700" b="1" dirty="0" smtClean="0">
                <a:solidFill>
                  <a:schemeClr val="accent6"/>
                </a:solidFill>
                <a:latin typeface="Juice ITC" pitchFamily="82" charset="0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700" b="1" dirty="0" smtClean="0">
                <a:solidFill>
                  <a:schemeClr val="accent6"/>
                </a:solidFill>
                <a:latin typeface="Juice ITC" pitchFamily="82" charset="0"/>
              </a:rPr>
              <a:t/>
            </a:r>
            <a:br>
              <a:rPr lang="fr-CA" sz="6700" b="1" dirty="0" smtClean="0">
                <a:solidFill>
                  <a:schemeClr val="accent6"/>
                </a:solidFill>
                <a:latin typeface="Juice ITC" pitchFamily="82" charset="0"/>
              </a:rPr>
            </a:br>
            <a:r>
              <a:rPr lang="fr-CA" dirty="0" smtClean="0">
                <a:latin typeface="+mn-lt"/>
                <a:cs typeface="+mn-cs"/>
              </a:rPr>
              <a:t/>
            </a:r>
            <a:br>
              <a:rPr lang="fr-CA" dirty="0" smtClean="0">
                <a:latin typeface="+mn-lt"/>
                <a:cs typeface="+mn-cs"/>
              </a:rPr>
            </a:br>
            <a:endParaRPr lang="fr-CA" dirty="0">
              <a:latin typeface="+mn-lt"/>
              <a:cs typeface="+mn-cs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672094" y="6075353"/>
            <a:ext cx="1785950" cy="7191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1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5124" name="Picture 4" descr="hg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slide0013_image04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725" y="0"/>
            <a:ext cx="4383088" cy="355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d6af673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463" y="8751888"/>
            <a:ext cx="539908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lide0015_image01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3334" y="0"/>
            <a:ext cx="21178566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742873" y="1"/>
            <a:ext cx="8989695" cy="13625796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endParaRPr lang="es-ES" sz="67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67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El hábito de vestirse como fantasmas que vienen de los celtas los cuales , alrededor del fuego encendido por </a:t>
            </a:r>
            <a:endParaRPr lang="es-ES" sz="6700" b="1" dirty="0" smtClean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67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los </a:t>
            </a:r>
            <a:r>
              <a:rPr lang="es-ES" sz="67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druidas para guiar a los espíritus vestidos horrendo y aterrador ropa para que los demonios llevarlos a otros demonios y no haga su daño</a:t>
            </a:r>
            <a:r>
              <a:rPr lang="es-ES" sz="6700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.</a:t>
            </a:r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9220" name="Picture 4" descr="bbg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u0td1vo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23825" y="11688763"/>
            <a:ext cx="6364288" cy="303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= fo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171" name="Image 2" descr="mod_article3906467_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96734" y="1717635"/>
            <a:ext cx="8355917" cy="4953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3" descr="gif_chat_noir_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198140"/>
            <a:ext cx="6178866" cy="552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386343" y="9634913"/>
            <a:ext cx="15350174" cy="5669771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7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Se alegó que esta noche los fantasmas de sus tumbas y que las brujas montaban a través de las escobas de aire o gatos negros </a:t>
            </a:r>
            <a:r>
              <a:rPr lang="fr-CA" sz="6700" b="1" dirty="0">
                <a:solidFill>
                  <a:schemeClr val="accent6"/>
                </a:solidFill>
                <a:latin typeface="Juice ITC" pitchFamily="82" charset="0"/>
              </a:rPr>
              <a:t/>
            </a:r>
            <a:br>
              <a:rPr lang="fr-CA" sz="6700" b="1" dirty="0">
                <a:solidFill>
                  <a:schemeClr val="accent6"/>
                </a:solidFill>
                <a:latin typeface="Juice ITC" pitchFamily="82" charset="0"/>
              </a:rPr>
            </a:br>
            <a:r>
              <a:rPr lang="fr-CA" dirty="0">
                <a:latin typeface="+mn-lt"/>
                <a:cs typeface="+mn-cs"/>
              </a:rPr>
              <a:t/>
            </a:r>
            <a:br>
              <a:rPr lang="fr-CA" dirty="0">
                <a:latin typeface="+mn-lt"/>
                <a:cs typeface="+mn-cs"/>
              </a:rPr>
            </a:br>
            <a:endParaRPr lang="fr-CA" dirty="0">
              <a:latin typeface="+mn-lt"/>
              <a:cs typeface="+mn-cs"/>
            </a:endParaRPr>
          </a:p>
        </p:txBody>
      </p:sp>
      <p:pic>
        <p:nvPicPr>
          <p:cNvPr id="6" name="Image 1" descr="a halloween 2.jpg"/>
          <p:cNvPicPr>
            <a:picLocks noChangeAspect="1"/>
          </p:cNvPicPr>
          <p:nvPr/>
        </p:nvPicPr>
        <p:blipFill>
          <a:blip r:embed="rId5"/>
          <a:srcRect l="15132" r="8746" b="26690"/>
          <a:stretch>
            <a:fillRect/>
          </a:stretch>
        </p:blipFill>
        <p:spPr bwMode="auto">
          <a:xfrm>
            <a:off x="528558" y="360313"/>
            <a:ext cx="11858708" cy="8715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3012" y="-340609"/>
            <a:ext cx="25148048" cy="15774339"/>
          </a:xfrm>
          <a:prstGeom prst="rect">
            <a:avLst/>
          </a:prstGeom>
          <a:noFill/>
        </p:spPr>
      </p:pic>
      <p:pic>
        <p:nvPicPr>
          <p:cNvPr id="3" name="Picture 7" descr="slide0013_image04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89073"/>
            <a:ext cx="5811057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feliz_hallow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742872" y="574627"/>
            <a:ext cx="22317147" cy="3546113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La linterna calabaza tallada también proviene de los celtas . Los británicos e irlandeses cavaron remolacha , patatas y nabos para hacer linternas de Halloween.</a:t>
            </a:r>
            <a:endParaRPr lang="fr-CA" sz="67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orciere0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996" y="9290063"/>
            <a:ext cx="4416425" cy="44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monkadohallowmich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6663" y="992188"/>
            <a:ext cx="15266987" cy="129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29116">
            <a:off x="1590675" y="5561013"/>
            <a:ext cx="74295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344900" y="1789073"/>
            <a:ext cx="7429500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gif_chat_noir_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02240" y="8861435"/>
            <a:ext cx="5241925" cy="464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8196" name="Picture 4" descr="mmmn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4067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uyu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1750" y="12330113"/>
            <a:ext cx="1805463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slide0013_image04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3425" y="404813"/>
            <a:ext cx="4953000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 descr="slide0013_image04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325225" y="1179513"/>
            <a:ext cx="4384675" cy="35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0136" y="-247613"/>
            <a:ext cx="24763520" cy="153241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814838" y="3432147"/>
            <a:ext cx="14974570" cy="4654109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endParaRPr lang="es-ES" sz="7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7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Esta costumbre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ha venido de </a:t>
            </a:r>
            <a:r>
              <a:rPr lang="es-ES" sz="7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los E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stados  Unidos. Y ahora aquí utilizamos también las calabazas</a:t>
            </a:r>
            <a:endParaRPr lang="es-ES" sz="7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9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c196d1b9e415d03aeeaa17525df25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13" y="-776288"/>
            <a:ext cx="26643013" cy="164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699" name="Image 23" descr="!cid_2F7898D1-18BE-441A-9C65-D6470306940F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94650" y="952500"/>
            <a:ext cx="3079750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bpdgw9o8j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1613" y="-1063625"/>
            <a:ext cx="19729450" cy="173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minifantome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828463"/>
            <a:ext cx="5151438" cy="289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0" name="Image 23" descr="!cid_2F7898D1-18BE-441A-9C65-D6470306940F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12000" y="817563"/>
            <a:ext cx="3079750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0" y="449263"/>
            <a:ext cx="5745163" cy="4252912"/>
            <a:chOff x="1890" y="1269"/>
            <a:chExt cx="1980" cy="1803"/>
          </a:xfrm>
        </p:grpSpPr>
        <p:pic>
          <p:nvPicPr>
            <p:cNvPr id="15366" name="Picture 6" descr="mmqfbefr9y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890" y="1269"/>
              <a:ext cx="1980" cy="17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7" name="Rectangle 7"/>
            <p:cNvSpPr>
              <a:spLocks noChangeArrowheads="1"/>
            </p:cNvSpPr>
            <p:nvPr/>
          </p:nvSpPr>
          <p:spPr bwMode="auto">
            <a:xfrm>
              <a:off x="2544" y="2928"/>
              <a:ext cx="720" cy="14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11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2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39819"/>
            <a:ext cx="11927068" cy="1564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030208" y="1573733"/>
            <a:ext cx="10215634" cy="13148742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pPr algn="ctr"/>
            <a:endParaRPr lang="es-ES" sz="60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r>
              <a:rPr lang="es-ES" sz="6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Se dice que el cumplimiento del nombre irlandés Jack no podía ir al cielo después de su muerte , porque él había sido demasiado tacaño. No podía ir al infierno , porque él había hecho chistes malos al diablo.  Por lo tanto, fue condenado a vagar por la tierra con su linterna  ( ¿A quién le dio el nombre).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/>
            </a:r>
            <a:br>
              <a:rPr lang="fr-CA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</a:br>
            <a:endParaRPr lang="fr-CA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4366" y="-496943"/>
            <a:ext cx="25922009" cy="16216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15925"/>
            <a:ext cx="24776113" cy="167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8" descr="fetes-halloween-divers-00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354331"/>
            <a:ext cx="24746040" cy="1915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a= fo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a halloween 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1257"/>
            <a:ext cx="23774400" cy="162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599996" y="10504509"/>
            <a:ext cx="22360094" cy="5977548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r>
              <a:rPr lang="es-ES" sz="5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En Inglaterra , Halloween fue una vez llamó " la noche del cascanueces “</a:t>
            </a:r>
          </a:p>
          <a:p>
            <a:r>
              <a:rPr lang="es-ES" sz="5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 o  la noche de manzana crujiente . Las familias se reunieron alrededor del fuego contando historias , mientras que comer avellanas y manzanas . Ese día , los pobres llamados tortas recibidas " Tortas de la mente ."</a:t>
            </a:r>
            <a:r>
              <a:rPr lang="es-ES" sz="7200" dirty="0" smtClean="0"/>
              <a:t/>
            </a:r>
            <a:br>
              <a:rPr lang="es-ES" sz="7200" dirty="0" smtClean="0"/>
            </a:br>
            <a:r>
              <a:rPr lang="es-ES" sz="7200" dirty="0" smtClean="0"/>
              <a:t> </a:t>
            </a:r>
            <a:r>
              <a:rPr lang="fr-CA" sz="6700" b="1" dirty="0">
                <a:solidFill>
                  <a:schemeClr val="accent6"/>
                </a:solidFill>
                <a:latin typeface="Juice ITC" pitchFamily="82" charset="0"/>
              </a:rPr>
              <a:t/>
            </a:r>
            <a:br>
              <a:rPr lang="fr-CA" sz="6700" b="1" dirty="0">
                <a:solidFill>
                  <a:schemeClr val="accent6"/>
                </a:solidFill>
                <a:latin typeface="Juice ITC" pitchFamily="82" charset="0"/>
              </a:rPr>
            </a:br>
            <a:r>
              <a:rPr lang="fr-CA" dirty="0">
                <a:solidFill>
                  <a:schemeClr val="accent6"/>
                </a:solidFill>
                <a:latin typeface="+mn-lt"/>
                <a:cs typeface="+mn-cs"/>
              </a:rPr>
              <a:t/>
            </a:r>
            <a:br>
              <a:rPr lang="fr-CA" dirty="0">
                <a:solidFill>
                  <a:schemeClr val="accent6"/>
                </a:solidFill>
                <a:latin typeface="+mn-lt"/>
                <a:cs typeface="+mn-cs"/>
              </a:rPr>
            </a:br>
            <a:endParaRPr lang="fr-CA" dirty="0">
              <a:solidFill>
                <a:schemeClr val="accent6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3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 descr="halloween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6265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6148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9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0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1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47" name="Picture 7" descr="witcher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481560" cy="147224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3101646" y="2789205"/>
            <a:ext cx="8529614" cy="10248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Las casas están decoradas ventanas y las puertas, siempre relacionados con la costumbre, los murciélagos , Los gatos negros , búhos , brujas, calabazas y, especialmente, bajo  todas las formas .</a:t>
            </a:r>
            <a:endParaRPr lang="es-ES" sz="66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6cfa5dc1696534a0e6f1e3b71ff1e16"/>
          <p:cNvPicPr>
            <a:picLocks noChangeAspect="1" noChangeArrowheads="1"/>
          </p:cNvPicPr>
          <p:nvPr/>
        </p:nvPicPr>
        <p:blipFill>
          <a:blip r:embed="rId2"/>
          <a:srcRect b="6122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67" name="Group 3"/>
          <p:cNvGrpSpPr>
            <a:grpSpLocks/>
          </p:cNvGrpSpPr>
          <p:nvPr/>
        </p:nvGrpSpPr>
        <p:grpSpPr bwMode="auto">
          <a:xfrm>
            <a:off x="18029238" y="11106150"/>
            <a:ext cx="5745162" cy="4252913"/>
            <a:chOff x="1890" y="1269"/>
            <a:chExt cx="1980" cy="1803"/>
          </a:xfrm>
        </p:grpSpPr>
        <p:pic>
          <p:nvPicPr>
            <p:cNvPr id="11270" name="Picture 4" descr="mmqfbefr9y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90" y="1269"/>
              <a:ext cx="1980" cy="17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271" name="Rectangle 5"/>
            <p:cNvSpPr>
              <a:spLocks noChangeArrowheads="1"/>
            </p:cNvSpPr>
            <p:nvPr/>
          </p:nvSpPr>
          <p:spPr bwMode="auto">
            <a:xfrm>
              <a:off x="2544" y="2928"/>
              <a:ext cx="720" cy="144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1268" name="Picture 6" descr="Halloween_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875" y="12268200"/>
            <a:ext cx="7429500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Halloween_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3363" y="0"/>
            <a:ext cx="7429500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5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90" name="Image 1" descr="a halloween 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95335" y="1431883"/>
            <a:ext cx="12221879" cy="1185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1171500" y="2860643"/>
            <a:ext cx="9072626" cy="10117143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endParaRPr lang="es-ES" sz="72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H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oy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en día, Halloween es esencialmente la fiesta infantil . </a:t>
            </a:r>
            <a:endParaRPr lang="es-ES" sz="72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Se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visten , aún diablos, fantasmas , brujas , vampiros y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esqueletos, etc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6700" b="1" dirty="0">
              <a:solidFill>
                <a:srgbClr val="FFFF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63729-Horror_Of_The_Night_Screensaver"/>
          <p:cNvPicPr>
            <a:picLocks noChangeAspect="1" noChangeArrowheads="1"/>
          </p:cNvPicPr>
          <p:nvPr/>
        </p:nvPicPr>
        <p:blipFill>
          <a:blip r:embed="rId2"/>
          <a:srcRect l="13956"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829116">
            <a:off x="15848013" y="2465388"/>
            <a:ext cx="74295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70884" flipH="1">
            <a:off x="0" y="2247900"/>
            <a:ext cx="6907213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10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9458" name="Picture 2" descr="00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0854" y="0"/>
            <a:ext cx="12501650" cy="15431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50531" name="Picture 3" descr="1223222815_gifs_occasi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916945">
            <a:off x="-106666" y="84619"/>
            <a:ext cx="557212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miniboohall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388322" y="360313"/>
            <a:ext cx="288925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6" descr="tetedemort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45512" y="5932477"/>
            <a:ext cx="2592387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7" descr="miniboohall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24725" y="10601325"/>
            <a:ext cx="2613025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314376" y="5718163"/>
            <a:ext cx="5643602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El Halloween para los EE.UU. </a:t>
            </a:r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Es </a:t>
            </a:r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la segunda </a:t>
            </a:r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celebración más </a:t>
            </a:r>
            <a:r>
              <a:rPr lang="es-ES" sz="6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cs typeface="Arial" pitchFamily="34" charset="0"/>
              </a:rPr>
              <a:t>grande  después de Navidad</a:t>
            </a:r>
          </a:p>
        </p:txBody>
      </p:sp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552 -0.03402 L -0.85052 0.2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" y="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alevep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38" y="68262"/>
            <a:ext cx="24417338" cy="146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horreur5_jasmin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6208375" y="0"/>
            <a:ext cx="8123238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pic0553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2290763"/>
            <a:ext cx="2427288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pic0553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9875" y="3598863"/>
            <a:ext cx="2425700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pic0553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68675" y="3925888"/>
            <a:ext cx="2425700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halow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856413"/>
            <a:ext cx="5943600" cy="670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1zl6z6hapjk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84063" y="13495338"/>
            <a:ext cx="11590337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1zl6z6hapjk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3495338"/>
            <a:ext cx="11590338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 halloween 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chat_halloween_3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64521" y="4733687"/>
            <a:ext cx="3743644" cy="2474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399916" y="10762402"/>
            <a:ext cx="17345728" cy="2438117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Niños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en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grupo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 </a:t>
            </a:r>
            <a:r>
              <a:rPr lang="es-ES" sz="7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yendo puerta puertas Truco o trato Y exigiendo Snacks y dulces ..</a:t>
            </a:r>
            <a:endParaRPr lang="fr-CA" sz="67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feliz_hallow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682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7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3" name="Image 2" descr="9573cc7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2938" y="2646329"/>
            <a:ext cx="11853316" cy="11001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ZoneTexte 3"/>
          <p:cNvSpPr txBox="1"/>
          <p:nvPr/>
        </p:nvSpPr>
        <p:spPr>
          <a:xfrm>
            <a:off x="6459539" y="1179161"/>
            <a:ext cx="9922510" cy="1330122"/>
          </a:xfrm>
          <a:prstGeom prst="rect">
            <a:avLst/>
          </a:prstGeom>
          <a:noFill/>
        </p:spPr>
        <p:txBody>
          <a:bodyPr lIns="219977" tIns="109989" rIns="219977" bIns="1099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7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En las grandes ciudades</a:t>
            </a:r>
            <a:endParaRPr lang="fr-CA" sz="7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698850" y="2289139"/>
            <a:ext cx="10075550" cy="12256190"/>
          </a:xfrm>
          <a:prstGeom prst="rect">
            <a:avLst/>
          </a:prstGeom>
          <a:noFill/>
        </p:spPr>
        <p:txBody>
          <a:bodyPr wrap="square" lIns="219977" tIns="109989" rIns="219977" bIns="109989">
            <a:spAutoFit/>
          </a:bodyPr>
          <a:lstStyle/>
          <a:p>
            <a:endParaRPr lang="es-ES" sz="7200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r>
              <a:rPr lang="es-ES" sz="72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</a:rPr>
              <a:t>Cuando apenas se conoce entre los vecinos era bastante habitual  a reuniones familiares o sociales , mientras que las hogueras , se organizan desfiles y bailes de disfraces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700" b="1" dirty="0">
                <a:latin typeface="Juice ITC" pitchFamily="82" charset="0"/>
              </a:rPr>
              <a:t/>
            </a:r>
            <a:br>
              <a:rPr lang="fr-CA" sz="6700" b="1" dirty="0">
                <a:latin typeface="Juice ITC" pitchFamily="82" charset="0"/>
              </a:rPr>
            </a:br>
            <a:endParaRPr lang="fr-CA" sz="67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4"/>
          <p:cNvGrpSpPr>
            <a:grpSpLocks/>
          </p:cNvGrpSpPr>
          <p:nvPr/>
        </p:nvGrpSpPr>
        <p:grpSpPr bwMode="auto">
          <a:xfrm>
            <a:off x="-5394325" y="360313"/>
            <a:ext cx="29168725" cy="19315113"/>
            <a:chOff x="0" y="432"/>
            <a:chExt cx="4992" cy="3888"/>
          </a:xfrm>
        </p:grpSpPr>
        <p:pic>
          <p:nvPicPr>
            <p:cNvPr id="13315" name="Picture 5" descr="pic0048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3216"/>
              <a:ext cx="954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6" name="Picture 6" descr="sg9sl021rmx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12" y="432"/>
              <a:ext cx="4080" cy="3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7" name="Rectangle 7"/>
            <p:cNvSpPr>
              <a:spLocks noChangeArrowheads="1"/>
            </p:cNvSpPr>
            <p:nvPr/>
          </p:nvSpPr>
          <p:spPr bwMode="auto">
            <a:xfrm>
              <a:off x="2400" y="3408"/>
              <a:ext cx="1104" cy="192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0" y="0"/>
            <a:chExt cx="5760" cy="4320"/>
          </a:xfrm>
        </p:grpSpPr>
        <p:pic>
          <p:nvPicPr>
            <p:cNvPr id="12" name="Picture 3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4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5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6" descr="BlackNight_211111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13601712" y="2536825"/>
            <a:ext cx="8510576" cy="82534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radley Hand ITC" pitchFamily="66" charset="0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radley Hand ITC" pitchFamily="66" charset="0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Bradley Hand ITC" pitchFamily="66" charset="0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radley Hand ITC" pitchFamily="66" charset="0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radley Hand ITC" pitchFamily="66" charset="0"/>
              </a:rPr>
              <a:t>buen día!</a:t>
            </a:r>
          </a:p>
        </p:txBody>
      </p:sp>
      <p:pic>
        <p:nvPicPr>
          <p:cNvPr id="20483" name="Picture 7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78934" y="11790393"/>
            <a:ext cx="1749354" cy="19065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2048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6" name="Picture 14" descr="fetes-halloween-divers-01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558" y="574627"/>
            <a:ext cx="11156950" cy="136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WordArt 15" descr="rainbow"/>
          <p:cNvSpPr>
            <a:spLocks noChangeArrowheads="1" noChangeShapeType="1" noTextEdit="1"/>
          </p:cNvSpPr>
          <p:nvPr/>
        </p:nvSpPr>
        <p:spPr bwMode="auto">
          <a:xfrm>
            <a:off x="15887728" y="12933401"/>
            <a:ext cx="4384647" cy="752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 </a:t>
            </a:r>
            <a:r>
              <a:rPr lang="es-ES" sz="3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pic>
        <p:nvPicPr>
          <p:cNvPr id="33809" name="Image 23" descr="!cid_2F7898D1-18BE-441A-9C65-D6470306940F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20700"/>
            <a:ext cx="3079750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35244"/>
            <a:ext cx="23774400" cy="4907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25993"/>
            <a:ext cx="23774400" cy="1079648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1120" y="0"/>
            <a:ext cx="12679680" cy="335345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089577"/>
            <a:ext cx="23774400" cy="570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400" b="1" dirty="0">
                <a:latin typeface="Kristen ITC" pitchFamily="66" charset="0"/>
              </a:rPr>
              <a:t>¿Te ha gustado?</a:t>
            </a:r>
            <a:r>
              <a:rPr lang="es-ES" sz="11500" dirty="0">
                <a:latin typeface="Kristen ITC" pitchFamily="66" charset="0"/>
              </a:rPr>
              <a:t> </a:t>
            </a:r>
            <a:br>
              <a:rPr lang="es-ES" sz="11500" dirty="0">
                <a:latin typeface="Kristen ITC" pitchFamily="66" charset="0"/>
              </a:rPr>
            </a:br>
            <a:r>
              <a:rPr lang="es-ES" sz="10600" dirty="0">
                <a:latin typeface="Kristen ITC" pitchFamily="66" charset="0"/>
              </a:rPr>
              <a:t>Puedes ver más entrando </a:t>
            </a:r>
            <a:br>
              <a:rPr lang="es-ES" sz="10600" dirty="0">
                <a:latin typeface="Kristen ITC" pitchFamily="66" charset="0"/>
              </a:rPr>
            </a:br>
            <a:r>
              <a:rPr lang="es-ES" sz="10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71800" y="10142149"/>
            <a:ext cx="6934200" cy="386154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660880" y="8997068"/>
            <a:ext cx="6141720" cy="507107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500360" y="10469315"/>
            <a:ext cx="3169920" cy="212658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79739"/>
            <a:ext cx="1386840" cy="114508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524821"/>
            <a:ext cx="1386840" cy="114508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669902"/>
            <a:ext cx="1386840" cy="114508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814984"/>
            <a:ext cx="1386840" cy="11450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igenes de halloween">
  <a:themeElements>
    <a:clrScheme name="JOYEUSE ALLOWE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OYEUSE ALLOW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JOYEUSE ALLOWE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YEUSE ALLOWE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YEUSE ALLOWE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YEUSE ALLOWE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YEUSE ALLOWE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YEUSE ALLOWE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YEUSE ALLOWE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origenes de halloween</Template>
  <TotalTime>60</TotalTime>
  <Words>376</Words>
  <Application>Microsoft Office PowerPoint</Application>
  <PresentationFormat>Personalizado</PresentationFormat>
  <Paragraphs>39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origenes de halloween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35</cp:revision>
  <dcterms:created xsi:type="dcterms:W3CDTF">2015-10-25T19:33:31Z</dcterms:created>
  <dcterms:modified xsi:type="dcterms:W3CDTF">2015-10-25T20:34:30Z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