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4"/>
  </p:notesMasterIdLst>
  <p:sldIdLst>
    <p:sldId id="327" r:id="rId3"/>
    <p:sldId id="451" r:id="rId4"/>
    <p:sldId id="452" r:id="rId5"/>
    <p:sldId id="453" r:id="rId6"/>
    <p:sldId id="454" r:id="rId7"/>
    <p:sldId id="455" r:id="rId8"/>
    <p:sldId id="469" r:id="rId9"/>
    <p:sldId id="457" r:id="rId10"/>
    <p:sldId id="458" r:id="rId11"/>
    <p:sldId id="459" r:id="rId12"/>
    <p:sldId id="462" r:id="rId13"/>
    <p:sldId id="463" r:id="rId14"/>
    <p:sldId id="464" r:id="rId15"/>
    <p:sldId id="465" r:id="rId16"/>
    <p:sldId id="466" r:id="rId17"/>
    <p:sldId id="467" r:id="rId18"/>
    <p:sldId id="468" r:id="rId19"/>
    <p:sldId id="450" r:id="rId20"/>
    <p:sldId id="460" r:id="rId21"/>
    <p:sldId id="396" r:id="rId22"/>
    <p:sldId id="470" r:id="rId23"/>
  </p:sldIdLst>
  <p:sldSz cx="929005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iRfhe9/6tNt+LP11gYNgYA" hashData="0H2ogewZLGjnmuEi51dvvGQ70s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99FFCC"/>
    <a:srgbClr val="008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914" y="-882"/>
      </p:cViewPr>
      <p:guideLst>
        <p:guide orient="horz" pos="2160"/>
        <p:guide pos="292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22374C-EF79-4D7A-851C-035D885BC7C5}" type="datetimeFigureOut">
              <a:rPr lang="es-ES" smtClean="0"/>
              <a:pPr/>
              <a:t>21/09/2016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06488" y="685800"/>
            <a:ext cx="46450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312759-A76D-420F-9540-9A6F41CB60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96755" y="2130428"/>
            <a:ext cx="7896542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93509" y="3886200"/>
            <a:ext cx="6503035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21/09/2016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21/09/2016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33851" y="4406903"/>
            <a:ext cx="7896542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33851" y="2906713"/>
            <a:ext cx="789654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21/09/2016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64503" y="1600203"/>
            <a:ext cx="410310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22442" y="1600203"/>
            <a:ext cx="410310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21/09/2016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64503" y="1535113"/>
            <a:ext cx="410471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503" y="2174875"/>
            <a:ext cx="410471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719217" y="1535113"/>
            <a:ext cx="4106331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719217" y="2174875"/>
            <a:ext cx="410633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21/09/2016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21/09/2016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21/09/2016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4504" y="273050"/>
            <a:ext cx="30563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632153" y="273053"/>
            <a:ext cx="5193395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4504" y="1435103"/>
            <a:ext cx="30563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21/09/2016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0915" y="4800600"/>
            <a:ext cx="557403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820915" y="612775"/>
            <a:ext cx="557403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820915" y="5367338"/>
            <a:ext cx="557403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21/09/2016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21/09/2016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35287" y="274641"/>
            <a:ext cx="2090261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64503" y="274641"/>
            <a:ext cx="611595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21/09/2016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96755" y="2130428"/>
            <a:ext cx="7896543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93509" y="3886200"/>
            <a:ext cx="650303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64503" y="274638"/>
            <a:ext cx="8361045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64503" y="1600203"/>
            <a:ext cx="8361045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64503" y="6356353"/>
            <a:ext cx="216767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269A8C-CE51-431C-974F-91CF945F7564}" type="datetimeFigureOut">
              <a:rPr lang="es-ES" smtClean="0"/>
              <a:pPr/>
              <a:t>21/09/2016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74101" y="6356353"/>
            <a:ext cx="29418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657869" y="6356353"/>
            <a:ext cx="216767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64503" y="6245225"/>
            <a:ext cx="2167678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17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9.png"/><Relationship Id="rId10" Type="http://schemas.openxmlformats.org/officeDocument/2006/relationships/image" Target="../media/image2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http://comeconsalud.com/alimentacion-nutricion/wp-content/uploads/2013/04/beneficios-de-comer-helado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93642" y="3393645"/>
            <a:ext cx="6858000" cy="70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825692" y="3393645"/>
            <a:ext cx="6858000" cy="70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3" y="0"/>
            <a:ext cx="929005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3" y="6783312"/>
            <a:ext cx="929005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62864" y="5857895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62865" y="5715019"/>
            <a:ext cx="710260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011985" y="4572012"/>
            <a:ext cx="2735226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716067" y="1428736"/>
            <a:ext cx="6020459" cy="3786214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La niña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del Helado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de fresa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288335" y="5611366"/>
            <a:ext cx="2040922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zoom/>
    <p:sndAc>
      <p:stSnd loop="1">
        <p:snd r:embed="rId2" name="SUSANAGARIBALDInoah_y_mi..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5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forosdelavirgen.org/wp-content/uploads/2014/04/anciana-en-silla-de-rued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29007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596706" y="1071547"/>
            <a:ext cx="638695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/>
              <a:t>Dónde había guardado el azúcar, cuándo vencían las cuentas y a qué hora debía estar lista para que la llevaran de compras a la tienda.</a:t>
            </a:r>
            <a:br>
              <a:rPr lang="es-ES" sz="2400" b="1" i="1" dirty="0" smtClean="0"/>
            </a:br>
            <a:r>
              <a:rPr lang="es-ES" sz="2400" b="1" i="1" dirty="0" smtClean="0"/>
              <a:t/>
            </a:r>
            <a:br>
              <a:rPr lang="es-ES" sz="2400" b="1" i="1" dirty="0" smtClean="0"/>
            </a:br>
            <a:r>
              <a:rPr lang="es-ES" sz="2400" b="1" i="1" dirty="0" smtClean="0"/>
              <a:t>-¿Qué le pasa a la abuela? -preguntó-. </a:t>
            </a:r>
            <a:br>
              <a:rPr lang="es-ES" sz="2400" b="1" i="1" dirty="0" smtClean="0"/>
            </a:br>
            <a:r>
              <a:rPr lang="es-ES" sz="2400" b="1" i="1" dirty="0" smtClean="0"/>
              <a:t/>
            </a:r>
            <a:br>
              <a:rPr lang="es-ES" sz="2400" b="1" i="1" dirty="0" smtClean="0"/>
            </a:br>
            <a:r>
              <a:rPr lang="es-ES" sz="2400" b="1" i="1" dirty="0" smtClean="0"/>
              <a:t>Era una señora tan ordenada... Ahora parece triste, perdida, y no recuerda las cosas.</a:t>
            </a:r>
            <a:br>
              <a:rPr lang="es-ES" sz="2400" b="1" i="1" dirty="0" smtClean="0"/>
            </a:br>
            <a:r>
              <a:rPr lang="es-ES" sz="2400" b="1" i="1" dirty="0" smtClean="0"/>
              <a:t/>
            </a:r>
            <a:br>
              <a:rPr lang="es-ES" sz="2400" b="1" i="1" dirty="0" smtClean="0"/>
            </a:br>
            <a:r>
              <a:rPr lang="es-ES" sz="2400" b="1" i="1" dirty="0" smtClean="0"/>
              <a:t>-La abuela está envejeciendo- contestó mamá. En estos momentos necesita mucho amor, </a:t>
            </a:r>
            <a:r>
              <a:rPr lang="es-ES" sz="1600" dirty="0" smtClean="0"/>
              <a:t/>
            </a:r>
            <a:br>
              <a:rPr lang="es-ES" sz="1600" dirty="0" smtClean="0"/>
            </a:br>
            <a:endParaRPr lang="es-ES" sz="1600" dirty="0"/>
          </a:p>
        </p:txBody>
      </p:sp>
      <p:pic>
        <p:nvPicPr>
          <p:cNvPr id="5" name="Picture 2" descr="http://comeconsalud.com/alimentacion-nutricion/wp-content/uploads/2013/04/beneficios-de-comer-helado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3.bp.blogspot.com/_4xgcXBr4Wb0/TQ7CxKFozhI/AAAAAAAAAek/_i_2S9-nnDg/s400/h.+la+abuelita+enferma+by+pats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7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43495" y="1071546"/>
            <a:ext cx="7475639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/>
              <a:t/>
            </a:r>
            <a:br>
              <a:rPr lang="es-ES" sz="2400" b="1" i="1" dirty="0" smtClean="0"/>
            </a:br>
            <a:r>
              <a:rPr lang="es-ES" sz="2400" b="1" i="1" dirty="0" smtClean="0"/>
              <a:t/>
            </a:r>
            <a:br>
              <a:rPr lang="es-ES" sz="2400" b="1" i="1" dirty="0" smtClean="0"/>
            </a:br>
            <a:r>
              <a:rPr lang="es-ES" sz="2400" b="1" i="1" dirty="0" smtClean="0"/>
              <a:t>-¿Qué quiere decir envejecer?- preguntó Eleonor-. </a:t>
            </a:r>
            <a:br>
              <a:rPr lang="es-ES" sz="2400" b="1" i="1" dirty="0" smtClean="0"/>
            </a:br>
            <a:r>
              <a:rPr lang="es-ES" sz="2400" b="1" i="1" dirty="0" smtClean="0"/>
              <a:t/>
            </a:r>
            <a:br>
              <a:rPr lang="es-ES" sz="2400" b="1" i="1" dirty="0" smtClean="0"/>
            </a:br>
            <a:r>
              <a:rPr lang="es-ES" sz="2400" b="1" i="1" dirty="0" smtClean="0"/>
              <a:t>¿Todo el mundo se olvida de las cosas? ¿Me pasará a mí? </a:t>
            </a:r>
            <a:br>
              <a:rPr lang="es-ES" sz="2400" b="1" i="1" dirty="0" smtClean="0"/>
            </a:br>
            <a:r>
              <a:rPr lang="es-ES" sz="2400" b="1" i="1" dirty="0" smtClean="0"/>
              <a:t/>
            </a:r>
            <a:br>
              <a:rPr lang="es-ES" sz="2400" b="1" i="1" dirty="0" smtClean="0"/>
            </a:br>
            <a:r>
              <a:rPr lang="es-ES" sz="2400" b="1" i="1" dirty="0" smtClean="0"/>
              <a:t>-No, </a:t>
            </a:r>
            <a:r>
              <a:rPr lang="es-ES" sz="2400" b="1" i="1" dirty="0" err="1" smtClean="0"/>
              <a:t>Eleanor</a:t>
            </a:r>
            <a:r>
              <a:rPr lang="es-ES" sz="2400" b="1" i="1" dirty="0" smtClean="0"/>
              <a:t>, no todo el mundo cuando envejece se olvida de las cosas. Creemos que la abuela tiene la enfermedad de Alzheimer y eso la hace más olvidadiza.</a:t>
            </a:r>
            <a:br>
              <a:rPr lang="es-ES" sz="2400" b="1" i="1" dirty="0" smtClean="0"/>
            </a:br>
            <a:r>
              <a:rPr lang="es-ES" sz="2400" b="1" i="1" dirty="0" smtClean="0"/>
              <a:t/>
            </a:r>
            <a:br>
              <a:rPr lang="es-ES" sz="2400" b="1" i="1" dirty="0" smtClean="0"/>
            </a:br>
            <a:r>
              <a:rPr lang="es-ES" sz="2400" b="1" i="1" dirty="0" smtClean="0"/>
              <a:t>Tal vez tengamos que ponerla en un hogar especial donde puedan darle los cuidados que necesita. </a:t>
            </a:r>
            <a:r>
              <a:rPr lang="es-ES" sz="2400" b="1" dirty="0" smtClean="0"/>
              <a:t/>
            </a:r>
            <a:br>
              <a:rPr lang="es-ES" sz="2400" b="1" dirty="0" smtClean="0"/>
            </a:br>
            <a:r>
              <a:rPr lang="es-ES" sz="1600" dirty="0" smtClean="0"/>
              <a:t/>
            </a:r>
            <a:br>
              <a:rPr lang="es-ES" sz="1600" dirty="0" smtClean="0"/>
            </a:br>
            <a:endParaRPr lang="es-ES" sz="1600" dirty="0"/>
          </a:p>
        </p:txBody>
      </p:sp>
      <p:pic>
        <p:nvPicPr>
          <p:cNvPr id="4" name="Picture 2" descr="http://comeconsalud.com/alimentacion-nutricion/wp-content/uploads/2013/04/beneficios-de-comer-helado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6" name="Picture 8" descr="http://suhijo.com/wp-content/uploads/2013/04/Adel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3155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01687" y="0"/>
            <a:ext cx="739461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/>
              <a:t/>
            </a:r>
            <a:br>
              <a:rPr lang="es-ES" sz="2400" b="1" i="1" dirty="0" smtClean="0"/>
            </a:br>
            <a:r>
              <a:rPr lang="es-ES" sz="2400" b="1" i="1" dirty="0" smtClean="0"/>
              <a:t/>
            </a:r>
            <a:br>
              <a:rPr lang="es-ES" sz="2400" b="1" i="1" dirty="0" smtClean="0"/>
            </a:br>
            <a:r>
              <a:rPr lang="es-ES" sz="2400" b="1" i="1" dirty="0" smtClean="0"/>
              <a:t>-Oh, mamá, qué horrible! Va a extrañar mucho su casita, ¿no es cierto?</a:t>
            </a:r>
            <a:br>
              <a:rPr lang="es-ES" sz="2400" b="1" i="1" dirty="0" smtClean="0"/>
            </a:br>
            <a:r>
              <a:rPr lang="es-ES" sz="2400" b="1" i="1" dirty="0" smtClean="0"/>
              <a:t/>
            </a:r>
            <a:br>
              <a:rPr lang="es-ES" sz="2400" b="1" i="1" dirty="0" smtClean="0"/>
            </a:br>
            <a:r>
              <a:rPr lang="es-ES" sz="2400" b="1" i="1" dirty="0" smtClean="0"/>
              <a:t>Tal vez, pero no hay otra solución. Estará bien atendida y allí encontrará nuevas amigas.</a:t>
            </a:r>
          </a:p>
          <a:p>
            <a:pPr algn="ctr"/>
            <a:r>
              <a:rPr lang="es-ES" sz="2400" b="1" i="1" dirty="0" smtClean="0"/>
              <a:t>Eleonor parecía apesadumbrada. La idea no le gustaba en absoluto.</a:t>
            </a:r>
            <a:br>
              <a:rPr lang="es-ES" sz="2400" b="1" i="1" dirty="0" smtClean="0"/>
            </a:br>
            <a:r>
              <a:rPr lang="es-ES" sz="2400" b="1" i="1" dirty="0" smtClean="0"/>
              <a:t/>
            </a:r>
            <a:br>
              <a:rPr lang="es-ES" sz="2400" b="1" i="1" dirty="0" smtClean="0"/>
            </a:br>
            <a:r>
              <a:rPr lang="es-ES" sz="2400" b="1" i="1" dirty="0" smtClean="0"/>
              <a:t>-¿Podremos ir a verla con frecuencia?- preguntó-.</a:t>
            </a:r>
            <a:br>
              <a:rPr lang="es-ES" sz="2400" b="1" i="1" dirty="0" smtClean="0"/>
            </a:br>
            <a:r>
              <a:rPr lang="es-ES" sz="2400" b="1" i="1" dirty="0" smtClean="0"/>
              <a:t/>
            </a:r>
            <a:br>
              <a:rPr lang="es-ES" sz="2400" b="1" i="1" dirty="0" smtClean="0"/>
            </a:br>
            <a:r>
              <a:rPr lang="es-ES" sz="2400" b="1" i="1" dirty="0" smtClean="0"/>
              <a:t>La voy a extrañar, aunque se olvide de las cosas.</a:t>
            </a:r>
            <a:br>
              <a:rPr lang="es-ES" sz="2400" b="1" i="1" dirty="0" smtClean="0"/>
            </a:br>
            <a:r>
              <a:rPr lang="es-ES" sz="2400" b="1" i="1" dirty="0" smtClean="0"/>
              <a:t/>
            </a:r>
            <a:br>
              <a:rPr lang="es-ES" sz="2400" b="1" i="1" dirty="0" smtClean="0"/>
            </a:br>
            <a:r>
              <a:rPr lang="es-ES" sz="2400" b="1" i="1" dirty="0" smtClean="0"/>
              <a:t>-Podremos ir los fines de semana -contestó mamá-. Y llevarle regalos.</a:t>
            </a:r>
            <a:br>
              <a:rPr lang="es-ES" sz="2400" b="1" i="1" dirty="0" smtClean="0"/>
            </a:br>
            <a:endParaRPr lang="es-ES" sz="2400" dirty="0"/>
          </a:p>
        </p:txBody>
      </p:sp>
      <p:pic>
        <p:nvPicPr>
          <p:cNvPr id="3" name="Picture 2" descr="http://comeconsalud.com/alimentacion-nutricion/wp-content/uploads/2013/04/beneficios-de-comer-helado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3.bp.blogspot.com/_l5uRkafuIYA/TTS1itkSrgI/AAAAAAAADOA/KifYOJUvcLs/s400/Grandparent-And-Grandchild-Connecti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1819" y="-54874"/>
            <a:ext cx="5298269" cy="691287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359801" y="0"/>
            <a:ext cx="930249" cy="6858000"/>
          </a:xfrm>
          <a:prstGeom prst="rect">
            <a:avLst/>
          </a:prstGeom>
          <a:solidFill>
            <a:srgbClr val="FF0000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30249" cy="6858000"/>
          </a:xfrm>
          <a:prstGeom prst="rect">
            <a:avLst/>
          </a:prstGeom>
          <a:solidFill>
            <a:srgbClr val="FF0000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930249" y="0"/>
            <a:ext cx="1071570" cy="6858000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7288231" y="0"/>
            <a:ext cx="1071570" cy="6858000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58745" y="0"/>
            <a:ext cx="8502677" cy="72327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/>
              <a:t/>
            </a:r>
            <a:br>
              <a:rPr lang="es-ES" sz="2400" b="1" i="1" dirty="0" smtClean="0"/>
            </a:br>
            <a:r>
              <a:rPr lang="es-ES" sz="2400" b="1" i="1" dirty="0" smtClean="0"/>
              <a:t>-¿Un helado, por ejemplo? A la abuela le gusta el helado de fresas- sonrió Eleonor. </a:t>
            </a:r>
            <a:br>
              <a:rPr lang="es-ES" sz="2400" b="1" i="1" dirty="0" smtClean="0"/>
            </a:br>
            <a:r>
              <a:rPr lang="es-ES" sz="2400" b="1" i="1" dirty="0" smtClean="0"/>
              <a:t/>
            </a:r>
            <a:br>
              <a:rPr lang="es-ES" sz="2400" b="1" i="1" dirty="0" smtClean="0"/>
            </a:br>
            <a:r>
              <a:rPr lang="es-ES" sz="2400" b="1" i="1" dirty="0" smtClean="0"/>
              <a:t>La primera vez que visitaron a la abuela en el hogar para ancianos, Eleonor estuvo a punto de llorar. </a:t>
            </a:r>
            <a:br>
              <a:rPr lang="es-ES" sz="2400" b="1" i="1" dirty="0" smtClean="0"/>
            </a:br>
            <a:r>
              <a:rPr lang="es-ES" sz="2400" b="1" i="1" dirty="0" smtClean="0"/>
              <a:t/>
            </a:r>
            <a:br>
              <a:rPr lang="es-ES" sz="2400" b="1" i="1" dirty="0" smtClean="0"/>
            </a:br>
            <a:r>
              <a:rPr lang="es-ES" sz="2400" b="1" i="1" dirty="0" smtClean="0"/>
              <a:t>-Mamá, casi toda esta gente está en silla de ruedas- observó. </a:t>
            </a:r>
            <a:br>
              <a:rPr lang="es-ES" sz="2400" b="1" i="1" dirty="0" smtClean="0"/>
            </a:br>
            <a:r>
              <a:rPr lang="es-ES" sz="2400" b="1" i="1" dirty="0" smtClean="0"/>
              <a:t/>
            </a:r>
            <a:br>
              <a:rPr lang="es-ES" sz="2400" b="1" i="1" dirty="0" smtClean="0"/>
            </a:br>
            <a:r>
              <a:rPr lang="es-ES" sz="2400" b="1" i="1" dirty="0" smtClean="0"/>
              <a:t>-La necesitan; de lo contrario se caerían- </a:t>
            </a:r>
            <a:br>
              <a:rPr lang="es-ES" sz="2400" b="1" i="1" dirty="0" smtClean="0"/>
            </a:br>
            <a:r>
              <a:rPr lang="es-ES" sz="2400" b="1" i="1" dirty="0" smtClean="0"/>
              <a:t>explicó mamá-. </a:t>
            </a:r>
            <a:br>
              <a:rPr lang="es-ES" sz="2400" b="1" i="1" dirty="0" smtClean="0"/>
            </a:br>
            <a:r>
              <a:rPr lang="es-ES" sz="2400" b="1" i="1" dirty="0" smtClean="0"/>
              <a:t/>
            </a:r>
            <a:br>
              <a:rPr lang="es-ES" sz="2400" b="1" i="1" dirty="0" smtClean="0"/>
            </a:br>
            <a:r>
              <a:rPr lang="es-ES" sz="2400" b="1" i="1" dirty="0" smtClean="0"/>
              <a:t>Ahora, cuando veas a la abuela, sonríe y dile que se la ve muy bien. </a:t>
            </a:r>
            <a:br>
              <a:rPr lang="es-ES" sz="2400" b="1" i="1" dirty="0" smtClean="0"/>
            </a:br>
            <a:r>
              <a:rPr lang="es-ES" sz="2400" b="1" i="1" dirty="0" smtClean="0"/>
              <a:t/>
            </a:r>
            <a:br>
              <a:rPr lang="es-ES" sz="2400" b="1" i="1" dirty="0" smtClean="0"/>
            </a:br>
            <a:r>
              <a:rPr lang="es-ES" sz="2400" b="1" i="1" dirty="0" smtClean="0"/>
              <a:t>La abuela estaba sentada, muy sola, en un rincón de lo que llamaban la sala del sol. Tenía la mirada perdida entre los árboles de afuera. </a:t>
            </a:r>
            <a:br>
              <a:rPr lang="es-ES" sz="2400" b="1" i="1" dirty="0" smtClean="0"/>
            </a:br>
            <a:r>
              <a:rPr lang="es-ES" sz="1600" dirty="0" smtClean="0"/>
              <a:t/>
            </a:r>
            <a:br>
              <a:rPr lang="es-ES" sz="1600" dirty="0" smtClean="0"/>
            </a:br>
            <a:endParaRPr lang="es-ES" sz="1600" dirty="0"/>
          </a:p>
        </p:txBody>
      </p:sp>
      <p:pic>
        <p:nvPicPr>
          <p:cNvPr id="5" name="Picture 2" descr="http://comeconsalud.com/alimentacion-nutricion/wp-content/uploads/2013/04/beneficios-de-comer-helado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Resultado de imagen de abuel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6265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73059" y="363915"/>
            <a:ext cx="8286809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/>
              <a:t/>
            </a:r>
            <a:br>
              <a:rPr lang="es-ES" sz="2400" b="1" i="1" dirty="0" smtClean="0"/>
            </a:br>
            <a:r>
              <a:rPr lang="es-ES" sz="2400" b="1" i="1" dirty="0" smtClean="0"/>
              <a:t>Eleonor abrazó a la abuela. </a:t>
            </a:r>
            <a:br>
              <a:rPr lang="es-ES" sz="2400" b="1" i="1" dirty="0" smtClean="0"/>
            </a:br>
            <a:r>
              <a:rPr lang="es-ES" sz="2400" b="1" i="1" dirty="0" smtClean="0"/>
              <a:t/>
            </a:r>
            <a:br>
              <a:rPr lang="es-ES" sz="2400" b="1" i="1" dirty="0" smtClean="0"/>
            </a:br>
            <a:r>
              <a:rPr lang="es-ES" sz="2400" b="1" i="1" dirty="0" smtClean="0"/>
              <a:t>-Mira- le dijo-, te trajimos un regalo: helado de fresas, el que más te gusta. </a:t>
            </a:r>
            <a:br>
              <a:rPr lang="es-ES" sz="2400" b="1" i="1" dirty="0" smtClean="0"/>
            </a:br>
            <a:r>
              <a:rPr lang="es-ES" sz="2400" b="1" i="1" dirty="0" smtClean="0"/>
              <a:t>La abuela tomó el vaso de papel y la cucharita y empezó a comer sin decir palabra. </a:t>
            </a:r>
            <a:br>
              <a:rPr lang="es-ES" sz="2400" b="1" i="1" dirty="0" smtClean="0"/>
            </a:br>
            <a:r>
              <a:rPr lang="es-ES" sz="2400" b="1" i="1" dirty="0" smtClean="0"/>
              <a:t>-Estoy segura de que lo está disfrutando, querida- le aseguró la madre. </a:t>
            </a:r>
            <a:br>
              <a:rPr lang="es-ES" sz="2400" b="1" i="1" dirty="0" smtClean="0"/>
            </a:br>
            <a:r>
              <a:rPr lang="es-ES" sz="2400" b="1" i="1" dirty="0" smtClean="0"/>
              <a:t>Pero parece no conocernos- dijo </a:t>
            </a:r>
            <a:r>
              <a:rPr lang="es-ES" sz="2400" b="1" i="1" dirty="0" err="1" smtClean="0"/>
              <a:t>Eleanor</a:t>
            </a:r>
            <a:r>
              <a:rPr lang="es-ES" sz="2400" b="1" i="1" dirty="0" smtClean="0"/>
              <a:t>, desilusionada. </a:t>
            </a:r>
            <a:br>
              <a:rPr lang="es-ES" sz="2400" b="1" i="1" dirty="0" smtClean="0"/>
            </a:br>
            <a:r>
              <a:rPr lang="es-ES" sz="2400" b="1" i="1" dirty="0" smtClean="0"/>
              <a:t>-Tienes que darle tiempo -explicó mamá.</a:t>
            </a:r>
          </a:p>
          <a:p>
            <a:pPr algn="ctr"/>
            <a:r>
              <a:rPr lang="es-ES" sz="2400" b="1" i="1" dirty="0" smtClean="0"/>
              <a:t>Está en un nuevo ambiente y debe adaptarse. </a:t>
            </a:r>
            <a:br>
              <a:rPr lang="es-ES" sz="2400" b="1" i="1" dirty="0" smtClean="0"/>
            </a:br>
            <a:r>
              <a:rPr lang="es-ES" sz="2400" b="1" i="1" dirty="0" smtClean="0"/>
              <a:t/>
            </a:r>
            <a:br>
              <a:rPr lang="es-ES" sz="2400" b="1" i="1" dirty="0" smtClean="0"/>
            </a:br>
            <a:r>
              <a:rPr lang="es-ES" sz="2400" b="1" i="1" dirty="0" smtClean="0"/>
              <a:t>Pero la próxima vez que visitaron a la abuela sucedió lo mismo. Comió el helado y sonrió a ambas, pero no dijo palabra. </a:t>
            </a:r>
            <a:br>
              <a:rPr lang="es-ES" sz="2400" b="1" i="1" dirty="0" smtClean="0"/>
            </a:br>
            <a:r>
              <a:rPr lang="es-ES" sz="2400" b="1" i="1" dirty="0" smtClean="0"/>
              <a:t>-Abuela, ¿sabes quién soy? -preguntó </a:t>
            </a:r>
            <a:r>
              <a:rPr lang="es-ES" sz="2400" b="1" i="1" dirty="0" err="1" smtClean="0"/>
              <a:t>Eleanor</a:t>
            </a:r>
            <a:r>
              <a:rPr lang="es-ES" sz="2400" b="1" i="1" dirty="0" smtClean="0"/>
              <a:t>. </a:t>
            </a:r>
            <a:r>
              <a:rPr lang="es-ES" b="1" i="1" dirty="0" smtClean="0"/>
              <a:t/>
            </a:r>
            <a:br>
              <a:rPr lang="es-ES" b="1" i="1" dirty="0" smtClean="0"/>
            </a:br>
            <a:r>
              <a:rPr lang="es-ES" sz="1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s-ES" sz="1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es-ES" sz="1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" name="Picture 2" descr="http://comeconsalud.com/alimentacion-nutricion/wp-content/uploads/2013/04/beneficios-de-comer-helado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fotos.lahora.com.ec/cache/7/7f/7f5/7f5e/la-nina-del-helado-20150921091940-7f5e51f32b36b584dcd8566bf9ca4b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7085" y="-285750"/>
            <a:ext cx="9677135" cy="71437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725758" y="0"/>
            <a:ext cx="7848357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/>
              <a:t/>
            </a:r>
            <a:br>
              <a:rPr lang="es-ES" sz="2400" b="1" i="1" dirty="0" smtClean="0"/>
            </a:br>
            <a:r>
              <a:rPr lang="es-ES" sz="2400" b="1" i="1" dirty="0" smtClean="0"/>
              <a:t/>
            </a:r>
            <a:br>
              <a:rPr lang="es-ES" sz="2400" b="1" i="1" dirty="0" smtClean="0"/>
            </a:br>
            <a:r>
              <a:rPr lang="es-ES" sz="2400" b="1" i="1" dirty="0" smtClean="0"/>
              <a:t>-Eres la chica que me trae helado- dijo la abuela. </a:t>
            </a:r>
            <a:br>
              <a:rPr lang="es-ES" sz="2400" b="1" i="1" dirty="0" smtClean="0"/>
            </a:br>
            <a:r>
              <a:rPr lang="es-ES" sz="2400" b="1" i="1" dirty="0" smtClean="0"/>
              <a:t/>
            </a:r>
            <a:br>
              <a:rPr lang="es-ES" sz="2400" b="1" i="1" dirty="0" smtClean="0"/>
            </a:br>
            <a:r>
              <a:rPr lang="es-ES" sz="2400" b="1" i="1" dirty="0" smtClean="0"/>
              <a:t>-Sí, pero también soy Eleonor, tu nieta. </a:t>
            </a:r>
            <a:br>
              <a:rPr lang="es-ES" sz="2400" b="1" i="1" dirty="0" smtClean="0"/>
            </a:br>
            <a:endParaRPr lang="es-ES" sz="2400" b="1" i="1" dirty="0" smtClean="0"/>
          </a:p>
          <a:p>
            <a:pPr algn="ctr"/>
            <a:r>
              <a:rPr lang="es-ES" sz="2400" b="1" i="1" dirty="0" smtClean="0"/>
              <a:t>¿No te acuerdas de mí? -preguntó, rodeando con sus brazos a la anciana. </a:t>
            </a:r>
            <a:br>
              <a:rPr lang="es-ES" sz="2400" b="1" i="1" dirty="0" smtClean="0"/>
            </a:br>
            <a:r>
              <a:rPr lang="es-ES" sz="2400" b="1" i="1" dirty="0" smtClean="0"/>
              <a:t/>
            </a:r>
            <a:br>
              <a:rPr lang="es-ES" sz="2400" b="1" i="1" dirty="0" smtClean="0"/>
            </a:br>
            <a:r>
              <a:rPr lang="es-ES" sz="2400" b="1" i="1" dirty="0" smtClean="0"/>
              <a:t>La abuela sonrió levemente. -¿Si recuerdo?</a:t>
            </a:r>
          </a:p>
          <a:p>
            <a:pPr algn="ctr"/>
            <a:r>
              <a:rPr lang="es-ES" sz="2400" b="1" i="1" dirty="0" smtClean="0"/>
              <a:t>Claro que recuerdo. Eres la niña que me trae helado. </a:t>
            </a:r>
            <a:br>
              <a:rPr lang="es-ES" sz="2400" b="1" i="1" dirty="0" smtClean="0"/>
            </a:br>
            <a:r>
              <a:rPr lang="es-ES" sz="2400" b="1" i="1" dirty="0" smtClean="0"/>
              <a:t/>
            </a:r>
            <a:br>
              <a:rPr lang="es-ES" sz="2400" b="1" i="1" dirty="0" smtClean="0"/>
            </a:br>
            <a:r>
              <a:rPr lang="es-ES" sz="2400" b="1" i="1" dirty="0" smtClean="0"/>
              <a:t>De pronto, </a:t>
            </a:r>
            <a:r>
              <a:rPr lang="es-ES" sz="2400" b="1" i="1" dirty="0" err="1" smtClean="0"/>
              <a:t>Eleanor</a:t>
            </a:r>
            <a:r>
              <a:rPr lang="es-ES" sz="2400" b="1" i="1" dirty="0" smtClean="0"/>
              <a:t> se dio cuenta de que la abuela nunca la recordaría. </a:t>
            </a:r>
            <a:br>
              <a:rPr lang="es-ES" sz="2400" b="1" i="1" dirty="0" smtClean="0"/>
            </a:br>
            <a:r>
              <a:rPr lang="es-ES" sz="2400" b="1" i="1" dirty="0" smtClean="0"/>
              <a:t/>
            </a:r>
            <a:br>
              <a:rPr lang="es-ES" sz="2400" b="1" i="1" dirty="0" smtClean="0"/>
            </a:br>
            <a:r>
              <a:rPr lang="es-ES" sz="2400" b="1" i="1" dirty="0" smtClean="0"/>
              <a:t>Estaba viviendo en su propio mundo, rodeada de recuerdos difusos y de soledad. </a:t>
            </a:r>
            <a:r>
              <a:rPr lang="es-ES" b="1" i="1" dirty="0" smtClean="0"/>
              <a:t/>
            </a:r>
            <a:br>
              <a:rPr lang="es-ES" b="1" i="1" dirty="0" smtClean="0"/>
            </a:br>
            <a:r>
              <a:rPr lang="es-ES" sz="1600" dirty="0" smtClean="0"/>
              <a:t/>
            </a:r>
            <a:br>
              <a:rPr lang="es-ES" sz="1600" dirty="0" smtClean="0"/>
            </a:br>
            <a:endParaRPr lang="es-ES" sz="1600" dirty="0"/>
          </a:p>
        </p:txBody>
      </p:sp>
      <p:pic>
        <p:nvPicPr>
          <p:cNvPr id="4" name="Picture 2" descr="http://comeconsalud.com/alimentacion-nutricion/wp-content/uploads/2013/04/beneficios-de-comer-helado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Resultado de imagen de ABUELA Y la niña del hela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" y="0"/>
            <a:ext cx="929007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596706" y="357167"/>
            <a:ext cx="6822428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/>
              <a:t/>
            </a:r>
            <a:br>
              <a:rPr lang="es-ES" sz="2400" b="1" i="1" dirty="0" smtClean="0"/>
            </a:br>
            <a:r>
              <a:rPr lang="es-ES" sz="2400" b="1" i="1" dirty="0" smtClean="0"/>
              <a:t>-¡Siento mucho amor por ti, abuela! exclamó-. </a:t>
            </a:r>
            <a:br>
              <a:rPr lang="es-ES" sz="2400" b="1" i="1" dirty="0" smtClean="0"/>
            </a:br>
            <a:r>
              <a:rPr lang="es-ES" sz="2400" b="1" i="1" dirty="0" smtClean="0"/>
              <a:t/>
            </a:r>
            <a:br>
              <a:rPr lang="es-ES" sz="2400" b="1" i="1" dirty="0" smtClean="0"/>
            </a:br>
            <a:r>
              <a:rPr lang="es-ES" sz="2400" b="1" i="1" dirty="0" smtClean="0"/>
              <a:t>En ese momento vio rodar una lágrima por la mejilla de su abuela. </a:t>
            </a:r>
            <a:br>
              <a:rPr lang="es-ES" sz="2400" b="1" i="1" dirty="0" smtClean="0"/>
            </a:br>
            <a:r>
              <a:rPr lang="es-ES" sz="2400" b="1" i="1" dirty="0" smtClean="0"/>
              <a:t/>
            </a:r>
            <a:br>
              <a:rPr lang="es-ES" sz="2400" b="1" i="1" dirty="0" smtClean="0"/>
            </a:br>
            <a:r>
              <a:rPr lang="es-ES" sz="2400" b="1" i="1" dirty="0" smtClean="0"/>
              <a:t>-Amor -dijo-. Recuerdo el amor. </a:t>
            </a:r>
            <a:br>
              <a:rPr lang="es-ES" sz="2400" b="1" i="1" dirty="0" smtClean="0"/>
            </a:br>
            <a:r>
              <a:rPr lang="es-ES" sz="2400" b="1" i="1" dirty="0" smtClean="0"/>
              <a:t/>
            </a:r>
            <a:br>
              <a:rPr lang="es-ES" sz="2400" b="1" i="1" dirty="0" smtClean="0"/>
            </a:br>
            <a:r>
              <a:rPr lang="es-ES" sz="2400" b="1" i="1" dirty="0" smtClean="0"/>
              <a:t>-¿Ves, querida? Eso es todo lo que desea -intervino mamá-. Amor. </a:t>
            </a:r>
            <a:br>
              <a:rPr lang="es-ES" sz="2400" b="1" i="1" dirty="0" smtClean="0"/>
            </a:br>
            <a:r>
              <a:rPr lang="es-ES" sz="2400" b="1" i="1" dirty="0" smtClean="0"/>
              <a:t/>
            </a:r>
            <a:br>
              <a:rPr lang="es-ES" sz="2400" b="1" i="1" dirty="0" smtClean="0"/>
            </a:br>
            <a:r>
              <a:rPr lang="es-ES" sz="2400" b="1" i="1" dirty="0" smtClean="0"/>
              <a:t>-Entonces le traeré helado todos los fines de semana y la abrazaré aunque no me recuerde- resolvió Eleonor. </a:t>
            </a:r>
            <a:br>
              <a:rPr lang="es-ES" sz="2400" b="1" i="1" dirty="0" smtClean="0"/>
            </a:br>
            <a:r>
              <a:rPr lang="es-ES" sz="2400" b="1" i="1" dirty="0" smtClean="0"/>
              <a:t/>
            </a:r>
            <a:br>
              <a:rPr lang="es-ES" sz="2400" b="1" i="1" dirty="0" smtClean="0"/>
            </a:br>
            <a:r>
              <a:rPr lang="es-ES" sz="2400" b="1" i="1" dirty="0" smtClean="0"/>
              <a:t>Después de todo, recordar el amor era mucho más importante que recordar un nombre.</a:t>
            </a:r>
            <a:endParaRPr lang="es-ES" sz="2400" b="1" i="1" dirty="0"/>
          </a:p>
        </p:txBody>
      </p:sp>
      <p:pic>
        <p:nvPicPr>
          <p:cNvPr id="4" name="Picture 2" descr="http://comeconsalud.com/alimentacion-nutricion/wp-content/uploads/2013/04/beneficios-de-comer-helado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Jose Luis\Escritorio\preview-650x341-98-14579593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0755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Jose Luis\Escritorio\Five-New-Years-Resolutions-Inspired-By-My-Grandmother-MainPhot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450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comeconsalud.com/alimentacion-nutricion/wp-content/uploads/2013/04/beneficios-de-comer-helado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144695" y="642918"/>
            <a:ext cx="5822974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/>
              <a:t>Hoy 21 de septiembre, la </a:t>
            </a:r>
          </a:p>
          <a:p>
            <a:pPr algn="ctr"/>
            <a:r>
              <a:rPr lang="es-ES" sz="2400" b="1" dirty="0" smtClean="0"/>
              <a:t>Confederación Española de Asociaciones </a:t>
            </a:r>
          </a:p>
          <a:p>
            <a:pPr algn="ctr"/>
            <a:r>
              <a:rPr lang="es-ES" sz="2400" b="1" dirty="0" smtClean="0"/>
              <a:t>de Familiares de Personas con Alzheimer y otras Demencias (CEAFA), las Federaciones y Asociaciones miembros, y las 200.000 familias a las que representamos, celebramos el DÍA MUNDIAL DEL ALZHEIMER, evento instituido por la Organización Mundial de la Salud (OMS) </a:t>
            </a:r>
          </a:p>
          <a:p>
            <a:pPr algn="ctr"/>
            <a:r>
              <a:rPr lang="es-ES" sz="2400" b="1" dirty="0" smtClean="0"/>
              <a:t>y auspiciado por </a:t>
            </a:r>
            <a:r>
              <a:rPr lang="es-ES" sz="2400" b="1" dirty="0" err="1" smtClean="0"/>
              <a:t>Alzheimer's</a:t>
            </a:r>
            <a:r>
              <a:rPr lang="es-ES" sz="2400" b="1" dirty="0" smtClean="0"/>
              <a:t> </a:t>
            </a:r>
          </a:p>
          <a:p>
            <a:pPr algn="ctr"/>
            <a:r>
              <a:rPr lang="es-ES" sz="2400" b="1" dirty="0" err="1" smtClean="0"/>
              <a:t>Disease</a:t>
            </a:r>
            <a:r>
              <a:rPr lang="es-ES" sz="2400" b="1" dirty="0" smtClean="0"/>
              <a:t> Internacional (ADI) </a:t>
            </a:r>
          </a:p>
          <a:p>
            <a:pPr algn="ctr"/>
            <a:r>
              <a:rPr lang="es-ES" sz="2400" b="1" dirty="0" smtClean="0"/>
              <a:t>en 1994.</a:t>
            </a:r>
            <a:endParaRPr lang="es-ES" sz="2400" b="1" dirty="0"/>
          </a:p>
        </p:txBody>
      </p:sp>
      <p:pic>
        <p:nvPicPr>
          <p:cNvPr id="5" name="Picture 2" descr="http://comeconsalud.com/alimentacion-nutricion/wp-content/uploads/2013/04/beneficios-de-comer-helado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n de abuel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45829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2000" contrast="86000"/>
          </a:blip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3641" y="3393650"/>
            <a:ext cx="6858000" cy="70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25693" y="3393650"/>
            <a:ext cx="6858000" cy="70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0"/>
            <a:ext cx="929005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6783316"/>
            <a:ext cx="929005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58380" y="5803928"/>
            <a:ext cx="612177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011987" y="4572019"/>
            <a:ext cx="2735224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654500" y="501226"/>
            <a:ext cx="2845995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145091" y="0"/>
            <a:ext cx="3819567" cy="540744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miércoles, 21 de septiembre de 2016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10:45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h.</a:t>
            </a: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288335" y="5611366"/>
            <a:ext cx="2040922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29005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29005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12844" y="0"/>
            <a:ext cx="4954693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929005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61256" y="4724402"/>
            <a:ext cx="2709598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28864" y="4191000"/>
            <a:ext cx="239993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103107" y="4876800"/>
            <a:ext cx="1238673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4192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4192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4192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4192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 NIÑA DEL HELAD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 NIÑA DEL HELADO</Template>
  <TotalTime>2</TotalTime>
  <Words>138</Words>
  <Application>Microsoft Office PowerPoint</Application>
  <PresentationFormat>Personalizado</PresentationFormat>
  <Paragraphs>30</Paragraphs>
  <Slides>21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LA NIÑA DEL HELADO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2016-09-21T08:44:09Z</dcterms:created>
  <dcterms:modified xsi:type="dcterms:W3CDTF">2016-09-21T08:46:30Z</dcterms:modified>
</cp:coreProperties>
</file>