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5"/>
  </p:notesMasterIdLst>
  <p:sldIdLst>
    <p:sldId id="257" r:id="rId3"/>
    <p:sldId id="258" r:id="rId4"/>
    <p:sldId id="256" r:id="rId5"/>
    <p:sldId id="280" r:id="rId6"/>
    <p:sldId id="308" r:id="rId7"/>
    <p:sldId id="309" r:id="rId8"/>
    <p:sldId id="310" r:id="rId9"/>
    <p:sldId id="260" r:id="rId10"/>
    <p:sldId id="262" r:id="rId11"/>
    <p:sldId id="263" r:id="rId12"/>
    <p:sldId id="264" r:id="rId13"/>
    <p:sldId id="265" r:id="rId14"/>
    <p:sldId id="307" r:id="rId15"/>
    <p:sldId id="266" r:id="rId16"/>
    <p:sldId id="315" r:id="rId17"/>
    <p:sldId id="293" r:id="rId18"/>
    <p:sldId id="268" r:id="rId19"/>
    <p:sldId id="269" r:id="rId20"/>
    <p:sldId id="270" r:id="rId21"/>
    <p:sldId id="271" r:id="rId22"/>
    <p:sldId id="282" r:id="rId23"/>
    <p:sldId id="272" r:id="rId24"/>
    <p:sldId id="273" r:id="rId25"/>
    <p:sldId id="274" r:id="rId26"/>
    <p:sldId id="305" r:id="rId27"/>
    <p:sldId id="275" r:id="rId28"/>
    <p:sldId id="276" r:id="rId29"/>
    <p:sldId id="313" r:id="rId30"/>
    <p:sldId id="277" r:id="rId31"/>
    <p:sldId id="294" r:id="rId32"/>
    <p:sldId id="295" r:id="rId33"/>
    <p:sldId id="296" r:id="rId34"/>
    <p:sldId id="314" r:id="rId35"/>
    <p:sldId id="297" r:id="rId36"/>
    <p:sldId id="298" r:id="rId37"/>
    <p:sldId id="299" r:id="rId38"/>
    <p:sldId id="300" r:id="rId39"/>
    <p:sldId id="301" r:id="rId40"/>
    <p:sldId id="302" r:id="rId41"/>
    <p:sldId id="304" r:id="rId42"/>
    <p:sldId id="284" r:id="rId43"/>
    <p:sldId id="288" r:id="rId4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44"/>
    <a:srgbClr val="58E3F6"/>
    <a:srgbClr val="63DB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91" autoAdjust="0"/>
    <p:restoredTop sz="92643" autoAdjust="0"/>
  </p:normalViewPr>
  <p:slideViewPr>
    <p:cSldViewPr snapToGrid="0">
      <p:cViewPr varScale="1">
        <p:scale>
          <a:sx n="57" d="100"/>
          <a:sy n="57" d="100"/>
        </p:scale>
        <p:origin x="525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5A1ABC-DDE5-4275-959A-6EB947408D2F}" type="datetimeFigureOut">
              <a:rPr lang="es-ES" smtClean="0"/>
              <a:t>26/09/2018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B8B10-AD9C-410A-AB98-A4091B5B51C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5786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B8B10-AD9C-410A-AB98-A4091B5B51C2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14078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30AB0-F46A-4426-9B87-50B0C28CF281}" type="datetimeFigureOut">
              <a:rPr lang="es-ES" smtClean="0"/>
              <a:t>26/09/2018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848F-DF32-40C2-BBEF-82D26666DF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1778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30AB0-F46A-4426-9B87-50B0C28CF281}" type="datetimeFigureOut">
              <a:rPr lang="es-ES" smtClean="0"/>
              <a:t>26/09/2018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848F-DF32-40C2-BBEF-82D26666DF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454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30AB0-F46A-4426-9B87-50B0C28CF281}" type="datetimeFigureOut">
              <a:rPr lang="es-ES" smtClean="0"/>
              <a:t>26/09/2018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848F-DF32-40C2-BBEF-82D26666DF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9910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30AB0-F46A-4426-9B87-50B0C28CF281}" type="datetimeFigureOut">
              <a:rPr lang="es-ES" smtClean="0"/>
              <a:t>26/09/2018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848F-DF32-40C2-BBEF-82D26666DF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3532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30AB0-F46A-4426-9B87-50B0C28CF281}" type="datetimeFigureOut">
              <a:rPr lang="es-ES" smtClean="0"/>
              <a:t>26/09/2018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848F-DF32-40C2-BBEF-82D26666DF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8247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30AB0-F46A-4426-9B87-50B0C28CF281}" type="datetimeFigureOut">
              <a:rPr lang="es-ES" smtClean="0"/>
              <a:t>26/09/2018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848F-DF32-40C2-BBEF-82D26666DF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841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30AB0-F46A-4426-9B87-50B0C28CF281}" type="datetimeFigureOut">
              <a:rPr lang="es-ES" smtClean="0"/>
              <a:t>26/09/2018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848F-DF32-40C2-BBEF-82D26666DF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3395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30AB0-F46A-4426-9B87-50B0C28CF281}" type="datetimeFigureOut">
              <a:rPr lang="es-ES" smtClean="0"/>
              <a:t>26/09/2018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848F-DF32-40C2-BBEF-82D26666DF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3119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30AB0-F46A-4426-9B87-50B0C28CF281}" type="datetimeFigureOut">
              <a:rPr lang="es-ES" smtClean="0"/>
              <a:t>26/09/2018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848F-DF32-40C2-BBEF-82D26666DF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9954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30AB0-F46A-4426-9B87-50B0C28CF281}" type="datetimeFigureOut">
              <a:rPr lang="es-ES" smtClean="0"/>
              <a:t>26/09/2018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848F-DF32-40C2-BBEF-82D26666DF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52126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30AB0-F46A-4426-9B87-50B0C28CF281}" type="datetimeFigureOut">
              <a:rPr lang="es-ES" smtClean="0"/>
              <a:t>26/09/2018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5848F-DF32-40C2-BBEF-82D26666DF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21672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280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D30AB0-F46A-4426-9B87-50B0C28CF281}" type="datetimeFigureOut">
              <a:rPr lang="es-ES" smtClean="0"/>
              <a:t>26/09/2018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5848F-DF32-40C2-BBEF-82D26666DF7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1903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684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4.jpe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16.jpeg"/><Relationship Id="rId4" Type="http://schemas.openxmlformats.org/officeDocument/2006/relationships/image" Target="../media/image15.jpg"/><Relationship Id="rId9" Type="http://schemas.openxmlformats.org/officeDocument/2006/relationships/image" Target="../media/image20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62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59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8.png"/><Relationship Id="rId11" Type="http://schemas.openxmlformats.org/officeDocument/2006/relationships/image" Target="../media/image61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63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57.png"/><Relationship Id="rId9" Type="http://schemas.openxmlformats.org/officeDocument/2006/relationships/image" Target="../media/image60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6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4429760" y="2560320"/>
            <a:ext cx="330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/>
              <a:t>Fiesta de San Patricio</a:t>
            </a:r>
            <a:endParaRPr lang="es-ES" sz="28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421" y="0"/>
            <a:ext cx="9909825" cy="686347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0279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  <p:sndAc>
          <p:stSnd loop="1">
            <p:snd r:embed="rId2" name="musica.wav"/>
          </p:stSnd>
        </p:sndAc>
      </p:transition>
    </mc:Choice>
    <mc:Fallback xmlns="">
      <p:transition spd="slow">
        <p:fade/>
        <p:sndAc>
          <p:stSnd loop="1">
            <p:snd r:embed="rId4" name="music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478" y="-7220"/>
            <a:ext cx="6022898" cy="686522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Rectángulo 1"/>
          <p:cNvSpPr/>
          <p:nvPr/>
        </p:nvSpPr>
        <p:spPr>
          <a:xfrm>
            <a:off x="991402" y="382291"/>
            <a:ext cx="3012707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El Santo Patrono de Irlanda (llamada La Isla Verde) es San Patricio y se festeja el 17 de marzo que es el día de su muerte en el año 461 </a:t>
            </a:r>
            <a:r>
              <a:rPr lang="es-ES" sz="2800" b="1" dirty="0">
                <a:solidFill>
                  <a:schemeClr val="bg1"/>
                </a:solidFill>
              </a:rPr>
              <a:t>DC. </a:t>
            </a:r>
            <a:r>
              <a:rPr lang="es-ES" sz="2800" b="1" dirty="0" smtClean="0">
                <a:solidFill>
                  <a:schemeClr val="bg1"/>
                </a:solidFill>
              </a:rPr>
              <a:t>Es un </a:t>
            </a:r>
            <a:r>
              <a:rPr lang="es-ES" sz="2800" b="1" dirty="0">
                <a:solidFill>
                  <a:schemeClr val="bg1"/>
                </a:solidFill>
              </a:rPr>
              <a:t>pequeño país con raíces y descendientes repartidos por los cinco </a:t>
            </a:r>
            <a:r>
              <a:rPr lang="es-ES" sz="2800" b="1" dirty="0" smtClean="0">
                <a:solidFill>
                  <a:schemeClr val="bg1"/>
                </a:solidFill>
              </a:rPr>
              <a:t>continentes.</a:t>
            </a:r>
          </a:p>
        </p:txBody>
      </p:sp>
      <p:sp>
        <p:nvSpPr>
          <p:cNvPr id="4" name="Redondear rectángulo de esquina sencilla 3"/>
          <p:cNvSpPr/>
          <p:nvPr/>
        </p:nvSpPr>
        <p:spPr>
          <a:xfrm>
            <a:off x="10972800" y="3272589"/>
            <a:ext cx="45719" cy="45719"/>
          </a:xfrm>
          <a:prstGeom prst="round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6577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233427" y="870330"/>
            <a:ext cx="485487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San </a:t>
            </a:r>
            <a:r>
              <a:rPr lang="es-ES" sz="2800" b="1" dirty="0">
                <a:solidFill>
                  <a:schemeClr val="bg1"/>
                </a:solidFill>
              </a:rPr>
              <a:t>Patricio no era irlandés ni se llamaba </a:t>
            </a:r>
            <a:r>
              <a:rPr lang="es-ES" sz="2800" b="1" dirty="0" smtClean="0">
                <a:solidFill>
                  <a:schemeClr val="bg1"/>
                </a:solidFill>
              </a:rPr>
              <a:t>Patricio. Procedía </a:t>
            </a:r>
            <a:r>
              <a:rPr lang="es-ES" sz="2800" b="1" dirty="0">
                <a:solidFill>
                  <a:schemeClr val="bg1"/>
                </a:solidFill>
              </a:rPr>
              <a:t>de un pequeño </a:t>
            </a:r>
            <a:r>
              <a:rPr lang="es-ES" sz="2800" b="1" dirty="0" smtClean="0">
                <a:solidFill>
                  <a:schemeClr val="bg1"/>
                </a:solidFill>
              </a:rPr>
              <a:t>pueblo en Britania, en ese entonces bajo el dominio de los romanos. Su </a:t>
            </a:r>
            <a:r>
              <a:rPr lang="es-ES" sz="2800" b="1" dirty="0">
                <a:solidFill>
                  <a:schemeClr val="bg1"/>
                </a:solidFill>
              </a:rPr>
              <a:t>nombre de pila era </a:t>
            </a:r>
            <a:r>
              <a:rPr lang="es-ES" sz="2800" b="1" dirty="0" smtClean="0">
                <a:solidFill>
                  <a:schemeClr val="bg1"/>
                </a:solidFill>
              </a:rPr>
              <a:t>Maewyn Succat  </a:t>
            </a:r>
            <a:r>
              <a:rPr lang="es-ES" sz="2800" b="1" dirty="0">
                <a:solidFill>
                  <a:schemeClr val="bg1"/>
                </a:solidFill>
              </a:rPr>
              <a:t>y nació </a:t>
            </a:r>
            <a:r>
              <a:rPr lang="es-ES" sz="2800" b="1" dirty="0" smtClean="0">
                <a:solidFill>
                  <a:schemeClr val="bg1"/>
                </a:solidFill>
              </a:rPr>
              <a:t>en el siglo IV D.C.</a:t>
            </a:r>
          </a:p>
          <a:p>
            <a:r>
              <a:rPr lang="es-ES" sz="2800" b="1" dirty="0" smtClean="0">
                <a:solidFill>
                  <a:schemeClr val="bg1"/>
                </a:solidFill>
              </a:rPr>
              <a:t>Su padre era diácono y su abuelo presbítero de la primitiva iglesia cristiana. Se dice que él mismo eligió el nombre de Patricio.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6233427" y="377524"/>
            <a:ext cx="533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Pero… quien fué San Patricio?</a:t>
            </a:r>
            <a:endParaRPr lang="es-ES" sz="2800" b="1" dirty="0">
              <a:solidFill>
                <a:schemeClr val="bg1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7259" y="4724447"/>
            <a:ext cx="2143125" cy="214312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19" y="248144"/>
            <a:ext cx="5409139" cy="644935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63371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dondear rectángulo de esquina diagonal 2"/>
          <p:cNvSpPr/>
          <p:nvPr/>
        </p:nvSpPr>
        <p:spPr>
          <a:xfrm flipH="1" flipV="1">
            <a:off x="6807200" y="-3"/>
            <a:ext cx="5252720" cy="6706822"/>
          </a:xfrm>
          <a:prstGeom prst="round2DiagRect">
            <a:avLst/>
          </a:prstGeom>
          <a:solidFill>
            <a:schemeClr val="accent1">
              <a:alpha val="2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/>
          <p:cNvSpPr/>
          <p:nvPr/>
        </p:nvSpPr>
        <p:spPr>
          <a:xfrm>
            <a:off x="6807200" y="151179"/>
            <a:ext cx="514096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</a:rPr>
              <a:t>. </a:t>
            </a:r>
            <a:r>
              <a:rPr lang="es-ES" sz="2800" b="1" dirty="0" smtClean="0">
                <a:solidFill>
                  <a:schemeClr val="bg1"/>
                </a:solidFill>
              </a:rPr>
              <a:t>A los 16 años </a:t>
            </a:r>
            <a:r>
              <a:rPr lang="es-ES" sz="2800" b="1" dirty="0">
                <a:solidFill>
                  <a:schemeClr val="bg1"/>
                </a:solidFill>
              </a:rPr>
              <a:t>,</a:t>
            </a:r>
            <a:r>
              <a:rPr lang="es-ES" sz="2800" b="1" dirty="0" smtClean="0">
                <a:solidFill>
                  <a:schemeClr val="bg1"/>
                </a:solidFill>
              </a:rPr>
              <a:t> secuestrado por piratas irlandeses , pasó años cuidando </a:t>
            </a:r>
            <a:r>
              <a:rPr lang="es-ES" sz="2800" b="1" dirty="0">
                <a:solidFill>
                  <a:schemeClr val="bg1"/>
                </a:solidFill>
              </a:rPr>
              <a:t>rebaños de </a:t>
            </a:r>
            <a:r>
              <a:rPr lang="es-ES" sz="2800" b="1" dirty="0" smtClean="0">
                <a:solidFill>
                  <a:schemeClr val="bg1"/>
                </a:solidFill>
              </a:rPr>
              <a:t>ovejas. Probablemente, allí  aprendió a hablar</a:t>
            </a:r>
            <a:r>
              <a:rPr lang="es-ES" sz="2800" b="1" dirty="0" smtClean="0"/>
              <a:t> </a:t>
            </a:r>
            <a:r>
              <a:rPr lang="es-ES" sz="2800" b="1" dirty="0" smtClean="0">
                <a:solidFill>
                  <a:schemeClr val="bg1"/>
                </a:solidFill>
              </a:rPr>
              <a:t>irlandés. Escapó  a Francia y  luego  volvió  a Irlanda donde se transformó en misionero de  la fe católica, que ya empezaba a aparecer</a:t>
            </a:r>
            <a:r>
              <a:rPr lang="es-ES" sz="2800" b="1" dirty="0">
                <a:solidFill>
                  <a:schemeClr val="bg1"/>
                </a:solidFill>
              </a:rPr>
              <a:t>. </a:t>
            </a:r>
            <a:r>
              <a:rPr lang="es-ES" sz="2800" b="1" dirty="0" smtClean="0">
                <a:solidFill>
                  <a:schemeClr val="bg1"/>
                </a:solidFill>
              </a:rPr>
              <a:t> Se </a:t>
            </a:r>
            <a:r>
              <a:rPr lang="es-ES" sz="2800" b="1" dirty="0">
                <a:solidFill>
                  <a:schemeClr val="bg1"/>
                </a:solidFill>
              </a:rPr>
              <a:t>adaptó a las condiciones sociales del lugar, </a:t>
            </a:r>
            <a:r>
              <a:rPr lang="es-ES" sz="2800" b="1" dirty="0" smtClean="0">
                <a:solidFill>
                  <a:schemeClr val="bg1"/>
                </a:solidFill>
              </a:rPr>
              <a:t>entonces bajo </a:t>
            </a:r>
            <a:r>
              <a:rPr lang="es-ES" sz="2800" b="1" dirty="0">
                <a:solidFill>
                  <a:schemeClr val="bg1"/>
                </a:solidFill>
              </a:rPr>
              <a:t>la </a:t>
            </a:r>
            <a:r>
              <a:rPr lang="es-ES" sz="2800" b="1" dirty="0" smtClean="0">
                <a:solidFill>
                  <a:schemeClr val="bg1"/>
                </a:solidFill>
              </a:rPr>
              <a:t>autoridad </a:t>
            </a:r>
            <a:r>
              <a:rPr lang="es-ES" sz="2800" b="1" dirty="0">
                <a:solidFill>
                  <a:schemeClr val="bg1"/>
                </a:solidFill>
              </a:rPr>
              <a:t>de los </a:t>
            </a:r>
            <a:r>
              <a:rPr lang="es-ES" sz="2800" b="1" dirty="0" smtClean="0">
                <a:solidFill>
                  <a:schemeClr val="bg1"/>
                </a:solidFill>
              </a:rPr>
              <a:t>druidas  y le dió un gran impulso a la Iglesia católica:  creó un clero local , construyó iglesias  y comunidades católicas. 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657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>
            <a:alpha val="9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782">
            <a:off x="2384627" y="-406378"/>
            <a:ext cx="3703567" cy="3919222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0782">
            <a:off x="-18069" y="-102717"/>
            <a:ext cx="3703567" cy="3919222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0166" y="3267722"/>
            <a:ext cx="4392836" cy="3610356"/>
          </a:xfrm>
          <a:prstGeom prst="rect">
            <a:avLst/>
          </a:prstGeom>
          <a:blipFill>
            <a:blip r:embed="rId5"/>
            <a:tile tx="0" ty="0" sx="100000" sy="100000" flip="none" algn="tl"/>
          </a:blipFill>
          <a:effectLst>
            <a:softEdge rad="317500"/>
          </a:effectLst>
        </p:spPr>
      </p:pic>
      <p:sp>
        <p:nvSpPr>
          <p:cNvPr id="2" name="Rectángulo 1"/>
          <p:cNvSpPr/>
          <p:nvPr/>
        </p:nvSpPr>
        <p:spPr>
          <a:xfrm>
            <a:off x="484080" y="3515418"/>
            <a:ext cx="6846849" cy="311496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</a:rPr>
              <a:t>En cuanto al color verde, </a:t>
            </a:r>
            <a:r>
              <a:rPr lang="es-ES" sz="2800" b="1" dirty="0" smtClean="0">
                <a:solidFill>
                  <a:schemeClr val="bg1"/>
                </a:solidFill>
              </a:rPr>
              <a:t>viene de </a:t>
            </a:r>
            <a:r>
              <a:rPr lang="es-ES" sz="2800" b="1" dirty="0">
                <a:solidFill>
                  <a:schemeClr val="bg1"/>
                </a:solidFill>
              </a:rPr>
              <a:t>la rebelión </a:t>
            </a:r>
            <a:r>
              <a:rPr lang="es-ES" sz="2800" b="1" dirty="0" smtClean="0">
                <a:solidFill>
                  <a:schemeClr val="bg1"/>
                </a:solidFill>
              </a:rPr>
              <a:t>de </a:t>
            </a:r>
            <a:r>
              <a:rPr lang="es-ES" sz="2800" b="1" dirty="0">
                <a:solidFill>
                  <a:schemeClr val="bg1"/>
                </a:solidFill>
              </a:rPr>
              <a:t>1798 </a:t>
            </a:r>
            <a:r>
              <a:rPr lang="es-ES" sz="2800" b="1" dirty="0" smtClean="0">
                <a:solidFill>
                  <a:schemeClr val="bg1"/>
                </a:solidFill>
              </a:rPr>
              <a:t>donde los </a:t>
            </a:r>
            <a:r>
              <a:rPr lang="es-ES" sz="2800" b="1" dirty="0">
                <a:solidFill>
                  <a:schemeClr val="bg1"/>
                </a:solidFill>
              </a:rPr>
              <a:t>soldados irlandeses </a:t>
            </a:r>
            <a:r>
              <a:rPr lang="es-ES" sz="2800" b="1" dirty="0" smtClean="0">
                <a:solidFill>
                  <a:schemeClr val="bg1"/>
                </a:solidFill>
              </a:rPr>
              <a:t>lo adoptaron contra el  rojo de los británicos.  </a:t>
            </a:r>
            <a:r>
              <a:rPr lang="es-ES" sz="2800" b="1" dirty="0">
                <a:solidFill>
                  <a:schemeClr val="bg1"/>
                </a:solidFill>
              </a:rPr>
              <a:t>La canción “The Wearing of the Green” de los soldados irlandeses cambió todo eso y convirtió al verde trébol en el color oficial de Irlanda</a:t>
            </a:r>
            <a:r>
              <a:rPr lang="es-ES" sz="28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8" name="Rectángulo 7"/>
          <p:cNvSpPr/>
          <p:nvPr/>
        </p:nvSpPr>
        <p:spPr>
          <a:xfrm>
            <a:off x="5942856" y="312279"/>
            <a:ext cx="5910146" cy="2677656"/>
          </a:xfrm>
          <a:prstGeom prst="rect">
            <a:avLst/>
          </a:prstGeom>
          <a:solidFill>
            <a:srgbClr val="009644">
              <a:alpha val="21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s-ES" sz="2800" dirty="0" smtClean="0"/>
              <a:t> </a:t>
            </a:r>
            <a:r>
              <a:rPr lang="es-ES" sz="2800" b="1" dirty="0">
                <a:solidFill>
                  <a:schemeClr val="bg1"/>
                </a:solidFill>
              </a:rPr>
              <a:t>San Patricio y los tréboles</a:t>
            </a:r>
            <a:r>
              <a:rPr lang="es-ES" sz="2800" b="1" dirty="0" smtClean="0">
                <a:solidFill>
                  <a:schemeClr val="bg1"/>
                </a:solidFill>
              </a:rPr>
              <a:t>:. San </a:t>
            </a:r>
            <a:r>
              <a:rPr lang="es-ES" sz="2800" b="1" dirty="0">
                <a:solidFill>
                  <a:schemeClr val="bg1"/>
                </a:solidFill>
              </a:rPr>
              <a:t>Patricio, </a:t>
            </a:r>
            <a:r>
              <a:rPr lang="es-ES" sz="2800" b="1" dirty="0" smtClean="0">
                <a:solidFill>
                  <a:schemeClr val="bg1"/>
                </a:solidFill>
              </a:rPr>
              <a:t>utilizaba </a:t>
            </a:r>
            <a:r>
              <a:rPr lang="es-ES" sz="2800" b="1" dirty="0">
                <a:solidFill>
                  <a:schemeClr val="bg1"/>
                </a:solidFill>
              </a:rPr>
              <a:t>la metáfora de las tres hojas del trébol para explicar </a:t>
            </a:r>
            <a:r>
              <a:rPr lang="es-ES" sz="2800" b="1" dirty="0" smtClean="0">
                <a:solidFill>
                  <a:schemeClr val="bg1"/>
                </a:solidFill>
              </a:rPr>
              <a:t> el </a:t>
            </a:r>
            <a:r>
              <a:rPr lang="es-ES" sz="2800" b="1" dirty="0">
                <a:solidFill>
                  <a:schemeClr val="bg1"/>
                </a:solidFill>
              </a:rPr>
              <a:t>milagro de la Santísima </a:t>
            </a:r>
            <a:r>
              <a:rPr lang="es-ES" sz="2800" b="1" dirty="0" smtClean="0">
                <a:solidFill>
                  <a:schemeClr val="bg1"/>
                </a:solidFill>
              </a:rPr>
              <a:t>Trinidad :</a:t>
            </a:r>
            <a:r>
              <a:rPr lang="es-ES" sz="2800" b="1" dirty="0">
                <a:solidFill>
                  <a:schemeClr val="bg1"/>
                </a:solidFill>
              </a:rPr>
              <a:t>Dios  </a:t>
            </a:r>
            <a:r>
              <a:rPr lang="es-ES" sz="2800" b="1" dirty="0" err="1" smtClean="0">
                <a:solidFill>
                  <a:schemeClr val="bg1"/>
                </a:solidFill>
              </a:rPr>
              <a:t>Dios</a:t>
            </a:r>
            <a:r>
              <a:rPr lang="es-ES" sz="2800" b="1" dirty="0" smtClean="0">
                <a:solidFill>
                  <a:schemeClr val="bg1"/>
                </a:solidFill>
              </a:rPr>
              <a:t> </a:t>
            </a:r>
            <a:r>
              <a:rPr lang="es-ES" sz="2800" b="1" dirty="0">
                <a:solidFill>
                  <a:schemeClr val="bg1"/>
                </a:solidFill>
              </a:rPr>
              <a:t>es uno, el trébol, pero trino a la vez, Padre, Hijo y </a:t>
            </a:r>
            <a:r>
              <a:rPr lang="es-ES" sz="2800" b="1" dirty="0" smtClean="0">
                <a:solidFill>
                  <a:schemeClr val="bg1"/>
                </a:solidFill>
              </a:rPr>
              <a:t>Espíritu santo</a:t>
            </a:r>
            <a:r>
              <a:rPr lang="es-ES" sz="28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97112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>
            <a:alpha val="2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0592" y="4408976"/>
            <a:ext cx="5401408" cy="2449024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gradFill flip="none" rotWithShape="1">
              <a:gsLst>
                <a:gs pos="0">
                  <a:schemeClr val="accent6">
                    <a:lumMod val="5000"/>
                    <a:lumOff val="95000"/>
                  </a:schemeClr>
                </a:gs>
                <a:gs pos="74000">
                  <a:schemeClr val="accent6">
                    <a:lumMod val="45000"/>
                    <a:lumOff val="55000"/>
                  </a:schemeClr>
                </a:gs>
                <a:gs pos="83000">
                  <a:schemeClr val="accent6">
                    <a:lumMod val="45000"/>
                    <a:lumOff val="55000"/>
                  </a:schemeClr>
                </a:gs>
                <a:gs pos="100000">
                  <a:schemeClr val="accent6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</a:ln>
          <a:effectLst>
            <a:softEdge rad="317500"/>
          </a:effectLst>
        </p:spPr>
      </p:pic>
      <p:sp>
        <p:nvSpPr>
          <p:cNvPr id="3" name="Rectángulo 2"/>
          <p:cNvSpPr/>
          <p:nvPr/>
        </p:nvSpPr>
        <p:spPr>
          <a:xfrm>
            <a:off x="4443045" y="502477"/>
            <a:ext cx="7139355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/>
              <a:t>Los </a:t>
            </a:r>
            <a:r>
              <a:rPr lang="es-ES" sz="2800" b="1" dirty="0"/>
              <a:t>leprechauns son criaturas que pertenecen al folclore y a la mitología irlandesa, y se dice que habitan en Irlanda </a:t>
            </a:r>
            <a:r>
              <a:rPr lang="es-ES" sz="2800" b="1" dirty="0" smtClean="0"/>
              <a:t>desde </a:t>
            </a:r>
            <a:r>
              <a:rPr lang="es-ES" sz="2800" b="1" dirty="0"/>
              <a:t>antes de la llegada de los celtas</a:t>
            </a:r>
            <a:r>
              <a:rPr lang="es-ES" sz="2800" b="1" dirty="0" smtClean="0"/>
              <a:t>.</a:t>
            </a:r>
          </a:p>
          <a:p>
            <a:r>
              <a:rPr lang="es-ES" sz="2800" b="1" dirty="0"/>
              <a:t>Suelen adoptar la forma de hombres viejos que disfrutan realizando </a:t>
            </a:r>
            <a:r>
              <a:rPr lang="es-ES" sz="2800" b="1" dirty="0" smtClean="0"/>
              <a:t>travesuras como robar las botellas de leche de las puertas de las casas.</a:t>
            </a:r>
          </a:p>
          <a:p>
            <a:r>
              <a:rPr lang="es-ES" sz="2800" b="1" dirty="0" smtClean="0"/>
              <a:t> </a:t>
            </a:r>
            <a:r>
              <a:rPr lang="es-ES" sz="2800" b="1" dirty="0"/>
              <a:t>Se dedican a fabricar o arreglar zapatos</a:t>
            </a:r>
            <a:r>
              <a:rPr lang="es-ES" sz="2800" b="1" dirty="0" smtClean="0"/>
              <a:t>.</a:t>
            </a:r>
          </a:p>
          <a:p>
            <a:endParaRPr lang="es-ES" sz="2800" b="1" dirty="0"/>
          </a:p>
          <a:p>
            <a:r>
              <a:rPr lang="es-ES" sz="2800" b="1" dirty="0" smtClean="0"/>
              <a:t> </a:t>
            </a:r>
            <a:r>
              <a:rPr lang="es-ES" sz="2800" b="1" dirty="0"/>
              <a:t>Se dice que son muy ricos, ya que custodian muchas vasijas de barro (calderos) llenas de tesoros que fueron enterradas en periodos de guerra</a:t>
            </a:r>
            <a:r>
              <a:rPr lang="es-ES" sz="2800" b="1" dirty="0" smtClean="0"/>
              <a:t>. </a:t>
            </a:r>
            <a:endParaRPr lang="es-ES" sz="2800" b="1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926" y="971292"/>
            <a:ext cx="3754313" cy="518712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863" y="2013850"/>
            <a:ext cx="4190057" cy="500894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380" y="942287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709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563" y="-308708"/>
            <a:ext cx="5947072" cy="779092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62875" flipV="1">
            <a:off x="3739841" y="1488925"/>
            <a:ext cx="1572440" cy="176339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3865" y="128955"/>
            <a:ext cx="890567" cy="123019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870" y="1796808"/>
            <a:ext cx="1180562" cy="188889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204" y="860473"/>
            <a:ext cx="790500" cy="140347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476" y="247965"/>
            <a:ext cx="1149594" cy="106116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5974" y="1562209"/>
            <a:ext cx="1348680" cy="17526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172" y="3436910"/>
            <a:ext cx="1748816" cy="1748816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794606" y="5049951"/>
            <a:ext cx="1045698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/>
              <a:t>El dulce típico de la fiesta es el Shamrock Shake </a:t>
            </a:r>
            <a:r>
              <a:rPr lang="es-ES" sz="2800" b="1" dirty="0"/>
              <a:t>Cupcakes. Se llama así porque Shamrock es el nombre que recibe el trébol, símbolo oficial de Irlanda y de Boston, en Massachusetts (donde emigraron muchos irlandeses).</a:t>
            </a:r>
          </a:p>
        </p:txBody>
      </p:sp>
    </p:spTree>
    <p:extLst>
      <p:ext uri="{BB962C8B-B14F-4D97-AF65-F5344CB8AC3E}">
        <p14:creationId xmlns:p14="http://schemas.microsoft.com/office/powerpoint/2010/main" val="241908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560" y="0"/>
            <a:ext cx="10284460" cy="6856307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632960" y="6004560"/>
            <a:ext cx="319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Festejos en Méjico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741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478" y="4371"/>
            <a:ext cx="10288482" cy="685362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155440" y="5608320"/>
            <a:ext cx="4592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Mark Hamill en Dublin.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88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660" y="-5080"/>
            <a:ext cx="10294620" cy="686308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519680" y="5831840"/>
            <a:ext cx="7426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El actor Mark Hamil en la fiesta de San Patricio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439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478" y="4371"/>
            <a:ext cx="10288482" cy="685362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897399" y="5852160"/>
            <a:ext cx="639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Sombrero de fiesta en Dublin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06615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080" y="4371"/>
            <a:ext cx="10342880" cy="6889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975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4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e 2"/>
          <p:cNvSpPr/>
          <p:nvPr/>
        </p:nvSpPr>
        <p:spPr>
          <a:xfrm>
            <a:off x="1926076" y="235756"/>
            <a:ext cx="7373565" cy="5924823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bliqueBottomRight"/>
              <a:lightRig rig="threePt" dir="t"/>
            </a:scene3d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Celebración </a:t>
            </a:r>
            <a:r>
              <a:rPr lang="es-ES" sz="2800" b="1" dirty="0">
                <a:solidFill>
                  <a:schemeClr val="bg1"/>
                </a:solidFill>
              </a:rPr>
              <a:t>espacial</a:t>
            </a:r>
            <a:r>
              <a:rPr lang="es-ES" sz="2800" b="1" dirty="0" smtClean="0">
                <a:solidFill>
                  <a:schemeClr val="bg1"/>
                </a:solidFill>
              </a:rPr>
              <a:t>: </a:t>
            </a:r>
            <a:r>
              <a:rPr lang="es-ES" sz="2800" b="1" dirty="0">
                <a:solidFill>
                  <a:schemeClr val="bg1"/>
                </a:solidFill>
              </a:rPr>
              <a:t>En 2011  </a:t>
            </a:r>
            <a:r>
              <a:rPr lang="es-ES" sz="2800" b="1" dirty="0" smtClean="0">
                <a:solidFill>
                  <a:schemeClr val="bg1"/>
                </a:solidFill>
              </a:rPr>
              <a:t>la cosmonauta </a:t>
            </a:r>
            <a:r>
              <a:rPr lang="es-ES" sz="2800" b="1" dirty="0">
                <a:solidFill>
                  <a:schemeClr val="bg1"/>
                </a:solidFill>
              </a:rPr>
              <a:t>Catalina Coleman festeja el Día de San Patricio en el espacio.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Vestida de verde, y con la </a:t>
            </a:r>
            <a:r>
              <a:rPr lang="es-ES" sz="2800" b="1" dirty="0">
                <a:solidFill>
                  <a:schemeClr val="bg1"/>
                </a:solidFill>
              </a:rPr>
              <a:t>tradicional flauta </a:t>
            </a:r>
            <a:r>
              <a:rPr lang="es-ES" sz="2800" b="1" dirty="0" smtClean="0">
                <a:solidFill>
                  <a:schemeClr val="bg1"/>
                </a:solidFill>
              </a:rPr>
              <a:t>irlandesa.</a:t>
            </a: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3048000" y="28288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/>
              <a:t>. </a:t>
            </a:r>
            <a:r>
              <a:rPr lang="es-ES" dirty="0" smtClean="0"/>
              <a:t>se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1160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038" y="0"/>
            <a:ext cx="10268162" cy="684009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392615" y="6224954"/>
            <a:ext cx="3094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Dublin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39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875"/>
            <a:ext cx="11892547" cy="668955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796547" y="2005951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</a:rPr>
              <a:t>El Feast Day era una celebración católica y familiar, y las tabernas solían cerrar por ley  ese día hasta el siglo XX. Muchos irlandeses miraron con malos ojos la ingesta de alcohol ese día incluso en los años 70.</a:t>
            </a:r>
          </a:p>
        </p:txBody>
      </p:sp>
    </p:spTree>
    <p:extLst>
      <p:ext uri="{BB962C8B-B14F-4D97-AF65-F5344CB8AC3E}">
        <p14:creationId xmlns:p14="http://schemas.microsoft.com/office/powerpoint/2010/main" val="1534500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375" y="-75273"/>
            <a:ext cx="12188388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21383" y="2191893"/>
            <a:ext cx="441799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Esto cambió </a:t>
            </a:r>
            <a:r>
              <a:rPr lang="es-ES" sz="2800" b="1" dirty="0">
                <a:solidFill>
                  <a:schemeClr val="bg1"/>
                </a:solidFill>
              </a:rPr>
              <a:t>en los 80, cuando una campaña de publicidad de Budweiser asoció para siempre el día de San Patricio a la ingesta feroz de cerveza. </a:t>
            </a:r>
            <a:endParaRPr lang="es-ES" sz="2800" b="1" dirty="0" smtClean="0">
              <a:solidFill>
                <a:schemeClr val="bg1"/>
              </a:solidFill>
            </a:endParaRPr>
          </a:p>
          <a:p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554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478" y="0"/>
            <a:ext cx="10295044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683760" y="5963920"/>
            <a:ext cx="2621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Dublin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7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395" y="0"/>
            <a:ext cx="1027897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271475" y="5165636"/>
            <a:ext cx="102789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/>
              <a:t>. </a:t>
            </a:r>
            <a:r>
              <a:rPr lang="es-ES" sz="2800" b="1" dirty="0" smtClean="0">
                <a:solidFill>
                  <a:schemeClr val="bg1"/>
                </a:solidFill>
              </a:rPr>
              <a:t> </a:t>
            </a:r>
            <a:r>
              <a:rPr lang="es-ES" sz="2800" b="1" dirty="0">
                <a:solidFill>
                  <a:schemeClr val="bg1"/>
                </a:solidFill>
              </a:rPr>
              <a:t>Aunque </a:t>
            </a:r>
            <a:r>
              <a:rPr lang="es-ES" sz="2800" b="1" dirty="0" smtClean="0">
                <a:solidFill>
                  <a:schemeClr val="bg1"/>
                </a:solidFill>
              </a:rPr>
              <a:t>el desfile de Dublín </a:t>
            </a:r>
            <a:r>
              <a:rPr lang="es-ES" sz="2800" b="1" dirty="0">
                <a:solidFill>
                  <a:schemeClr val="bg1"/>
                </a:solidFill>
              </a:rPr>
              <a:t>es el más famoso, el mayor desfile de San Patricio tiene lugar en </a:t>
            </a:r>
            <a:r>
              <a:rPr lang="es-ES" sz="2800" b="1" dirty="0" smtClean="0">
                <a:solidFill>
                  <a:schemeClr val="bg1"/>
                </a:solidFill>
              </a:rPr>
              <a:t>la ciudad de Nueva York, </a:t>
            </a:r>
            <a:r>
              <a:rPr lang="es-ES" sz="2800" b="1" dirty="0">
                <a:solidFill>
                  <a:schemeClr val="bg1"/>
                </a:solidFill>
              </a:rPr>
              <a:t>donde el 17 de marzo es uno de los días más festejados del año.</a:t>
            </a:r>
          </a:p>
        </p:txBody>
      </p:sp>
    </p:spTree>
    <p:extLst>
      <p:ext uri="{BB962C8B-B14F-4D97-AF65-F5344CB8AC3E}">
        <p14:creationId xmlns:p14="http://schemas.microsoft.com/office/powerpoint/2010/main" val="355088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80" y="0"/>
            <a:ext cx="10287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747846" y="5756031"/>
            <a:ext cx="3575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Nueva York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686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206" y="0"/>
            <a:ext cx="4573588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314886" y="6250745"/>
            <a:ext cx="40679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Nueva York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18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443046" y="5744308"/>
            <a:ext cx="2872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Dublin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8480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479" y="0"/>
            <a:ext cx="10287001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747846" y="5662246"/>
            <a:ext cx="40796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Nueva York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075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159" y="0"/>
            <a:ext cx="10287001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053840" y="5821680"/>
            <a:ext cx="323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Nueva York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531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478" y="0"/>
            <a:ext cx="10295044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337538" y="5967046"/>
            <a:ext cx="2965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Dublin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4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895" y="0"/>
            <a:ext cx="9177453" cy="6874231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4277360" y="5679440"/>
            <a:ext cx="44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Desfile en Ciudad de Méjico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3423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478" y="0"/>
            <a:ext cx="10295044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370384" y="5762284"/>
            <a:ext cx="54512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Una foto con los duendes en Dublin.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82688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689" y="31021"/>
            <a:ext cx="10259122" cy="6826979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229360" y="4826615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</a:rPr>
              <a:t>Otra celebración curiosa tiene lugar en Chicago, donde el río </a:t>
            </a:r>
            <a:r>
              <a:rPr lang="es-ES" sz="2800" b="1" dirty="0" smtClean="0">
                <a:solidFill>
                  <a:schemeClr val="bg1"/>
                </a:solidFill>
              </a:rPr>
              <a:t>se </a:t>
            </a:r>
            <a:r>
              <a:rPr lang="es-ES" sz="2800" b="1" dirty="0">
                <a:solidFill>
                  <a:schemeClr val="bg1"/>
                </a:solidFill>
              </a:rPr>
              <a:t>tiñe de verde durante unas horas debido a la pintura vegetal ecológica que arrojan en él.</a:t>
            </a:r>
          </a:p>
        </p:txBody>
      </p:sp>
    </p:spTree>
    <p:extLst>
      <p:ext uri="{BB962C8B-B14F-4D97-AF65-F5344CB8AC3E}">
        <p14:creationId xmlns:p14="http://schemas.microsoft.com/office/powerpoint/2010/main" val="3610770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77" y="0"/>
            <a:ext cx="10325100" cy="68834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865691" y="5775354"/>
            <a:ext cx="64225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Rio Vilnele teñido de verde en Vilnius </a:t>
            </a:r>
            <a:r>
              <a:rPr lang="es-ES" sz="2800" b="1" dirty="0">
                <a:solidFill>
                  <a:schemeClr val="bg1"/>
                </a:solidFill>
              </a:rPr>
              <a:t>.</a:t>
            </a:r>
            <a:r>
              <a:rPr lang="es-ES" sz="2800" b="1" dirty="0" smtClean="0">
                <a:solidFill>
                  <a:schemeClr val="bg1"/>
                </a:solidFill>
              </a:rPr>
              <a:t> Lituania.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244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220" y="-105410"/>
            <a:ext cx="10325100" cy="68834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525520" y="5953760"/>
            <a:ext cx="5689600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Desfile en Ciudad de México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60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342" y="-2184"/>
            <a:ext cx="12219702" cy="6860184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618892" y="5884985"/>
            <a:ext cx="2543908" cy="539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Dublin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3164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10" y="0"/>
            <a:ext cx="10287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759569" y="558018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Desfile en Dublin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875647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466492" y="5908431"/>
            <a:ext cx="3751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</a:rPr>
              <a:t>Desfile en Dublin</a:t>
            </a:r>
            <a:endParaRPr lang="es-E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493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>
            <a:alpha val="1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354526" cy="70205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CuadroTexto 1"/>
          <p:cNvSpPr txBox="1"/>
          <p:nvPr/>
        </p:nvSpPr>
        <p:spPr>
          <a:xfrm>
            <a:off x="4378960" y="372012"/>
            <a:ext cx="781304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</a:rPr>
              <a:t>En Argentina, </a:t>
            </a:r>
            <a:r>
              <a:rPr lang="es-ES" sz="2800" b="1" dirty="0" smtClean="0">
                <a:solidFill>
                  <a:schemeClr val="bg1"/>
                </a:solidFill>
              </a:rPr>
              <a:t>merced </a:t>
            </a:r>
            <a:r>
              <a:rPr lang="es-ES" sz="2800" b="1" dirty="0">
                <a:solidFill>
                  <a:schemeClr val="bg1"/>
                </a:solidFill>
              </a:rPr>
              <a:t>a la impo</a:t>
            </a:r>
            <a:r>
              <a:rPr lang="es-ES" sz="2800" b="1" dirty="0"/>
              <a:t>rtante inmigración </a:t>
            </a:r>
            <a:r>
              <a:rPr lang="es-ES" sz="2800" b="1" dirty="0">
                <a:solidFill>
                  <a:schemeClr val="bg1"/>
                </a:solidFill>
              </a:rPr>
              <a:t>de origen irlandés y celta que </a:t>
            </a:r>
            <a:r>
              <a:rPr lang="es-ES" sz="2800" b="1" dirty="0"/>
              <a:t>ha recibido este país </a:t>
            </a:r>
            <a:r>
              <a:rPr lang="es-ES" sz="2800" b="1" dirty="0" smtClean="0">
                <a:solidFill>
                  <a:schemeClr val="bg1"/>
                </a:solidFill>
              </a:rPr>
              <a:t>(</a:t>
            </a:r>
            <a:r>
              <a:rPr lang="es-ES" sz="2800" b="1" dirty="0">
                <a:solidFill>
                  <a:schemeClr val="bg1"/>
                </a:solidFill>
              </a:rPr>
              <a:t>es la quinta comunidad irlande</a:t>
            </a:r>
            <a:r>
              <a:rPr lang="es-ES" sz="2800" b="1" dirty="0"/>
              <a:t>sa fuera de Irlanda, </a:t>
            </a:r>
            <a:r>
              <a:rPr lang="es-ES" sz="2800" b="1" dirty="0">
                <a:solidFill>
                  <a:schemeClr val="bg1"/>
                </a:solidFill>
              </a:rPr>
              <a:t>aproximadamente dos millone</a:t>
            </a:r>
            <a:r>
              <a:rPr lang="es-ES" sz="2800" b="1" dirty="0"/>
              <a:t>s de argentinos se </a:t>
            </a:r>
            <a:r>
              <a:rPr lang="es-ES" sz="2800" b="1" dirty="0">
                <a:solidFill>
                  <a:schemeClr val="bg1"/>
                </a:solidFill>
              </a:rPr>
              <a:t>reconocen con orígenes </a:t>
            </a:r>
            <a:r>
              <a:rPr lang="es-ES" sz="2800" b="1" dirty="0" smtClean="0">
                <a:solidFill>
                  <a:schemeClr val="bg1"/>
                </a:solidFill>
              </a:rPr>
              <a:t>irland</a:t>
            </a:r>
            <a:r>
              <a:rPr lang="es-ES" sz="2800" b="1" dirty="0" smtClean="0"/>
              <a:t>eses  se </a:t>
            </a:r>
            <a:r>
              <a:rPr lang="es-ES" sz="2800" b="1" dirty="0"/>
              <a:t>organizan </a:t>
            </a:r>
            <a:r>
              <a:rPr lang="es-ES" sz="2800" b="1" dirty="0">
                <a:solidFill>
                  <a:schemeClr val="bg1"/>
                </a:solidFill>
              </a:rPr>
              <a:t>grandes fiestas en calles y parqu</a:t>
            </a:r>
            <a:r>
              <a:rPr lang="es-ES" sz="2800" b="1" dirty="0"/>
              <a:t>es de Buenos </a:t>
            </a:r>
            <a:r>
              <a:rPr lang="es-ES" sz="2800" b="1" dirty="0" smtClean="0"/>
              <a:t>Aires.</a:t>
            </a:r>
          </a:p>
          <a:p>
            <a:pPr algn="ctr"/>
            <a:endParaRPr lang="es-ES" sz="2800" b="1" dirty="0"/>
          </a:p>
          <a:p>
            <a:pPr algn="ctr"/>
            <a:r>
              <a:rPr lang="es-ES" sz="2800" b="1" dirty="0" smtClean="0"/>
              <a:t> </a:t>
            </a:r>
            <a:endParaRPr lang="es-ES" sz="2800" b="1" dirty="0"/>
          </a:p>
        </p:txBody>
      </p:sp>
      <p:sp>
        <p:nvSpPr>
          <p:cNvPr id="7" name="CuadroTexto 6"/>
          <p:cNvSpPr txBox="1"/>
          <p:nvPr/>
        </p:nvSpPr>
        <p:spPr>
          <a:xfrm>
            <a:off x="233680" y="3200401"/>
            <a:ext cx="118465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>
                <a:solidFill>
                  <a:schemeClr val="bg1"/>
                </a:solidFill>
              </a:rPr>
              <a:t>. </a:t>
            </a:r>
            <a:r>
              <a:rPr lang="es-ES" sz="2800" b="1" dirty="0">
                <a:solidFill>
                  <a:schemeClr val="bg1"/>
                </a:solidFill>
              </a:rPr>
              <a:t>A partir de 2009, estos festejos cuentan con la participación </a:t>
            </a:r>
            <a:r>
              <a:rPr lang="es-ES" sz="2800" b="1" dirty="0"/>
              <a:t>oficial de la </a:t>
            </a:r>
            <a:r>
              <a:rPr lang="es-ES" sz="2800" b="1" dirty="0">
                <a:solidFill>
                  <a:schemeClr val="bg1"/>
                </a:solidFill>
              </a:rPr>
              <a:t>Embajada de Irlanda en Buenos Aires, Rosario y asociaciones </a:t>
            </a:r>
            <a:r>
              <a:rPr lang="es-ES" sz="2800" b="1" dirty="0"/>
              <a:t>de irlandeses y</a:t>
            </a:r>
            <a:r>
              <a:rPr lang="es-ES" sz="2800" b="1" dirty="0">
                <a:solidFill>
                  <a:schemeClr val="bg1"/>
                </a:solidFill>
              </a:rPr>
              <a:t> descendientes. Siendo Irlanda el único país europeo que apo</a:t>
            </a:r>
            <a:r>
              <a:rPr lang="es-ES" sz="2800" b="1" dirty="0"/>
              <a:t>yó abiertamente a </a:t>
            </a:r>
            <a:r>
              <a:rPr lang="es-ES" sz="2800" b="1" dirty="0">
                <a:solidFill>
                  <a:schemeClr val="bg1"/>
                </a:solidFill>
              </a:rPr>
              <a:t>Argentina durante el conflicto por las </a:t>
            </a:r>
            <a:r>
              <a:rPr lang="es-ES" sz="2800" b="1" dirty="0" smtClean="0">
                <a:solidFill>
                  <a:schemeClr val="bg1"/>
                </a:solidFill>
              </a:rPr>
              <a:t>Malvinas, se </a:t>
            </a:r>
            <a:r>
              <a:rPr lang="es-ES" sz="2800" b="1" dirty="0">
                <a:solidFill>
                  <a:schemeClr val="bg1"/>
                </a:solidFill>
              </a:rPr>
              <a:t>considera</a:t>
            </a:r>
            <a:r>
              <a:rPr lang="es-ES" sz="2800" b="1" dirty="0"/>
              <a:t>n</a:t>
            </a:r>
            <a:r>
              <a:rPr lang="es-ES" sz="2800" b="1" dirty="0">
                <a:solidFill>
                  <a:schemeClr val="bg1"/>
                </a:solidFill>
              </a:rPr>
              <a:t> </a:t>
            </a:r>
            <a:r>
              <a:rPr lang="es-ES" sz="2800" b="1" dirty="0"/>
              <a:t>hermanos los </a:t>
            </a:r>
            <a:r>
              <a:rPr lang="es-ES" sz="2800" b="1" dirty="0">
                <a:solidFill>
                  <a:schemeClr val="bg1"/>
                </a:solidFill>
              </a:rPr>
              <a:t>pueblos irlandeses y argentinos, ambos preponderantement</a:t>
            </a:r>
            <a:r>
              <a:rPr lang="es-ES" sz="2800" b="1" dirty="0"/>
              <a:t>e </a:t>
            </a:r>
            <a:r>
              <a:rPr lang="es-ES" sz="2800" b="1" dirty="0" smtClean="0"/>
              <a:t>católicos.</a:t>
            </a:r>
            <a:r>
              <a:rPr lang="es-ES" sz="2800" b="1" dirty="0" smtClean="0">
                <a:solidFill>
                  <a:schemeClr val="bg1"/>
                </a:solidFill>
              </a:rPr>
              <a:t> </a:t>
            </a:r>
            <a:r>
              <a:rPr lang="es-ES" sz="2800" b="1" dirty="0">
                <a:solidFill>
                  <a:schemeClr val="bg1"/>
                </a:solidFill>
              </a:rPr>
              <a:t>Asimismo, grandes personajes de la historia de Argentina </a:t>
            </a:r>
            <a:r>
              <a:rPr lang="es-ES" sz="2800" b="1" dirty="0"/>
              <a:t>han</a:t>
            </a:r>
            <a:r>
              <a:rPr lang="es-ES" sz="2800" b="1" dirty="0">
                <a:solidFill>
                  <a:schemeClr val="bg1"/>
                </a:solidFill>
              </a:rPr>
              <a:t> </a:t>
            </a:r>
            <a:r>
              <a:rPr lang="es-ES" sz="2800" b="1" dirty="0"/>
              <a:t>sido de origen </a:t>
            </a:r>
            <a:r>
              <a:rPr lang="es-ES" sz="2800" b="1" dirty="0">
                <a:solidFill>
                  <a:schemeClr val="bg1"/>
                </a:solidFill>
              </a:rPr>
              <a:t>irlandés, como el Almirante Guillermo Brown, padre fundado</a:t>
            </a:r>
            <a:r>
              <a:rPr lang="es-ES" sz="2800" b="1" dirty="0"/>
              <a:t>r de la </a:t>
            </a:r>
            <a:r>
              <a:rPr lang="es-ES" sz="2800" b="1" dirty="0" smtClean="0"/>
              <a:t>Armada</a:t>
            </a:r>
          </a:p>
          <a:p>
            <a:r>
              <a:rPr lang="es-ES" sz="2800" b="1" dirty="0" smtClean="0">
                <a:solidFill>
                  <a:schemeClr val="bg1"/>
                </a:solidFill>
              </a:rPr>
              <a:t>Argentina</a:t>
            </a:r>
            <a:r>
              <a:rPr lang="es-ES" sz="28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7272605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599848" y="6073541"/>
            <a:ext cx="3888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Desfile en Buenos Aires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02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64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043" y="13477"/>
            <a:ext cx="10287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49292" y="5855814"/>
            <a:ext cx="10344752" cy="1015663"/>
          </a:xfrm>
          <a:prstGeom prst="rect">
            <a:avLst/>
          </a:prstGeom>
          <a:solidFill>
            <a:schemeClr val="tx1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Es importante </a:t>
            </a:r>
            <a:r>
              <a:rPr lang="es-ES" sz="2000" b="1" dirty="0">
                <a:solidFill>
                  <a:schemeClr val="bg1"/>
                </a:solidFill>
              </a:rPr>
              <a:t>en la celebración </a:t>
            </a:r>
            <a:r>
              <a:rPr lang="es-ES" sz="2000" b="1" dirty="0" smtClean="0">
                <a:solidFill>
                  <a:schemeClr val="bg1"/>
                </a:solidFill>
              </a:rPr>
              <a:t> </a:t>
            </a:r>
            <a:r>
              <a:rPr lang="es-ES" sz="2000" b="1" dirty="0">
                <a:solidFill>
                  <a:schemeClr val="bg1"/>
                </a:solidFill>
              </a:rPr>
              <a:t>el ‘céilidh’, una danza tradicional irlandesa en la que pueden participar hasta 16 personas y con divertidas competiciones que </a:t>
            </a:r>
            <a:r>
              <a:rPr lang="es-ES" sz="2000" b="1" dirty="0" smtClean="0">
                <a:solidFill>
                  <a:schemeClr val="bg1"/>
                </a:solidFill>
              </a:rPr>
              <a:t>duran horas </a:t>
            </a:r>
            <a:r>
              <a:rPr lang="es-ES" sz="2000" b="1" dirty="0">
                <a:solidFill>
                  <a:schemeClr val="bg1"/>
                </a:solidFill>
              </a:rPr>
              <a:t>c</a:t>
            </a:r>
            <a:r>
              <a:rPr lang="es-ES" sz="2000" b="1" dirty="0" smtClean="0">
                <a:solidFill>
                  <a:schemeClr val="bg1"/>
                </a:solidFill>
              </a:rPr>
              <a:t>on el acompañamiento de las  gaitas.</a:t>
            </a:r>
            <a:endParaRPr lang="es-ES" sz="2000" b="1" dirty="0">
              <a:solidFill>
                <a:schemeClr val="bg1"/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4854102" y="6284068"/>
            <a:ext cx="2859932" cy="389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5870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950" y="0"/>
            <a:ext cx="10287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136204" y="6060332"/>
            <a:ext cx="21498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Dublín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543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049" y="0"/>
            <a:ext cx="10287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737370" y="5875506"/>
            <a:ext cx="3025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Dublín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37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99" y="0"/>
            <a:ext cx="10287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252608" y="5992239"/>
            <a:ext cx="36867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Buenos Aires</a:t>
            </a:r>
            <a:endParaRPr lang="es-E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38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84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/>
          <p:cNvGrpSpPr/>
          <p:nvPr/>
        </p:nvGrpSpPr>
        <p:grpSpPr>
          <a:xfrm>
            <a:off x="11895" y="0"/>
            <a:ext cx="6023145" cy="6885056"/>
            <a:chOff x="11894" y="0"/>
            <a:chExt cx="5915569" cy="6885056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5" b="5895"/>
            <a:stretch/>
          </p:blipFill>
          <p:spPr>
            <a:xfrm>
              <a:off x="11894" y="0"/>
              <a:ext cx="5915569" cy="6885056"/>
            </a:xfrm>
            <a:prstGeom prst="rect">
              <a:avLst/>
            </a:prstGeom>
          </p:spPr>
        </p:pic>
        <p:sp>
          <p:nvSpPr>
            <p:cNvPr id="4" name="CuadroTexto 3"/>
            <p:cNvSpPr txBox="1"/>
            <p:nvPr/>
          </p:nvSpPr>
          <p:spPr>
            <a:xfrm>
              <a:off x="1307051" y="2288366"/>
              <a:ext cx="3872097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rgbClr val="00B050"/>
                  </a:solidFill>
                </a:rPr>
                <a:t>La fiesta de San Patricio</a:t>
              </a:r>
            </a:p>
            <a:p>
              <a:endParaRPr lang="es-ES" b="1" dirty="0">
                <a:solidFill>
                  <a:srgbClr val="00B050"/>
                </a:solidFill>
              </a:endParaRPr>
            </a:p>
            <a:p>
              <a:r>
                <a:rPr lang="es-ES" b="1" dirty="0" smtClean="0">
                  <a:solidFill>
                    <a:srgbClr val="00B050"/>
                  </a:solidFill>
                </a:rPr>
                <a:t>Imágenes de la red</a:t>
              </a:r>
            </a:p>
            <a:p>
              <a:endParaRPr lang="es-ES" b="1" dirty="0">
                <a:solidFill>
                  <a:srgbClr val="00B050"/>
                </a:solidFill>
              </a:endParaRPr>
            </a:p>
            <a:p>
              <a:r>
                <a:rPr lang="es-ES" b="1" dirty="0" smtClean="0">
                  <a:solidFill>
                    <a:srgbClr val="00B050"/>
                  </a:solidFill>
                </a:rPr>
                <a:t>Música Carlos Nuñes – A Irmandade das Estrelas – Trac 10-</a:t>
              </a:r>
            </a:p>
            <a:p>
              <a:endParaRPr lang="es-ES" b="1" dirty="0">
                <a:solidFill>
                  <a:srgbClr val="00B050"/>
                </a:solidFill>
              </a:endParaRPr>
            </a:p>
            <a:p>
              <a:r>
                <a:rPr lang="es-ES" b="1" dirty="0" smtClean="0">
                  <a:solidFill>
                    <a:srgbClr val="00B050"/>
                  </a:solidFill>
                </a:rPr>
                <a:t>Presentación: Cholulita</a:t>
              </a:r>
              <a:endParaRPr lang="es-ES" b="1" dirty="0">
                <a:solidFill>
                  <a:srgbClr val="00B050"/>
                </a:solidFill>
              </a:endParaRPr>
            </a:p>
          </p:txBody>
        </p:sp>
      </p:grp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5" y="0"/>
            <a:ext cx="6264536" cy="6885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686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85185E-6 L 0.48946 0.000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66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3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  <p:sndAc>
      <p:stSnd loop="1">
        <p:snd r:embed="rId2" name="musica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2624</TotalTime>
  <Words>915</Words>
  <Application>Microsoft Office PowerPoint</Application>
  <PresentationFormat>Panorámica</PresentationFormat>
  <Paragraphs>60</Paragraphs>
  <Slides>42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8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Nelide Venerucci</dc:creator>
  <cp:lastModifiedBy>Nelide Venerucci</cp:lastModifiedBy>
  <cp:revision>222</cp:revision>
  <dcterms:created xsi:type="dcterms:W3CDTF">2018-03-21T23:35:25Z</dcterms:created>
  <dcterms:modified xsi:type="dcterms:W3CDTF">2018-09-26T17:26:29Z</dcterms:modified>
</cp:coreProperties>
</file>