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2"/>
  </p:notesMasterIdLst>
  <p:sldIdLst>
    <p:sldId id="266" r:id="rId3"/>
    <p:sldId id="267" r:id="rId4"/>
    <p:sldId id="268" r:id="rId5"/>
    <p:sldId id="269" r:id="rId6"/>
    <p:sldId id="341" r:id="rId7"/>
    <p:sldId id="342" r:id="rId8"/>
    <p:sldId id="270" r:id="rId9"/>
    <p:sldId id="340" r:id="rId10"/>
    <p:sldId id="343" r:id="rId11"/>
    <p:sldId id="272" r:id="rId12"/>
    <p:sldId id="273" r:id="rId13"/>
    <p:sldId id="274" r:id="rId14"/>
    <p:sldId id="276" r:id="rId15"/>
    <p:sldId id="277" r:id="rId16"/>
    <p:sldId id="344" r:id="rId17"/>
    <p:sldId id="278" r:id="rId18"/>
    <p:sldId id="279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3" r:id="rId31"/>
    <p:sldId id="294" r:id="rId32"/>
    <p:sldId id="295" r:id="rId33"/>
    <p:sldId id="296" r:id="rId34"/>
    <p:sldId id="297" r:id="rId35"/>
    <p:sldId id="298" r:id="rId36"/>
    <p:sldId id="345" r:id="rId37"/>
    <p:sldId id="346" r:id="rId38"/>
    <p:sldId id="347" r:id="rId39"/>
    <p:sldId id="299" r:id="rId40"/>
    <p:sldId id="348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  <p:sldId id="310" r:id="rId52"/>
    <p:sldId id="311" r:id="rId53"/>
    <p:sldId id="312" r:id="rId54"/>
    <p:sldId id="313" r:id="rId55"/>
    <p:sldId id="314" r:id="rId56"/>
    <p:sldId id="315" r:id="rId57"/>
    <p:sldId id="316" r:id="rId58"/>
    <p:sldId id="317" r:id="rId59"/>
    <p:sldId id="318" r:id="rId60"/>
    <p:sldId id="319" r:id="rId61"/>
    <p:sldId id="320" r:id="rId62"/>
    <p:sldId id="321" r:id="rId63"/>
    <p:sldId id="322" r:id="rId64"/>
    <p:sldId id="323" r:id="rId65"/>
    <p:sldId id="325" r:id="rId66"/>
    <p:sldId id="326" r:id="rId67"/>
    <p:sldId id="327" r:id="rId68"/>
    <p:sldId id="328" r:id="rId69"/>
    <p:sldId id="329" r:id="rId70"/>
    <p:sldId id="330" r:id="rId71"/>
    <p:sldId id="331" r:id="rId72"/>
    <p:sldId id="332" r:id="rId73"/>
    <p:sldId id="349" r:id="rId74"/>
    <p:sldId id="333" r:id="rId75"/>
    <p:sldId id="334" r:id="rId76"/>
    <p:sldId id="335" r:id="rId77"/>
    <p:sldId id="336" r:id="rId78"/>
    <p:sldId id="337" r:id="rId79"/>
    <p:sldId id="338" r:id="rId80"/>
    <p:sldId id="339" r:id="rId8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dwPmxJLGvZSPMbQDCNTcQ==" hashData="WtfP8/A4BPJRNpbc3G9YwDi3Xy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3E1A"/>
    <a:srgbClr val="B2A64E"/>
    <a:srgbClr val="957B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02" autoAdjust="0"/>
    <p:restoredTop sz="94660"/>
  </p:normalViewPr>
  <p:slideViewPr>
    <p:cSldViewPr>
      <p:cViewPr>
        <p:scale>
          <a:sx n="60" d="100"/>
          <a:sy n="60" d="100"/>
        </p:scale>
        <p:origin x="-605" y="-47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8C29D03-7715-4D46-B93F-82E14AB60C52}" type="datetimeFigureOut">
              <a:rPr lang="es-ES"/>
              <a:pPr>
                <a:defRPr/>
              </a:pPr>
              <a:t>17/05/2014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9F608DC-25E9-49BC-B3B2-6F3A2D94DB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80663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2457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FC5B38-E22D-4622-A067-B0AAF3F9A009}" type="slidenum">
              <a:rPr lang="es-ES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es-ES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7270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0AB1C29-0F24-4925-AD4F-233F4450591D}" type="slidenum">
              <a:rPr lang="es-ES" altLang="es-ES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62</a:t>
            </a:fld>
            <a:endParaRPr lang="es-ES" altLang="es-ES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D594C-0164-492D-A62B-E194F3C8124D}" type="datetimeFigureOut">
              <a:rPr lang="es-ES"/>
              <a:pPr>
                <a:defRPr/>
              </a:pPr>
              <a:t>17/05/2014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75269-9050-45B0-8CE1-7E6B9CC8FB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6661E-0233-4C7A-812D-78D75F49D938}" type="datetimeFigureOut">
              <a:rPr lang="es-ES"/>
              <a:pPr>
                <a:defRPr/>
              </a:pPr>
              <a:t>17/05/2014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3FA81-D475-4803-8411-581AF16BCC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17714-7146-4C9A-8846-172E024A9B56}" type="datetimeFigureOut">
              <a:rPr lang="es-ES"/>
              <a:pPr>
                <a:defRPr/>
              </a:pPr>
              <a:t>17/05/2014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FD6BD-AB9D-443B-8BAC-B5774C2D22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9B495-827C-4198-B1FB-874DC526799D}" type="datetimeFigureOut">
              <a:rPr lang="es-ES"/>
              <a:pPr>
                <a:defRPr/>
              </a:pPr>
              <a:t>17/05/2014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698FD-74FB-4D82-9903-E722156A19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C60B2-FAA5-42B6-94EB-26E091557BD0}" type="datetimeFigureOut">
              <a:rPr lang="es-ES"/>
              <a:pPr>
                <a:defRPr/>
              </a:pPr>
              <a:t>17/05/2014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7921C-1CC0-4F56-8704-DCDD983E67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F2BF0-3A12-45DB-8F06-81C351814E53}" type="datetimeFigureOut">
              <a:rPr lang="es-ES"/>
              <a:pPr>
                <a:defRPr/>
              </a:pPr>
              <a:t>17/05/2014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003A5-2FC6-42FA-AC45-9897DCA653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6D3F1-7A52-4EE7-BB9A-B8C55D43A2C6}" type="datetimeFigureOut">
              <a:rPr lang="es-ES"/>
              <a:pPr>
                <a:defRPr/>
              </a:pPr>
              <a:t>17/05/2014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E29E3-A3E4-4D7A-ADF4-476B093ABA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D7778-BEE9-4B9E-BA62-35C091E0B816}" type="datetimeFigureOut">
              <a:rPr lang="es-ES"/>
              <a:pPr>
                <a:defRPr/>
              </a:pPr>
              <a:t>17/05/2014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949D1-8158-4B28-990E-8E829DFB23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85C83-B32F-4454-A3FF-BCDA515DA92F}" type="datetimeFigureOut">
              <a:rPr lang="es-ES"/>
              <a:pPr>
                <a:defRPr/>
              </a:pPr>
              <a:t>17/05/2014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47303-276A-438A-AD76-C6A13E4C18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693DF-C45F-49D5-9229-48DEF5C97115}" type="datetimeFigureOut">
              <a:rPr lang="es-ES"/>
              <a:pPr>
                <a:defRPr/>
              </a:pPr>
              <a:t>17/05/2014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16161-76F4-4D90-A20E-DBFB7CB5F4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5990D-F6E0-4600-B52B-756D0F4D4034}" type="datetimeFigureOut">
              <a:rPr lang="es-ES"/>
              <a:pPr>
                <a:defRPr/>
              </a:pPr>
              <a:t>17/05/2014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6F47E-0A18-4918-9FB2-3B4E4A7BA4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E583C4B-ABCE-4B2E-94F6-75496DA14C1E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84000" sy="84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1BC32E-CE8A-4B89-875B-BCC688755358}" type="datetimeFigureOut">
              <a:rPr lang="es-ES"/>
              <a:pPr>
                <a:defRPr/>
              </a:pPr>
              <a:t>17/05/2014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1D190C-9578-4BD6-B435-62A0AE7C07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ransition spd="slow" advTm="8000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6BAB9FE-F6AC-49E1-AD9F-F0F1F47EB610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bin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bin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3.png"/><Relationship Id="rId7" Type="http://schemas.openxmlformats.org/officeDocument/2006/relationships/image" Target="../media/image8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6.png"/><Relationship Id="rId1" Type="http://schemas.openxmlformats.org/officeDocument/2006/relationships/audio" Target="../media/audio4.bin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73" name="Picture 9" descr="Barrendero Animado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49450" y="960438"/>
            <a:ext cx="5029200" cy="473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8" name="WordArt 4"/>
          <p:cNvSpPr>
            <a:spLocks noChangeArrowheads="1" noChangeShapeType="1" noTextEdit="1"/>
          </p:cNvSpPr>
          <p:nvPr/>
        </p:nvSpPr>
        <p:spPr bwMode="auto">
          <a:xfrm>
            <a:off x="611188" y="2132856"/>
            <a:ext cx="7777162" cy="1196132"/>
          </a:xfrm>
          <a:prstGeom prst="rect">
            <a:avLst/>
          </a:prstGeom>
          <a:scene3d>
            <a:camera prst="orthographicFront"/>
            <a:lightRig rig="threePt" dir="t"/>
          </a:scene3d>
          <a:sp3d prstMaterial="plastic">
            <a:bevelT w="114300" h="114300"/>
            <a:bevelB/>
          </a:sp3d>
        </p:spPr>
        <p:txBody>
          <a:bodyPr wrap="none" fromWordArt="1">
            <a:prstTxWarp prst="textInflateTop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Perpetua"/>
              </a:rPr>
              <a:t>El material es de aquí y de allá</a:t>
            </a:r>
          </a:p>
        </p:txBody>
      </p:sp>
      <p:sp>
        <p:nvSpPr>
          <p:cNvPr id="62469" name="WordArt 5"/>
          <p:cNvSpPr>
            <a:spLocks noChangeArrowheads="1" noChangeShapeType="1" noTextEdit="1"/>
          </p:cNvSpPr>
          <p:nvPr/>
        </p:nvSpPr>
        <p:spPr bwMode="auto">
          <a:xfrm>
            <a:off x="827088" y="3810000"/>
            <a:ext cx="7350028" cy="842963"/>
          </a:xfrm>
          <a:prstGeom prst="rect">
            <a:avLst/>
          </a:prstGeom>
          <a:scene3d>
            <a:camera prst="legacyPerspectiveBottom"/>
            <a:lightRig rig="legacyNormal3" dir="t"/>
          </a:scene3d>
          <a:sp3d>
            <a:bevelT w="165100" prst="coolSlant"/>
          </a:sp3d>
        </p:spPr>
        <p:txBody>
          <a:bodyPr wrap="none" fromWordArt="1">
            <a:prstTxWarp prst="textDeflateBottom">
              <a:avLst>
                <a:gd name="adj" fmla="val 71940"/>
              </a:avLst>
            </a:prstTxWarp>
            <a:sp3d extrusionH="8874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36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 panose="02040502050506030303" pitchFamily="18" charset="0"/>
                <a:cs typeface="IrisUPC"/>
              </a:rPr>
              <a:t>La Presentación ha sido Creada Por:</a:t>
            </a:r>
          </a:p>
        </p:txBody>
      </p:sp>
      <p:sp>
        <p:nvSpPr>
          <p:cNvPr id="62470" name="WordArt 6"/>
          <p:cNvSpPr>
            <a:spLocks noChangeArrowheads="1" noChangeShapeType="1" noTextEdit="1"/>
          </p:cNvSpPr>
          <p:nvPr/>
        </p:nvSpPr>
        <p:spPr bwMode="auto">
          <a:xfrm>
            <a:off x="899319" y="4797152"/>
            <a:ext cx="7200900" cy="892449"/>
          </a:xfrm>
          <a:prstGeom prst="rect">
            <a:avLst/>
          </a:prstGeom>
          <a:scene3d>
            <a:camera prst="perspectiveRelaxedModerately"/>
            <a:lightRig rig="threePt" dir="t"/>
          </a:scene3d>
          <a:sp3d>
            <a:bevelT w="165100" prst="coolSlant"/>
          </a:sp3d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es-ES" sz="28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33CC33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1F7A1F"/>
                  </a:prstShdw>
                </a:effectLst>
                <a:latin typeface="High Tower Text" panose="02040502050506030303" pitchFamily="18" charset="0"/>
              </a:rPr>
              <a:t>V. G. R. ( </a:t>
            </a:r>
            <a:r>
              <a:rPr lang="es-ES" sz="28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33CC33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1F7A1F"/>
                  </a:prstShdw>
                </a:effectLst>
                <a:latin typeface="High Tower Text" panose="02040502050506030303" pitchFamily="18" charset="0"/>
              </a:rPr>
              <a:t>Barrendeitor</a:t>
            </a:r>
            <a:r>
              <a:rPr lang="es-ES" sz="28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33CC33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1F7A1F"/>
                  </a:prstShdw>
                </a:effectLst>
                <a:latin typeface="High Tower Text" panose="02040502050506030303" pitchFamily="18" charset="0"/>
              </a:rPr>
              <a:t> )</a:t>
            </a:r>
          </a:p>
        </p:txBody>
      </p:sp>
      <p:sp>
        <p:nvSpPr>
          <p:cNvPr id="62472" name="WordArt 8"/>
          <p:cNvSpPr>
            <a:spLocks noChangeArrowheads="1" noChangeShapeType="1" noTextEdit="1"/>
          </p:cNvSpPr>
          <p:nvPr/>
        </p:nvSpPr>
        <p:spPr bwMode="auto">
          <a:xfrm>
            <a:off x="2555875" y="5877272"/>
            <a:ext cx="3816350" cy="5778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High Tower Text" panose="02040502050506030303" pitchFamily="18" charset="0"/>
                <a:cs typeface="Arial"/>
              </a:rPr>
              <a:t>Automático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39838" y="37108"/>
            <a:ext cx="792717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5400" b="1" kern="10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mprint MT Shadow"/>
              </a:rPr>
              <a:t>Me complace invitaros a la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029729" y="960438"/>
            <a:ext cx="7147387" cy="117241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440" tIns="45720" rIns="91440" bIns="45720">
            <a:prstTxWarp prst="textTriangle">
              <a:avLst/>
            </a:prstTxWarp>
            <a:spAutoFit/>
            <a:sp3d extrusionH="57150">
              <a:bevelT w="82550" h="38100" prst="coolSlant"/>
            </a:sp3d>
          </a:bodyPr>
          <a:lstStyle/>
          <a:p>
            <a:pPr algn="ctr"/>
            <a:r>
              <a:rPr lang="es-ES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Fiesta de San Isidro</a:t>
            </a:r>
            <a:endParaRPr lang="es-E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5000">
        <p14:vortex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23" presetClass="entr" presetSubtype="16" repeatCount="4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 animBg="1"/>
      <p:bldP spid="62469" grpId="0" animBg="1"/>
      <p:bldP spid="62470" grpId="0" animBg="1"/>
      <p:bldP spid="62472" grpId="0" animBg="1"/>
      <p:bldP spid="2" grpId="0" build="allAtOnce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476375" y="184150"/>
            <a:ext cx="648017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Fiesta de San Isidro -  Madrid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23850" y="1052513"/>
            <a:ext cx="8496300" cy="1938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Del 14 al 18 de mayo Madrid celebra su festividad por antonomasia, la de su patrón, San Isidro, y para celebrarlo como se merece, se organizan una serie de actividades que llenan la ciudad de música, circo, teatro, baile y </a:t>
            </a:r>
            <a:r>
              <a:rPr lang="es-ES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fiestas </a:t>
            </a:r>
            <a:r>
              <a:rPr lang="es-E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chulaponas.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23850" y="3429000"/>
            <a:ext cx="8496300" cy="2678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Madrid se declara oficialmente en fiestas el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miércoles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14 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mayo, se inauguran con un pasacalles de gigantes y cabezudos que recorre el centro de la ciudad, a partir de las 18 hrs. El pasacalles da paso al Pregón en la Plaza de la Villa, sobre las 20hrs, al cual le sigue un concierto de música popular y de zarzuela, en homenaje al maestro Alonso, en la Plaza Mayor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3000">
        <p14:vortex/>
      </p:transition>
    </mc:Choice>
    <mc:Fallback xmlns="">
      <p:transition spd="slow" advClick="0" advTm="6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611560" y="188640"/>
            <a:ext cx="7725192" cy="923330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Biografía de San Isidro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95288" y="1268413"/>
            <a:ext cx="8497887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clamationItal" pitchFamily="2" charset="0"/>
                <a:cs typeface="+mn-cs"/>
              </a:rPr>
              <a:t>Nació en torno al 1082 en Madrid, durante el reinado de Alfonso VI, monarca que reconquistó las tierras de ese entorno. Sus padres eran de extracción humilde y probablemente le llamaron Isidro en honor de San Isidoro, sabio y santo Arzobispo de Sevilla en la época visigoda.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95288" y="3644900"/>
            <a:ext cx="8497887" cy="3046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clamationItal" pitchFamily="2" charset="0"/>
                <a:cs typeface="+mn-cs"/>
              </a:rPr>
              <a:t>San Isidro, cuyo nombre era Isidro de Merlo y Quintana, estuvo casado con Santa María de la Cabeza, con quien convivió en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clamationItal" pitchFamily="2" charset="0"/>
                <a:cs typeface="+mn-cs"/>
              </a:rPr>
              <a:t>Torrelaguna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clamationItal" pitchFamily="2" charset="0"/>
                <a:cs typeface="+mn-cs"/>
              </a:rPr>
              <a:t>. Sirvió en las tierras del noble madrileño Juan de Vargas y sobre el solar de lo que fue su casa en Madrid hay actualmente un museo con exposiciones temporales sobre la ciudad y también con recuerdos relativos a la vida del santo. Se sabe su profesión principal era labrador.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6000">
        <p14:vortex dir="d"/>
      </p:transition>
    </mc:Choice>
    <mc:Fallback xmlns="">
      <p:transition spd="slow" advTm="6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77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01 san-isidr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0"/>
            <a:ext cx="6191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500188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643813" y="0"/>
            <a:ext cx="1500187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76375" y="0"/>
            <a:ext cx="6143625" cy="6858000"/>
          </a:xfrm>
          <a:prstGeom prst="rect">
            <a:avLst/>
          </a:prstGeom>
          <a:solidFill>
            <a:schemeClr val="accent5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01 san-isidr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0"/>
            <a:ext cx="6191250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0">
        <p14:vortex dir="u"/>
        <p:sndAc>
          <p:stSnd loop="1">
            <p:snd r:embed="rId2" name="La del Soto del Parral y Luisa Fernanda.wav"/>
          </p:stSnd>
        </p:sndAc>
      </p:transition>
    </mc:Choice>
    <mc:Fallback xmlns="">
      <p:transition spd="slow" advClick="0" advTm="10000">
        <p:fade/>
        <p:sndAc>
          <p:stSnd loop="1">
            <p:snd r:embed="rId4" name="La del Soto del Parral y Luisa Fernan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24544" y="0"/>
            <a:ext cx="97930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0"/>
            <a:ext cx="9793088" cy="68580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80528" y="116631"/>
            <a:ext cx="9505056" cy="662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971600" y="0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Qué ¿nerviosilla, Amaya?, a mi la primera vez me pasó lo mismo, luego te acostumbras,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19589" y="5613340"/>
            <a:ext cx="8920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Sra. Alcaldesa, a mi lo que me pasa es que, aunque parezca</a:t>
            </a:r>
          </a:p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entira, me pongo colorada cuando me miran, me pongo</a:t>
            </a:r>
          </a:p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olorada cuando me miran, me pongo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coloraaada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3707904" y="764704"/>
            <a:ext cx="0" cy="144587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 de flecha"/>
          <p:cNvCxnSpPr/>
          <p:nvPr/>
        </p:nvCxnSpPr>
        <p:spPr>
          <a:xfrm flipH="1" flipV="1">
            <a:off x="6408712" y="3212976"/>
            <a:ext cx="36514" cy="252065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740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34000">
        <p14:glitter pattern="hexagon"/>
      </p:transition>
    </mc:Choice>
    <mc:Fallback xmlns=""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7" presetClass="entr" presetSubtype="1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750"/>
                            </p:stCondLst>
                            <p:childTnLst>
                              <p:par>
                                <p:cTn id="2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836712"/>
            <a:ext cx="9144000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021289"/>
            <a:ext cx="9144000" cy="836712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836712"/>
            <a:ext cx="9144000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683568" y="5288341"/>
            <a:ext cx="81980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Paisanoooooos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hoy he venido aquí para daros un</a:t>
            </a:r>
          </a:p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iscurso, y como queréis que un discurso os de,</a:t>
            </a:r>
          </a:p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ues os voy a dar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discurso que para eso he venido,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mesentiende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?, ¿ha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quedao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claro? Pues eso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43752" y="0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pregonera de las fiestas de San Isidro, la ex jugadora de baloncesto Amaya Valdemoro,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pregona</a:t>
            </a:r>
          </a:p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regonando, y no deja de pregonar, ¡¡Qué Pregonera!!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148064" y="1340768"/>
            <a:ext cx="3193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yo ni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menterao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6588224" y="1700808"/>
            <a:ext cx="0" cy="57606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670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4000">
        <p14:glitter dir="r" pattern="hexagon"/>
      </p:transition>
    </mc:Choice>
    <mc:Fallback>
      <p:transition spd="slow" advTm="4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500"/>
                            </p:stCondLst>
                            <p:childTnLst>
                              <p:par>
                                <p:cTn id="36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6100"/>
                            </p:stCondLst>
                            <p:childTnLst>
                              <p:par>
                                <p:cTn id="43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31 Luna"/>
          <p:cNvSpPr/>
          <p:nvPr/>
        </p:nvSpPr>
        <p:spPr>
          <a:xfrm>
            <a:off x="0" y="260350"/>
            <a:ext cx="4572000" cy="6337300"/>
          </a:xfrm>
          <a:prstGeom prst="moon">
            <a:avLst>
              <a:gd name="adj" fmla="val 87500"/>
            </a:avLst>
          </a:prstGeom>
          <a:solidFill>
            <a:schemeClr val="tx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3" name="32 Luna"/>
          <p:cNvSpPr/>
          <p:nvPr/>
        </p:nvSpPr>
        <p:spPr>
          <a:xfrm flipH="1">
            <a:off x="4500563" y="260350"/>
            <a:ext cx="4643437" cy="6337300"/>
          </a:xfrm>
          <a:prstGeom prst="moon">
            <a:avLst>
              <a:gd name="adj" fmla="val 87500"/>
            </a:avLst>
          </a:prstGeom>
          <a:solidFill>
            <a:schemeClr val="tx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1042988" y="6027738"/>
            <a:ext cx="7002462" cy="8302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salida de Gigantes y Cabezudos anuncia el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comienzo de las fiestas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7000">
        <p14:glitter dir="u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852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3000">
        <p14:glitter dir="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125538"/>
            <a:ext cx="9144000" cy="461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49275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237289"/>
            <a:ext cx="9144000" cy="620712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125538"/>
            <a:ext cx="9143999" cy="460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0" y="549275"/>
            <a:ext cx="9144000" cy="576263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732463"/>
            <a:ext cx="9144000" cy="504825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611188" y="0"/>
            <a:ext cx="8137525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 le atribuyen varios milagros. Visitaba a menudo las escasas iglesias que tenía Madrid y al principio otros campesinos decían que esto lo hacía por holgazanería en lugar de por devoción</a:t>
            </a:r>
          </a:p>
        </p:txBody>
      </p:sp>
    </p:spTree>
    <p:extLst>
      <p:ext uri="{BB962C8B-B14F-4D97-AF65-F5344CB8AC3E}">
        <p14:creationId xmlns:p14="http://schemas.microsoft.com/office/powerpoint/2010/main" val="26007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6000">
        <p14:honeycomb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04 san-isidro (2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04 san-isidro (2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04 san-isidro (2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04 san-isidro (2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04 san-isidro (2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755650" y="5805488"/>
            <a:ext cx="7993063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Una vez Vargas salió a comprobar si esto era cierto, y encontró a los ángeles arando en su lugar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0">
        <p14:honeycomb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05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92150"/>
            <a:ext cx="914400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921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6165850"/>
            <a:ext cx="9144000" cy="6921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92150"/>
            <a:ext cx="9144000" cy="547370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05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92150"/>
            <a:ext cx="914400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684213" y="0"/>
            <a:ext cx="7920037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Otra forma de contar el milagro, que aparece en las actas de la canonización, es que Vargas encontró a San Isidro arando con ángeles y esto le hacía arar más rápido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4000">
        <p14:ripple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07 san-isidr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914400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07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07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37288"/>
            <a:ext cx="9144000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07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914400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827088" y="5373688"/>
            <a:ext cx="7129462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Tras presenciar el milagro nombró a San Isidro administrador de su hacienda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6000">
        <p14:ripple dir="ru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5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mph" presetSubtype="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48" dur="3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6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08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9144000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8581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072188"/>
            <a:ext cx="9144000" cy="78581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765175"/>
            <a:ext cx="9144000" cy="5307013"/>
          </a:xfrm>
          <a:prstGeom prst="rect">
            <a:avLst/>
          </a:prstGeom>
          <a:solidFill>
            <a:srgbClr val="FF0000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08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9144000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611188" y="103188"/>
            <a:ext cx="8034337" cy="5222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Chulapos y chulapas luciendo el traje típico…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803424" y="6203156"/>
            <a:ext cx="6956425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…de las fiestas de San Isidro de Madrid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9000">
        <p14:ripple dir="lu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36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5r6LdPr9nM0XkciTiGOSPldyk3q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5r6LdPr9nM0XkciTiGOSPldyk3q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38"/>
            <a:ext cx="9144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611188" y="5287963"/>
            <a:ext cx="8081962" cy="15700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Tenemos de todo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oigaaaaa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pipas, caramelos, chicles,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peseta, a peseta la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piruleeeeta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que se ponga la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niña contenta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oigaaaaaaa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vamos que me lo quitan de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las manos, lo estamos dando, lo estamos regalando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flipH="1" flipV="1">
            <a:off x="6659563" y="1412875"/>
            <a:ext cx="73025" cy="396081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9000">
        <p14:ripple dir="ld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692150"/>
            <a:ext cx="9144000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9215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165850"/>
            <a:ext cx="9144000" cy="69215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692150"/>
            <a:ext cx="9144000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666428" y="5306944"/>
            <a:ext cx="82323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Barquillos, rosquillas, pipas, caramelos, chicles,</a:t>
            </a:r>
          </a:p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amos que nos vamos, que me lo quitan de las manos,</a:t>
            </a:r>
          </a:p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peseta, a peseta la piruleta, llévese cuarto y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mitá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</a:t>
            </a:r>
          </a:p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regalo otro tanto oiga, hoy estoy que lo tiro</a:t>
            </a:r>
          </a:p>
        </p:txBody>
      </p:sp>
    </p:spTree>
    <p:extLst>
      <p:ext uri="{BB962C8B-B14F-4D97-AF65-F5344CB8AC3E}">
        <p14:creationId xmlns:p14="http://schemas.microsoft.com/office/powerpoint/2010/main" val="337179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7000">
        <p14:ripple dir="rd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09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6137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500188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643813" y="0"/>
            <a:ext cx="1500187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76375" y="0"/>
            <a:ext cx="6143625" cy="6858000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09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6137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1476375" y="6027738"/>
            <a:ext cx="6335713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Otro milagro es que una vez se presentó un pobre en su casa pidiendo de comer…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7000">
        <p14:shred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10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2562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7155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71550" y="0"/>
            <a:ext cx="102870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15188" y="0"/>
            <a:ext cx="957262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172450" y="0"/>
            <a:ext cx="97155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000250" y="0"/>
            <a:ext cx="5214938" cy="6858000"/>
          </a:xfrm>
          <a:prstGeom prst="rect">
            <a:avLst/>
          </a:prstGeom>
          <a:solidFill>
            <a:schemeClr val="accent6">
              <a:lumMod val="75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11 Imagen" descr="10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2562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1116013" y="5287963"/>
            <a:ext cx="7272337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…él fue a darle de la olla de comida que había preparado su mujer, la beata María de la Cabeza, y la olla, que estaba vacía, se llenó de comida por obra milagrosa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3000">
        <p14:shred dir="out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4120152972_c9ea2924fb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4120152972_c9ea2924fb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" y="0"/>
            <a:ext cx="9115425" cy="682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4120152972_c9ea2924fb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23850" y="6092825"/>
            <a:ext cx="8339138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Aleluya, aleluya, cada uno con la suya, ¡¡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ieeeeepaaaa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!!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shred pattern="rectang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12 san-isidr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2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684213" y="188913"/>
            <a:ext cx="7991475" cy="1384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Fue en una tarde de primavera, bajo el castizo sol de Madrid, pasó garbosa junto a mi vera, le dije chula y me perdí….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5000">
        <p14:shred pattern="rectangle" dir="out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13 san-isidr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3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3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468313" y="5300663"/>
            <a:ext cx="8496300" cy="1385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….me fui tras ella porque algo nuevo había brotado dentro de mí, y al repetirle de nuevo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chuuuula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,,,,,, volvió la cara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sonreir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2000">
        <p14:switch dir="r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15674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81075"/>
            <a:ext cx="9144000" cy="480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00012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805488"/>
            <a:ext cx="9144000" cy="105251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981075"/>
            <a:ext cx="9144000" cy="4860925"/>
          </a:xfrm>
          <a:prstGeom prst="rect">
            <a:avLst/>
          </a:prstGeom>
          <a:solidFill>
            <a:schemeClr val="accent2">
              <a:lumMod val="5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915674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81075"/>
            <a:ext cx="9144000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611188" y="0"/>
            <a:ext cx="7777162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Cuando cimbreas tu talle, paseando por las calles del barrio de Chamberí….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2000">
        <p14:switch dir="l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577659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0"/>
            <a:ext cx="6670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214438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929563" y="0"/>
            <a:ext cx="1214437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14438" y="0"/>
            <a:ext cx="6670675" cy="6858000"/>
          </a:xfrm>
          <a:prstGeom prst="rect">
            <a:avLst/>
          </a:prstGeom>
          <a:solidFill>
            <a:schemeClr val="accent5">
              <a:lumMod val="7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1577659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742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1403350" y="5473700"/>
            <a:ext cx="6337300" cy="1384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s-E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chuuula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se 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 escapa de la boca con algo que me disloca, cuando estás cerca de mí…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6000">
        <p14:flip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24544" y="0"/>
            <a:ext cx="98650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24544" y="17462"/>
            <a:ext cx="9865096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395288" y="50800"/>
            <a:ext cx="8353425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…se escapa de todos lados, ardientes y apasionados cuando pasas por ahí, y yo te digo mi chula,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rechula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requetechula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chulapona de Madrid que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siiii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(ahora vas y lo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twiteas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5000">
        <p14:flip dir="l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71534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2562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71550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71550" y="0"/>
            <a:ext cx="1028700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35825" y="0"/>
            <a:ext cx="936625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172450" y="0"/>
            <a:ext cx="971550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000250" y="0"/>
            <a:ext cx="5214938" cy="6858000"/>
          </a:xfrm>
          <a:prstGeom prst="rect">
            <a:avLst/>
          </a:prstGeom>
          <a:solidFill>
            <a:schemeClr val="accent5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171534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2562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1331913" y="5473700"/>
            <a:ext cx="6769100" cy="1384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Esta ruleta me recuerda a Pablo el de mi pueblo con su “Tarata”,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nunca te tocaba nada,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ja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12 Conector recto de flecha"/>
          <p:cNvCxnSpPr/>
          <p:nvPr/>
        </p:nvCxnSpPr>
        <p:spPr>
          <a:xfrm flipV="1">
            <a:off x="3276600" y="2133600"/>
            <a:ext cx="0" cy="34559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>
            <a:off x="1835150" y="0"/>
            <a:ext cx="584517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de eso se trata Sra. alcaldesa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5000">
        <p14:gallery dir="l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4900"/>
                            </p:stCondLst>
                            <p:childTnLst>
                              <p:par>
                                <p:cTn id="52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341084446348433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1341084446348433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900113" y="5732463"/>
            <a:ext cx="7434262" cy="955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¡¡Quieto todo el mundo, esto es una foto!!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 que se mueva no sale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5000">
        <p14:gallery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am_88170_1441154_6908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0" name="9 Imagen" descr="Imagen1dd.jpg"/>
          <p:cNvPicPr>
            <a:picLocks noChangeAspect="1"/>
          </p:cNvPicPr>
          <p:nvPr/>
        </p:nvPicPr>
        <p:blipFill>
          <a:blip r:embed="rId3" cstate="print"/>
          <a:srcRect l="20607" t="15625" r="21621" b="38542"/>
          <a:stretch>
            <a:fillRect/>
          </a:stretch>
        </p:blipFill>
        <p:spPr>
          <a:xfrm flipH="1" flipV="1">
            <a:off x="12262949" y="3286124"/>
            <a:ext cx="92545" cy="7143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99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407988" y="5470525"/>
            <a:ext cx="8259762" cy="1384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Manooooolo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arrenpújalas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 vente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pacáaaa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que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testoy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esperando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bailar un chotis,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cagüenlá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virgen del pompillo, mira que te 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enrollas   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12 Conector recto de flecha"/>
          <p:cNvCxnSpPr/>
          <p:nvPr/>
        </p:nvCxnSpPr>
        <p:spPr>
          <a:xfrm flipV="1">
            <a:off x="3635375" y="1700213"/>
            <a:ext cx="0" cy="377031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2000">
        <p14:prism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jj12g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350" y="0"/>
            <a:ext cx="9137650" cy="6805613"/>
          </a:xfrm>
        </p:spPr>
      </p:pic>
      <p:sp>
        <p:nvSpPr>
          <p:cNvPr id="13" name="12 CuadroTexto"/>
          <p:cNvSpPr txBox="1"/>
          <p:nvPr/>
        </p:nvSpPr>
        <p:spPr>
          <a:xfrm>
            <a:off x="323850" y="5732463"/>
            <a:ext cx="8050213" cy="9540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Rodolfo golfo, tu aquí a mi lao que hay mucha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lagartona por hay suelta, no la vayamos a liar</a:t>
            </a:r>
          </a:p>
        </p:txBody>
      </p:sp>
      <p:cxnSp>
        <p:nvCxnSpPr>
          <p:cNvPr id="6" name="5 Conector recto de flecha"/>
          <p:cNvCxnSpPr/>
          <p:nvPr/>
        </p:nvCxnSpPr>
        <p:spPr>
          <a:xfrm flipH="1" flipV="1">
            <a:off x="6732588" y="4076700"/>
            <a:ext cx="71437" cy="18002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8000">
        <p14:prism dir="u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84213" y="5657850"/>
            <a:ext cx="80645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También se decía que la providencia hacía que su cosecha siempre fuera muy grande, y compartía lo que tenía con los hombres, las aves y otros animales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3000">
        <p14:prism dir="r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07 Luego dice que no fum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07 Luego dice que no fum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07 Luego dice que no fum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3813" y="0"/>
            <a:ext cx="9096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89360" y="0"/>
            <a:ext cx="813752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Su hijo, que posteriormente sería llamado San </a:t>
            </a:r>
            <a:r>
              <a:rPr lang="es-E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Illán</a:t>
            </a:r>
            <a:r>
              <a:rPr lang="es-E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cayó al pozo y el padre, gracias a su oración, hizo que las aguas del pozo subieran y pudo rescatar a su hijo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345803" y="5889624"/>
            <a:ext cx="6624638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Entre sus milagros más famosos está el del pozo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4000">
        <p14:prism dir="d"/>
      </p:transition>
    </mc:Choice>
    <mc:Fallback xmlns=""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decel="50000" autoRev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3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 C.P. Valle Incla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3813" y="0"/>
            <a:ext cx="9096375" cy="682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0 C.P. Valle Incla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19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0 C.P. Valle Incla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042988" y="0"/>
            <a:ext cx="6553200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 pozo del milagro se encuentra en la casa museo de Madrid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9000">
        <p14:doors dir="vert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he-muscovites-A-warm-autumn-day-in-a-park-a225279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0"/>
            <a:ext cx="4824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95513" y="0"/>
            <a:ext cx="4824412" cy="6858000"/>
          </a:xfrm>
          <a:prstGeom prst="rect">
            <a:avLst/>
          </a:prstGeom>
          <a:solidFill>
            <a:srgbClr val="C0000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2195513" cy="6858000"/>
          </a:xfrm>
          <a:prstGeom prst="rect">
            <a:avLst/>
          </a:prstGeom>
          <a:gradFill flip="none" rotWithShape="1">
            <a:gsLst>
              <a:gs pos="0">
                <a:srgbClr val="957B4D">
                  <a:shade val="30000"/>
                  <a:satMod val="115000"/>
                </a:srgbClr>
              </a:gs>
              <a:gs pos="50000">
                <a:srgbClr val="957B4D">
                  <a:shade val="67500"/>
                  <a:satMod val="115000"/>
                </a:srgbClr>
              </a:gs>
              <a:gs pos="100000">
                <a:srgbClr val="957B4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6 Imagen" descr="The-muscovites-A-warm-autumn-day-in-a-park-a225279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0"/>
            <a:ext cx="4824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7572375" y="0"/>
            <a:ext cx="15716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19925" y="0"/>
            <a:ext cx="2124075" cy="6858000"/>
          </a:xfrm>
          <a:prstGeom prst="rect">
            <a:avLst/>
          </a:prstGeom>
          <a:gradFill flip="none" rotWithShape="1">
            <a:gsLst>
              <a:gs pos="0">
                <a:srgbClr val="957B4D">
                  <a:shade val="30000"/>
                  <a:satMod val="115000"/>
                </a:srgbClr>
              </a:gs>
              <a:gs pos="50000">
                <a:srgbClr val="957B4D">
                  <a:shade val="67500"/>
                  <a:satMod val="115000"/>
                </a:srgbClr>
              </a:gs>
              <a:gs pos="100000">
                <a:srgbClr val="957B4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1835150" y="115888"/>
            <a:ext cx="5737225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San Isidro Labrador, patrón de Madrid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4000">
        <p14:doors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6" grpId="2" animBg="1"/>
      <p:bldP spid="9" grpId="0" animBg="1"/>
      <p:bldP spid="9" grpId="1" animBg="1"/>
      <p:bldP spid="9" grpId="2" animBg="1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 El rincón de Goy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3813" y="0"/>
            <a:ext cx="9096375" cy="682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2 El rincón de Goy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2 El rincón de Goy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619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827088" y="6165850"/>
            <a:ext cx="7415212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Procesión por el casco céntrico de Madrid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4000">
        <p14:prism isInverted="1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3275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6119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476375" cy="6858000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596188" y="0"/>
            <a:ext cx="1547812" cy="6858000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76375" y="0"/>
            <a:ext cx="6048375" cy="6858000"/>
          </a:xfrm>
          <a:prstGeom prst="rect">
            <a:avLst/>
          </a:prstGeom>
          <a:solidFill>
            <a:schemeClr val="bg2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63275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6119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1331913" y="6092825"/>
            <a:ext cx="6772275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Saliendo de la Plaza Mayor de Madrid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3000">
        <p14:prism dir="u" isInverted="1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jj08g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350" y="0"/>
            <a:ext cx="9137650" cy="6858000"/>
          </a:xfrm>
        </p:spPr>
      </p:pic>
      <p:sp>
        <p:nvSpPr>
          <p:cNvPr id="5" name="4 Sol"/>
          <p:cNvSpPr/>
          <p:nvPr/>
        </p:nvSpPr>
        <p:spPr>
          <a:xfrm>
            <a:off x="1071563" y="0"/>
            <a:ext cx="6929437" cy="6572250"/>
          </a:xfrm>
          <a:prstGeom prst="su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Sol"/>
          <p:cNvSpPr/>
          <p:nvPr/>
        </p:nvSpPr>
        <p:spPr>
          <a:xfrm>
            <a:off x="1428750" y="357188"/>
            <a:ext cx="6215063" cy="5857875"/>
          </a:xfrm>
          <a:prstGeom prst="su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1928813" y="785813"/>
            <a:ext cx="5286375" cy="4929187"/>
          </a:xfrm>
          <a:prstGeom prst="su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2214563" y="1071563"/>
            <a:ext cx="4714875" cy="4357687"/>
          </a:xfrm>
          <a:prstGeom prst="sun">
            <a:avLst>
              <a:gd name="adj" fmla="val 26616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618834" y="324148"/>
            <a:ext cx="790633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Callejeando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entre la multitud 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la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gente, 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por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 ferial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6000">
        <p14:prism dir="r" isInverted="1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187624" y="0"/>
            <a:ext cx="70150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¿Alguien ha visto un billete de 100 </a:t>
            </a:r>
            <a:r>
              <a:rPr lang="es-ES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luris</a:t>
            </a:r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?, es lo</a:t>
            </a:r>
          </a:p>
          <a:p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</a:t>
            </a:r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nico que tengo para pasar el mes, </a:t>
            </a:r>
            <a:r>
              <a:rPr lang="es-ES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mecagüen</a:t>
            </a:r>
            <a:endParaRPr lang="es-ES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muelas, mira que soy </a:t>
            </a:r>
            <a:r>
              <a:rPr lang="es-ES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gilipichi</a:t>
            </a:r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to lo pierdo</a:t>
            </a: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4355976" y="1200329"/>
            <a:ext cx="0" cy="21267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818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2000">
        <p14:prism dir="d" isInverted="1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3929546432_01af9af511_z.jpg"/>
          <p:cNvPicPr>
            <a:picLocks noChangeAspect="1"/>
          </p:cNvPicPr>
          <p:nvPr/>
        </p:nvPicPr>
        <p:blipFill>
          <a:blip r:embed="rId4" cstate="print"/>
          <a:srcRect l="11718" t="6055" r="22206" b="10416"/>
          <a:stretch>
            <a:fillRect/>
          </a:stretch>
        </p:blipFill>
        <p:spPr>
          <a:xfrm flipH="1">
            <a:off x="9143999" y="8259602"/>
            <a:ext cx="47139" cy="45719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3929546432_01af9af511_z.jpg"/>
          <p:cNvPicPr>
            <a:picLocks noChangeAspect="1"/>
          </p:cNvPicPr>
          <p:nvPr/>
        </p:nvPicPr>
        <p:blipFill>
          <a:blip r:embed="rId5" cstate="print"/>
          <a:srcRect l="11718" t="6055" r="22206" b="10416"/>
          <a:stretch>
            <a:fillRect/>
          </a:stretch>
        </p:blipFill>
        <p:spPr>
          <a:xfrm>
            <a:off x="9666079" y="7358090"/>
            <a:ext cx="74186" cy="71438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475656" y="5805264"/>
            <a:ext cx="67601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Goyescos y chulapos se dan cita en el</a:t>
            </a: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Ferial de San Isidro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244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9000">
        <p14:warp dir="in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49275"/>
            <a:ext cx="9144000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492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308725"/>
            <a:ext cx="9144000" cy="5492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49275"/>
            <a:ext cx="9144000" cy="5759450"/>
          </a:xfrm>
          <a:prstGeom prst="rect">
            <a:avLst/>
          </a:prstGeom>
          <a:solidFill>
            <a:srgbClr val="00B05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829309" y="580579"/>
            <a:ext cx="74853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Pepeeeeeeee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¿Dónde estás que no te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veeeeeeo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uando te pille, te vas a enterar, que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haaaarta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 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tienes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piojooooso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se lo voy a decir a tu madre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4355976" y="1780908"/>
            <a:ext cx="0" cy="154618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78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2000">
        <p14:warp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7" presetClass="entr" presetSubtype="4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23704332320680-210735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23704332320680-210735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900113" y="5287963"/>
            <a:ext cx="7754937" cy="15700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 paseando, paseando no podíamos perdernos lo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mas importante de las fiestas de San Isidro, a mi no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 gustan pero, para quien le guste aquí están,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¡¡¡Los Toros de San Isidro!!! Desde la Monumental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5000">
        <p14:ferris dir="l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124744"/>
            <a:ext cx="9144000" cy="4608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0" y="908050"/>
            <a:ext cx="9144000" cy="4968875"/>
          </a:xfrm>
          <a:prstGeom prst="rect">
            <a:avLst/>
          </a:prstGeom>
          <a:solidFill>
            <a:srgbClr val="957B4D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124744"/>
            <a:ext cx="9144000" cy="4608511"/>
          </a:xfrm>
          <a:prstGeom prst="rect">
            <a:avLst/>
          </a:prstGeom>
          <a:solidFill>
            <a:srgbClr val="B2A64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733255"/>
            <a:ext cx="9144000" cy="1124745"/>
          </a:xfrm>
          <a:prstGeom prst="rect">
            <a:avLst/>
          </a:prstGeom>
          <a:gradFill flip="none" rotWithShape="1">
            <a:gsLst>
              <a:gs pos="0">
                <a:srgbClr val="957B4D">
                  <a:shade val="30000"/>
                  <a:satMod val="115000"/>
                </a:srgbClr>
              </a:gs>
              <a:gs pos="50000">
                <a:srgbClr val="957B4D">
                  <a:shade val="67500"/>
                  <a:satMod val="115000"/>
                </a:srgbClr>
              </a:gs>
              <a:gs pos="100000">
                <a:srgbClr val="957B4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1124744"/>
          </a:xfrm>
          <a:prstGeom prst="rect">
            <a:avLst/>
          </a:prstGeom>
          <a:gradFill flip="none" rotWithShape="1">
            <a:gsLst>
              <a:gs pos="0">
                <a:srgbClr val="957B4D">
                  <a:shade val="30000"/>
                  <a:satMod val="115000"/>
                </a:srgbClr>
              </a:gs>
              <a:gs pos="50000">
                <a:srgbClr val="957B4D">
                  <a:shade val="67500"/>
                  <a:satMod val="115000"/>
                </a:srgbClr>
              </a:gs>
              <a:gs pos="100000">
                <a:srgbClr val="957B4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916191" y="19457"/>
            <a:ext cx="731161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Mucha gente compra el bono para todas las</a:t>
            </a:r>
          </a:p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orridas de toros de San Isidro, y así se ahorran 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dinerillo, nosotros entraremos gratis</a:t>
            </a:r>
          </a:p>
        </p:txBody>
      </p:sp>
    </p:spTree>
    <p:extLst>
      <p:ext uri="{BB962C8B-B14F-4D97-AF65-F5344CB8AC3E}">
        <p14:creationId xmlns:p14="http://schemas.microsoft.com/office/powerpoint/2010/main" val="75939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2000">
        <p14:ferris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  <p:bldP spid="10" grpId="0" animBg="1"/>
      <p:bldP spid="11" grpId="0" animBg="1"/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lexander Streltsov &amp; Christine Van Loo (Aerial Duo)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36613"/>
            <a:ext cx="914400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Alexander Streltsov &amp; Christine Van Loo (Aerial Duo)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36613"/>
            <a:ext cx="914400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8366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6021388"/>
            <a:ext cx="9144000" cy="8366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116013" y="5657850"/>
            <a:ext cx="7194550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Empiezan a salir las “Cuadrillas” y la Plaza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presenta un total de tres cuartos y cien gramos,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aún falta cuarto y mitad para llenar el aforo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1000">
        <p14:conveyor dir="l"/>
        <p:sndAc>
          <p:stSnd>
            <p:snd r:embed="rId2" name="España Cañi_1.wav"/>
          </p:stSnd>
        </p:sndAc>
      </p:transition>
    </mc:Choice>
    <mc:Fallback>
      <p:transition spd="slow" advTm="21000">
        <p:fade/>
        <p:sndAc>
          <p:stSnd>
            <p:snd r:embed="rId2" name="España Cañi_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Bellagi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Bellagi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468313" y="0"/>
            <a:ext cx="828675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 comienzo el “Paseíllo” para saludar a la presidencia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5000">
        <p14:conveyor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ir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cir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683568" y="4549676"/>
            <a:ext cx="8130752" cy="230832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Bueno pues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esto está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chupao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lo voy a ventilar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rápido que hace mucho caló, una verónica, un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capotaso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por aquí y otro por allá, un descabello 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listo, me voy al bar de Pepe,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tiene unas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albondiguillas que quitan el hipo, salgo haciendo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fuuuu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como los 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gatos, y el que venga atrás que 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arree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2000">
        <p14:prism isContent="1"/>
      </p:transition>
    </mc:Choice>
    <mc:Fallback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irque-du-solei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cirque-du-solei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1331913" y="6027738"/>
            <a:ext cx="6596062" cy="8302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Eheee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eso es Nemesio, así hay que entrar,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raspando pero sin manchar, que corra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l´aire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7 Conector recto de flecha"/>
          <p:cNvCxnSpPr/>
          <p:nvPr/>
        </p:nvCxnSpPr>
        <p:spPr>
          <a:xfrm flipH="1" flipV="1">
            <a:off x="2916238" y="3141663"/>
            <a:ext cx="142875" cy="29511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6000">
        <p14:prism dir="r" isContent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irque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Cirque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13" y="0"/>
            <a:ext cx="9132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1835150" y="5445125"/>
            <a:ext cx="6192838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Nemesio, si no me manchas el traje y no me pisas el “juanete” te compro una vaca hinchable ¿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quedao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claro?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5364163" y="2205038"/>
            <a:ext cx="71437" cy="33115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1187624" y="374651"/>
            <a:ext cx="280019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Muuuuuuuuuu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claro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flipH="1">
            <a:off x="1763713" y="836613"/>
            <a:ext cx="71437" cy="20875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1000">
        <p14:prism dir="u" isContent="1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cirque-du-soleilp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cirque-du-soleilp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irque-du-soleilp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619250" y="6027738"/>
            <a:ext cx="6780213" cy="8302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Vamos Celedonio que tu puedes, te veo muy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desganao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¿Qué te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paaaaasa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 flipH="1" flipV="1">
            <a:off x="5795963" y="3357563"/>
            <a:ext cx="144462" cy="26638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636588" y="6021388"/>
            <a:ext cx="7921625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No me encuentro bien Gonzalo, tengo pesadillas por las noches, y sueño que me van a cortar las orejas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 flipV="1">
            <a:off x="1187450" y="5373688"/>
            <a:ext cx="144463" cy="7921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6000">
        <p14:prism dir="d" isContent="1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6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irqueduSolei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CirqueduSolei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679450" y="5657850"/>
            <a:ext cx="8232775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¿Qué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paaaaasa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Macario? Deja ya de decir que te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voy a dar, que te voy a dar, venga dame si te atreves,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cooooooñio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ya no se respeta ni la edad,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mecagüeeeen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2000">
        <p14:window dir="vert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irquehandbalancing-1024x7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cirquehandbalancing-1024x7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irquehandbalancing-1024x7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635375" y="0"/>
            <a:ext cx="5113338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Maestro ¿Qué vamos a hacer con los rabos y las orejas que hemos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conseguío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>
            <a:off x="7164388" y="908050"/>
            <a:ext cx="71437" cy="6492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900113" y="5657850"/>
            <a:ext cx="7631112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Tu no lo se, pero lo que es yo, me voy a preparar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una fabada que no se la salta un gitano, que hace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mucho que no la como,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uuuuuuummm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fabada rica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 flipH="1" flipV="1">
            <a:off x="3132138" y="2636838"/>
            <a:ext cx="71437" cy="30956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8000">
        <p14:window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715343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214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7155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71550" y="0"/>
            <a:ext cx="10287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15188" y="0"/>
            <a:ext cx="957262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172450" y="0"/>
            <a:ext cx="97155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000250" y="0"/>
            <a:ext cx="5214938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9 Imagen" descr="1715343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214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1979613" y="5300663"/>
            <a:ext cx="5483225" cy="1384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No podía faltar en estas fiestas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 mas típico de Madrid,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 Organillero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6000">
        <p14:prism isContent="1" isInverted="1"/>
        <p:sndAc>
          <p:stSnd loop="1">
            <p:snd r:embed="rId2" name="La del Soto del Parral y Luisa Fernanda.wav"/>
          </p:stSnd>
        </p:sndAc>
      </p:transition>
    </mc:Choice>
    <mc:Fallback xmlns="">
      <p:transition spd="slow" advClick="0" advTm="16000">
        <p:fade/>
        <p:sndAc>
          <p:stSnd loop="1">
            <p:snd r:embed="rId4" name="La del Soto del Parral y Luisa Fernan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3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3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31 san-isidr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419225" y="0"/>
            <a:ext cx="6305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31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0"/>
            <a:ext cx="6307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31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0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31 san-isid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40650" y="0"/>
            <a:ext cx="140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985838" y="188913"/>
            <a:ext cx="7316787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Al ver esta carita, seguimos con la poesía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547813" y="5516563"/>
            <a:ext cx="6192837" cy="12017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Bendito el día, madrileñita, en que una tarde te conocí, tú me enseñaste entre sonrisas lo más bonito de tu Madrid….</a:t>
            </a:r>
            <a:endParaRPr lang="es-E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5000">
        <p14:prism dir="r" isContent="1" isInverted="1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94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usas mas guap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616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85725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27088" y="0"/>
            <a:ext cx="930275" cy="6858000"/>
          </a:xfrm>
          <a:prstGeom prst="rect">
            <a:avLst/>
          </a:prstGeom>
          <a:gradFill flip="none" rotWithShape="1">
            <a:gsLst>
              <a:gs pos="0">
                <a:srgbClr val="DE4A78">
                  <a:shade val="30000"/>
                  <a:satMod val="115000"/>
                </a:srgbClr>
              </a:gs>
              <a:gs pos="50000">
                <a:srgbClr val="DE4A78">
                  <a:shade val="67500"/>
                  <a:satMod val="115000"/>
                </a:srgbClr>
              </a:gs>
              <a:gs pos="100000">
                <a:srgbClr val="DE4A7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7380288" y="0"/>
            <a:ext cx="857250" cy="6858000"/>
          </a:xfrm>
          <a:prstGeom prst="rect">
            <a:avLst/>
          </a:prstGeom>
          <a:gradFill flip="none" rotWithShape="1">
            <a:gsLst>
              <a:gs pos="0">
                <a:srgbClr val="DE4A78">
                  <a:shade val="30000"/>
                  <a:satMod val="115000"/>
                </a:srgbClr>
              </a:gs>
              <a:gs pos="50000">
                <a:srgbClr val="DE4A78">
                  <a:shade val="67500"/>
                  <a:satMod val="115000"/>
                </a:srgbClr>
              </a:gs>
              <a:gs pos="100000">
                <a:srgbClr val="DE4A7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243888" y="0"/>
            <a:ext cx="900112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143900" y="0"/>
            <a:ext cx="214314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763713" y="0"/>
            <a:ext cx="5616575" cy="6858000"/>
          </a:xfrm>
          <a:prstGeom prst="rect">
            <a:avLst/>
          </a:prstGeom>
          <a:solidFill>
            <a:srgbClr val="DE4A78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3" name="12 Imagen" descr="rusas mas guap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616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/>
          <p:nvPr/>
        </p:nvSpPr>
        <p:spPr>
          <a:xfrm>
            <a:off x="971550" y="5445125"/>
            <a:ext cx="7272338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….chula y castiza, con tu salero me has conquistado siempre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ti, y desde entonces, dichoso espero marchar al cielo desde Madrid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1000">
        <p14:prism dir="u" isContent="1" isInverted="1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2" grpId="0" animBg="1"/>
      <p:bldP spid="1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33 san-isidr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0"/>
            <a:ext cx="4897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716463" y="476250"/>
            <a:ext cx="4248150" cy="4156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Cuando cimbreas tu talle,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paseando por las calles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del barrio de Chamberí,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 me escapa de la boca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 algo que me disloca,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cuando estás cerca de mí…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6000">
        <p14:prism dir="d" isContent="1" isInverted="1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6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34 san-isidr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50825" y="1412875"/>
            <a:ext cx="4176713" cy="3786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….se escapa de todos lados,</a:t>
            </a:r>
            <a:br>
              <a:rPr lang="es-E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ardientes y apasionados</a:t>
            </a:r>
            <a:br>
              <a:rPr lang="es-E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cuando pasas por ahí….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0">
        <p14:flythrough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3" dur="3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70088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227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6227763" cy="6858000"/>
          </a:xfrm>
          <a:prstGeom prst="rect">
            <a:avLst/>
          </a:prstGeom>
          <a:solidFill>
            <a:srgbClr val="33CC3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" name="5 Imagen" descr="1370088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227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6480175" y="2924175"/>
            <a:ext cx="2663825" cy="3109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…y yo te digo mi chula,</a:t>
            </a:r>
            <a:b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rechula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requetechula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b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chulapona de Madrid.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síiiiii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39750" y="5805488"/>
            <a:ext cx="525938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Pero que chula eres,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Peeeepa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9 Conector recto de flecha"/>
          <p:cNvCxnSpPr/>
          <p:nvPr/>
        </p:nvCxnSpPr>
        <p:spPr>
          <a:xfrm flipV="1">
            <a:off x="971550" y="2349500"/>
            <a:ext cx="288131" cy="36004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4500563" y="1412875"/>
            <a:ext cx="1808162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Tu si que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eres chulo,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Manooolo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cxnSp>
        <p:nvCxnSpPr>
          <p:cNvPr id="13" name="12 Conector recto de flecha"/>
          <p:cNvCxnSpPr>
            <a:stCxn id="11" idx="0"/>
          </p:cNvCxnSpPr>
          <p:nvPr/>
        </p:nvCxnSpPr>
        <p:spPr>
          <a:xfrm flipH="1" flipV="1">
            <a:off x="4356100" y="549275"/>
            <a:ext cx="1049338" cy="8636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7000">
        <p14:flythrough dir="out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77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1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usas mas guap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886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1116013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027988" y="0"/>
            <a:ext cx="1116012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143900" y="0"/>
            <a:ext cx="214314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116013" y="0"/>
            <a:ext cx="6911975" cy="6858000"/>
          </a:xfrm>
          <a:prstGeom prst="rect">
            <a:avLst/>
          </a:prstGeom>
          <a:solidFill>
            <a:schemeClr val="bg2">
              <a:lumMod val="90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3" name="12 Imagen" descr="rusas mas guap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886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755650" y="5287963"/>
            <a:ext cx="7848600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Fue beatificado por Pablo V el 14 de junio de 1619 y canonizado el 12 de marzo de 1622 por Gregorio XV, junto a San Felipe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Neri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Santa Teresa de Jesús, San Ignacio de Loyola y San Francisco Javier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6000">
        <p14:flythrough hasBounce="1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2" grpId="0" animBg="1"/>
      <p:bldP spid="9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seruno (31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seruno (3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seruno (3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750" y="5657850"/>
            <a:ext cx="8424863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Debido a su profesión, labrador, se le considera patrono de los labradores y es venerado en muchos pueblos con procesiones en las que se bendicen los campos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6000">
        <p14:flythrough dir="out" hasBounce="1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mph" presetSubtype="0" decel="50000" autoRev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seruno (47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68313" y="115888"/>
            <a:ext cx="8124825" cy="15700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ver Bartolo, ya me has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pisao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dos veces el “juanete”,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como me vuelvas a pisar, te doy una guaya que no lo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voy a sentir por el daño que te voy a hacer, sino por el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hambre que vas a pasar por el camino</a:t>
            </a:r>
          </a:p>
        </p:txBody>
      </p:sp>
      <p:cxnSp>
        <p:nvCxnSpPr>
          <p:cNvPr id="5" name="4 Conector recto de flecha"/>
          <p:cNvCxnSpPr/>
          <p:nvPr/>
        </p:nvCxnSpPr>
        <p:spPr>
          <a:xfrm>
            <a:off x="2915816" y="1556792"/>
            <a:ext cx="216322" cy="93558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5 CuadroTexto"/>
          <p:cNvSpPr txBox="1"/>
          <p:nvPr/>
        </p:nvSpPr>
        <p:spPr>
          <a:xfrm>
            <a:off x="1331913" y="6092825"/>
            <a:ext cx="675005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Huuuuy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usté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perdone , joven doncella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6551947" y="2924175"/>
            <a:ext cx="108285" cy="31686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3000">
        <p14:shred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decel="50000" autoRev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seruno (135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seruno (135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seruno (135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835150" y="5300663"/>
            <a:ext cx="6275388" cy="1384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Este concurso,,,,, lo vamos a ganar,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este concurso,,,,, lo vamos a ganar,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este concurso,,,,, lo vamos a ganar </a:t>
            </a:r>
          </a:p>
        </p:txBody>
      </p:sp>
      <p:cxnSp>
        <p:nvCxnSpPr>
          <p:cNvPr id="7" name="6 Conector recto de flecha"/>
          <p:cNvCxnSpPr/>
          <p:nvPr/>
        </p:nvCxnSpPr>
        <p:spPr>
          <a:xfrm flipV="1">
            <a:off x="6732588" y="2492375"/>
            <a:ext cx="142875" cy="27368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 de flecha"/>
          <p:cNvCxnSpPr/>
          <p:nvPr/>
        </p:nvCxnSpPr>
        <p:spPr>
          <a:xfrm flipV="1">
            <a:off x="7451725" y="2349500"/>
            <a:ext cx="144463" cy="28797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3000">
        <p14:shred dir="out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ochzeit-in-Moskau-a232610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9102725" cy="528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6517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072188"/>
            <a:ext cx="9144000" cy="785812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765175"/>
            <a:ext cx="9144000" cy="5307013"/>
          </a:xfrm>
          <a:prstGeom prst="rect">
            <a:avLst/>
          </a:prstGeom>
          <a:solidFill>
            <a:srgbClr val="FF0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Hochzeit-in-Moskau-a232610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9144000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755650" y="5657850"/>
            <a:ext cx="76327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 15 de mayo, día de su festividad, se realiza en Madrid una procesión con una imagen del santo, venerada en la antigua catedral madrileña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7000">
        <p14:vortex dir="r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decel="50000" autoRev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51 Laguna de la Recomb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51 Laguna de la Recomb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51 Laguna de la Recomb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539750" y="115888"/>
            <a:ext cx="795655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 estás haciendo daño en la mano, Carmelo</a:t>
            </a:r>
          </a:p>
        </p:txBody>
      </p:sp>
      <p:cxnSp>
        <p:nvCxnSpPr>
          <p:cNvPr id="7" name="6 Conector recto de flecha"/>
          <p:cNvCxnSpPr/>
          <p:nvPr/>
        </p:nvCxnSpPr>
        <p:spPr>
          <a:xfrm>
            <a:off x="6891306" y="548680"/>
            <a:ext cx="108012" cy="84502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7 CuadroTexto"/>
          <p:cNvSpPr txBox="1"/>
          <p:nvPr/>
        </p:nvSpPr>
        <p:spPr>
          <a:xfrm>
            <a:off x="971550" y="5657850"/>
            <a:ext cx="6831013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 que me están entrando ganas de darte un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achuchón, Mari Pepa, que me tienes loco con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ese movimiento ¿No te das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cuéeeeennnn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 flipV="1">
            <a:off x="3563938" y="2924175"/>
            <a:ext cx="0" cy="28082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7000">
        <p14:vortex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3 Imagen" descr="53 Laguna de la Recomb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53 Laguna de la Recomb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53 Laguna de la Recomb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84213" y="-20638"/>
            <a:ext cx="7323137" cy="83185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He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perdío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un billete de 500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luris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si alguien se lo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encuentra que me lo diga, y le invito a lo que sea</a:t>
            </a:r>
          </a:p>
        </p:txBody>
      </p:sp>
      <p:cxnSp>
        <p:nvCxnSpPr>
          <p:cNvPr id="7" name="6 Conector recto de flecha"/>
          <p:cNvCxnSpPr/>
          <p:nvPr/>
        </p:nvCxnSpPr>
        <p:spPr>
          <a:xfrm flipH="1">
            <a:off x="5724128" y="684101"/>
            <a:ext cx="1" cy="50460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1000">
        <p14:glitter dir="u" pattern="hexagon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60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43 san-isidr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987675" y="260350"/>
            <a:ext cx="499903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Qué bien bailas,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Robustiana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4 Conector recto de flecha"/>
          <p:cNvCxnSpPr/>
          <p:nvPr/>
        </p:nvCxnSpPr>
        <p:spPr>
          <a:xfrm flipH="1">
            <a:off x="4716463" y="784225"/>
            <a:ext cx="70643" cy="6286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5 CuadroTexto"/>
          <p:cNvSpPr txBox="1"/>
          <p:nvPr/>
        </p:nvSpPr>
        <p:spPr>
          <a:xfrm>
            <a:off x="827088" y="5473700"/>
            <a:ext cx="7920037" cy="1384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Tu que me sabes llevar Serafín, y por eso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cuando lleguemos a casa te voy a hacer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unos barquillos que te vas a chupar los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deos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5364163" y="2636838"/>
            <a:ext cx="71437" cy="29527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900113" y="0"/>
            <a:ext cx="774065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Robustiana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sabes que no puedo comer esas cosas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 flipH="1">
            <a:off x="4643438" y="692150"/>
            <a:ext cx="73025" cy="7207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1547813" y="5732463"/>
            <a:ext cx="681355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Pues por eso hermoso, por eso mismo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 flipH="1" flipV="1">
            <a:off x="5724525" y="2708275"/>
            <a:ext cx="142875" cy="309721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3000">
        <p14:glitter dir="d" pattern="hexagon"/>
      </p:transition>
    </mc:Choice>
    <mc:Fallback xmlns="">
      <p:transition spd="slow" advClick="0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4505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7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8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9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mph" presetSubtype="0" decel="50000" autoRev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Scale>
                                      <p:cBhvr>
                                        <p:cTn id="31" dur="3000" fill="hold"/>
                                        <p:tgtEl>
                                          <p:spTgt spid="450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3800"/>
                            </p:stCondLst>
                            <p:childTnLst>
                              <p:par>
                                <p:cTn id="45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258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34800"/>
                            </p:stCondLst>
                            <p:childTnLst>
                              <p:par>
                                <p:cTn id="81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6" grpId="0"/>
      <p:bldP spid="6" grpId="1"/>
      <p:bldP spid="7" grpId="0"/>
      <p:bldP spid="11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41966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36613"/>
            <a:ext cx="914400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83661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092825"/>
            <a:ext cx="9144000" cy="7651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938" y="836613"/>
            <a:ext cx="9144000" cy="525621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1241966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36613"/>
            <a:ext cx="914400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44 san-isidr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36613"/>
            <a:ext cx="914400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323850" y="0"/>
            <a:ext cx="8312150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Paquita, que digo yo que por que no entramos en algún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sitio, por que estoy que no me aguanto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5292725" y="830263"/>
            <a:ext cx="0" cy="123031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161925" y="6165850"/>
            <a:ext cx="882015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hay Pepe, tu y tu dichosa próstata, meón,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queres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un meón</a:t>
            </a:r>
          </a:p>
        </p:txBody>
      </p:sp>
      <p:cxnSp>
        <p:nvCxnSpPr>
          <p:cNvPr id="15" name="14 Conector recto de flecha"/>
          <p:cNvCxnSpPr/>
          <p:nvPr/>
        </p:nvCxnSpPr>
        <p:spPr>
          <a:xfrm flipH="1" flipV="1">
            <a:off x="4211638" y="3716338"/>
            <a:ext cx="0" cy="244951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4000">
        <p14:ripple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50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he-muscovites-A-warm-autumn-day-in-a-park-a225279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4087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331913" y="0"/>
            <a:ext cx="6408737" cy="6858000"/>
          </a:xfrm>
          <a:prstGeom prst="rect">
            <a:avLst/>
          </a:prstGeom>
          <a:solidFill>
            <a:srgbClr val="00B05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331913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5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5">
                  <a:lumMod val="20000"/>
                  <a:lumOff val="8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6 Imagen" descr="The-muscovites-A-warm-autumn-day-in-a-park-a225279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4087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7572375" y="0"/>
            <a:ext cx="15716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740650" y="0"/>
            <a:ext cx="140335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740650" y="0"/>
            <a:ext cx="1403350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5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5">
                  <a:lumMod val="20000"/>
                  <a:lumOff val="8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1547813" y="476250"/>
            <a:ext cx="2239962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Hola Pepillo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>
            <a:off x="2627313" y="908050"/>
            <a:ext cx="0" cy="576263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CuadroTexto"/>
          <p:cNvSpPr txBox="1"/>
          <p:nvPr/>
        </p:nvSpPr>
        <p:spPr>
          <a:xfrm>
            <a:off x="5883275" y="549275"/>
            <a:ext cx="188436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Hola José</a:t>
            </a:r>
          </a:p>
        </p:txBody>
      </p:sp>
      <p:cxnSp>
        <p:nvCxnSpPr>
          <p:cNvPr id="16" name="15 Conector recto de flecha"/>
          <p:cNvCxnSpPr/>
          <p:nvPr/>
        </p:nvCxnSpPr>
        <p:spPr>
          <a:xfrm>
            <a:off x="7380288" y="908050"/>
            <a:ext cx="0" cy="72072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16 CuadroTexto"/>
          <p:cNvSpPr txBox="1"/>
          <p:nvPr/>
        </p:nvSpPr>
        <p:spPr>
          <a:xfrm>
            <a:off x="1403350" y="5732463"/>
            <a:ext cx="300196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¿Qué tal Rosarillo?</a:t>
            </a:r>
          </a:p>
        </p:txBody>
      </p:sp>
      <p:cxnSp>
        <p:nvCxnSpPr>
          <p:cNvPr id="19" name="18 Conector recto de flecha"/>
          <p:cNvCxnSpPr/>
          <p:nvPr/>
        </p:nvCxnSpPr>
        <p:spPr>
          <a:xfrm flipV="1">
            <a:off x="3787775" y="3141663"/>
            <a:ext cx="352425" cy="259080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CuadroTexto"/>
          <p:cNvSpPr txBox="1"/>
          <p:nvPr/>
        </p:nvSpPr>
        <p:spPr>
          <a:xfrm>
            <a:off x="4859338" y="5445125"/>
            <a:ext cx="2814637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 bien, ya lo ves</a:t>
            </a:r>
          </a:p>
        </p:txBody>
      </p:sp>
      <p:cxnSp>
        <p:nvCxnSpPr>
          <p:cNvPr id="22" name="21 Conector recto de flecha"/>
          <p:cNvCxnSpPr/>
          <p:nvPr/>
        </p:nvCxnSpPr>
        <p:spPr>
          <a:xfrm flipV="1">
            <a:off x="6372225" y="3284538"/>
            <a:ext cx="0" cy="2160587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0">
        <p14:rippl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5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58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9250"/>
                            </p:stCondLst>
                            <p:childTnLst>
                              <p:par>
                                <p:cTn id="70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2350"/>
                            </p:stCondLst>
                            <p:childTnLst>
                              <p:par>
                                <p:cTn id="82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9" grpId="0"/>
      <p:bldP spid="9" grpId="1"/>
      <p:bldP spid="11" grpId="0" animBg="1"/>
      <p:bldP spid="11" grpId="1" animBg="1"/>
      <p:bldP spid="10" grpId="0"/>
      <p:bldP spid="14" grpId="0"/>
      <p:bldP spid="17" grpId="0"/>
      <p:bldP spid="20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92439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9144000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620713"/>
            <a:ext cx="9144000" cy="5545137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" name="5 Imagen" descr="992439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9144000" cy="552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42938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165850"/>
            <a:ext cx="9144000" cy="69215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68313" y="0"/>
            <a:ext cx="8191500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 lo comes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tó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María, es que no paras, deja algo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los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demás ansiosa,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queres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una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ansioooooosa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09" name="Line 9"/>
          <p:cNvSpPr>
            <a:spLocks noChangeShapeType="1"/>
          </p:cNvSpPr>
          <p:nvPr/>
        </p:nvSpPr>
        <p:spPr bwMode="auto">
          <a:xfrm flipH="1">
            <a:off x="3779838" y="765175"/>
            <a:ext cx="71437" cy="1511300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 type="triangle" w="med" len="med"/>
          </a:ln>
          <a:effectLst>
            <a:prstShdw prst="shdw17" dist="17961" dir="2700000">
              <a:srgbClr val="999999"/>
            </a:prstShdw>
          </a:effectLst>
        </p:spPr>
        <p:txBody>
          <a:bodyPr/>
          <a:lstStyle/>
          <a:p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755650" y="6027738"/>
            <a:ext cx="7791450" cy="8302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mi es que el bailar me da mucha hambre,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manoli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así es que pide unas birras, que el comer me da sed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7812088" y="3284538"/>
            <a:ext cx="144462" cy="28082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9000">
        <p14:vortex dir="r"/>
      </p:transition>
    </mc:Choice>
    <mc:Fallback xmlns=""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5600"/>
                            </p:stCondLst>
                            <p:childTnLst>
                              <p:par>
                                <p:cTn id="43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51209" grpId="0" animBg="1"/>
      <p:bldP spid="10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1 Imagen" descr="1seruno (147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seruno (147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468313" y="188913"/>
            <a:ext cx="7627937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Tenga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usté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vecina, dos barquillos, dos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luris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971550" y="5732463"/>
            <a:ext cx="6699250" cy="9540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Jodo, pues como venda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usté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tolcesto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 a echar  el día oiga</a:t>
            </a:r>
          </a:p>
        </p:txBody>
      </p:sp>
      <p:cxnSp>
        <p:nvCxnSpPr>
          <p:cNvPr id="7" name="6 Conector recto de flecha"/>
          <p:cNvCxnSpPr/>
          <p:nvPr/>
        </p:nvCxnSpPr>
        <p:spPr>
          <a:xfrm>
            <a:off x="1403350" y="692150"/>
            <a:ext cx="1368425" cy="5762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 de flecha"/>
          <p:cNvCxnSpPr/>
          <p:nvPr/>
        </p:nvCxnSpPr>
        <p:spPr>
          <a:xfrm flipV="1">
            <a:off x="5580063" y="2349500"/>
            <a:ext cx="0" cy="33829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6000">
        <p14:ripple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mph" presetSubtype="0" decel="5000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lbN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clbN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1116013" y="5657850"/>
            <a:ext cx="6840537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Lorenzoooooooo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suelta un poco la cámara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hoooombre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 tómate una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chevecha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fresquita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 nosotros,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cagüenlaaaaa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6948488" y="3716338"/>
            <a:ext cx="0" cy="20161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9000">
        <p14:honeycomb/>
        <p:sndAc>
          <p:stSnd loop="1">
            <p:snd r:embed="rId2" name="Capricho cordobés (organillo).wav"/>
          </p:stSnd>
        </p:sndAc>
      </p:transition>
    </mc:Choice>
    <mc:Fallback xmlns="">
      <p:transition spd="slow" advTm="19000">
        <p:fade/>
        <p:sndAc>
          <p:stSnd loop="1">
            <p:snd r:embed="rId4" name="Capricho cordobés (organill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seruno (168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84213" y="5473700"/>
            <a:ext cx="8058150" cy="1384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gente acudiendo a la pradera de San Isidro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dispuesta a comerse las clásicas rosquillas, 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tortilla o lo que sea, el caso es comer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5000">
        <p:randomBar dir="vert"/>
      </p:transition>
    </mc:Choice>
    <mc:Fallback xmlns="">
      <p:transition spd="slow" advClick="0" advTm="2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mph" presetSubtype="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15674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81075"/>
            <a:ext cx="9144000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000125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857875"/>
            <a:ext cx="9144000" cy="1000125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981075"/>
            <a:ext cx="9144000" cy="4860925"/>
          </a:xfrm>
          <a:prstGeom prst="rect">
            <a:avLst/>
          </a:prstGeom>
          <a:solidFill>
            <a:srgbClr val="00B05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915674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81075"/>
            <a:ext cx="91440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250825" y="0"/>
            <a:ext cx="8407400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Cuando se sale al campo solo es necesario llevar buena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cesta de comida, las ganas de comer ya vendrán solas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5000">
        <p:wipe/>
      </p:transition>
    </mc:Choice>
    <mc:Fallback xmlns="">
      <p:transition spd="slow" advClick="0" advTm="2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decel="50000" autoRev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Scale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3 Imagen" descr="54 Merendero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54 Merenderos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54 Merendero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95288" y="188913"/>
            <a:ext cx="8497887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 último día, el 15 de mayo, día de San Isidro, es cita obligatoria el acudir a la Pradera del Santo 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tumbarse a la bartola </a:t>
            </a: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no con la Bartola, no confundirse 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después de una buena comida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1000">
        <p14:ripple dir="ru"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seruno (190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seruno (190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seruno (190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1seruno (190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1seruno (190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1seruno (190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827088" y="0"/>
            <a:ext cx="7777162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 cuerpo incorrupto del patrón de la Villa y Corte, se conserva en la antigua Catedral de Madrid, hoy Real Colegiata de San Isidro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0">
        <p14:ripple dir="lu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decel="50000" autoRev="1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Scale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7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OT_GIRLS_DGN_CW_3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HOT_GIRLS_DGN_CW_3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1 Imagen" descr="HOT_GIRLS_DGN_CW_30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11188" y="5287963"/>
            <a:ext cx="8137525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En Madrid, su localidad natal, de la que es patrón, se celebra una romería en torno a la ermita erigida en su honor en la Pradera de San Isidro, junto al Río Manzanares en el Distrito de Carabanchel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0">
        <p14:doors dir="vert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65175"/>
            <a:ext cx="915035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647700" cy="765175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642938" y="0"/>
            <a:ext cx="647700" cy="765175"/>
          </a:xfrm>
          <a:prstGeom prst="triangle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214438" y="0"/>
            <a:ext cx="647700" cy="765175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857375" y="0"/>
            <a:ext cx="647700" cy="765175"/>
          </a:xfrm>
          <a:prstGeom prst="triangle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75" y="0"/>
            <a:ext cx="647700" cy="765175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3071813" y="0"/>
            <a:ext cx="647700" cy="765175"/>
          </a:xfrm>
          <a:prstGeom prst="triangle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3643313" y="0"/>
            <a:ext cx="647700" cy="765175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286250" y="0"/>
            <a:ext cx="647700" cy="765175"/>
          </a:xfrm>
          <a:prstGeom prst="triangle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857750" y="0"/>
            <a:ext cx="647700" cy="765175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5500688" y="0"/>
            <a:ext cx="647700" cy="765175"/>
          </a:xfrm>
          <a:prstGeom prst="triangle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6072188" y="0"/>
            <a:ext cx="647700" cy="765175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6715125" y="0"/>
            <a:ext cx="647700" cy="765175"/>
          </a:xfrm>
          <a:prstGeom prst="triangle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286625" y="0"/>
            <a:ext cx="647700" cy="765175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7929563" y="0"/>
            <a:ext cx="647700" cy="765175"/>
          </a:xfrm>
          <a:prstGeom prst="triangle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8501063" y="0"/>
            <a:ext cx="647700" cy="765175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flipV="1">
            <a:off x="0" y="6165850"/>
            <a:ext cx="576263" cy="69215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flipV="1">
            <a:off x="642938" y="6165850"/>
            <a:ext cx="576262" cy="692150"/>
          </a:xfrm>
          <a:prstGeom prst="triangle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flipV="1">
            <a:off x="1214438" y="6165850"/>
            <a:ext cx="576262" cy="69215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flipV="1">
            <a:off x="1857375" y="6165850"/>
            <a:ext cx="576263" cy="692150"/>
          </a:xfrm>
          <a:prstGeom prst="triangle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flipV="1">
            <a:off x="2428875" y="6165850"/>
            <a:ext cx="576263" cy="69215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flipV="1">
            <a:off x="3071813" y="6165850"/>
            <a:ext cx="576262" cy="692150"/>
          </a:xfrm>
          <a:prstGeom prst="triangle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flipV="1">
            <a:off x="3643313" y="6165850"/>
            <a:ext cx="576262" cy="69215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flipV="1">
            <a:off x="4286250" y="6165850"/>
            <a:ext cx="576263" cy="692150"/>
          </a:xfrm>
          <a:prstGeom prst="triangle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flipV="1">
            <a:off x="4929188" y="6165850"/>
            <a:ext cx="577850" cy="69215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flipV="1">
            <a:off x="5572125" y="6165850"/>
            <a:ext cx="576263" cy="692150"/>
          </a:xfrm>
          <a:prstGeom prst="triangle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flipV="1">
            <a:off x="6143625" y="6165850"/>
            <a:ext cx="577850" cy="69215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flipV="1">
            <a:off x="6786563" y="6165850"/>
            <a:ext cx="576262" cy="692150"/>
          </a:xfrm>
          <a:prstGeom prst="triangle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flipV="1">
            <a:off x="7358063" y="6165850"/>
            <a:ext cx="577850" cy="69215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flipV="1">
            <a:off x="8001000" y="6165850"/>
            <a:ext cx="576263" cy="692150"/>
          </a:xfrm>
          <a:prstGeom prst="triangle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flipV="1">
            <a:off x="8572500" y="6165850"/>
            <a:ext cx="577850" cy="69215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755576" y="765175"/>
            <a:ext cx="79271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Uuuuummm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madre mía, madre mía, que buena pinta</a:t>
            </a:r>
          </a:p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iene, como me voy a poner si sobra, está diciendo, 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cómeme, cómeme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1988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doors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5000"/>
                            </p:stCondLst>
                            <p:childTnLst>
                              <p:par>
                                <p:cTn id="2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HOT_GIRLS_DGN_CW_36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1 Imagen" descr="HOT_GIRLS_DGN_CW_36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539750" y="5300663"/>
            <a:ext cx="7675563" cy="1384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Por la tarde-noche continúa el concurso del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chotis, y si no se concursa es igual, lo que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importa es bajar la tortilla a los talones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7000">
        <p14:prism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7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decel="50000" autoRev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76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473700" cy="682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76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473700" cy="682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76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473700" cy="682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7308850" y="0"/>
            <a:ext cx="1835150" cy="6858000"/>
          </a:xfrm>
          <a:prstGeom prst="rect">
            <a:avLst/>
          </a:prstGeom>
          <a:solidFill>
            <a:srgbClr val="323E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835150" cy="6858000"/>
          </a:xfrm>
          <a:prstGeom prst="rect">
            <a:avLst/>
          </a:prstGeom>
          <a:solidFill>
            <a:srgbClr val="323E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1116013" y="3429000"/>
            <a:ext cx="72009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También se celebran en su nombre desde 1947 uno de los festejos taurinos más importantes del mundo, la Feria de San Isidro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14:prism dir="u" isContent="1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5400000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2732295004_eaa9803b44_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0"/>
            <a:ext cx="5832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2732295004_eaa9803b44_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0"/>
            <a:ext cx="5832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524750" y="0"/>
            <a:ext cx="161925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692275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403350" y="5657850"/>
            <a:ext cx="67691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Como cada año, el estanque de los Jardines de El Buen Retiro será el escenario de una fiesta de luz y fuegos de artificio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9000">
        <p14:prism dir="d" isContent="1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4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4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3870306840_5dceaa61d4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5905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3870306840_5dceaa61d4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5905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7524750" y="0"/>
            <a:ext cx="1619250" cy="6858000"/>
          </a:xfrm>
          <a:prstGeom prst="rect">
            <a:avLst/>
          </a:prstGeom>
          <a:gradFill flip="none" rotWithShape="1">
            <a:gsLst>
              <a:gs pos="0">
                <a:srgbClr val="B2A64E">
                  <a:shade val="30000"/>
                  <a:satMod val="115000"/>
                </a:srgbClr>
              </a:gs>
              <a:gs pos="50000">
                <a:srgbClr val="B2A64E">
                  <a:shade val="67500"/>
                  <a:satMod val="115000"/>
                </a:srgbClr>
              </a:gs>
              <a:gs pos="100000">
                <a:srgbClr val="B2A64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619250" cy="6858000"/>
          </a:xfrm>
          <a:prstGeom prst="rect">
            <a:avLst/>
          </a:prstGeom>
          <a:gradFill flip="none" rotWithShape="1">
            <a:gsLst>
              <a:gs pos="0">
                <a:srgbClr val="B2A64E">
                  <a:shade val="30000"/>
                  <a:satMod val="115000"/>
                </a:srgbClr>
              </a:gs>
              <a:gs pos="50000">
                <a:srgbClr val="B2A64E">
                  <a:shade val="67500"/>
                  <a:satMod val="115000"/>
                </a:srgbClr>
              </a:gs>
              <a:gs pos="100000">
                <a:srgbClr val="B2A64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547813" y="5287963"/>
            <a:ext cx="6264275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Los fuegos, sincronizados con música y reflejados sobre el agua, dan lugar a un espectáculo de sorprendente belleza que no hay que perderse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2000">
        <p14:vortex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5400000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7" grpId="0" animBg="1"/>
      <p:bldP spid="7" grpId="1" animBg="1"/>
      <p:bldP spid="8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Imagen" descr="58 Ruinas Iglesia de San Pedro 20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58 Ruinas Iglesia de San Pedro 20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58 Ruinas Iglesia de San Pedro 20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58 Ruinas Iglesia de San Pedro 20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58 Ruinas Iglesia de San Pedro 20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611188" y="5949950"/>
            <a:ext cx="795442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Esto es to,,, esto es to,,, esto es todo 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amigos.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5000">
        <p14:flash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mph" presetSubtype="0" decel="5000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42" dur="5000" fill="hold"/>
                                        <p:tgtEl>
                                          <p:spTgt spid="5017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4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WordArt 2"/>
          <p:cNvSpPr>
            <a:spLocks noChangeArrowheads="1" noChangeShapeType="1" noTextEdit="1"/>
          </p:cNvSpPr>
          <p:nvPr/>
        </p:nvSpPr>
        <p:spPr bwMode="auto">
          <a:xfrm>
            <a:off x="1196082" y="188912"/>
            <a:ext cx="6769100" cy="852487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legacyPerspectiveBottom"/>
            <a:lightRig rig="legacyHarsh3" dir="t"/>
          </a:scene3d>
          <a:sp3d>
            <a:bevelT/>
          </a:sp3d>
        </p:spPr>
        <p:txBody>
          <a:bodyPr wrap="none" fromWordArt="1">
            <a:prstTxWarp prst="textInflateTop">
              <a:avLst>
                <a:gd name="adj" fmla="val 50000"/>
              </a:avLst>
            </a:prstTxWarp>
            <a:sp3d extrusionH="8874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ngenius"/>
              </a:rPr>
              <a:t>Música Enlazada:</a:t>
            </a:r>
          </a:p>
        </p:txBody>
      </p:sp>
      <p:sp>
        <p:nvSpPr>
          <p:cNvPr id="61445" name="WordArt 5"/>
          <p:cNvSpPr>
            <a:spLocks noChangeArrowheads="1" noChangeShapeType="1" noTextEdit="1"/>
          </p:cNvSpPr>
          <p:nvPr/>
        </p:nvSpPr>
        <p:spPr bwMode="auto">
          <a:xfrm>
            <a:off x="2159000" y="1341438"/>
            <a:ext cx="4465638" cy="576262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Títulos:</a:t>
            </a:r>
          </a:p>
        </p:txBody>
      </p:sp>
      <p:sp>
        <p:nvSpPr>
          <p:cNvPr id="61446" name="WordArt 6"/>
          <p:cNvSpPr>
            <a:spLocks noChangeArrowheads="1" noChangeShapeType="1" noTextEdit="1"/>
          </p:cNvSpPr>
          <p:nvPr/>
        </p:nvSpPr>
        <p:spPr bwMode="auto">
          <a:xfrm>
            <a:off x="1042988" y="2276475"/>
            <a:ext cx="6697662" cy="719138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fromWordArt="1">
            <a:prstTxWarp prst="textFadeUp">
              <a:avLst>
                <a:gd name="adj" fmla="val 6344"/>
              </a:avLst>
            </a:prstTxWarp>
          </a:bodyPr>
          <a:lstStyle/>
          <a:p>
            <a:pPr algn="ctr"/>
            <a:r>
              <a:rPr lang="es-ES" sz="28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1º - La del Soto del Parral (fragmento)</a:t>
            </a:r>
          </a:p>
        </p:txBody>
      </p:sp>
      <p:sp>
        <p:nvSpPr>
          <p:cNvPr id="61447" name="WordArt 7"/>
          <p:cNvSpPr>
            <a:spLocks noChangeArrowheads="1" noChangeShapeType="1" noTextEdit="1"/>
          </p:cNvSpPr>
          <p:nvPr/>
        </p:nvSpPr>
        <p:spPr bwMode="auto">
          <a:xfrm>
            <a:off x="611188" y="3141663"/>
            <a:ext cx="7993062" cy="792162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FadeUp">
              <a:avLst>
                <a:gd name="adj" fmla="val 4213"/>
              </a:avLst>
            </a:prstTxWarp>
          </a:bodyPr>
          <a:lstStyle/>
          <a:p>
            <a:pPr algn="ctr"/>
            <a:r>
              <a:rPr lang="es-ES" sz="28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2º - Luisa Fernanda (mazurca de las sombrillas)</a:t>
            </a:r>
          </a:p>
        </p:txBody>
      </p:sp>
      <p:sp>
        <p:nvSpPr>
          <p:cNvPr id="61448" name="WordArt 8"/>
          <p:cNvSpPr>
            <a:spLocks noChangeArrowheads="1" noChangeShapeType="1" noTextEdit="1"/>
          </p:cNvSpPr>
          <p:nvPr/>
        </p:nvSpPr>
        <p:spPr bwMode="auto">
          <a:xfrm>
            <a:off x="539750" y="4941888"/>
            <a:ext cx="7416800" cy="6477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fromWordArt="1">
            <a:prstTxWarp prst="textFadeUp">
              <a:avLst>
                <a:gd name="adj" fmla="val 4282"/>
              </a:avLst>
            </a:prstTxWarp>
          </a:bodyPr>
          <a:lstStyle/>
          <a:p>
            <a:pPr algn="ctr"/>
            <a:r>
              <a:rPr lang="es-ES" sz="28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4º - Capricho cordobés (organillo)</a:t>
            </a:r>
          </a:p>
        </p:txBody>
      </p:sp>
      <p:sp>
        <p:nvSpPr>
          <p:cNvPr id="61449" name="WordArt 9"/>
          <p:cNvSpPr>
            <a:spLocks noChangeArrowheads="1" noChangeShapeType="1" noTextEdit="1"/>
          </p:cNvSpPr>
          <p:nvPr/>
        </p:nvSpPr>
        <p:spPr bwMode="auto">
          <a:xfrm>
            <a:off x="611188" y="5876925"/>
            <a:ext cx="76327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sy="50000" rotWithShape="0">
                    <a:srgbClr val="808080">
                      <a:alpha val="50000"/>
                    </a:srgbClr>
                  </a:outerShdw>
                </a:effectLst>
                <a:latin typeface="High Tower Text"/>
              </a:rPr>
              <a:t>Que pases un buen día, y mañana, y al otro, y al otro, y...</a:t>
            </a:r>
          </a:p>
        </p:txBody>
      </p:sp>
      <p:sp>
        <p:nvSpPr>
          <p:cNvPr id="74761" name="WordArt 9"/>
          <p:cNvSpPr>
            <a:spLocks noChangeArrowheads="1" noChangeShapeType="1" noTextEdit="1"/>
          </p:cNvSpPr>
          <p:nvPr/>
        </p:nvSpPr>
        <p:spPr bwMode="auto">
          <a:xfrm>
            <a:off x="395288" y="4149725"/>
            <a:ext cx="7921625" cy="563563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fromWordArt="1">
            <a:prstTxWarp prst="textFadeUp">
              <a:avLst>
                <a:gd name="adj" fmla="val 3949"/>
              </a:avLst>
            </a:prstTxWarp>
          </a:bodyPr>
          <a:lstStyle/>
          <a:p>
            <a:pPr algn="ctr"/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3º - </a:t>
            </a:r>
            <a:r>
              <a:rPr lang="es-ES" sz="32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España Cañí </a:t>
            </a: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(Pasodoble)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8000">
        <p14:honeycomb/>
      </p:transition>
    </mc:Choice>
    <mc:Fallback xmlns=""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74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4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4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40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animBg="1"/>
      <p:bldP spid="61445" grpId="0" animBg="1"/>
      <p:bldP spid="61446" grpId="0" animBg="1"/>
      <p:bldP spid="61447" grpId="0" animBg="1"/>
      <p:bldP spid="61448" grpId="0" animBg="1"/>
      <p:bldP spid="61449" grpId="0" animBg="1"/>
      <p:bldP spid="74761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book1838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90116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90117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90118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90119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0120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9012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90122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0123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alt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alt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alt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alt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alt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alt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alt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alt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alt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alt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alt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alt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90147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altLang="es-ES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alt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850</TotalTime>
  <Words>2427</Words>
  <Application>Microsoft Office PowerPoint</Application>
  <PresentationFormat>Presentación en pantalla (4:3)</PresentationFormat>
  <Paragraphs>205</Paragraphs>
  <Slides>79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79</vt:i4>
      </vt:variant>
    </vt:vector>
  </HeadingPairs>
  <TitlesOfParts>
    <vt:vector size="8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CASA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Papa</dc:creator>
  <cp:lastModifiedBy>Papa</cp:lastModifiedBy>
  <cp:revision>104</cp:revision>
  <dcterms:created xsi:type="dcterms:W3CDTF">2014-05-16T18:31:03Z</dcterms:created>
  <dcterms:modified xsi:type="dcterms:W3CDTF">2014-05-17T21:36:11Z</dcterms:modified>
  <cp:contentStatus/>
</cp:coreProperties>
</file>