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256" r:id="rId3"/>
    <p:sldId id="420" r:id="rId4"/>
    <p:sldId id="339" r:id="rId5"/>
    <p:sldId id="423" r:id="rId6"/>
    <p:sldId id="342" r:id="rId7"/>
    <p:sldId id="373" r:id="rId8"/>
    <p:sldId id="374" r:id="rId9"/>
    <p:sldId id="425" r:id="rId10"/>
    <p:sldId id="375" r:id="rId11"/>
    <p:sldId id="343" r:id="rId12"/>
    <p:sldId id="426" r:id="rId13"/>
    <p:sldId id="427" r:id="rId14"/>
    <p:sldId id="384" r:id="rId15"/>
    <p:sldId id="385" r:id="rId16"/>
    <p:sldId id="361" r:id="rId17"/>
    <p:sldId id="360" r:id="rId18"/>
    <p:sldId id="386" r:id="rId19"/>
    <p:sldId id="362" r:id="rId20"/>
    <p:sldId id="428" r:id="rId21"/>
    <p:sldId id="429" r:id="rId22"/>
    <p:sldId id="387" r:id="rId23"/>
    <p:sldId id="388" r:id="rId24"/>
    <p:sldId id="344" r:id="rId25"/>
    <p:sldId id="389" r:id="rId26"/>
    <p:sldId id="390" r:id="rId27"/>
    <p:sldId id="391" r:id="rId28"/>
    <p:sldId id="392" r:id="rId29"/>
    <p:sldId id="393" r:id="rId30"/>
    <p:sldId id="363" r:id="rId31"/>
    <p:sldId id="364" r:id="rId32"/>
    <p:sldId id="396" r:id="rId33"/>
    <p:sldId id="365" r:id="rId34"/>
    <p:sldId id="397" r:id="rId35"/>
    <p:sldId id="345" r:id="rId36"/>
    <p:sldId id="398" r:id="rId37"/>
    <p:sldId id="368" r:id="rId38"/>
    <p:sldId id="347" r:id="rId39"/>
    <p:sldId id="348" r:id="rId40"/>
    <p:sldId id="399" r:id="rId41"/>
    <p:sldId id="400" r:id="rId42"/>
    <p:sldId id="401" r:id="rId43"/>
    <p:sldId id="349" r:id="rId44"/>
    <p:sldId id="369" r:id="rId45"/>
    <p:sldId id="402" r:id="rId46"/>
    <p:sldId id="403" r:id="rId47"/>
    <p:sldId id="404" r:id="rId48"/>
    <p:sldId id="405" r:id="rId49"/>
    <p:sldId id="350" r:id="rId50"/>
    <p:sldId id="352" r:id="rId51"/>
    <p:sldId id="406" r:id="rId52"/>
    <p:sldId id="407" r:id="rId53"/>
    <p:sldId id="408" r:id="rId54"/>
    <p:sldId id="371" r:id="rId55"/>
    <p:sldId id="410" r:id="rId56"/>
    <p:sldId id="430" r:id="rId57"/>
    <p:sldId id="431" r:id="rId58"/>
    <p:sldId id="412" r:id="rId59"/>
    <p:sldId id="417" r:id="rId60"/>
    <p:sldId id="411" r:id="rId61"/>
    <p:sldId id="416" r:id="rId62"/>
    <p:sldId id="415" r:id="rId63"/>
    <p:sldId id="414" r:id="rId64"/>
    <p:sldId id="337" r:id="rId65"/>
    <p:sldId id="421" r:id="rId66"/>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yvAh0UDbLynHKukFcWhZzg==" hashData="4W7Pjp3fXGiWoLzngsPAt8zGkLA="/>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AD64"/>
    <a:srgbClr val="00FF00"/>
    <a:srgbClr val="009900"/>
    <a:srgbClr val="A429A7"/>
    <a:srgbClr val="6B371F"/>
    <a:srgbClr val="74453C"/>
    <a:srgbClr val="6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12" autoAdjust="0"/>
    <p:restoredTop sz="94660"/>
  </p:normalViewPr>
  <p:slideViewPr>
    <p:cSldViewPr>
      <p:cViewPr>
        <p:scale>
          <a:sx n="60" d="100"/>
          <a:sy n="60" d="100"/>
        </p:scale>
        <p:origin x="571" y="36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98E051AC-4604-419E-9C24-A7019F352922}" type="datetimeFigureOut">
              <a:rPr lang="es-ES"/>
              <a:pPr>
                <a:defRPr/>
              </a:pPr>
              <a:t>17/03/2025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CBBE7F43-0B31-4947-9B92-E0462C33856C}" type="slidenum">
              <a:rPr lang="es-ES"/>
              <a:pPr>
                <a:defRPr/>
              </a:pPr>
              <a:t>‹Nº›</a:t>
            </a:fld>
            <a:endParaRPr lang="es-ES"/>
          </a:p>
        </p:txBody>
      </p:sp>
    </p:spTree>
    <p:extLst>
      <p:ext uri="{BB962C8B-B14F-4D97-AF65-F5344CB8AC3E}">
        <p14:creationId xmlns:p14="http://schemas.microsoft.com/office/powerpoint/2010/main" val="2405654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7680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F8D3179-D45F-4D44-9285-9DE54099D208}" type="slidenum">
              <a:rPr lang="es-ES">
                <a:latin typeface="Calibri" pitchFamily="34" charset="0"/>
              </a:rPr>
              <a:pPr eaLnBrk="1" hangingPunct="1"/>
              <a:t>37</a:t>
            </a:fld>
            <a:endParaRPr lang="es-E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69B238E-9C57-4757-A772-9E12917FB72F}"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571AFA6-D387-44A7-972C-B3494026808D}" type="slidenum">
              <a:rPr lang="es-ES"/>
              <a:pPr>
                <a:defRPr/>
              </a:pPr>
              <a:t>‹Nº›</a:t>
            </a:fld>
            <a:endParaRPr lang="es-ES"/>
          </a:p>
        </p:txBody>
      </p:sp>
    </p:spTree>
    <p:extLst>
      <p:ext uri="{BB962C8B-B14F-4D97-AF65-F5344CB8AC3E}">
        <p14:creationId xmlns:p14="http://schemas.microsoft.com/office/powerpoint/2010/main" val="1998598138"/>
      </p:ext>
    </p:extLst>
  </p:cSld>
  <p:clrMapOvr>
    <a:masterClrMapping/>
  </p:clrMapOvr>
  <p:transition spd="slow" advTm="2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6367B62-1C0F-4827-B41D-CB8A0030A69D}"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A33A867-2A55-4545-8A60-391D6517CCB4}" type="slidenum">
              <a:rPr lang="es-ES"/>
              <a:pPr>
                <a:defRPr/>
              </a:pPr>
              <a:t>‹Nº›</a:t>
            </a:fld>
            <a:endParaRPr lang="es-ES"/>
          </a:p>
        </p:txBody>
      </p:sp>
    </p:spTree>
    <p:extLst>
      <p:ext uri="{BB962C8B-B14F-4D97-AF65-F5344CB8AC3E}">
        <p14:creationId xmlns:p14="http://schemas.microsoft.com/office/powerpoint/2010/main" val="3294868626"/>
      </p:ext>
    </p:extLst>
  </p:cSld>
  <p:clrMapOvr>
    <a:masterClrMapping/>
  </p:clrMapOvr>
  <p:transition spd="slow" advTm="2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D53B7CE-3AFB-48CC-82A6-03DB0185D1A2}"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48B4CA7-06D8-4B85-A17E-68DDAE8AEB44}" type="slidenum">
              <a:rPr lang="es-ES"/>
              <a:pPr>
                <a:defRPr/>
              </a:pPr>
              <a:t>‹Nº›</a:t>
            </a:fld>
            <a:endParaRPr lang="es-ES"/>
          </a:p>
        </p:txBody>
      </p:sp>
    </p:spTree>
    <p:extLst>
      <p:ext uri="{BB962C8B-B14F-4D97-AF65-F5344CB8AC3E}">
        <p14:creationId xmlns:p14="http://schemas.microsoft.com/office/powerpoint/2010/main" val="3213757230"/>
      </p:ext>
    </p:extLst>
  </p:cSld>
  <p:clrMapOvr>
    <a:masterClrMapping/>
  </p:clrMapOvr>
  <p:transition spd="slow" advTm="2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ACC33386-3EDA-45CE-9B0B-3AB1D62D44EE}" type="datetimeFigureOut">
              <a:rPr lang="es-ES"/>
              <a:pPr>
                <a:defRPr/>
              </a:pPr>
              <a:t>17/03/2025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5D7964A-E2A3-4BCB-9DF4-DBE3CBC10088}" type="slidenum">
              <a:rPr lang="es-ES"/>
              <a:pPr>
                <a:defRPr/>
              </a:pPr>
              <a:t>‹Nº›</a:t>
            </a:fld>
            <a:endParaRPr lang="es-ES"/>
          </a:p>
        </p:txBody>
      </p:sp>
    </p:spTree>
    <p:extLst>
      <p:ext uri="{BB962C8B-B14F-4D97-AF65-F5344CB8AC3E}">
        <p14:creationId xmlns:p14="http://schemas.microsoft.com/office/powerpoint/2010/main" val="301275496"/>
      </p:ext>
    </p:extLst>
  </p:cSld>
  <p:clrMapOvr>
    <a:masterClrMapping/>
  </p:clrMapOvr>
  <p:transition spd="slow" advTm="2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2E219B0-7E40-4CE2-9762-D2EEFF1E9F70}" type="datetimeFigureOut">
              <a:rPr lang="es-ES"/>
              <a:pPr>
                <a:defRPr/>
              </a:pPr>
              <a:t>17/03/2025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D40A1E5B-5804-4C4B-BFBD-DBF6CDF69B91}" type="slidenum">
              <a:rPr lang="es-ES"/>
              <a:pPr>
                <a:defRPr/>
              </a:pPr>
              <a:t>‹Nº›</a:t>
            </a:fld>
            <a:endParaRPr lang="es-ES"/>
          </a:p>
        </p:txBody>
      </p:sp>
    </p:spTree>
    <p:extLst>
      <p:ext uri="{BB962C8B-B14F-4D97-AF65-F5344CB8AC3E}">
        <p14:creationId xmlns:p14="http://schemas.microsoft.com/office/powerpoint/2010/main" val="1361785043"/>
      </p:ext>
    </p:extLst>
  </p:cSld>
  <p:clrMapOvr>
    <a:masterClrMapping/>
  </p:clrMapOvr>
  <p:transition spd="slow" advTm="2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CE47B8F-727C-47A6-AFED-FA1C7F0666D1}" type="datetimeFigureOut">
              <a:rPr lang="es-ES"/>
              <a:pPr>
                <a:defRPr/>
              </a:pPr>
              <a:t>17/03/2025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EB2AF8A-92DE-4EA5-B118-2758DB115761}" type="slidenum">
              <a:rPr lang="es-ES"/>
              <a:pPr>
                <a:defRPr/>
              </a:pPr>
              <a:t>‹Nº›</a:t>
            </a:fld>
            <a:endParaRPr lang="es-ES"/>
          </a:p>
        </p:txBody>
      </p:sp>
    </p:spTree>
    <p:extLst>
      <p:ext uri="{BB962C8B-B14F-4D97-AF65-F5344CB8AC3E}">
        <p14:creationId xmlns:p14="http://schemas.microsoft.com/office/powerpoint/2010/main" val="1512726851"/>
      </p:ext>
    </p:extLst>
  </p:cSld>
  <p:clrMapOvr>
    <a:masterClrMapping/>
  </p:clrMapOvr>
  <p:transition spd="slow" advTm="2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CF214379-40DB-4D2B-845D-F6B1B7442F49}" type="datetimeFigureOut">
              <a:rPr lang="es-ES"/>
              <a:pPr>
                <a:defRPr/>
              </a:pPr>
              <a:t>17/03/2025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10AE101-D9BE-49BF-BBF9-7064E4319D90}" type="slidenum">
              <a:rPr lang="es-ES"/>
              <a:pPr>
                <a:defRPr/>
              </a:pPr>
              <a:t>‹Nº›</a:t>
            </a:fld>
            <a:endParaRPr lang="es-ES"/>
          </a:p>
        </p:txBody>
      </p:sp>
    </p:spTree>
    <p:extLst>
      <p:ext uri="{BB962C8B-B14F-4D97-AF65-F5344CB8AC3E}">
        <p14:creationId xmlns:p14="http://schemas.microsoft.com/office/powerpoint/2010/main" val="127771098"/>
      </p:ext>
    </p:extLst>
  </p:cSld>
  <p:clrMapOvr>
    <a:masterClrMapping/>
  </p:clrMapOvr>
  <p:transition spd="slow" advTm="2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C6A8426-C3D6-451A-9AC4-1B8DE57D2CE1}" type="datetimeFigureOut">
              <a:rPr lang="es-ES"/>
              <a:pPr>
                <a:defRPr/>
              </a:pPr>
              <a:t>17/03/2025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A1E3756-D421-4210-B86A-C47188D263AB}" type="slidenum">
              <a:rPr lang="es-ES"/>
              <a:pPr>
                <a:defRPr/>
              </a:pPr>
              <a:t>‹Nº›</a:t>
            </a:fld>
            <a:endParaRPr lang="es-ES"/>
          </a:p>
        </p:txBody>
      </p:sp>
    </p:spTree>
    <p:extLst>
      <p:ext uri="{BB962C8B-B14F-4D97-AF65-F5344CB8AC3E}">
        <p14:creationId xmlns:p14="http://schemas.microsoft.com/office/powerpoint/2010/main" val="2532523505"/>
      </p:ext>
    </p:extLst>
  </p:cSld>
  <p:clrMapOvr>
    <a:masterClrMapping/>
  </p:clrMapOvr>
  <p:transition spd="slow" advTm="2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7095B92-B4BC-416D-8161-B63DBEC7B4DE}" type="datetimeFigureOut">
              <a:rPr lang="es-ES"/>
              <a:pPr>
                <a:defRPr/>
              </a:pPr>
              <a:t>17/03/2025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CCCFB9D-30C1-4C59-A45B-7406A1B699D3}" type="slidenum">
              <a:rPr lang="es-ES"/>
              <a:pPr>
                <a:defRPr/>
              </a:pPr>
              <a:t>‹Nº›</a:t>
            </a:fld>
            <a:endParaRPr lang="es-ES"/>
          </a:p>
        </p:txBody>
      </p:sp>
    </p:spTree>
    <p:extLst>
      <p:ext uri="{BB962C8B-B14F-4D97-AF65-F5344CB8AC3E}">
        <p14:creationId xmlns:p14="http://schemas.microsoft.com/office/powerpoint/2010/main" val="76498503"/>
      </p:ext>
    </p:extLst>
  </p:cSld>
  <p:clrMapOvr>
    <a:masterClrMapping/>
  </p:clrMapOvr>
  <p:transition spd="slow" advTm="2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AB0147F-A980-4511-93A4-5E9067E974C4}"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3AB6BC7-AA37-4FEA-B902-BEA7F4ADD0CD}" type="slidenum">
              <a:rPr lang="es-ES"/>
              <a:pPr>
                <a:defRPr/>
              </a:pPr>
              <a:t>‹Nº›</a:t>
            </a:fld>
            <a:endParaRPr lang="es-ES"/>
          </a:p>
        </p:txBody>
      </p:sp>
    </p:spTree>
    <p:extLst>
      <p:ext uri="{BB962C8B-B14F-4D97-AF65-F5344CB8AC3E}">
        <p14:creationId xmlns:p14="http://schemas.microsoft.com/office/powerpoint/2010/main" val="47976716"/>
      </p:ext>
    </p:extLst>
  </p:cSld>
  <p:clrMapOvr>
    <a:masterClrMapping/>
  </p:clrMapOvr>
  <p:transition spd="slow" advTm="2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24B4EF8-CC64-4E9D-9579-CF384C8AF932}" type="datetimeFigureOut">
              <a:rPr lang="es-ES"/>
              <a:pPr>
                <a:defRPr/>
              </a:pPr>
              <a:t>17/03/2025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CF87258-6578-4732-9DB5-BD153B7ED1BF}" type="slidenum">
              <a:rPr lang="es-ES"/>
              <a:pPr>
                <a:defRPr/>
              </a:pPr>
              <a:t>‹Nº›</a:t>
            </a:fld>
            <a:endParaRPr lang="es-ES"/>
          </a:p>
        </p:txBody>
      </p:sp>
    </p:spTree>
    <p:extLst>
      <p:ext uri="{BB962C8B-B14F-4D97-AF65-F5344CB8AC3E}">
        <p14:creationId xmlns:p14="http://schemas.microsoft.com/office/powerpoint/2010/main" val="4056485646"/>
      </p:ext>
    </p:extLst>
  </p:cSld>
  <p:clrMapOvr>
    <a:masterClrMapping/>
  </p:clrMapOvr>
  <p:transition spd="slow" advTm="2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1959777862"/>
      </p:ext>
    </p:extLst>
  </p:cSld>
  <p:clrMapOvr>
    <a:masterClrMapping/>
  </p:clrMapOvr>
  <p:transition spd="slow" advTm="22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4C17A461-C943-44A6-B279-FAE139A9498B}" type="datetimeFigureOut">
              <a:rPr lang="es-ES"/>
              <a:pPr>
                <a:defRPr/>
              </a:pPr>
              <a:t>17/03/2025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381E00D-8241-4E48-90FC-5068A7DF9E5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22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ransition spd="slow" advTm="22000">
    <p:split orient="ver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bin"/><Relationship Id="rId1" Type="http://schemas.openxmlformats.org/officeDocument/2006/relationships/slideLayout" Target="../slideLayouts/slideLayout1.xml"/><Relationship Id="rId4" Type="http://schemas.openxmlformats.org/officeDocument/2006/relationships/audio" Target="../media/audio2.bin"/></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3.bin"/><Relationship Id="rId1" Type="http://schemas.openxmlformats.org/officeDocument/2006/relationships/slideLayout" Target="../slideLayouts/slideLayout1.xml"/><Relationship Id="rId4" Type="http://schemas.openxmlformats.org/officeDocument/2006/relationships/audio" Target="../media/audio3.bin"/></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2.bin"/><Relationship Id="rId1" Type="http://schemas.openxmlformats.org/officeDocument/2006/relationships/slideLayout" Target="../slideLayouts/slideLayout2.xml"/><Relationship Id="rId5" Type="http://schemas.openxmlformats.org/officeDocument/2006/relationships/audio" Target="../media/audio2.bin"/><Relationship Id="rId4" Type="http://schemas.openxmlformats.org/officeDocument/2006/relationships/image" Target="../media/image50.jpeg"/></Relationships>
</file>

<file path=ppt/slides/_rels/slide4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WordArt 3"/>
          <p:cNvSpPr>
            <a:spLocks noChangeArrowheads="1" noChangeShapeType="1" noTextEdit="1"/>
          </p:cNvSpPr>
          <p:nvPr/>
        </p:nvSpPr>
        <p:spPr bwMode="auto">
          <a:xfrm>
            <a:off x="1475656" y="193204"/>
            <a:ext cx="6264275" cy="1006740"/>
          </a:xfrm>
          <a:prstGeom prst="rect">
            <a:avLst/>
          </a:prstGeom>
        </p:spPr>
        <p:txBody>
          <a:bodyPr wrap="none" fromWordArt="1">
            <a:prstTxWarp prst="textTriangle">
              <a:avLst>
                <a:gd name="adj" fmla="val 4868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Fallas de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Valencia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971600" y="1489348"/>
            <a:ext cx="7416800" cy="834761"/>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7045" name="WordArt 5"/>
          <p:cNvSpPr>
            <a:spLocks noChangeArrowheads="1" noChangeShapeType="1" noTextEdit="1"/>
          </p:cNvSpPr>
          <p:nvPr/>
        </p:nvSpPr>
        <p:spPr bwMode="auto">
          <a:xfrm>
            <a:off x="755576" y="2641476"/>
            <a:ext cx="7632700" cy="803945"/>
          </a:xfrm>
          <a:prstGeom prst="rect">
            <a:avLst/>
          </a:prstGeom>
        </p:spPr>
        <p:txBody>
          <a:bodyPr wrap="none" fromWordArt="1">
            <a:prstTxWarp prst="textFadeUp">
              <a:avLst>
                <a:gd name="adj" fmla="val 6338"/>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87046" name="WordArt 6"/>
          <p:cNvSpPr>
            <a:spLocks noChangeArrowheads="1" noChangeShapeType="1" noTextEdit="1"/>
          </p:cNvSpPr>
          <p:nvPr/>
        </p:nvSpPr>
        <p:spPr bwMode="auto">
          <a:xfrm>
            <a:off x="1619672" y="3793604"/>
            <a:ext cx="5760591" cy="65466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I C E N T E  G A R C Í </a:t>
            </a: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7047" name="WordArt 7"/>
          <p:cNvSpPr>
            <a:spLocks noChangeArrowheads="1" noChangeShapeType="1" noTextEdit="1"/>
          </p:cNvSpPr>
          <p:nvPr/>
        </p:nvSpPr>
        <p:spPr bwMode="auto">
          <a:xfrm>
            <a:off x="2843808" y="4729708"/>
            <a:ext cx="3528393" cy="70332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2000" fill="hold"/>
                                        <p:tgtEl>
                                          <p:spTgt spid="87043"/>
                                        </p:tgtEl>
                                        <p:attrNameLst>
                                          <p:attrName>ppt_w</p:attrName>
                                        </p:attrNameLst>
                                      </p:cBhvr>
                                      <p:tavLst>
                                        <p:tav tm="0">
                                          <p:val>
                                            <p:strVal val="4*#ppt_w"/>
                                          </p:val>
                                        </p:tav>
                                        <p:tav tm="100000">
                                          <p:val>
                                            <p:strVal val="#ppt_w"/>
                                          </p:val>
                                        </p:tav>
                                      </p:tavLst>
                                    </p:anim>
                                    <p:anim calcmode="lin" valueType="num">
                                      <p:cBhvr>
                                        <p:cTn id="8" dur="2000" fill="hold"/>
                                        <p:tgtEl>
                                          <p:spTgt spid="8704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7044"/>
                                        </p:tgtEl>
                                        <p:attrNameLst>
                                          <p:attrName>style.visibility</p:attrName>
                                        </p:attrNameLst>
                                      </p:cBhvr>
                                      <p:to>
                                        <p:strVal val="visible"/>
                                      </p:to>
                                    </p:set>
                                    <p:anim calcmode="lin" valueType="num">
                                      <p:cBhvr>
                                        <p:cTn id="12" dur="2000" fill="hold"/>
                                        <p:tgtEl>
                                          <p:spTgt spid="87044"/>
                                        </p:tgtEl>
                                        <p:attrNameLst>
                                          <p:attrName>ppt_w</p:attrName>
                                        </p:attrNameLst>
                                      </p:cBhvr>
                                      <p:tavLst>
                                        <p:tav tm="0">
                                          <p:val>
                                            <p:strVal val="#ppt_w*0.70"/>
                                          </p:val>
                                        </p:tav>
                                        <p:tav tm="100000">
                                          <p:val>
                                            <p:strVal val="#ppt_w"/>
                                          </p:val>
                                        </p:tav>
                                      </p:tavLst>
                                    </p:anim>
                                    <p:anim calcmode="lin" valueType="num">
                                      <p:cBhvr>
                                        <p:cTn id="13" dur="2000" fill="hold"/>
                                        <p:tgtEl>
                                          <p:spTgt spid="87044"/>
                                        </p:tgtEl>
                                        <p:attrNameLst>
                                          <p:attrName>ppt_h</p:attrName>
                                        </p:attrNameLst>
                                      </p:cBhvr>
                                      <p:tavLst>
                                        <p:tav tm="0">
                                          <p:val>
                                            <p:strVal val="#ppt_h"/>
                                          </p:val>
                                        </p:tav>
                                        <p:tav tm="100000">
                                          <p:val>
                                            <p:strVal val="#ppt_h"/>
                                          </p:val>
                                        </p:tav>
                                      </p:tavLst>
                                    </p:anim>
                                    <p:animEffect transition="in" filter="fade">
                                      <p:cBhvr>
                                        <p:cTn id="14" dur="2000"/>
                                        <p:tgtEl>
                                          <p:spTgt spid="8704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7045"/>
                                        </p:tgtEl>
                                        <p:attrNameLst>
                                          <p:attrName>style.visibility</p:attrName>
                                        </p:attrNameLst>
                                      </p:cBhvr>
                                      <p:to>
                                        <p:strVal val="visible"/>
                                      </p:to>
                                    </p:set>
                                    <p:animEffect transition="in" filter="fade">
                                      <p:cBhvr>
                                        <p:cTn id="18" dur="2000"/>
                                        <p:tgtEl>
                                          <p:spTgt spid="87045"/>
                                        </p:tgtEl>
                                      </p:cBhvr>
                                    </p:animEffect>
                                    <p:anim calcmode="lin" valueType="num">
                                      <p:cBhvr>
                                        <p:cTn id="19" dur="2000" fill="hold"/>
                                        <p:tgtEl>
                                          <p:spTgt spid="87045"/>
                                        </p:tgtEl>
                                        <p:attrNameLst>
                                          <p:attrName>ppt_x</p:attrName>
                                        </p:attrNameLst>
                                      </p:cBhvr>
                                      <p:tavLst>
                                        <p:tav tm="0">
                                          <p:val>
                                            <p:strVal val="#ppt_x"/>
                                          </p:val>
                                        </p:tav>
                                        <p:tav tm="100000">
                                          <p:val>
                                            <p:strVal val="#ppt_x"/>
                                          </p:val>
                                        </p:tav>
                                      </p:tavLst>
                                    </p:anim>
                                    <p:anim calcmode="lin" valueType="num">
                                      <p:cBhvr>
                                        <p:cTn id="20" dur="2000" fill="hold"/>
                                        <p:tgtEl>
                                          <p:spTgt spid="8704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from="(-#ppt_w/2)" to="(#ppt_x)" calcmode="lin" valueType="num">
                                      <p:cBhvr>
                                        <p:cTn id="24" dur="1200" fill="hold">
                                          <p:stCondLst>
                                            <p:cond delay="0"/>
                                          </p:stCondLst>
                                        </p:cTn>
                                        <p:tgtEl>
                                          <p:spTgt spid="87046"/>
                                        </p:tgtEl>
                                        <p:attrNameLst>
                                          <p:attrName>ppt_x</p:attrName>
                                        </p:attrNameLst>
                                      </p:cBhvr>
                                    </p:anim>
                                    <p:anim from="0" to="-1.0" calcmode="lin" valueType="num">
                                      <p:cBhvr>
                                        <p:cTn id="25" dur="400" decel="50000" autoRev="1" fill="hold">
                                          <p:stCondLst>
                                            <p:cond delay="1200"/>
                                          </p:stCondLst>
                                        </p:cTn>
                                        <p:tgtEl>
                                          <p:spTgt spid="87046"/>
                                        </p:tgtEl>
                                        <p:attrNameLst>
                                          <p:attrName>xshear</p:attrName>
                                        </p:attrNameLst>
                                      </p:cBhvr>
                                    </p:anim>
                                    <p:animScale>
                                      <p:cBhvr>
                                        <p:cTn id="26" dur="400" decel="100000" autoRev="1" fill="hold">
                                          <p:stCondLst>
                                            <p:cond delay="1200"/>
                                          </p:stCondLst>
                                        </p:cTn>
                                        <p:tgtEl>
                                          <p:spTgt spid="87046"/>
                                        </p:tgtEl>
                                      </p:cBhvr>
                                      <p:from x="100000" y="100000"/>
                                      <p:to x="80000" y="100000"/>
                                    </p:animScale>
                                    <p:anim by="(#ppt_h/3+#ppt_w*0.1)" calcmode="lin" valueType="num">
                                      <p:cBhvr additive="sum">
                                        <p:cTn id="27" dur="400" decel="100000" autoRev="1" fill="hold">
                                          <p:stCondLst>
                                            <p:cond delay="1200"/>
                                          </p:stCondLst>
                                        </p:cTn>
                                        <p:tgtEl>
                                          <p:spTgt spid="8704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7047"/>
                                        </p:tgtEl>
                                        <p:attrNameLst>
                                          <p:attrName>style.visibility</p:attrName>
                                        </p:attrNameLst>
                                      </p:cBhvr>
                                      <p:to>
                                        <p:strVal val="visible"/>
                                      </p:to>
                                    </p:set>
                                    <p:anim calcmode="lin" valueType="num">
                                      <p:cBhvr>
                                        <p:cTn id="31" dur="1000" fill="hold"/>
                                        <p:tgtEl>
                                          <p:spTgt spid="87047"/>
                                        </p:tgtEl>
                                        <p:attrNameLst>
                                          <p:attrName>ppt_w</p:attrName>
                                        </p:attrNameLst>
                                      </p:cBhvr>
                                      <p:tavLst>
                                        <p:tav tm="0">
                                          <p:val>
                                            <p:fltVal val="0"/>
                                          </p:val>
                                        </p:tav>
                                        <p:tav tm="100000">
                                          <p:val>
                                            <p:strVal val="#ppt_w"/>
                                          </p:val>
                                        </p:tav>
                                      </p:tavLst>
                                    </p:anim>
                                    <p:anim calcmode="lin" valueType="num">
                                      <p:cBhvr>
                                        <p:cTn id="32"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5 falla-na-jordana.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bg1">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1331640" y="157200"/>
            <a:ext cx="6734344" cy="684076"/>
          </a:xfrm>
          <a:prstGeom prst="rect">
            <a:avLst/>
          </a:prstGeom>
          <a:noFill/>
        </p:spPr>
        <p:txBody>
          <a:bodyPr wrap="none">
            <a:prstTxWarp prst="textChevron">
              <a:avLst/>
            </a:prstTxWarp>
            <a:spAutoFit/>
            <a:scene3d>
              <a:camera prst="perspectiveRelaxedModerately"/>
              <a:lightRig rig="threePt" dir="t"/>
            </a:scene3d>
            <a:sp3d extrusionH="57150">
              <a:bevelT w="38100" h="38100" prst="angle"/>
            </a:sp3d>
          </a:bodyPr>
          <a:lstStyle/>
          <a:p>
            <a:pPr>
              <a:defRPr/>
            </a:pPr>
            <a:r>
              <a:rPr lang="es-ES" sz="3200" b="1" dirty="0">
                <a:solidFill>
                  <a:srgbClr val="FFC000"/>
                </a:solidFill>
                <a:effectLst>
                  <a:glow rad="139700">
                    <a:schemeClr val="accent6">
                      <a:satMod val="175000"/>
                      <a:alpha val="40000"/>
                    </a:schemeClr>
                  </a:glow>
                  <a:outerShdw blurRad="38100" dist="38100" dir="2700000" algn="tl">
                    <a:srgbClr val="000000">
                      <a:alpha val="43137"/>
                    </a:srgbClr>
                  </a:outerShdw>
                  <a:reflection blurRad="6350" stA="60000" endA="900" endPos="58000" dir="5400000" sy="-100000" algn="bl" rotWithShape="0"/>
                </a:effectLst>
                <a:latin typeface="Arial" pitchFamily="34" charset="0"/>
                <a:cs typeface="Arial" pitchFamily="34" charset="0"/>
              </a:rPr>
              <a:t> Fallas de Valencia </a:t>
            </a:r>
          </a:p>
        </p:txBody>
      </p:sp>
      <p:sp>
        <p:nvSpPr>
          <p:cNvPr id="7" name="6 CuadroTexto"/>
          <p:cNvSpPr txBox="1"/>
          <p:nvPr/>
        </p:nvSpPr>
        <p:spPr>
          <a:xfrm>
            <a:off x="395288" y="996950"/>
            <a:ext cx="8569200" cy="2123658"/>
          </a:xfrm>
          <a:prstGeom prst="rect">
            <a:avLst/>
          </a:prstGeom>
          <a:noFill/>
        </p:spPr>
        <p:txBody>
          <a:bodyPr wrap="square">
            <a:spAutoFit/>
            <a:scene3d>
              <a:camera prst="orthographicFront"/>
              <a:lightRig rig="threePt" dir="t"/>
            </a:scene3d>
            <a:sp3d extrusionH="57150">
              <a:bevelT w="82550" h="38100" prst="coolSlant"/>
            </a:sp3d>
          </a:bodyPr>
          <a:lstStyle/>
          <a:p>
            <a:pPr>
              <a:defRPr/>
            </a:pPr>
            <a:r>
              <a:rPr lang="es-ES" sz="2200" i="1" dirty="0">
                <a:effectLst>
                  <a:glow rad="101600">
                    <a:srgbClr val="C00000">
                      <a:alpha val="40000"/>
                    </a:srgbClr>
                  </a:glow>
                  <a:outerShdw blurRad="38100" dist="38100" dir="2700000" algn="tl">
                    <a:srgbClr val="000000">
                      <a:alpha val="43137"/>
                    </a:srgbClr>
                  </a:outerShdw>
                </a:effectLst>
                <a:latin typeface="Lucida Bright" pitchFamily="18" charset="0"/>
              </a:rPr>
              <a:t>Las Fallas (Falles en valenciano) son unas fiestas que se celebran del 15 al 19 de marzo, con una tradición arraigada en la ciudad de Valencia y diferentes poblaciones de </a:t>
            </a:r>
            <a:r>
              <a:rPr lang="es-ES" sz="2200" i="1" dirty="0" smtClean="0">
                <a:effectLst>
                  <a:glow rad="101600">
                    <a:srgbClr val="C00000">
                      <a:alpha val="40000"/>
                    </a:srgbClr>
                  </a:glow>
                  <a:outerShdw blurRad="38100" dist="38100" dir="2700000" algn="tl">
                    <a:srgbClr val="000000">
                      <a:alpha val="43137"/>
                    </a:srgbClr>
                  </a:outerShdw>
                </a:effectLst>
                <a:latin typeface="Lucida Bright" pitchFamily="18" charset="0"/>
              </a:rPr>
              <a:t>la Comunidad </a:t>
            </a:r>
            <a:r>
              <a:rPr lang="es-ES" sz="2200" i="1" dirty="0">
                <a:effectLst>
                  <a:glow rad="101600">
                    <a:srgbClr val="C00000">
                      <a:alpha val="40000"/>
                    </a:srgbClr>
                  </a:glow>
                  <a:outerShdw blurRad="38100" dist="38100" dir="2700000" algn="tl">
                    <a:srgbClr val="000000">
                      <a:alpha val="43137"/>
                    </a:srgbClr>
                  </a:outerShdw>
                </a:effectLst>
                <a:latin typeface="Lucida Bright" pitchFamily="18" charset="0"/>
              </a:rPr>
              <a:t>Valenciana. Oficialmente empiezan el último domingo de febrero con el acto </a:t>
            </a:r>
            <a:r>
              <a:rPr lang="es-ES" sz="2200" i="1" dirty="0" smtClean="0">
                <a:effectLst>
                  <a:glow rad="101600">
                    <a:srgbClr val="C00000">
                      <a:alpha val="40000"/>
                    </a:srgbClr>
                  </a:glow>
                  <a:outerShdw blurRad="38100" dist="38100" dir="2700000" algn="tl">
                    <a:srgbClr val="000000">
                      <a:alpha val="43137"/>
                    </a:srgbClr>
                  </a:outerShdw>
                </a:effectLst>
                <a:latin typeface="Lucida Bright" pitchFamily="18" charset="0"/>
              </a:rPr>
              <a:t>de: (“La</a:t>
            </a:r>
            <a:r>
              <a:rPr lang="es-ES" sz="2200" i="1" dirty="0">
                <a:effectLst>
                  <a:glow rad="101600">
                    <a:srgbClr val="C00000">
                      <a:alpha val="40000"/>
                    </a:srgbClr>
                  </a:glow>
                  <a:outerShdw blurRad="38100" dist="38100" dir="2700000" algn="tl">
                    <a:srgbClr val="000000">
                      <a:alpha val="43137"/>
                    </a:srgbClr>
                  </a:outerShdw>
                </a:effectLst>
                <a:latin typeface="Lucida Bright" pitchFamily="18" charset="0"/>
              </a:rPr>
              <a:t> </a:t>
            </a:r>
            <a:r>
              <a:rPr lang="es-ES" sz="2200" i="1" dirty="0" smtClean="0">
                <a:effectLst>
                  <a:glow rad="101600">
                    <a:srgbClr val="C00000">
                      <a:alpha val="40000"/>
                    </a:srgbClr>
                  </a:glow>
                  <a:outerShdw blurRad="38100" dist="38100" dir="2700000" algn="tl">
                    <a:srgbClr val="000000">
                      <a:alpha val="43137"/>
                    </a:srgbClr>
                  </a:outerShdw>
                </a:effectLst>
                <a:latin typeface="Lucida Bright" pitchFamily="18" charset="0"/>
              </a:rPr>
              <a:t>Crida”</a:t>
            </a:r>
            <a:r>
              <a:rPr lang="es-ES" sz="2200" i="1" dirty="0">
                <a:effectLst>
                  <a:glow rad="101600">
                    <a:srgbClr val="C00000">
                      <a:alpha val="40000"/>
                    </a:srgbClr>
                  </a:glow>
                  <a:outerShdw blurRad="38100" dist="38100" dir="2700000" algn="tl">
                    <a:srgbClr val="000000">
                      <a:alpha val="43137"/>
                    </a:srgbClr>
                  </a:outerShdw>
                </a:effectLst>
                <a:latin typeface="Lucida Bright" pitchFamily="18" charset="0"/>
              </a:rPr>
              <a:t> </a:t>
            </a:r>
            <a:r>
              <a:rPr lang="es-ES" sz="2200" i="1" dirty="0" smtClean="0">
                <a:effectLst>
                  <a:glow rad="101600">
                    <a:srgbClr val="C00000">
                      <a:alpha val="40000"/>
                    </a:srgbClr>
                  </a:glow>
                  <a:outerShdw blurRad="38100" dist="38100" dir="2700000" algn="tl">
                    <a:srgbClr val="000000">
                      <a:alpha val="43137"/>
                    </a:srgbClr>
                  </a:outerShdw>
                </a:effectLst>
                <a:latin typeface="Lucida Bright" pitchFamily="18" charset="0"/>
              </a:rPr>
              <a:t>en </a:t>
            </a:r>
            <a:r>
              <a:rPr lang="es-ES" sz="2200" i="1" dirty="0">
                <a:effectLst>
                  <a:glow rad="101600">
                    <a:srgbClr val="C00000">
                      <a:alpha val="40000"/>
                    </a:srgbClr>
                  </a:glow>
                  <a:outerShdw blurRad="38100" dist="38100" dir="2700000" algn="tl">
                    <a:srgbClr val="000000">
                      <a:alpha val="43137"/>
                    </a:srgbClr>
                  </a:outerShdw>
                </a:effectLst>
                <a:latin typeface="Lucida Bright" pitchFamily="18" charset="0"/>
              </a:rPr>
              <a:t>valenciano; </a:t>
            </a:r>
            <a:r>
              <a:rPr lang="es-ES" sz="2200" i="1" dirty="0" smtClean="0">
                <a:effectLst>
                  <a:glow rad="101600">
                    <a:srgbClr val="C00000">
                      <a:alpha val="40000"/>
                    </a:srgbClr>
                  </a:glow>
                  <a:outerShdw blurRad="38100" dist="38100" dir="2700000" algn="tl">
                    <a:srgbClr val="000000">
                      <a:alpha val="43137"/>
                    </a:srgbClr>
                  </a:outerShdw>
                </a:effectLst>
                <a:latin typeface="Lucida Bright" pitchFamily="18" charset="0"/>
              </a:rPr>
              <a:t>“Pregón”, </a:t>
            </a:r>
            <a:r>
              <a:rPr lang="es-ES" sz="2200" i="1" dirty="0">
                <a:effectLst>
                  <a:glow rad="101600">
                    <a:srgbClr val="C00000">
                      <a:alpha val="40000"/>
                    </a:srgbClr>
                  </a:glow>
                  <a:outerShdw blurRad="38100" dist="38100" dir="2700000" algn="tl">
                    <a:srgbClr val="000000">
                      <a:alpha val="43137"/>
                    </a:srgbClr>
                  </a:outerShdw>
                </a:effectLst>
                <a:latin typeface="Lucida Bright" pitchFamily="18" charset="0"/>
              </a:rPr>
              <a:t>en </a:t>
            </a:r>
            <a:r>
              <a:rPr lang="es-ES" sz="2200" i="1" dirty="0" smtClean="0">
                <a:effectLst>
                  <a:glow rad="101600">
                    <a:srgbClr val="C00000">
                      <a:alpha val="40000"/>
                    </a:srgbClr>
                  </a:glow>
                  <a:outerShdw blurRad="38100" dist="38100" dir="2700000" algn="tl">
                    <a:srgbClr val="000000">
                      <a:alpha val="43137"/>
                    </a:srgbClr>
                  </a:outerShdw>
                </a:effectLst>
                <a:latin typeface="Lucida Bright" pitchFamily="18" charset="0"/>
              </a:rPr>
              <a:t>castellano). </a:t>
            </a:r>
            <a:endParaRPr lang="es-ES" sz="2200" i="1" dirty="0">
              <a:effectLst>
                <a:glow rad="101600">
                  <a:srgbClr val="C00000">
                    <a:alpha val="4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95288" y="3272690"/>
            <a:ext cx="8280400" cy="2123658"/>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200" i="1" dirty="0">
                <a:effectLst>
                  <a:glow rad="101600">
                    <a:schemeClr val="accent2">
                      <a:satMod val="175000"/>
                      <a:alpha val="40000"/>
                    </a:schemeClr>
                  </a:glow>
                  <a:outerShdw blurRad="38100" dist="38100" dir="2700000" algn="tl">
                    <a:srgbClr val="1F497D"/>
                  </a:outerShdw>
                </a:effectLst>
                <a:latin typeface="Lucida Bright" pitchFamily="18" charset="0"/>
              </a:rPr>
              <a:t>Actualmente, esta festividad se ha convertido en un atractivo turístico muy importante, ya que están catalogadas como fiesta de Interés Turístico Internacional. Estas fiestas también son llamadas fiestas josefinas o </a:t>
            </a:r>
            <a:r>
              <a:rPr lang="es-ES" sz="2200" i="1" dirty="0" err="1">
                <a:effectLst>
                  <a:glow rad="101600">
                    <a:schemeClr val="accent2">
                      <a:satMod val="175000"/>
                      <a:alpha val="40000"/>
                    </a:schemeClr>
                  </a:glow>
                  <a:outerShdw blurRad="38100" dist="38100" dir="2700000" algn="tl">
                    <a:srgbClr val="1F497D"/>
                  </a:outerShdw>
                </a:effectLst>
                <a:latin typeface="Lucida Bright" pitchFamily="18" charset="0"/>
              </a:rPr>
              <a:t>festes</a:t>
            </a:r>
            <a:r>
              <a:rPr lang="es-ES" sz="2200" i="1" dirty="0">
                <a:effectLst>
                  <a:glow rad="101600">
                    <a:schemeClr val="accent2">
                      <a:satMod val="175000"/>
                      <a:alpha val="40000"/>
                    </a:schemeClr>
                  </a:glow>
                  <a:outerShdw blurRad="38100" dist="38100" dir="2700000" algn="tl">
                    <a:srgbClr val="1F497D"/>
                  </a:outerShdw>
                </a:effectLst>
                <a:latin typeface="Lucida Bright" pitchFamily="18" charset="0"/>
              </a:rPr>
              <a:t> de </a:t>
            </a:r>
            <a:r>
              <a:rPr lang="es-ES" sz="2200" i="1" dirty="0" err="1">
                <a:effectLst>
                  <a:glow rad="101600">
                    <a:schemeClr val="accent2">
                      <a:satMod val="175000"/>
                      <a:alpha val="40000"/>
                    </a:schemeClr>
                  </a:glow>
                  <a:outerShdw blurRad="38100" dist="38100" dir="2700000" algn="tl">
                    <a:srgbClr val="1F497D"/>
                  </a:outerShdw>
                </a:effectLst>
                <a:latin typeface="Lucida Bright" pitchFamily="18" charset="0"/>
              </a:rPr>
              <a:t>Sant</a:t>
            </a:r>
            <a:r>
              <a:rPr lang="es-ES" sz="2200" i="1" dirty="0">
                <a:effectLst>
                  <a:glow rad="101600">
                    <a:schemeClr val="accent2">
                      <a:satMod val="175000"/>
                      <a:alpha val="40000"/>
                    </a:schemeClr>
                  </a:glow>
                  <a:outerShdw blurRad="38100" dist="38100" dir="2700000" algn="tl">
                    <a:srgbClr val="1F497D"/>
                  </a:outerShdw>
                </a:effectLst>
                <a:latin typeface="Lucida Bright" pitchFamily="18" charset="0"/>
              </a:rPr>
              <a:t> Josep (en valenciano), ya que se celebran en honor de </a:t>
            </a:r>
            <a:r>
              <a:rPr lang="es-ES" sz="2200" i="1" dirty="0" smtClean="0">
                <a:effectLst>
                  <a:glow rad="101600">
                    <a:schemeClr val="accent2">
                      <a:satMod val="175000"/>
                      <a:alpha val="40000"/>
                    </a:schemeClr>
                  </a:glow>
                  <a:outerShdw blurRad="38100" dist="38100" dir="2700000" algn="tl">
                    <a:srgbClr val="1F497D"/>
                  </a:outerShdw>
                </a:effectLst>
                <a:latin typeface="Lucida Bright" pitchFamily="18" charset="0"/>
              </a:rPr>
              <a:t>san </a:t>
            </a:r>
            <a:r>
              <a:rPr lang="es-ES" sz="2200" i="1" dirty="0">
                <a:effectLst>
                  <a:glow rad="101600">
                    <a:schemeClr val="accent2">
                      <a:satMod val="175000"/>
                      <a:alpha val="40000"/>
                    </a:schemeClr>
                  </a:glow>
                  <a:outerShdw blurRad="38100" dist="38100" dir="2700000" algn="tl">
                    <a:srgbClr val="1F497D"/>
                  </a:outerShdw>
                </a:effectLst>
                <a:latin typeface="Lucida Bright" pitchFamily="18" charset="0"/>
              </a:rPr>
              <a:t>José, patrón de los carpinteros.</a:t>
            </a:r>
          </a:p>
        </p:txBody>
      </p:sp>
    </p:spTree>
  </p:cSld>
  <p:clrMapOvr>
    <a:masterClrMapping/>
  </p:clrMapOvr>
  <mc:AlternateContent xmlns:mc="http://schemas.openxmlformats.org/markup-compatibility/2006" xmlns:p14="http://schemas.microsoft.com/office/powerpoint/2010/main">
    <mc:Choice Requires="p14">
      <p:transition spd="slow" p14:dur="2250" advTm="62000">
        <p:wipe/>
      </p:transition>
    </mc:Choice>
    <mc:Fallback xmlns="">
      <p:transition spd="slow" advTm="62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1"/>
                                          </p:val>
                                        </p:tav>
                                        <p:tav tm="100000">
                                          <p:val>
                                            <p:strVal val="#ppt_x"/>
                                          </p:val>
                                        </p:tav>
                                      </p:tavLst>
                                    </p:anim>
                                    <p:anim calcmode="lin" valueType="num">
                                      <p:cBhvr>
                                        <p:cTn id="15" dur="1000" fill="hold"/>
                                        <p:tgtEl>
                                          <p:spTgt spid="7"/>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299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6.jpg"/>
          <p:cNvPicPr>
            <a:picLocks noChangeAspect="1"/>
          </p:cNvPicPr>
          <p:nvPr/>
        </p:nvPicPr>
        <p:blipFill>
          <a:blip r:embed="rId3"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715000"/>
          </a:xfrm>
          <a:prstGeom prst="rect">
            <a:avLst/>
          </a:prstGeom>
          <a:solidFill>
            <a:schemeClr val="accent1">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23528" y="265212"/>
            <a:ext cx="8496944" cy="5184576"/>
          </a:xfrm>
          <a:prstGeom prst="rect">
            <a:avLst/>
          </a:prstGeom>
          <a:solidFill>
            <a:schemeClr val="bg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827881" y="4369668"/>
            <a:ext cx="7488237"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smtClean="0">
                <a:effectLst>
                  <a:glow rad="101600">
                    <a:srgbClr val="C00000">
                      <a:alpha val="40000"/>
                    </a:srgbClr>
                  </a:glow>
                  <a:outerShdw blurRad="38100" dist="38100" dir="2700000" algn="tl">
                    <a:srgbClr val="1F497D"/>
                  </a:outerShdw>
                </a:effectLst>
              </a:rPr>
              <a:t>Un día cualquiera que nos queramos imaginar de un mes de marzo cualquiera de un año imaginario, nos hemos montado en un AVE para ir a Valencia a disfrutar de las Fallas, que como todo el mundo sabe son el día 19 de este mismo mes de marzo.</a:t>
            </a:r>
            <a:endParaRPr lang="es-ES" i="1" dirty="0">
              <a:effectLst>
                <a:glow rad="101600">
                  <a:srgbClr val="C00000">
                    <a:alpha val="4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sndAc>
          <p:stSnd loop="1">
            <p:snd r:embed="rId2" name="Where the hell is Matt.wav"/>
          </p:stSnd>
        </p:sndAc>
      </p:transition>
    </mc:Choice>
    <mc:Fallback xmlns="">
      <p:transition spd="slow" advTm="28000">
        <p:fade/>
        <p:sndAc>
          <p:stSnd loop="1">
            <p:snd r:embed="rId4" name="Where the hell is Matt.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01_Malag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5">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528" y="337220"/>
            <a:ext cx="8496943" cy="5040559"/>
          </a:xfrm>
          <a:prstGeom prst="rect">
            <a:avLst/>
          </a:prstGeom>
          <a:solidFill>
            <a:schemeClr val="bg2">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1560" y="697260"/>
            <a:ext cx="7848872" cy="4320481"/>
          </a:xfrm>
          <a:prstGeom prst="rect">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102" name="7 CuadroTexto"/>
          <p:cNvSpPr txBox="1">
            <a:spLocks noChangeArrowheads="1"/>
          </p:cNvSpPr>
          <p:nvPr/>
        </p:nvSpPr>
        <p:spPr bwMode="auto">
          <a:xfrm>
            <a:off x="323850" y="-527050"/>
            <a:ext cx="8569325" cy="369887"/>
          </a:xfrm>
          <a:prstGeom prst="rect">
            <a:avLst/>
          </a:prstGeom>
          <a:noFill/>
          <a:ln w="9525">
            <a:noFill/>
            <a:miter lim="800000"/>
            <a:headEnd/>
            <a:tailEnd/>
          </a:ln>
        </p:spPr>
        <p:txBody>
          <a:bodyPr>
            <a:spAutoFit/>
          </a:bodyPr>
          <a:lstStyle/>
          <a:p>
            <a:endParaRPr lang="es-ES"/>
          </a:p>
        </p:txBody>
      </p:sp>
      <p:sp>
        <p:nvSpPr>
          <p:cNvPr id="8" name="7 CuadroTexto"/>
          <p:cNvSpPr txBox="1"/>
          <p:nvPr/>
        </p:nvSpPr>
        <p:spPr>
          <a:xfrm>
            <a:off x="755577" y="4585692"/>
            <a:ext cx="712879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1F497D"/>
                  </a:outerShdw>
                </a:effectLst>
              </a:rPr>
              <a:t>Una vez llegados allí nos cogemos nuestros bártulos y nos vamos derechitos a donde hallamos reservado nuestra </a:t>
            </a:r>
            <a:r>
              <a:rPr lang="es-ES" i="1" dirty="0" smtClean="0">
                <a:effectLst>
                  <a:glow rad="101600">
                    <a:schemeClr val="accent2">
                      <a:satMod val="175000"/>
                      <a:alpha val="40000"/>
                    </a:schemeClr>
                  </a:glow>
                  <a:outerShdw blurRad="38100" dist="38100" dir="2700000" algn="tl">
                    <a:srgbClr val="1F497D"/>
                  </a:outerShdw>
                </a:effectLst>
              </a:rPr>
              <a:t>permanencia </a:t>
            </a:r>
            <a:r>
              <a:rPr lang="es-ES" i="1" dirty="0">
                <a:effectLst>
                  <a:glow rad="101600">
                    <a:schemeClr val="accent2">
                      <a:satMod val="175000"/>
                      <a:alpha val="40000"/>
                    </a:schemeClr>
                  </a:glow>
                  <a:outerShdw blurRad="38100" dist="38100" dir="2700000" algn="tl">
                    <a:srgbClr val="1F497D"/>
                  </a:outerShdw>
                </a:effectLst>
              </a:rPr>
              <a:t>hasta terminadas  las fiestas de San José.</a:t>
            </a:r>
          </a:p>
        </p:txBody>
      </p:sp>
    </p:spTree>
  </p:cSld>
  <p:clrMapOvr>
    <a:masterClrMapping/>
  </p:clrMapOvr>
  <mc:AlternateContent xmlns:mc="http://schemas.openxmlformats.org/markup-compatibility/2006" xmlns:p14="http://schemas.microsoft.com/office/powerpoint/2010/main">
    <mc:Choice Requires="p14">
      <p:transition spd="slow" p14:dur="35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20" presetClass="exit" presetSubtype="0" fill="hold" nodeType="withEffect">
                                  <p:stCondLst>
                                    <p:cond delay="200"/>
                                  </p:stCondLst>
                                  <p:childTnLst>
                                    <p:animEffect transition="out" filter="wedge">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0" presetClass="exit" presetSubtype="0" fill="hold" nodeType="withEffect">
                                  <p:stCondLst>
                                    <p:cond delay="400"/>
                                  </p:stCondLst>
                                  <p:childTnLst>
                                    <p:animEffect transition="out" filter="wedge">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0" presetClass="entr" presetSubtype="0" fill="hold" nodeType="withEffect">
                                  <p:stCondLst>
                                    <p:cond delay="600"/>
                                  </p:stCondLst>
                                  <p:childTnLst>
                                    <p:set>
                                      <p:cBhvr>
                                        <p:cTn id="15" dur="1" fill="hold">
                                          <p:stCondLst>
                                            <p:cond delay="0"/>
                                          </p:stCondLst>
                                        </p:cTn>
                                        <p:tgtEl>
                                          <p:spTgt spid="2050"/>
                                        </p:tgtEl>
                                        <p:attrNameLst>
                                          <p:attrName>style.visibility</p:attrName>
                                        </p:attrNameLst>
                                      </p:cBhvr>
                                      <p:to>
                                        <p:strVal val="visible"/>
                                      </p:to>
                                    </p:set>
                                    <p:animEffect transition="in" filter="wedge">
                                      <p:cBhvr>
                                        <p:cTn id="16" dur="4000"/>
                                        <p:tgtEl>
                                          <p:spTgt spid="2050"/>
                                        </p:tgtEl>
                                      </p:cBhvr>
                                    </p:animEffect>
                                  </p:childTnLst>
                                </p:cTn>
                              </p:par>
                              <p:par>
                                <p:cTn id="17" presetID="23" presetClass="entr" presetSubtype="288" fill="hold" nodeType="withEffect">
                                  <p:stCondLst>
                                    <p:cond delay="60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4500" fill="hold"/>
                                        <p:tgtEl>
                                          <p:spTgt spid="2050"/>
                                        </p:tgtEl>
                                        <p:attrNameLst>
                                          <p:attrName>ppt_w</p:attrName>
                                        </p:attrNameLst>
                                      </p:cBhvr>
                                      <p:tavLst>
                                        <p:tav tm="0">
                                          <p:val>
                                            <p:strVal val="4/3*#ppt_w"/>
                                          </p:val>
                                        </p:tav>
                                        <p:tav tm="100000">
                                          <p:val>
                                            <p:strVal val="#ppt_w"/>
                                          </p:val>
                                        </p:tav>
                                      </p:tavLst>
                                    </p:anim>
                                    <p:anim calcmode="lin" valueType="num">
                                      <p:cBhvr>
                                        <p:cTn id="20" dur="4500" fill="hold"/>
                                        <p:tgtEl>
                                          <p:spTgt spid="2050"/>
                                        </p:tgtEl>
                                        <p:attrNameLst>
                                          <p:attrName>ppt_h</p:attrName>
                                        </p:attrNameLst>
                                      </p:cBhvr>
                                      <p:tavLst>
                                        <p:tav tm="0">
                                          <p:val>
                                            <p:strVal val="4/3*#ppt_h"/>
                                          </p:val>
                                        </p:tav>
                                        <p:tav tm="100000">
                                          <p:val>
                                            <p:strVal val="#ppt_h"/>
                                          </p:val>
                                        </p:tav>
                                      </p:tavLst>
                                    </p:anim>
                                  </p:childTnLst>
                                </p:cTn>
                              </p:par>
                            </p:childTnLst>
                          </p:cTn>
                        </p:par>
                        <p:par>
                          <p:cTn id="21" fill="hold">
                            <p:stCondLst>
                              <p:cond delay="51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31178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2">
              <a:lumMod val="75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2">
              <a:lumMod val="20000"/>
              <a:lumOff val="80000"/>
              <a:alpha val="7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188" y="4586288"/>
            <a:ext cx="799306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 vez instalados y después de una buena comida, es saludable salir a recorrer las calles, y todo lo que encontremos a nuestro paso, como</a:t>
            </a:r>
          </a:p>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plaza de toros o el museo fallero.</a:t>
            </a:r>
          </a:p>
        </p:txBody>
      </p:sp>
    </p:spTree>
  </p:cSld>
  <p:clrMapOvr>
    <a:masterClrMapping/>
  </p:clrMapOvr>
  <mc:AlternateContent xmlns:mc="http://schemas.openxmlformats.org/markup-compatibility/2006" xmlns:p14="http://schemas.microsoft.com/office/powerpoint/2010/main">
    <mc:Choice Requires="p14">
      <p:transition spd="slow" p14:dur="350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8" fill="hold" nodeType="withEffect">
                                  <p:stCondLst>
                                    <p:cond delay="0"/>
                                  </p:stCondLst>
                                  <p:childTnLst>
                                    <p:anim calcmode="lin" valueType="num">
                                      <p:cBhvr additive="base">
                                        <p:cTn id="6" dur="4000"/>
                                        <p:tgtEl>
                                          <p:spTgt spid="6"/>
                                        </p:tgtEl>
                                        <p:attrNameLst>
                                          <p:attrName>ppt_x</p:attrName>
                                        </p:attrNameLst>
                                      </p:cBhvr>
                                      <p:tavLst>
                                        <p:tav tm="0">
                                          <p:val>
                                            <p:strVal val="ppt_x"/>
                                          </p:val>
                                        </p:tav>
                                        <p:tav tm="100000">
                                          <p:val>
                                            <p:strVal val="0-ppt_w/2"/>
                                          </p:val>
                                        </p:tav>
                                      </p:tavLst>
                                    </p:anim>
                                    <p:anim calcmode="lin" valueType="num">
                                      <p:cBhvr additive="base">
                                        <p:cTn id="7" dur="4000"/>
                                        <p:tgtEl>
                                          <p:spTgt spid="6"/>
                                        </p:tgtEl>
                                        <p:attrNameLst>
                                          <p:attrName>ppt_y</p:attrName>
                                        </p:attrNameLst>
                                      </p:cBhvr>
                                      <p:tavLst>
                                        <p:tav tm="0">
                                          <p:val>
                                            <p:strVal val="ppt_y"/>
                                          </p:val>
                                        </p:tav>
                                        <p:tav tm="100000">
                                          <p:val>
                                            <p:strVal val="ppt_y"/>
                                          </p:val>
                                        </p:tav>
                                      </p:tavLst>
                                    </p:anim>
                                    <p:set>
                                      <p:cBhvr>
                                        <p:cTn id="8" dur="1" fill="hold">
                                          <p:stCondLst>
                                            <p:cond delay="3999"/>
                                          </p:stCondLst>
                                        </p:cTn>
                                        <p:tgtEl>
                                          <p:spTgt spid="6"/>
                                        </p:tgtEl>
                                        <p:attrNameLst>
                                          <p:attrName>style.visibility</p:attrName>
                                        </p:attrNameLst>
                                      </p:cBhvr>
                                      <p:to>
                                        <p:strVal val="hidden"/>
                                      </p:to>
                                    </p:set>
                                  </p:childTnLst>
                                </p:cTn>
                              </p:par>
                              <p:par>
                                <p:cTn id="9" presetID="7" presetClass="exit" presetSubtype="2" fill="hold" nodeType="withEffect">
                                  <p:stCondLst>
                                    <p:cond delay="0"/>
                                  </p:stCondLst>
                                  <p:childTnLst>
                                    <p:anim calcmode="lin" valueType="num">
                                      <p:cBhvr additive="base">
                                        <p:cTn id="10" dur="4000"/>
                                        <p:tgtEl>
                                          <p:spTgt spid="5"/>
                                        </p:tgtEl>
                                        <p:attrNameLst>
                                          <p:attrName>ppt_x</p:attrName>
                                        </p:attrNameLst>
                                      </p:cBhvr>
                                      <p:tavLst>
                                        <p:tav tm="0">
                                          <p:val>
                                            <p:strVal val="ppt_x"/>
                                          </p:val>
                                        </p:tav>
                                        <p:tav tm="100000">
                                          <p:val>
                                            <p:strVal val="1+ppt_w/2"/>
                                          </p:val>
                                        </p:tav>
                                      </p:tavLst>
                                    </p:anim>
                                    <p:anim calcmode="lin" valueType="num">
                                      <p:cBhvr additive="base">
                                        <p:cTn id="11" dur="4000"/>
                                        <p:tgtEl>
                                          <p:spTgt spid="5"/>
                                        </p:tgtEl>
                                        <p:attrNameLst>
                                          <p:attrName>ppt_y</p:attrName>
                                        </p:attrNameLst>
                                      </p:cBhvr>
                                      <p:tavLst>
                                        <p:tav tm="0">
                                          <p:val>
                                            <p:strVal val="ppt_y"/>
                                          </p:val>
                                        </p:tav>
                                        <p:tav tm="100000">
                                          <p:val>
                                            <p:strVal val="ppt_y"/>
                                          </p:val>
                                        </p:tav>
                                      </p:tavLst>
                                    </p:anim>
                                    <p:set>
                                      <p:cBhvr>
                                        <p:cTn id="12" dur="1" fill="hold">
                                          <p:stCondLst>
                                            <p:cond delay="3999"/>
                                          </p:stCondLst>
                                        </p:cTn>
                                        <p:tgtEl>
                                          <p:spTgt spid="5"/>
                                        </p:tgtEl>
                                        <p:attrNameLst>
                                          <p:attrName>style.visibility</p:attrName>
                                        </p:attrNameLst>
                                      </p:cBhvr>
                                      <p:to>
                                        <p:strVal val="hidden"/>
                                      </p:to>
                                    </p:set>
                                  </p:childTnLst>
                                </p:cTn>
                              </p:par>
                              <p:par>
                                <p:cTn id="13" presetID="4"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4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childTnLst>
                          </p:cTn>
                        </p:par>
                        <p:par>
                          <p:cTn id="20" fill="hold" nodeType="afterGroup">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3 Imagen" descr="RAYOSSOBRECAPITOLIO.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1">
              <a:lumMod val="40000"/>
              <a:lumOff val="6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28625" y="357188"/>
            <a:ext cx="8358188" cy="5008562"/>
          </a:xfrm>
          <a:prstGeom prst="rect">
            <a:avLst/>
          </a:prstGeom>
          <a:solidFill>
            <a:schemeClr val="tx1">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85813" y="595313"/>
            <a:ext cx="7581900" cy="4524375"/>
          </a:xfrm>
          <a:prstGeom prst="rect">
            <a:avLst/>
          </a:prstGeom>
          <a:solidFill>
            <a:schemeClr val="accent1">
              <a:lumMod val="40000"/>
              <a:lumOff val="6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68313" y="4945063"/>
            <a:ext cx="7992119"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 reunión de ciclistas, que no se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están esperando, si a que se abra el semáforo, o a otro grupo que se les una, ahora lo veremos.</a:t>
            </a:r>
          </a:p>
        </p:txBody>
      </p:sp>
    </p:spTree>
  </p:cSld>
  <p:clrMapOvr>
    <a:masterClrMapping/>
  </p:clrMapOvr>
  <mc:AlternateContent xmlns:mc="http://schemas.openxmlformats.org/markup-compatibility/2006" xmlns:p14="http://schemas.microsoft.com/office/powerpoint/2010/main">
    <mc:Choice Requires="p14">
      <p:transition spd="slow" p14:dur="3500" advTm="22000">
        <p14:glitter dir="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16" fill="hold" nodeType="withEffect">
                                  <p:stCondLst>
                                    <p:cond delay="0"/>
                                  </p:stCondLst>
                                  <p:childTnLst>
                                    <p:animEffect transition="out" filter="box(in)">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3" presetClass="entr" presetSubtype="32" fill="hold" nodeType="withEffect">
                                  <p:stCondLst>
                                    <p:cond delay="0"/>
                                  </p:stCondLst>
                                  <p:childTnLst>
                                    <p:set>
                                      <p:cBhvr>
                                        <p:cTn id="15" dur="1" fill="hold">
                                          <p:stCondLst>
                                            <p:cond delay="0"/>
                                          </p:stCondLst>
                                        </p:cTn>
                                        <p:tgtEl>
                                          <p:spTgt spid="31746"/>
                                        </p:tgtEl>
                                        <p:attrNameLst>
                                          <p:attrName>style.visibility</p:attrName>
                                        </p:attrNameLst>
                                      </p:cBhvr>
                                      <p:to>
                                        <p:strVal val="visible"/>
                                      </p:to>
                                    </p:set>
                                    <p:animEffect transition="in" filter="plus(out)">
                                      <p:cBhvr>
                                        <p:cTn id="16" dur="5000"/>
                                        <p:tgtEl>
                                          <p:spTgt spid="31746"/>
                                        </p:tgtEl>
                                      </p:cBhvr>
                                    </p:animEffect>
                                  </p:childTnLst>
                                </p:cTn>
                              </p:par>
                            </p:childTnLst>
                          </p:cTn>
                        </p:par>
                        <p:par>
                          <p:cTn id="17" fill="hold" nodeType="afterGroup">
                            <p:stCondLst>
                              <p:cond delay="5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3 Imagen" descr="capitolio-washington.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23850" y="238125"/>
            <a:ext cx="8605838" cy="5187950"/>
          </a:xfrm>
          <a:prstGeom prst="rect">
            <a:avLst/>
          </a:prstGeom>
          <a:solidFill>
            <a:schemeClr val="accent6">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1188" y="417513"/>
            <a:ext cx="7961312" cy="4779962"/>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95288" y="4873625"/>
            <a:ext cx="83534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smtClean="0">
                <a:effectLst>
                  <a:glow rad="101600">
                    <a:schemeClr val="accent2">
                      <a:satMod val="175000"/>
                      <a:alpha val="40000"/>
                    </a:schemeClr>
                  </a:glow>
                  <a:outerShdw blurRad="38100" dist="38100" dir="2700000" algn="tl">
                    <a:srgbClr val="1F497D"/>
                  </a:outerShdw>
                </a:effectLst>
              </a:rPr>
              <a:t>Hale hop, </a:t>
            </a:r>
            <a:r>
              <a:rPr lang="es-ES" i="1" dirty="0">
                <a:effectLst>
                  <a:glow rad="101600">
                    <a:schemeClr val="accent2">
                      <a:satMod val="175000"/>
                      <a:alpha val="40000"/>
                    </a:schemeClr>
                  </a:glow>
                  <a:outerShdw blurRad="38100" dist="38100" dir="2700000" algn="tl">
                    <a:srgbClr val="1F497D"/>
                  </a:outerShdw>
                </a:effectLst>
              </a:rPr>
              <a:t>a este grupo es a quien </a:t>
            </a:r>
            <a:r>
              <a:rPr lang="es-ES" i="1" dirty="0" smtClean="0">
                <a:effectLst>
                  <a:glow rad="101600">
                    <a:schemeClr val="accent2">
                      <a:satMod val="175000"/>
                      <a:alpha val="40000"/>
                    </a:schemeClr>
                  </a:glow>
                  <a:outerShdw blurRad="38100" dist="38100" dir="2700000" algn="tl">
                    <a:srgbClr val="1F497D"/>
                  </a:outerShdw>
                </a:effectLst>
              </a:rPr>
              <a:t>están </a:t>
            </a:r>
            <a:r>
              <a:rPr lang="es-ES" i="1" dirty="0">
                <a:effectLst>
                  <a:glow rad="101600">
                    <a:schemeClr val="accent2">
                      <a:satMod val="175000"/>
                      <a:alpha val="40000"/>
                    </a:schemeClr>
                  </a:glow>
                  <a:outerShdw blurRad="38100" dist="38100" dir="2700000" algn="tl">
                    <a:srgbClr val="1F497D"/>
                  </a:outerShdw>
                </a:effectLst>
              </a:rPr>
              <a:t>esperando los otros, lo que no </a:t>
            </a:r>
            <a:r>
              <a:rPr lang="es-ES" i="1" dirty="0" smtClean="0">
                <a:effectLst>
                  <a:glow rad="101600">
                    <a:schemeClr val="accent2">
                      <a:satMod val="175000"/>
                      <a:alpha val="40000"/>
                    </a:schemeClr>
                  </a:glow>
                  <a:outerShdw blurRad="38100" dist="38100" dir="2700000" algn="tl">
                    <a:srgbClr val="1F497D"/>
                  </a:outerShdw>
                </a:effectLst>
              </a:rPr>
              <a:t>se, </a:t>
            </a:r>
            <a:r>
              <a:rPr lang="es-ES" i="1" dirty="0">
                <a:effectLst>
                  <a:glow rad="101600">
                    <a:schemeClr val="accent2">
                      <a:satMod val="175000"/>
                      <a:alpha val="40000"/>
                    </a:schemeClr>
                  </a:glow>
                  <a:outerShdw blurRad="38100" dist="38100" dir="2700000" algn="tl">
                    <a:srgbClr val="1F497D"/>
                  </a:outerShdw>
                </a:effectLst>
              </a:rPr>
              <a:t>es si se unirán a </a:t>
            </a:r>
            <a:r>
              <a:rPr lang="es-ES" i="1" dirty="0" smtClean="0">
                <a:effectLst>
                  <a:glow rad="101600">
                    <a:schemeClr val="accent2">
                      <a:satMod val="175000"/>
                      <a:alpha val="40000"/>
                    </a:schemeClr>
                  </a:glow>
                  <a:outerShdw blurRad="38100" dist="38100" dir="2700000" algn="tl">
                    <a:srgbClr val="1F497D"/>
                  </a:outerShdw>
                </a:effectLst>
              </a:rPr>
              <a:t>ellos, </a:t>
            </a:r>
            <a:r>
              <a:rPr lang="es-ES" i="1" dirty="0">
                <a:effectLst>
                  <a:glow rad="101600">
                    <a:schemeClr val="accent2">
                      <a:satMod val="175000"/>
                      <a:alpha val="40000"/>
                    </a:schemeClr>
                  </a:glow>
                  <a:outerShdw blurRad="38100" dist="38100" dir="2700000" algn="tl">
                    <a:srgbClr val="1F497D"/>
                  </a:outerShdw>
                </a:effectLst>
              </a:rPr>
              <a:t>a estos les llaman los </a:t>
            </a:r>
            <a:r>
              <a:rPr lang="es-ES" i="1" dirty="0" smtClean="0">
                <a:effectLst>
                  <a:glow rad="101600">
                    <a:schemeClr val="accent2">
                      <a:satMod val="175000"/>
                      <a:alpha val="40000"/>
                    </a:schemeClr>
                  </a:glow>
                  <a:outerShdw blurRad="38100" dist="38100" dir="2700000" algn="tl">
                    <a:srgbClr val="1F497D"/>
                  </a:outerShdw>
                </a:effectLst>
              </a:rPr>
              <a:t>“</a:t>
            </a:r>
            <a:r>
              <a:rPr lang="es-ES" i="1" dirty="0" err="1">
                <a:effectLst>
                  <a:glow rad="101600">
                    <a:schemeClr val="accent2">
                      <a:satMod val="175000"/>
                      <a:alpha val="40000"/>
                    </a:schemeClr>
                  </a:glow>
                  <a:outerShdw blurRad="38100" dist="38100" dir="2700000" algn="tl">
                    <a:srgbClr val="1F497D"/>
                  </a:outerShdw>
                </a:effectLst>
              </a:rPr>
              <a:t>C</a:t>
            </a:r>
            <a:r>
              <a:rPr lang="es-ES" i="1" dirty="0" err="1" smtClean="0">
                <a:effectLst>
                  <a:glow rad="101600">
                    <a:schemeClr val="accent2">
                      <a:satMod val="175000"/>
                      <a:alpha val="40000"/>
                    </a:schemeClr>
                  </a:glow>
                  <a:outerShdw blurRad="38100" dist="38100" dir="2700000" algn="tl">
                    <a:srgbClr val="1F497D"/>
                  </a:outerShdw>
                </a:effectLst>
              </a:rPr>
              <a:t>iclonudistas</a:t>
            </a:r>
            <a:r>
              <a:rPr lang="es-ES" i="1" dirty="0">
                <a:effectLst>
                  <a:glow rad="101600">
                    <a:schemeClr val="accent2">
                      <a:satMod val="175000"/>
                      <a:alpha val="40000"/>
                    </a:scheme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21000">
        <p14:ripple dir="ru"/>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55" presetClass="entr" presetSubtype="0" fill="hold" nodeType="withEffect">
                                  <p:stCondLst>
                                    <p:cond delay="0"/>
                                  </p:stCondLst>
                                  <p:childTnLst>
                                    <p:set>
                                      <p:cBhvr>
                                        <p:cTn id="15" dur="1" fill="hold">
                                          <p:stCondLst>
                                            <p:cond delay="0"/>
                                          </p:stCondLst>
                                        </p:cTn>
                                        <p:tgtEl>
                                          <p:spTgt spid="32770"/>
                                        </p:tgtEl>
                                        <p:attrNameLst>
                                          <p:attrName>style.visibility</p:attrName>
                                        </p:attrNameLst>
                                      </p:cBhvr>
                                      <p:to>
                                        <p:strVal val="visible"/>
                                      </p:to>
                                    </p:set>
                                    <p:anim calcmode="lin" valueType="num">
                                      <p:cBhvr>
                                        <p:cTn id="16" dur="4000" fill="hold"/>
                                        <p:tgtEl>
                                          <p:spTgt spid="32770"/>
                                        </p:tgtEl>
                                        <p:attrNameLst>
                                          <p:attrName>ppt_w</p:attrName>
                                        </p:attrNameLst>
                                      </p:cBhvr>
                                      <p:tavLst>
                                        <p:tav tm="0">
                                          <p:val>
                                            <p:strVal val="#ppt_w*0.70"/>
                                          </p:val>
                                        </p:tav>
                                        <p:tav tm="100000">
                                          <p:val>
                                            <p:strVal val="#ppt_w"/>
                                          </p:val>
                                        </p:tav>
                                      </p:tavLst>
                                    </p:anim>
                                    <p:anim calcmode="lin" valueType="num">
                                      <p:cBhvr>
                                        <p:cTn id="17" dur="4000" fill="hold"/>
                                        <p:tgtEl>
                                          <p:spTgt spid="32770"/>
                                        </p:tgtEl>
                                        <p:attrNameLst>
                                          <p:attrName>ppt_h</p:attrName>
                                        </p:attrNameLst>
                                      </p:cBhvr>
                                      <p:tavLst>
                                        <p:tav tm="0">
                                          <p:val>
                                            <p:strVal val="#ppt_h"/>
                                          </p:val>
                                        </p:tav>
                                        <p:tav tm="100000">
                                          <p:val>
                                            <p:strVal val="#ppt_h"/>
                                          </p:val>
                                        </p:tav>
                                      </p:tavLst>
                                    </p:anim>
                                    <p:animEffect transition="in" filter="fade">
                                      <p:cBhvr>
                                        <p:cTn id="18" dur="4000"/>
                                        <p:tgtEl>
                                          <p:spTgt spid="32770"/>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00023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2267744" cy="5715000"/>
          </a:xfrm>
          <a:prstGeom prst="rect">
            <a:avLst/>
          </a:prstGeom>
          <a:solidFill>
            <a:schemeClr val="tx1">
              <a:lumMod val="9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2267744" y="0"/>
            <a:ext cx="2448719"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716462" y="0"/>
            <a:ext cx="2159793" cy="5715000"/>
          </a:xfrm>
          <a:prstGeom prst="rect">
            <a:avLst/>
          </a:prstGeom>
          <a:solidFill>
            <a:schemeClr val="accent3">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876256" y="0"/>
            <a:ext cx="2267744" cy="5715000"/>
          </a:xfrm>
          <a:prstGeom prst="rect">
            <a:avLst/>
          </a:prstGeom>
          <a:solidFill>
            <a:schemeClr val="tx1">
              <a:lumMod val="9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primera vez que lo hicieron fue para recibir al Papa, o más precisamente, para visibilizar la sana desvergüenza ante los dogmas que culpabilizan la naturalidad del cuerpo humano.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dir="l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4000"/>
                                        <p:tgtEl>
                                          <p:spTgt spid="5"/>
                                        </p:tgtEl>
                                      </p:cBhvr>
                                    </p:animEffect>
                                  </p:childTnLst>
                                </p:cTn>
                              </p:par>
                              <p:par>
                                <p:cTn id="8" presetID="8" presetClass="exit" presetSubtype="32" fill="hold" nodeType="withEffect">
                                  <p:stCondLst>
                                    <p:cond delay="0"/>
                                  </p:stCondLst>
                                  <p:childTnLst>
                                    <p:animEffect transition="out" filter="diamond(ou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1"/>
                                        </p:tgtEl>
                                      </p:cBhvr>
                                    </p:animEffect>
                                    <p:set>
                                      <p:cBhvr>
                                        <p:cTn id="13" dur="1" fill="hold">
                                          <p:stCondLst>
                                            <p:cond delay="3999"/>
                                          </p:stCondLst>
                                        </p:cTn>
                                        <p:tgtEl>
                                          <p:spTgt spid="11"/>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12"/>
                                        </p:tgtEl>
                                      </p:cBhvr>
                                    </p:animEffect>
                                    <p:set>
                                      <p:cBhvr>
                                        <p:cTn id="16" dur="1" fill="hold">
                                          <p:stCondLst>
                                            <p:cond delay="3999"/>
                                          </p:stCondLst>
                                        </p:cTn>
                                        <p:tgtEl>
                                          <p:spTgt spid="12"/>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2/3*#ppt_w"/>
                                          </p:val>
                                        </p:tav>
                                        <p:tav tm="100000">
                                          <p:val>
                                            <p:strVal val="#ppt_w"/>
                                          </p:val>
                                        </p:tav>
                                      </p:tavLst>
                                    </p:anim>
                                    <p:anim calcmode="lin" valueType="num">
                                      <p:cBhvr>
                                        <p:cTn id="23" dur="4000" fill="hold"/>
                                        <p:tgtEl>
                                          <p:spTgt spid="4"/>
                                        </p:tgtEl>
                                        <p:attrNameLst>
                                          <p:attrName>ppt_h</p:attrName>
                                        </p:attrNameLst>
                                      </p:cBhvr>
                                      <p:tavLst>
                                        <p:tav tm="0">
                                          <p:val>
                                            <p:strVal val="2/3*#ppt_h"/>
                                          </p:val>
                                        </p:tav>
                                        <p:tav tm="100000">
                                          <p:val>
                                            <p:strVal val="#ppt_h"/>
                                          </p:val>
                                        </p:tav>
                                      </p:tavLst>
                                    </p:anim>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4000"/>
                                        <p:tgtEl>
                                          <p:spTgt spid="4"/>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vancouverdusk_1920x1200-187988.jpe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217488"/>
            <a:ext cx="9144000" cy="5280025"/>
          </a:xfrm>
          <a:prstGeom prst="rect">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285750" y="457200"/>
            <a:ext cx="8643938" cy="4860925"/>
          </a:xfrm>
          <a:prstGeom prst="rect">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500063" y="696913"/>
            <a:ext cx="8143875" cy="4379912"/>
          </a:xfrm>
          <a:prstGeom prst="rect">
            <a:avLst/>
          </a:prstGeom>
          <a:solidFill>
            <a:schemeClr val="tx1">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84213" y="4802188"/>
            <a:ext cx="77755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paz, que tranquilidad, que sosiego. La Paz, así es como se llama esta calle.</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15000">
        <p15:prstTrans prst="win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50" presetClass="entr" presetSubtype="0" decel="100000" fill="hold" nodeType="withEffect">
                                  <p:stCondLst>
                                    <p:cond delay="0"/>
                                  </p:stCondLst>
                                  <p:childTnLst>
                                    <p:set>
                                      <p:cBhvr>
                                        <p:cTn id="15" dur="1" fill="hold">
                                          <p:stCondLst>
                                            <p:cond delay="0"/>
                                          </p:stCondLst>
                                        </p:cTn>
                                        <p:tgtEl>
                                          <p:spTgt spid="33794"/>
                                        </p:tgtEl>
                                        <p:attrNameLst>
                                          <p:attrName>style.visibility</p:attrName>
                                        </p:attrNameLst>
                                      </p:cBhvr>
                                      <p:to>
                                        <p:strVal val="visible"/>
                                      </p:to>
                                    </p:set>
                                    <p:anim calcmode="lin" valueType="num">
                                      <p:cBhvr>
                                        <p:cTn id="16" dur="4000" fill="hold"/>
                                        <p:tgtEl>
                                          <p:spTgt spid="33794"/>
                                        </p:tgtEl>
                                        <p:attrNameLst>
                                          <p:attrName>ppt_w</p:attrName>
                                        </p:attrNameLst>
                                      </p:cBhvr>
                                      <p:tavLst>
                                        <p:tav tm="0">
                                          <p:val>
                                            <p:strVal val="#ppt_w+.3"/>
                                          </p:val>
                                        </p:tav>
                                        <p:tav tm="100000">
                                          <p:val>
                                            <p:strVal val="#ppt_w"/>
                                          </p:val>
                                        </p:tav>
                                      </p:tavLst>
                                    </p:anim>
                                    <p:anim calcmode="lin" valueType="num">
                                      <p:cBhvr>
                                        <p:cTn id="17" dur="4000" fill="hold"/>
                                        <p:tgtEl>
                                          <p:spTgt spid="33794"/>
                                        </p:tgtEl>
                                        <p:attrNameLst>
                                          <p:attrName>ppt_h</p:attrName>
                                        </p:attrNameLst>
                                      </p:cBhvr>
                                      <p:tavLst>
                                        <p:tav tm="0">
                                          <p:val>
                                            <p:strVal val="#ppt_h"/>
                                          </p:val>
                                        </p:tav>
                                        <p:tav tm="100000">
                                          <p:val>
                                            <p:strVal val="#ppt_h"/>
                                          </p:val>
                                        </p:tav>
                                      </p:tavLst>
                                    </p:anim>
                                    <p:animEffect transition="in" filter="fade">
                                      <p:cBhvr>
                                        <p:cTn id="18" dur="4000"/>
                                        <p:tgtEl>
                                          <p:spTgt spid="33794"/>
                                        </p:tgtEl>
                                      </p:cBhvr>
                                    </p:animEffect>
                                  </p:childTnLst>
                                </p:cTn>
                              </p:par>
                              <p:par>
                                <p:cTn id="19" presetID="23" presetClass="entr" presetSubtype="288" fill="hold" nodeType="withEffect">
                                  <p:stCondLst>
                                    <p:cond delay="0"/>
                                  </p:stCondLst>
                                  <p:childTnLst>
                                    <p:set>
                                      <p:cBhvr>
                                        <p:cTn id="20" dur="1" fill="hold">
                                          <p:stCondLst>
                                            <p:cond delay="0"/>
                                          </p:stCondLst>
                                        </p:cTn>
                                        <p:tgtEl>
                                          <p:spTgt spid="33794"/>
                                        </p:tgtEl>
                                        <p:attrNameLst>
                                          <p:attrName>style.visibility</p:attrName>
                                        </p:attrNameLst>
                                      </p:cBhvr>
                                      <p:to>
                                        <p:strVal val="visible"/>
                                      </p:to>
                                    </p:set>
                                    <p:anim calcmode="lin" valueType="num">
                                      <p:cBhvr>
                                        <p:cTn id="21" dur="4000" fill="hold"/>
                                        <p:tgtEl>
                                          <p:spTgt spid="33794"/>
                                        </p:tgtEl>
                                        <p:attrNameLst>
                                          <p:attrName>ppt_w</p:attrName>
                                        </p:attrNameLst>
                                      </p:cBhvr>
                                      <p:tavLst>
                                        <p:tav tm="0">
                                          <p:val>
                                            <p:strVal val="4/3*#ppt_w"/>
                                          </p:val>
                                        </p:tav>
                                        <p:tav tm="100000">
                                          <p:val>
                                            <p:strVal val="#ppt_w"/>
                                          </p:val>
                                        </p:tav>
                                      </p:tavLst>
                                    </p:anim>
                                    <p:anim calcmode="lin" valueType="num">
                                      <p:cBhvr>
                                        <p:cTn id="22" dur="4000" fill="hold"/>
                                        <p:tgtEl>
                                          <p:spTgt spid="33794"/>
                                        </p:tgtEl>
                                        <p:attrNameLst>
                                          <p:attrName>ppt_h</p:attrName>
                                        </p:attrNameLst>
                                      </p:cBhvr>
                                      <p:tavLst>
                                        <p:tav tm="0">
                                          <p:val>
                                            <p:strVal val="4/3*#ppt_h"/>
                                          </p:val>
                                        </p:tav>
                                        <p:tav tm="100000">
                                          <p:val>
                                            <p:strVal val="#ppt_h"/>
                                          </p:val>
                                        </p:tav>
                                      </p:tavLst>
                                    </p:anim>
                                  </p:childTnLst>
                                </p:cTn>
                              </p:par>
                            </p:childTnLst>
                          </p:cTn>
                        </p:par>
                        <p:par>
                          <p:cTn id="23" fill="hold" nodeType="afterGroup">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24101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tx2">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116013" y="4873625"/>
            <a:ext cx="70564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Estamos totalmente en el centro de Valencia, para ser exactos en la Calle Colón.</a:t>
            </a:r>
          </a:p>
        </p:txBody>
      </p:sp>
    </p:spTree>
  </p:cSld>
  <p:clrMapOvr>
    <a:masterClrMapping/>
  </p:clrMapOvr>
  <mc:AlternateContent xmlns:mc="http://schemas.openxmlformats.org/markup-compatibility/2006" xmlns:p14="http://schemas.microsoft.com/office/powerpoint/2010/main">
    <mc:Choice Requires="p14">
      <p:transition spd="slow" p14:dur="2250" advTm="15000">
        <p:blinds dir="vert"/>
      </p:transition>
    </mc:Choice>
    <mc:Fallback xmlns="">
      <p:transition spd="slow" advTm="15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childTnLst>
                          </p:cTn>
                        </p:par>
                        <p:par>
                          <p:cTn id="18" fill="hold" nodeType="afterGroup">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371-svetik.jpg"/>
          <p:cNvPicPr>
            <a:picLocks noChangeAspect="1"/>
          </p:cNvPicPr>
          <p:nvPr/>
        </p:nvPicPr>
        <p:blipFill>
          <a:blip r:embed="rId2" cstate="prin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rgbClr val="FFC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251520" y="4369668"/>
            <a:ext cx="8496944" cy="1200329"/>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Mascletà</a:t>
            </a:r>
            <a:r>
              <a:rPr lang="es-ES" b="1" i="1" dirty="0" smtClean="0">
                <a:effectLst>
                  <a:glow rad="101600">
                    <a:srgbClr val="C00000">
                      <a:alpha val="60000"/>
                    </a:srgbClr>
                  </a:glow>
                  <a:outerShdw blurRad="38100" dist="38100" dir="2700000" algn="tl">
                    <a:srgbClr val="000000">
                      <a:alpha val="43137"/>
                    </a:srgbClr>
                  </a:outerShdw>
                </a:effectLst>
              </a:rPr>
              <a:t> en la Plaza del Ayuntamiento:</a:t>
            </a:r>
            <a:r>
              <a:rPr lang="es-ES" i="1" dirty="0" smtClean="0">
                <a:effectLst>
                  <a:glow rad="101600">
                    <a:srgbClr val="C00000">
                      <a:alpha val="60000"/>
                    </a:srgbClr>
                  </a:glow>
                  <a:outerShdw blurRad="38100" dist="38100" dir="2700000" algn="tl">
                    <a:srgbClr val="000000">
                      <a:alpha val="43137"/>
                    </a:srgbClr>
                  </a:outerShdw>
                </a:effectLst>
              </a:rPr>
              <a:t> Es uno de los actos más emocionantes caracterizados por el ruido de los más de 100 kilos de pólvora que se disparan todos los días. También se programan </a:t>
            </a:r>
            <a:r>
              <a:rPr lang="es-ES" i="1" dirty="0" err="1" smtClean="0">
                <a:effectLst>
                  <a:glow rad="101600">
                    <a:srgbClr val="C00000">
                      <a:alpha val="60000"/>
                    </a:srgbClr>
                  </a:glow>
                  <a:outerShdw blurRad="38100" dist="38100" dir="2700000" algn="tl">
                    <a:srgbClr val="000000">
                      <a:alpha val="43137"/>
                    </a:srgbClr>
                  </a:outerShdw>
                </a:effectLst>
              </a:rPr>
              <a:t>Mascletàs</a:t>
            </a:r>
            <a:r>
              <a:rPr lang="es-ES" i="1" dirty="0" smtClean="0">
                <a:effectLst>
                  <a:glow rad="101600">
                    <a:srgbClr val="C00000">
                      <a:alpha val="60000"/>
                    </a:srgbClr>
                  </a:glow>
                  <a:outerShdw blurRad="38100" dist="38100" dir="2700000" algn="tl">
                    <a:srgbClr val="000000">
                      <a:alpha val="43137"/>
                    </a:srgbClr>
                  </a:outerShdw>
                </a:effectLst>
              </a:rPr>
              <a:t> nocturnas y en ocasiones en la playa.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4000"/>
                                        <p:tgtEl>
                                          <p:spTgt spid="4"/>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61 Clases-flamenco-Gracia.jpg"/>
          <p:cNvPicPr>
            <a:picLocks noChangeAspect="1"/>
          </p:cNvPicPr>
          <p:nvPr/>
        </p:nvPicPr>
        <p:blipFill>
          <a:blip r:embed="rId2" cstate="print"/>
          <a:stretch>
            <a:fillRect/>
          </a:stretch>
        </p:blipFill>
        <p:spPr bwMode="auto">
          <a:xfrm>
            <a:off x="0" y="0"/>
            <a:ext cx="9143999"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23850" y="177800"/>
            <a:ext cx="8496300" cy="5319713"/>
          </a:xfrm>
          <a:prstGeom prst="rect">
            <a:avLst/>
          </a:prstGeom>
          <a:solidFill>
            <a:schemeClr val="tx2">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1188" y="358775"/>
            <a:ext cx="7921625" cy="4959350"/>
          </a:xfrm>
          <a:prstGeom prst="rect">
            <a:avLst/>
          </a:prstGeom>
          <a:solidFill>
            <a:schemeClr val="tx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mascletà</a:t>
            </a:r>
            <a:r>
              <a:rPr lang="es-ES" i="1" dirty="0" smtClean="0">
                <a:effectLst>
                  <a:glow rad="101600">
                    <a:srgbClr val="C00000">
                      <a:alpha val="60000"/>
                    </a:srgbClr>
                  </a:glow>
                  <a:outerShdw blurRad="38100" dist="38100" dir="2700000" algn="tl">
                    <a:srgbClr val="000000">
                      <a:alpha val="43137"/>
                    </a:srgbClr>
                  </a:outerShdw>
                </a:effectLst>
              </a:rPr>
              <a:t> no se ve, se escucha. No es como un espectáculo de fuegos artificiales; sino un espectáculo sonoro. Aunque antes se celebraba sólo el día de San José, ahora hay espectáculo a diario, entre los días 1 y 19 de marzo, durante todas las fiestas.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4000"/>
                                        <p:tgtEl>
                                          <p:spTgt spid="8"/>
                                        </p:tgtEl>
                                      </p:cBhvr>
                                    </p:animEffect>
                                  </p:childTnLst>
                                </p:cTn>
                              </p:par>
                              <p:par>
                                <p:cTn id="17" presetID="23" presetClass="entr" presetSubtype="27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strVal val="2/3*#ppt_w"/>
                                          </p:val>
                                        </p:tav>
                                        <p:tav tm="100000">
                                          <p:val>
                                            <p:strVal val="#ppt_w"/>
                                          </p:val>
                                        </p:tav>
                                      </p:tavLst>
                                    </p:anim>
                                    <p:anim calcmode="lin" valueType="num">
                                      <p:cBhvr>
                                        <p:cTn id="20" dur="4000" fill="hold"/>
                                        <p:tgtEl>
                                          <p:spTgt spid="8"/>
                                        </p:tgtEl>
                                        <p:attrNameLst>
                                          <p:attrName>ppt_h</p:attrName>
                                        </p:attrNameLst>
                                      </p:cBhvr>
                                      <p:tavLst>
                                        <p:tav tm="0">
                                          <p:val>
                                            <p:strVal val="2/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42-svetik.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1">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116013" y="4657725"/>
            <a:ext cx="66246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 todos los actos falleros son muy significativos para los valencianos, tal vez la Ofrenda de flores a la Virgen de los Desamparados, sea el más emotivo de todos ellos.</a:t>
            </a:r>
          </a:p>
        </p:txBody>
      </p:sp>
    </p:spTree>
  </p:cSld>
  <p:clrMapOvr>
    <a:masterClrMapping/>
  </p:clrMapOvr>
  <mc:AlternateContent xmlns:mc="http://schemas.openxmlformats.org/markup-compatibility/2006" xmlns:p14="http://schemas.microsoft.com/office/powerpoint/2010/main">
    <mc:Choice Requires="p14">
      <p:transition spd="slow" p14:dur="2250" advTm="23000">
        <p14:prism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 presetClass="exit" presetSubtype="4" fill="hold" nodeType="withEffect">
                                  <p:stCondLst>
                                    <p:cond delay="0"/>
                                  </p:stCondLst>
                                  <p:childTnLst>
                                    <p:anim calcmode="lin" valueType="num">
                                      <p:cBhvr additive="base">
                                        <p:cTn id="9" dur="4000"/>
                                        <p:tgtEl>
                                          <p:spTgt spid="5"/>
                                        </p:tgtEl>
                                        <p:attrNameLst>
                                          <p:attrName>ppt_x</p:attrName>
                                        </p:attrNameLst>
                                      </p:cBhvr>
                                      <p:tavLst>
                                        <p:tav tm="0">
                                          <p:val>
                                            <p:strVal val="ppt_x"/>
                                          </p:val>
                                        </p:tav>
                                        <p:tav tm="100000">
                                          <p:val>
                                            <p:strVal val="ppt_x"/>
                                          </p:val>
                                        </p:tav>
                                      </p:tavLst>
                                    </p:anim>
                                    <p:anim calcmode="lin" valueType="num">
                                      <p:cBhvr additive="base">
                                        <p:cTn id="10" dur="4000"/>
                                        <p:tgtEl>
                                          <p:spTgt spid="5"/>
                                        </p:tgtEl>
                                        <p:attrNameLst>
                                          <p:attrName>ppt_y</p:attrName>
                                        </p:attrNameLst>
                                      </p:cBhvr>
                                      <p:tavLst>
                                        <p:tav tm="0">
                                          <p:val>
                                            <p:strVal val="ppt_y"/>
                                          </p:val>
                                        </p:tav>
                                        <p:tav tm="100000">
                                          <p:val>
                                            <p:strVal val="1+ppt_h/2"/>
                                          </p:val>
                                        </p:tav>
                                      </p:tavLst>
                                    </p:anim>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ppt_x</p:attrName>
                                        </p:attrNameLst>
                                      </p:cBhvr>
                                      <p:tavLst>
                                        <p:tav tm="0">
                                          <p:val>
                                            <p:strVal val="#ppt_x"/>
                                          </p:val>
                                        </p:tav>
                                        <p:tav tm="100000">
                                          <p:val>
                                            <p:strVal val="#ppt_x"/>
                                          </p:val>
                                        </p:tav>
                                      </p:tavLst>
                                    </p:anim>
                                    <p:anim calcmode="lin" valueType="num">
                                      <p:cBhvr>
                                        <p:cTn id="15" dur="4000" fill="hold"/>
                                        <p:tgtEl>
                                          <p:spTgt spid="4"/>
                                        </p:tgtEl>
                                        <p:attrNameLst>
                                          <p:attrName>ppt_y</p:attrName>
                                        </p:attrNameLst>
                                      </p:cBhvr>
                                      <p:tavLst>
                                        <p:tav tm="0">
                                          <p:val>
                                            <p:strVal val="#ppt_y-#ppt_h/2"/>
                                          </p:val>
                                        </p:tav>
                                        <p:tav tm="100000">
                                          <p:val>
                                            <p:strVal val="#ppt_y"/>
                                          </p:val>
                                        </p:tav>
                                      </p:tavLst>
                                    </p:anim>
                                    <p:anim calcmode="lin" valueType="num">
                                      <p:cBhvr>
                                        <p:cTn id="16" dur="4000" fill="hold"/>
                                        <p:tgtEl>
                                          <p:spTgt spid="4"/>
                                        </p:tgtEl>
                                        <p:attrNameLst>
                                          <p:attrName>ppt_w</p:attrName>
                                        </p:attrNameLst>
                                      </p:cBhvr>
                                      <p:tavLst>
                                        <p:tav tm="0">
                                          <p:val>
                                            <p:strVal val="#ppt_w"/>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4000"/>
                                        <p:tgtEl>
                                          <p:spTgt spid="4"/>
                                        </p:tgtEl>
                                      </p:cBhvr>
                                    </p:animEffect>
                                  </p:childTnLst>
                                </p:cTn>
                              </p:par>
                            </p:childTnLst>
                          </p:cTn>
                        </p:par>
                        <p:par>
                          <p:cTn id="21" fill="hold" nodeType="afterGroup">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836-svetik.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6">
              <a:lumMod val="40000"/>
              <a:lumOff val="60000"/>
              <a:alpha val="80000"/>
            </a:schemeClr>
          </a:solidFill>
          <a:ln w="28575">
            <a:solidFill>
              <a:srgbClr val="C4AD6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accent6">
              <a:lumMod val="60000"/>
              <a:lumOff val="40000"/>
              <a:alpha val="80000"/>
            </a:schemeClr>
          </a:solidFill>
          <a:ln w="28575">
            <a:solidFill>
              <a:srgbClr val="C4AD6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827088" y="4714875"/>
            <a:ext cx="73453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Días antes en la Plaza de la Virgen y por parte de la Junta Central Fallera, se monta un entramado de madera adosado a la fachada de la Basílica.</a:t>
            </a:r>
          </a:p>
        </p:txBody>
      </p:sp>
    </p:spTree>
  </p:cSld>
  <p:clrMapOvr>
    <a:masterClrMapping/>
  </p:clrMapOvr>
  <mc:AlternateContent xmlns:mc="http://schemas.openxmlformats.org/markup-compatibility/2006" xmlns:p14="http://schemas.microsoft.com/office/powerpoint/2010/main">
    <mc:Choice Requires="p14">
      <p:transition spd="slow" p14:dur="2250" advTm="20000">
        <p14:gallery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4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3 Imagen" descr="indian-house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44000" y="7262813"/>
            <a:ext cx="46038" cy="4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ndian-house4.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4438" y="0"/>
            <a:ext cx="4103687"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ndian-house4.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4438" y="0"/>
            <a:ext cx="4103687"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6588125" y="0"/>
            <a:ext cx="2555875" cy="5715000"/>
          </a:xfrm>
          <a:prstGeom prst="rect">
            <a:avLst/>
          </a:prstGeom>
          <a:gradFill flip="none" rotWithShape="1">
            <a:gsLst>
              <a:gs pos="0">
                <a:srgbClr val="C4AD64">
                  <a:shade val="30000"/>
                  <a:satMod val="115000"/>
                </a:srgbClr>
              </a:gs>
              <a:gs pos="50000">
                <a:srgbClr val="C4AD64">
                  <a:shade val="67500"/>
                  <a:satMod val="115000"/>
                </a:srgbClr>
              </a:gs>
              <a:gs pos="100000">
                <a:srgbClr val="C4AD64">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a:off x="0" y="0"/>
            <a:ext cx="2484438" cy="5715000"/>
          </a:xfrm>
          <a:prstGeom prst="rect">
            <a:avLst/>
          </a:prstGeom>
          <a:gradFill flip="none" rotWithShape="1">
            <a:gsLst>
              <a:gs pos="0">
                <a:srgbClr val="C4AD64">
                  <a:shade val="30000"/>
                  <a:satMod val="115000"/>
                </a:srgbClr>
              </a:gs>
              <a:gs pos="50000">
                <a:srgbClr val="C4AD64">
                  <a:shade val="67500"/>
                  <a:satMod val="115000"/>
                </a:srgbClr>
              </a:gs>
              <a:gs pos="100000">
                <a:srgbClr val="C4AD64">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187450" y="4945063"/>
            <a:ext cx="6481763"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Y otro entramado de madera en el centro de la plaza, pero este con la forma y el rostro de la Virgen y el niño.</a:t>
            </a:r>
          </a:p>
        </p:txBody>
      </p:sp>
    </p:spTree>
  </p:cSld>
  <p:clrMapOvr>
    <a:masterClrMapping/>
  </p:clrMapOvr>
  <mc:AlternateContent xmlns:mc="http://schemas.openxmlformats.org/markup-compatibility/2006" xmlns:p14="http://schemas.microsoft.com/office/powerpoint/2010/main">
    <mc:Choice Requires="p14">
      <p:transition spd="slow" p14:dur="2250" advTm="18000">
        <p14:gallery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2000"/>
                                        <p:tgtEl>
                                          <p:spTgt spid="6"/>
                                        </p:tgtEl>
                                        <p:attrNameLst>
                                          <p:attrName>ppt_x</p:attrName>
                                        </p:attrNameLst>
                                      </p:cBhvr>
                                      <p:tavLst>
                                        <p:tav tm="0">
                                          <p:val>
                                            <p:strVal val="ppt_x"/>
                                          </p:val>
                                        </p:tav>
                                        <p:tav tm="100000">
                                          <p:val>
                                            <p:strVal val="ppt_x-ppt_w/2"/>
                                          </p:val>
                                        </p:tav>
                                      </p:tavLst>
                                    </p:anim>
                                    <p:anim calcmode="lin" valueType="num">
                                      <p:cBhvr>
                                        <p:cTn id="7" dur="2000"/>
                                        <p:tgtEl>
                                          <p:spTgt spid="6"/>
                                        </p:tgtEl>
                                        <p:attrNameLst>
                                          <p:attrName>ppt_y</p:attrName>
                                        </p:attrNameLst>
                                      </p:cBhvr>
                                      <p:tavLst>
                                        <p:tav tm="0">
                                          <p:val>
                                            <p:strVal val="ppt_y"/>
                                          </p:val>
                                        </p:tav>
                                        <p:tav tm="100000">
                                          <p:val>
                                            <p:strVal val="ppt_y"/>
                                          </p:val>
                                        </p:tav>
                                      </p:tavLst>
                                    </p:anim>
                                    <p:anim calcmode="lin" valueType="num">
                                      <p:cBhvr>
                                        <p:cTn id="8" dur="2000"/>
                                        <p:tgtEl>
                                          <p:spTgt spid="6"/>
                                        </p:tgtEl>
                                        <p:attrNameLst>
                                          <p:attrName>ppt_w</p:attrName>
                                        </p:attrNameLst>
                                      </p:cBhvr>
                                      <p:tavLst>
                                        <p:tav tm="0">
                                          <p:val>
                                            <p:strVal val="ppt_w"/>
                                          </p:val>
                                        </p:tav>
                                        <p:tav tm="100000">
                                          <p:val>
                                            <p:fltVal val="0"/>
                                          </p:val>
                                        </p:tav>
                                      </p:tavLst>
                                    </p:anim>
                                    <p:anim calcmode="lin" valueType="num">
                                      <p:cBhvr>
                                        <p:cTn id="9" dur="2000"/>
                                        <p:tgtEl>
                                          <p:spTgt spid="6"/>
                                        </p:tgtEl>
                                        <p:attrNameLst>
                                          <p:attrName>ppt_h</p:attrName>
                                        </p:attrNameLst>
                                      </p:cBhvr>
                                      <p:tavLst>
                                        <p:tav tm="0">
                                          <p:val>
                                            <p:strVal val="ppt_h"/>
                                          </p:val>
                                        </p:tav>
                                        <p:tav tm="100000">
                                          <p:val>
                                            <p:strVal val="ppt_h"/>
                                          </p:val>
                                        </p:tav>
                                      </p:tavLst>
                                    </p:anim>
                                    <p:set>
                                      <p:cBhvr>
                                        <p:cTn id="10" dur="1" fill="hold">
                                          <p:stCondLst>
                                            <p:cond delay="1999"/>
                                          </p:stCondLst>
                                        </p:cTn>
                                        <p:tgtEl>
                                          <p:spTgt spid="6"/>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ppt_x</p:attrName>
                                        </p:attrNameLst>
                                      </p:cBhvr>
                                      <p:tavLst>
                                        <p:tav tm="0">
                                          <p:val>
                                            <p:strVal val="#ppt_x+#ppt_w/2"/>
                                          </p:val>
                                        </p:tav>
                                        <p:tav tm="100000">
                                          <p:val>
                                            <p:strVal val="#ppt_x"/>
                                          </p:val>
                                        </p:tav>
                                      </p:tavLst>
                                    </p:anim>
                                    <p:anim calcmode="lin" valueType="num">
                                      <p:cBhvr>
                                        <p:cTn id="14" dur="2000" fill="hold"/>
                                        <p:tgtEl>
                                          <p:spTgt spid="5"/>
                                        </p:tgtEl>
                                        <p:attrNameLst>
                                          <p:attrName>ppt_y</p:attrName>
                                        </p:attrNameLst>
                                      </p:cBhvr>
                                      <p:tavLst>
                                        <p:tav tm="0">
                                          <p:val>
                                            <p:strVal val="#ppt_y"/>
                                          </p:val>
                                        </p:tav>
                                        <p:tav tm="100000">
                                          <p:val>
                                            <p:strVal val="#ppt_y"/>
                                          </p:val>
                                        </p:tav>
                                      </p:tavLst>
                                    </p:anim>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17" presetClass="entr" presetSubtype="2" fill="hold" nodeType="withEffect">
                                  <p:stCondLst>
                                    <p:cond delay="200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ppt_x</p:attrName>
                                        </p:attrNameLst>
                                      </p:cBhvr>
                                      <p:tavLst>
                                        <p:tav tm="0">
                                          <p:val>
                                            <p:strVal val="#ppt_x+#ppt_w/2"/>
                                          </p:val>
                                        </p:tav>
                                        <p:tav tm="100000">
                                          <p:val>
                                            <p:strVal val="#ppt_x"/>
                                          </p:val>
                                        </p:tav>
                                      </p:tavLst>
                                    </p:anim>
                                    <p:anim calcmode="lin" valueType="num">
                                      <p:cBhvr>
                                        <p:cTn id="20" dur="2000" fill="hold"/>
                                        <p:tgtEl>
                                          <p:spTgt spid="6"/>
                                        </p:tgtEl>
                                        <p:attrNameLst>
                                          <p:attrName>ppt_y</p:attrName>
                                        </p:attrNameLst>
                                      </p:cBhvr>
                                      <p:tavLst>
                                        <p:tav tm="0">
                                          <p:val>
                                            <p:strVal val="#ppt_y"/>
                                          </p:val>
                                        </p:tav>
                                        <p:tav tm="100000">
                                          <p:val>
                                            <p:strVal val="#ppt_y"/>
                                          </p:val>
                                        </p:tav>
                                      </p:tavLst>
                                    </p:anim>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childTnLst>
                                </p:cTn>
                              </p:par>
                              <p:par>
                                <p:cTn id="23" presetID="17" presetClass="exit" presetSubtype="8" fill="hold" nodeType="withEffect">
                                  <p:stCondLst>
                                    <p:cond delay="2000"/>
                                  </p:stCondLst>
                                  <p:childTnLst>
                                    <p:anim calcmode="lin" valueType="num">
                                      <p:cBhvr>
                                        <p:cTn id="24" dur="2000"/>
                                        <p:tgtEl>
                                          <p:spTgt spid="5"/>
                                        </p:tgtEl>
                                        <p:attrNameLst>
                                          <p:attrName>ppt_x</p:attrName>
                                        </p:attrNameLst>
                                      </p:cBhvr>
                                      <p:tavLst>
                                        <p:tav tm="0">
                                          <p:val>
                                            <p:strVal val="ppt_x"/>
                                          </p:val>
                                        </p:tav>
                                        <p:tav tm="100000">
                                          <p:val>
                                            <p:strVal val="ppt_x-ppt_w/2"/>
                                          </p:val>
                                        </p:tav>
                                      </p:tavLst>
                                    </p:anim>
                                    <p:anim calcmode="lin" valueType="num">
                                      <p:cBhvr>
                                        <p:cTn id="25" dur="2000"/>
                                        <p:tgtEl>
                                          <p:spTgt spid="5"/>
                                        </p:tgtEl>
                                        <p:attrNameLst>
                                          <p:attrName>ppt_y</p:attrName>
                                        </p:attrNameLst>
                                      </p:cBhvr>
                                      <p:tavLst>
                                        <p:tav tm="0">
                                          <p:val>
                                            <p:strVal val="ppt_y"/>
                                          </p:val>
                                        </p:tav>
                                        <p:tav tm="100000">
                                          <p:val>
                                            <p:strVal val="ppt_y"/>
                                          </p:val>
                                        </p:tav>
                                      </p:tavLst>
                                    </p:anim>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strVal val="ppt_h"/>
                                          </p:val>
                                        </p:tav>
                                      </p:tavLst>
                                    </p:anim>
                                    <p:set>
                                      <p:cBhvr>
                                        <p:cTn id="28" dur="1" fill="hold">
                                          <p:stCondLst>
                                            <p:cond delay="1999"/>
                                          </p:stCondLst>
                                        </p:cTn>
                                        <p:tgtEl>
                                          <p:spTgt spid="5"/>
                                        </p:tgtEl>
                                        <p:attrNameLst>
                                          <p:attrName>style.visibility</p:attrName>
                                        </p:attrNameLst>
                                      </p:cBhvr>
                                      <p:to>
                                        <p:strVal val="hidden"/>
                                      </p:to>
                                    </p:set>
                                  </p:childTnLst>
                                </p:cTn>
                              </p:par>
                              <p:par>
                                <p:cTn id="29" presetID="5" presetClass="entr" presetSubtype="5" repeatCount="200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checkerboard(down)">
                                      <p:cBhvr>
                                        <p:cTn id="31" dur="2000"/>
                                        <p:tgtEl>
                                          <p:spTgt spid="8"/>
                                        </p:tgtEl>
                                      </p:cBhvr>
                                    </p:animEffect>
                                  </p:childTnLst>
                                </p:cTn>
                              </p:par>
                              <p:par>
                                <p:cTn id="32" presetID="5" presetClass="entr" presetSubtype="5" repeatCount="200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checkerboard(down)">
                                      <p:cBhvr>
                                        <p:cTn id="34" dur="2000"/>
                                        <p:tgtEl>
                                          <p:spTgt spid="7"/>
                                        </p:tgtEl>
                                      </p:cBhvr>
                                    </p:animEffect>
                                  </p:childTnLst>
                                </p:cTn>
                              </p:par>
                            </p:childTnLst>
                          </p:cTn>
                        </p:par>
                        <p:par>
                          <p:cTn id="35" fill="hold" nodeType="afterGroup">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1"/>
                                          </p:val>
                                        </p:tav>
                                        <p:tav tm="100000">
                                          <p:val>
                                            <p:strVal val="#ppt_x"/>
                                          </p:val>
                                        </p:tav>
                                      </p:tavLst>
                                    </p:anim>
                                    <p:anim calcmode="lin" valueType="num">
                                      <p:cBhvr>
                                        <p:cTn id="4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India-2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4075" y="0"/>
            <a:ext cx="48958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124075" cy="5715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19925" y="0"/>
            <a:ext cx="2124075" cy="5715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La-India-23.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4075" y="0"/>
            <a:ext cx="48958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2124075" y="0"/>
            <a:ext cx="4895850" cy="5715000"/>
          </a:xfrm>
          <a:prstGeom prst="rect">
            <a:avLst/>
          </a:prstGeom>
          <a:solidFill>
            <a:schemeClr val="bg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2352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Ofrenda es como bien dice su nombre, una ofrenda floral que se hace a la virgen los días 17 y 18 de marzo. Es un 'regalo' de los falleros y bandas de música de Valencia. Los mejores sitios para ver la Ofrenda, son la plaza de la Reina y la calle de la Paz, desde donde se puede ver muy bien el pasacalles.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flip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4000"/>
                                        <p:tgtEl>
                                          <p:spTgt spid="4"/>
                                        </p:tgtEl>
                                      </p:cBhvr>
                                    </p:animEffect>
                                  </p:childTnLst>
                                </p:cTn>
                              </p:par>
                              <p:par>
                                <p:cTn id="21" presetID="5" presetClass="entr" presetSubtype="5"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heckerboard(down)">
                                      <p:cBhvr>
                                        <p:cTn id="23" dur="4000"/>
                                        <p:tgtEl>
                                          <p:spTgt spid="5"/>
                                        </p:tgtEl>
                                      </p:cBhvr>
                                    </p:animEffect>
                                  </p:childTnLst>
                                </p:cTn>
                              </p:par>
                              <p:par>
                                <p:cTn id="24" presetID="5" presetClass="entr" presetSubtype="5"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down)">
                                      <p:cBhvr>
                                        <p:cTn id="26" dur="4000"/>
                                        <p:tgtEl>
                                          <p:spTgt spid="6"/>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049-svetik.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95384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rgbClr val="C0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124075" y="5278438"/>
            <a:ext cx="3262496" cy="36933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Exaltación de la fallera mayor.</a:t>
            </a:r>
          </a:p>
        </p:txBody>
      </p:sp>
    </p:spTree>
  </p:cSld>
  <p:clrMapOvr>
    <a:masterClrMapping/>
  </p:clrMapOvr>
  <mc:AlternateContent xmlns:mc="http://schemas.openxmlformats.org/markup-compatibility/2006" xmlns:p14="http://schemas.microsoft.com/office/powerpoint/2010/main">
    <mc:Choice Requires="p14">
      <p:transition spd="slow" p14:dur="2250" advTm="12000">
        <p14:flip dir="r"/>
        <p:sndAc>
          <p:stSnd loop="1">
            <p:snd r:embed="rId2" name="Valencia y El Fallero.wav"/>
          </p:stSnd>
        </p:sndAc>
      </p:transition>
    </mc:Choice>
    <mc:Fallback xmlns="">
      <p:transition spd="slow" advTm="12000">
        <p:fade/>
        <p:sndAc>
          <p:stSnd loop="1">
            <p:snd r:embed="rId4" name="Valencia y El Fallero.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ppt_x</p:attrName>
                                        </p:attrNameLst>
                                      </p:cBhvr>
                                      <p:tavLst>
                                        <p:tav tm="0">
                                          <p:val>
                                            <p:strVal val="#ppt_x"/>
                                          </p:val>
                                        </p:tav>
                                        <p:tav tm="100000">
                                          <p:val>
                                            <p:strVal val="#ppt_x"/>
                                          </p:val>
                                        </p:tav>
                                      </p:tavLst>
                                    </p:anim>
                                    <p:anim calcmode="lin" valueType="num">
                                      <p:cBhvr>
                                        <p:cTn id="15" dur="5000" fill="hold"/>
                                        <p:tgtEl>
                                          <p:spTgt spid="4"/>
                                        </p:tgtEl>
                                        <p:attrNameLst>
                                          <p:attrName>ppt_y</p:attrName>
                                        </p:attrNameLst>
                                      </p:cBhvr>
                                      <p:tavLst>
                                        <p:tav tm="0">
                                          <p:val>
                                            <p:strVal val="#ppt_y+#ppt_h/2"/>
                                          </p:val>
                                        </p:tav>
                                        <p:tav tm="100000">
                                          <p:val>
                                            <p:strVal val="#ppt_y"/>
                                          </p:val>
                                        </p:tav>
                                      </p:tavLst>
                                    </p:anim>
                                    <p:anim calcmode="lin" valueType="num">
                                      <p:cBhvr>
                                        <p:cTn id="16" dur="5000" fill="hold"/>
                                        <p:tgtEl>
                                          <p:spTgt spid="4"/>
                                        </p:tgtEl>
                                        <p:attrNameLst>
                                          <p:attrName>ppt_w</p:attrName>
                                        </p:attrNameLst>
                                      </p:cBhvr>
                                      <p:tavLst>
                                        <p:tav tm="0">
                                          <p:val>
                                            <p:strVal val="#ppt_w"/>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5000"/>
                                        <p:tgtEl>
                                          <p:spTgt spid="4"/>
                                        </p:tgtEl>
                                      </p:cBhvr>
                                    </p:animEffect>
                                  </p:childTnLst>
                                </p:cTn>
                              </p:par>
                            </p:childTnLst>
                          </p:cTn>
                        </p:par>
                        <p:par>
                          <p:cTn id="21" fill="hold" nodeType="afterGroup">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41998649_6b7a8e91a7_o.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4075" y="0"/>
            <a:ext cx="4824413"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ágrima"/>
          <p:cNvSpPr/>
          <p:nvPr/>
        </p:nvSpPr>
        <p:spPr>
          <a:xfrm rot="18966915">
            <a:off x="-296863" y="3435350"/>
            <a:ext cx="2611438" cy="2111375"/>
          </a:xfrm>
          <a:prstGeom prst="teardrop">
            <a:avLst>
              <a:gd name="adj" fmla="val 11975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0"/>
            <a:ext cx="1042988" cy="57150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8027988" y="0"/>
            <a:ext cx="1116012" cy="57150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042988" y="0"/>
            <a:ext cx="1074737" cy="57150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948488" y="0"/>
            <a:ext cx="1079500" cy="5715000"/>
          </a:xfrm>
          <a:prstGeom prst="rect">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2124075" y="0"/>
            <a:ext cx="863600" cy="5715000"/>
          </a:xfrm>
          <a:prstGeom prst="rect">
            <a:avLst/>
          </a:prstGeom>
          <a:solidFill>
            <a:srgbClr val="C0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2987675" y="0"/>
            <a:ext cx="942975" cy="5715000"/>
          </a:xfrm>
          <a:prstGeom prst="rect">
            <a:avLst/>
          </a:prstGeom>
          <a:solidFill>
            <a:srgbClr val="C0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3924300" y="0"/>
            <a:ext cx="1008063" cy="5715000"/>
          </a:xfrm>
          <a:prstGeom prst="rect">
            <a:avLst/>
          </a:prstGeom>
          <a:solidFill>
            <a:srgbClr val="C0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932363" y="0"/>
            <a:ext cx="1006475" cy="5715000"/>
          </a:xfrm>
          <a:prstGeom prst="rect">
            <a:avLst/>
          </a:prstGeom>
          <a:solidFill>
            <a:srgbClr val="C0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5940425" y="0"/>
            <a:ext cx="1014413" cy="5715000"/>
          </a:xfrm>
          <a:prstGeom prst="rect">
            <a:avLst/>
          </a:prstGeom>
          <a:solidFill>
            <a:srgbClr val="C00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1979613" y="4945063"/>
            <a:ext cx="4878259"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Falleras infantiles caminando hacia la basílica</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para hacer la ofrenda de flores a la Virgen.</a:t>
            </a:r>
          </a:p>
        </p:txBody>
      </p:sp>
    </p:spTree>
  </p:cSld>
  <p:clrMapOvr>
    <a:masterClrMapping/>
  </p:clrMapOvr>
  <mc:AlternateContent xmlns:mc="http://schemas.openxmlformats.org/markup-compatibility/2006" xmlns:p14="http://schemas.microsoft.com/office/powerpoint/2010/main">
    <mc:Choice Requires="p14">
      <p:transition spd="slow" p14:dur="2250" advTm="16000">
        <p14:flip dir="l"/>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4000"/>
                                        <p:tgtEl>
                                          <p:spTgt spid="12"/>
                                        </p:tgtEl>
                                        <p:attrNameLst>
                                          <p:attrName>ppt_h</p:attrName>
                                        </p:attrNameLst>
                                      </p:cBhvr>
                                      <p:tavLst>
                                        <p:tav tm="0">
                                          <p:val>
                                            <p:strVal val="ppt_h"/>
                                          </p:val>
                                        </p:tav>
                                        <p:tav tm="100000">
                                          <p:val>
                                            <p:strVal val="ppt_h"/>
                                          </p:val>
                                        </p:tav>
                                      </p:tavLst>
                                    </p:anim>
                                    <p:anim calcmode="lin" valueType="num">
                                      <p:cBhvr>
                                        <p:cTn id="7"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12"/>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4000"/>
                                        <p:tgtEl>
                                          <p:spTgt spid="13"/>
                                        </p:tgtEl>
                                        <p:attrNameLst>
                                          <p:attrName>ppt_h</p:attrName>
                                        </p:attrNameLst>
                                      </p:cBhvr>
                                      <p:tavLst>
                                        <p:tav tm="0">
                                          <p:val>
                                            <p:strVal val="ppt_h"/>
                                          </p:val>
                                        </p:tav>
                                        <p:tav tm="100000">
                                          <p:val>
                                            <p:strVal val="ppt_h"/>
                                          </p:val>
                                        </p:tav>
                                      </p:tavLst>
                                    </p:anim>
                                    <p:anim calcmode="lin" valueType="num">
                                      <p:cBhvr>
                                        <p:cTn id="11" dur="4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3999"/>
                                          </p:stCondLst>
                                        </p:cTn>
                                        <p:tgtEl>
                                          <p:spTgt spid="13"/>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4000"/>
                                        <p:tgtEl>
                                          <p:spTgt spid="14"/>
                                        </p:tgtEl>
                                        <p:attrNameLst>
                                          <p:attrName>ppt_h</p:attrName>
                                        </p:attrNameLst>
                                      </p:cBhvr>
                                      <p:tavLst>
                                        <p:tav tm="0">
                                          <p:val>
                                            <p:strVal val="ppt_h"/>
                                          </p:val>
                                        </p:tav>
                                        <p:tav tm="100000">
                                          <p:val>
                                            <p:strVal val="ppt_h"/>
                                          </p:val>
                                        </p:tav>
                                      </p:tavLst>
                                    </p:anim>
                                    <p:anim calcmode="lin" valueType="num">
                                      <p:cBhvr>
                                        <p:cTn id="15" dur="4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3999"/>
                                          </p:stCondLst>
                                        </p:cTn>
                                        <p:tgtEl>
                                          <p:spTgt spid="14"/>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4000"/>
                                        <p:tgtEl>
                                          <p:spTgt spid="15"/>
                                        </p:tgtEl>
                                        <p:attrNameLst>
                                          <p:attrName>ppt_h</p:attrName>
                                        </p:attrNameLst>
                                      </p:cBhvr>
                                      <p:tavLst>
                                        <p:tav tm="0">
                                          <p:val>
                                            <p:strVal val="ppt_h"/>
                                          </p:val>
                                        </p:tav>
                                        <p:tav tm="100000">
                                          <p:val>
                                            <p:strVal val="ppt_h"/>
                                          </p:val>
                                        </p:tav>
                                      </p:tavLst>
                                    </p:anim>
                                    <p:anim calcmode="lin" valueType="num">
                                      <p:cBhvr>
                                        <p:cTn id="19" dur="4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3999"/>
                                          </p:stCondLst>
                                        </p:cTn>
                                        <p:tgtEl>
                                          <p:spTgt spid="15"/>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4000"/>
                                        <p:tgtEl>
                                          <p:spTgt spid="16"/>
                                        </p:tgtEl>
                                        <p:attrNameLst>
                                          <p:attrName>ppt_h</p:attrName>
                                        </p:attrNameLst>
                                      </p:cBhvr>
                                      <p:tavLst>
                                        <p:tav tm="0">
                                          <p:val>
                                            <p:strVal val="ppt_h"/>
                                          </p:val>
                                        </p:tav>
                                        <p:tav tm="100000">
                                          <p:val>
                                            <p:strVal val="ppt_h"/>
                                          </p:val>
                                        </p:tav>
                                      </p:tavLst>
                                    </p:anim>
                                    <p:anim calcmode="lin" valueType="num">
                                      <p:cBhvr>
                                        <p:cTn id="23" dur="4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999"/>
                                          </p:stCondLst>
                                        </p:cTn>
                                        <p:tgtEl>
                                          <p:spTgt spid="16"/>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fltVal val="0"/>
                                          </p:val>
                                        </p:tav>
                                        <p:tav tm="100000">
                                          <p:val>
                                            <p:strVal val="#ppt_w"/>
                                          </p:val>
                                        </p:tav>
                                      </p:tavLst>
                                    </p:anim>
                                    <p:anim calcmode="lin" valueType="num">
                                      <p:cBhvr>
                                        <p:cTn id="28" dur="4000" fill="hold"/>
                                        <p:tgtEl>
                                          <p:spTgt spid="4"/>
                                        </p:tgtEl>
                                        <p:attrNameLst>
                                          <p:attrName>ppt_h</p:attrName>
                                        </p:attrNameLst>
                                      </p:cBhvr>
                                      <p:tavLst>
                                        <p:tav tm="0">
                                          <p:val>
                                            <p:strVal val="#ppt_h"/>
                                          </p:val>
                                        </p:tav>
                                        <p:tav tm="100000">
                                          <p:val>
                                            <p:strVal val="#ppt_h"/>
                                          </p:val>
                                        </p:tav>
                                      </p:tavLst>
                                    </p:anim>
                                  </p:childTnLst>
                                </p:cTn>
                              </p:par>
                              <p:par>
                                <p:cTn id="29" presetID="8" presetClass="entr" presetSubtype="32"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diamond(out)">
                                      <p:cBhvr>
                                        <p:cTn id="31" dur="4000"/>
                                        <p:tgtEl>
                                          <p:spTgt spid="7"/>
                                        </p:tgtEl>
                                      </p:cBhvr>
                                    </p:animEffect>
                                  </p:childTnLst>
                                </p:cTn>
                              </p:par>
                              <p:par>
                                <p:cTn id="32" presetID="8" presetClass="entr" presetSubtype="32"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out)">
                                      <p:cBhvr>
                                        <p:cTn id="34" dur="4000"/>
                                        <p:tgtEl>
                                          <p:spTgt spid="6"/>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diamond(in)">
                                      <p:cBhvr>
                                        <p:cTn id="37" dur="4000"/>
                                        <p:tgtEl>
                                          <p:spTgt spid="8"/>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diamond(in)">
                                      <p:cBhvr>
                                        <p:cTn id="40" dur="4000"/>
                                        <p:tgtEl>
                                          <p:spTgt spid="9"/>
                                        </p:tgtEl>
                                      </p:cBhvr>
                                    </p:animEffect>
                                  </p:childTnLst>
                                </p:cTn>
                              </p:par>
                            </p:childTnLst>
                          </p:cTn>
                        </p:par>
                        <p:par>
                          <p:cTn id="41" fill="hold" nodeType="afterGroup">
                            <p:stCondLst>
                              <p:cond delay="4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8"/>
                                        </p:tgtEl>
                                        <p:attrNameLst>
                                          <p:attrName>style.visibility</p:attrName>
                                        </p:attrNameLst>
                                      </p:cBhvr>
                                      <p:to>
                                        <p:strVal val="visible"/>
                                      </p:to>
                                    </p:set>
                                    <p:animEffect transition="in" filter="fade">
                                      <p:cBhvr>
                                        <p:cTn id="44" dur="1000"/>
                                        <p:tgtEl>
                                          <p:spTgt spid="18"/>
                                        </p:tgtEl>
                                      </p:cBhvr>
                                    </p:animEffect>
                                    <p:anim calcmode="lin" valueType="num">
                                      <p:cBhvr>
                                        <p:cTn id="45" dur="1000" fill="hold"/>
                                        <p:tgtEl>
                                          <p:spTgt spid="18"/>
                                        </p:tgtEl>
                                        <p:attrNameLst>
                                          <p:attrName>ppt_x</p:attrName>
                                        </p:attrNameLst>
                                      </p:cBhvr>
                                      <p:tavLst>
                                        <p:tav tm="0">
                                          <p:val>
                                            <p:strVal val="#ppt_x-.1"/>
                                          </p:val>
                                        </p:tav>
                                        <p:tav tm="100000">
                                          <p:val>
                                            <p:strVal val="#ppt_x"/>
                                          </p:val>
                                        </p:tav>
                                      </p:tavLst>
                                    </p:anim>
                                    <p:anim calcmode="lin" valueType="num">
                                      <p:cBhvr>
                                        <p:cTn id="4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95536"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desfiles, los falleros y falleras circulan por el centro de las calles, mientras que el público se ubica en sus extremos.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9000">
        <p15:prstTrans prst="peelOff"/>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500"/>
                                        <p:tgtEl>
                                          <p:spTgt spid="5"/>
                                        </p:tgtEl>
                                      </p:cBhvr>
                                    </p:animEffect>
                                    <p:set>
                                      <p:cBhvr>
                                        <p:cTn id="7" dur="1" fill="hold">
                                          <p:stCondLst>
                                            <p:cond delay="34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guatemplazaconstitucion.jpg"/>
          <p:cNvPicPr>
            <a:picLocks noChangeAspect="1"/>
          </p:cNvPicPr>
          <p:nvPr/>
        </p:nvPicPr>
        <p:blipFill>
          <a:blip r:embed="rId2" cstate="print"/>
          <a:stretch>
            <a:fillRect/>
          </a:stretch>
        </p:blipFill>
        <p:spPr bwMode="auto">
          <a:xfrm>
            <a:off x="0" y="22224"/>
            <a:ext cx="9144000" cy="614764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alpha val="4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14313" y="238125"/>
            <a:ext cx="8643937" cy="5238750"/>
          </a:xfrm>
          <a:prstGeom prst="rect">
            <a:avLst/>
          </a:prstGeom>
          <a:solidFill>
            <a:schemeClr val="accent1">
              <a:lumMod val="20000"/>
              <a:lumOff val="8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39552" y="553243"/>
            <a:ext cx="7920880" cy="4608513"/>
          </a:xfrm>
          <a:prstGeom prst="rect">
            <a:avLst/>
          </a:prstGeom>
          <a:solidFill>
            <a:schemeClr val="accent1">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Toda la ciudad se moviliza en fallas. Más de 800 calles son cortadas por la "</a:t>
            </a:r>
            <a:r>
              <a:rPr lang="es-ES" i="1" dirty="0" err="1" smtClean="0">
                <a:effectLst>
                  <a:glow rad="101600">
                    <a:srgbClr val="C00000">
                      <a:alpha val="60000"/>
                    </a:srgbClr>
                  </a:glow>
                  <a:outerShdw blurRad="38100" dist="38100" dir="2700000" algn="tl">
                    <a:srgbClr val="000000">
                      <a:alpha val="43137"/>
                    </a:srgbClr>
                  </a:outerShdw>
                </a:effectLst>
              </a:rPr>
              <a:t>plantá</a:t>
            </a:r>
            <a:r>
              <a:rPr lang="es-ES" i="1" dirty="0" smtClean="0">
                <a:effectLst>
                  <a:glow rad="101600">
                    <a:srgbClr val="C00000">
                      <a:alpha val="60000"/>
                    </a:srgbClr>
                  </a:glow>
                  <a:outerShdw blurRad="38100" dist="38100" dir="2700000" algn="tl">
                    <a:srgbClr val="000000">
                      <a:alpha val="43137"/>
                    </a:srgbClr>
                  </a:outerShdw>
                </a:effectLst>
              </a:rPr>
              <a:t>" de monumentos y carpas. Cientos de falleros y falleras toman las calles para desfilar en los pasacalles. Las falleras son las reinas de la fiesta, las cuales visten con el traje regional valenciano.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ripp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2/3*#ppt_w"/>
                                          </p:val>
                                        </p:tav>
                                        <p:tav tm="100000">
                                          <p:val>
                                            <p:strVal val="#ppt_w"/>
                                          </p:val>
                                        </p:tav>
                                      </p:tavLst>
                                    </p:anim>
                                    <p:anim calcmode="lin" valueType="num">
                                      <p:cBhvr>
                                        <p:cTn id="17" dur="4000" fill="hold"/>
                                        <p:tgtEl>
                                          <p:spTgt spid="4"/>
                                        </p:tgtEl>
                                        <p:attrNameLst>
                                          <p:attrName>ppt_h</p:attrName>
                                        </p:attrNameLst>
                                      </p:cBhvr>
                                      <p:tavLst>
                                        <p:tav tm="0">
                                          <p:val>
                                            <p:strVal val="2/3*#ppt_h"/>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8867-svetik.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331913" y="4945063"/>
            <a:ext cx="62642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termino Falla, tiene varias acepciones, que utilizadas según que contexto significan una cosa u otra.</a:t>
            </a:r>
          </a:p>
        </p:txBody>
      </p:sp>
    </p:spTree>
  </p:cSld>
  <p:clrMapOvr>
    <a:masterClrMapping/>
  </p:clrMapOvr>
  <mc:AlternateContent xmlns:mc="http://schemas.openxmlformats.org/markup-compatibility/2006" xmlns:p14="http://schemas.microsoft.com/office/powerpoint/2010/main">
    <mc:Choice Requires="p14">
      <p:transition spd="slow" p14:dur="225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591-svetik.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1">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accent5">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fallas son monumentos artísticos hechos de cartón, madera o corcho, los cuales hacen una crítica o burla social o política. Los muñecos que aparecen en estos monumentos son llamados “ninots”. </a:t>
            </a:r>
            <a:r>
              <a:rPr lang="es-ES" i="1" dirty="0" smtClean="0">
                <a:effectLst>
                  <a:glow rad="101600">
                    <a:srgbClr val="C00000">
                      <a:alpha val="40000"/>
                    </a:srgbClr>
                  </a:glow>
                  <a:outerShdw blurRad="38100" dist="38100" dir="2700000" algn="tl">
                    <a:srgbClr val="1F497D"/>
                  </a:outerShdw>
                </a:effectLst>
              </a:rPr>
              <a:t>En su término original, Falla es una "pira de madera lista para ser quemada“.</a:t>
            </a:r>
          </a:p>
        </p:txBody>
      </p:sp>
    </p:spTree>
  </p:cSld>
  <p:clrMapOvr>
    <a:masterClrMapping/>
  </p:clrMapOvr>
  <mc:AlternateContent xmlns:mc="http://schemas.openxmlformats.org/markup-compatibility/2006" xmlns:p14="http://schemas.microsoft.com/office/powerpoint/2010/main">
    <mc:Choice Requires="p14">
      <p:transition spd="slow" p14:dur="2250" advTm="32000">
        <p14:switch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36252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1">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2">
              <a:lumMod val="60000"/>
              <a:lumOff val="40000"/>
              <a:alpha val="77647"/>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público puede visitar abiertamente los monumentos falleros y observar el espectáculo callejero. Su disposición espacial es dispersa, ya que cualquier persona puede visitar las fallas o participar de los desfiles.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1233-svetik.jpg"/>
          <p:cNvPicPr>
            <a:picLocks noChangeAspect="1"/>
          </p:cNvPicPr>
          <p:nvPr/>
        </p:nvPicPr>
        <p:blipFill>
          <a:blip r:embed="rId2" cstate="print"/>
          <a:stretch>
            <a:fillRect/>
          </a:stretch>
        </p:blipFill>
        <p:spPr bwMode="auto">
          <a:xfrm>
            <a:off x="0" y="0"/>
            <a:ext cx="9144000" cy="5715000"/>
          </a:xfrm>
          <a:prstGeom prst="rect">
            <a:avLst/>
          </a:prstGeom>
          <a:noFill/>
          <a:ln>
            <a:noFill/>
          </a:ln>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bg2">
              <a:lumMod val="20000"/>
              <a:lumOff val="80000"/>
              <a:alpha val="80000"/>
            </a:schemeClr>
          </a:solidFill>
          <a:ln>
            <a:noFill/>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755650" y="4945063"/>
            <a:ext cx="7128718"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Falla </a:t>
            </a:r>
            <a:r>
              <a:rPr lang="es-ES" i="1" dirty="0" smtClean="0">
                <a:effectLst>
                  <a:glow rad="101600">
                    <a:schemeClr val="accent2">
                      <a:satMod val="175000"/>
                      <a:alpha val="40000"/>
                    </a:schemeClr>
                  </a:glow>
                  <a:outerShdw blurRad="38100" dist="38100" dir="2700000" algn="tl">
                    <a:srgbClr val="000000">
                      <a:alpha val="43137"/>
                    </a:srgbClr>
                  </a:outerShdw>
                </a:effectLst>
              </a:rPr>
              <a:t>se </a:t>
            </a:r>
            <a:r>
              <a:rPr lang="es-ES" i="1" dirty="0">
                <a:effectLst>
                  <a:glow rad="101600">
                    <a:schemeClr val="accent2">
                      <a:satMod val="175000"/>
                      <a:alpha val="40000"/>
                    </a:schemeClr>
                  </a:glow>
                  <a:outerShdw blurRad="38100" dist="38100" dir="2700000" algn="tl">
                    <a:srgbClr val="000000">
                      <a:alpha val="43137"/>
                    </a:srgbClr>
                  </a:outerShdw>
                </a:effectLst>
              </a:rPr>
              <a:t>denomina al monumento en </a:t>
            </a:r>
            <a:r>
              <a:rPr lang="es-ES" i="1" dirty="0" smtClean="0">
                <a:effectLst>
                  <a:glow rad="101600">
                    <a:schemeClr val="accent2">
                      <a:satMod val="175000"/>
                      <a:alpha val="40000"/>
                    </a:schemeClr>
                  </a:glow>
                  <a:outerShdw blurRad="38100" dist="38100" dir="2700000" algn="tl">
                    <a:srgbClr val="000000">
                      <a:alpha val="43137"/>
                    </a:srgbClr>
                  </a:outerShdw>
                </a:effectLst>
              </a:rPr>
              <a:t>si </a:t>
            </a:r>
            <a:r>
              <a:rPr lang="es-ES" i="1" dirty="0">
                <a:effectLst>
                  <a:glow rad="101600">
                    <a:schemeClr val="accent2">
                      <a:satMod val="175000"/>
                      <a:alpha val="40000"/>
                    </a:schemeClr>
                  </a:glow>
                  <a:outerShdw blurRad="38100" dist="38100" dir="2700000" algn="tl">
                    <a:srgbClr val="000000">
                      <a:alpha val="43137"/>
                    </a:srgbClr>
                  </a:outerShdw>
                </a:effectLst>
              </a:rPr>
              <a:t>que es colocado en la calle, hablamos entonces que se han plantado las fallas.</a:t>
            </a:r>
          </a:p>
        </p:txBody>
      </p:sp>
    </p:spTree>
  </p:cSld>
  <p:clrMapOvr>
    <a:masterClrMapping/>
  </p:clrMapOvr>
  <mc:AlternateContent xmlns:mc="http://schemas.openxmlformats.org/markup-compatibility/2006" xmlns:p14="http://schemas.microsoft.com/office/powerpoint/2010/main">
    <mc:Choice Requires="p14">
      <p:transition spd="slow" p14:dur="3000" advTm="18000">
        <p14:shred pattern="rectangle" dir="ou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4000"/>
                                        <p:tgtEl>
                                          <p:spTgt spid="5"/>
                                        </p:tgtEl>
                                        <p:attrNameLst>
                                          <p:attrName>ppt_h</p:attrName>
                                        </p:attrNameLst>
                                      </p:cBhvr>
                                      <p:tavLst>
                                        <p:tav tm="0">
                                          <p:val>
                                            <p:strVal val="ppt_h"/>
                                          </p:val>
                                        </p:tav>
                                        <p:tav tm="100000">
                                          <p:val>
                                            <p:strVal val="ppt_h"/>
                                          </p:val>
                                        </p:tav>
                                      </p:tavLst>
                                    </p:anim>
                                    <p:anim calcmode="lin" valueType="num">
                                      <p:cBhvr>
                                        <p:cTn id="7"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0871-svetik.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611188" y="4586288"/>
            <a:ext cx="81359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Las fallas se dividen por su tamaño en grandes e infantiles, ya que los falleros y falleras que componen la falla o comisión fallera, pueden ser de cualquier edad.</a:t>
            </a:r>
          </a:p>
        </p:txBody>
      </p:sp>
    </p:spTree>
  </p:cSld>
  <p:clrMapOvr>
    <a:masterClrMapping/>
  </p:clrMapOvr>
  <mc:AlternateContent xmlns:mc="http://schemas.openxmlformats.org/markup-compatibility/2006" xmlns:p14="http://schemas.microsoft.com/office/powerpoint/2010/main">
    <mc:Choice Requires="p14">
      <p:transition spd="slow" p14:dur="3500" advTm="22000">
        <p14:honeycomb/>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5" presetClass="exit" presetSubtype="0" fill="hold" nodeType="withEffect">
                                  <p:stCondLst>
                                    <p:cond delay="0"/>
                                  </p:stCondLst>
                                  <p:childTnLst>
                                    <p:animEffect transition="out" filter="fade">
                                      <p:cBhvr>
                                        <p:cTn id="9" dur="4000"/>
                                        <p:tgtEl>
                                          <p:spTgt spid="5"/>
                                        </p:tgtEl>
                                      </p:cBhvr>
                                    </p:animEffect>
                                    <p:anim calcmode="lin" valueType="num">
                                      <p:cBhvr>
                                        <p:cTn id="10" dur="4000"/>
                                        <p:tgtEl>
                                          <p:spTgt spid="5"/>
                                        </p:tgtEl>
                                        <p:attrNameLst>
                                          <p:attrName>style.rotation</p:attrName>
                                        </p:attrNameLst>
                                      </p:cBhvr>
                                      <p:tavLst>
                                        <p:tav tm="0">
                                          <p:val>
                                            <p:fltVal val="0"/>
                                          </p:val>
                                        </p:tav>
                                        <p:tav tm="100000">
                                          <p:val>
                                            <p:fltVal val="720"/>
                                          </p:val>
                                        </p:tav>
                                      </p:tavLst>
                                    </p:anim>
                                    <p:anim calcmode="lin" valueType="num">
                                      <p:cBhvr>
                                        <p:cTn id="11" dur="4000"/>
                                        <p:tgtEl>
                                          <p:spTgt spid="5"/>
                                        </p:tgtEl>
                                        <p:attrNameLst>
                                          <p:attrName>ppt_h</p:attrName>
                                        </p:attrNameLst>
                                      </p:cBhvr>
                                      <p:tavLst>
                                        <p:tav tm="0">
                                          <p:val>
                                            <p:strVal val="ppt_h"/>
                                          </p:val>
                                        </p:tav>
                                        <p:tav tm="100000">
                                          <p:val>
                                            <p:fltVal val="0"/>
                                          </p:val>
                                        </p:tav>
                                      </p:tavLst>
                                    </p:anim>
                                    <p:anim calcmode="lin" valueType="num">
                                      <p:cBhvr>
                                        <p:cTn id="12" dur="4000"/>
                                        <p:tgtEl>
                                          <p:spTgt spid="5"/>
                                        </p:tgtEl>
                                        <p:attrNameLst>
                                          <p:attrName>ppt_w</p:attrName>
                                        </p:attrNameLst>
                                      </p:cBhvr>
                                      <p:tavLst>
                                        <p:tav tm="0">
                                          <p:val>
                                            <p:strVal val="ppt_w"/>
                                          </p:val>
                                        </p:tav>
                                        <p:tav tm="100000">
                                          <p:val>
                                            <p:fltVal val="0"/>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4000"/>
                                        <p:tgtEl>
                                          <p:spTgt spid="4"/>
                                        </p:tgtEl>
                                      </p:cBhvr>
                                    </p:animEffect>
                                  </p:childTnLst>
                                </p:cTn>
                              </p:par>
                            </p:childTnLst>
                          </p:cTn>
                        </p:par>
                        <p:par>
                          <p:cTn id="21" fill="hold" nodeType="afterGroup">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5151-svetik.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1357313" cy="5715000"/>
          </a:xfrm>
          <a:prstGeom prst="rect">
            <a:avLst/>
          </a:prstGeom>
          <a:solidFill>
            <a:schemeClr val="accent4">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357313" y="0"/>
            <a:ext cx="1357312" cy="5715000"/>
          </a:xfrm>
          <a:prstGeom prst="rect">
            <a:avLst/>
          </a:prstGeom>
          <a:solidFill>
            <a:schemeClr val="accent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2714625" y="0"/>
            <a:ext cx="1357313" cy="5715000"/>
          </a:xfrm>
          <a:prstGeom prst="rect">
            <a:avLst/>
          </a:prstGeom>
          <a:solidFill>
            <a:schemeClr val="accent4">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071938" y="0"/>
            <a:ext cx="1357312" cy="5715000"/>
          </a:xfrm>
          <a:prstGeom prst="rect">
            <a:avLst/>
          </a:prstGeom>
          <a:solidFill>
            <a:schemeClr val="accent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5429250" y="0"/>
            <a:ext cx="1357313" cy="5715000"/>
          </a:xfrm>
          <a:prstGeom prst="rect">
            <a:avLst/>
          </a:prstGeom>
          <a:solidFill>
            <a:schemeClr val="accent4">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6786563" y="0"/>
            <a:ext cx="1214437" cy="5715000"/>
          </a:xfrm>
          <a:prstGeom prst="rect">
            <a:avLst/>
          </a:prstGeom>
          <a:solidFill>
            <a:schemeClr val="accent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8001000" y="0"/>
            <a:ext cx="1143000" cy="5715000"/>
          </a:xfrm>
          <a:prstGeom prst="rect">
            <a:avLst/>
          </a:prstGeom>
          <a:solidFill>
            <a:schemeClr val="accent4">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827088" y="4714875"/>
            <a:ext cx="72009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Cada comisión fallera, elige entre sus componentes una fallera mayor y una fallera mayor infantil, se habla del reinado, y su duración es de un año.</a:t>
            </a: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4000"/>
                                        <p:tgtEl>
                                          <p:spTgt spid="5"/>
                                        </p:tgtEl>
                                        <p:attrNameLst>
                                          <p:attrName>ppt_h</p:attrName>
                                        </p:attrNameLst>
                                      </p:cBhvr>
                                      <p:tavLst>
                                        <p:tav tm="0">
                                          <p:val>
                                            <p:strVal val="ppt_h"/>
                                          </p:val>
                                        </p:tav>
                                        <p:tav tm="100000">
                                          <p:val>
                                            <p:strVal val="ppt_h"/>
                                          </p:val>
                                        </p:tav>
                                      </p:tavLst>
                                    </p:anim>
                                    <p:anim calcmode="lin" valueType="num">
                                      <p:cBhvr>
                                        <p:cTn id="7"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4000"/>
                                        <p:tgtEl>
                                          <p:spTgt spid="6"/>
                                        </p:tgtEl>
                                        <p:attrNameLst>
                                          <p:attrName>ppt_h</p:attrName>
                                        </p:attrNameLst>
                                      </p:cBhvr>
                                      <p:tavLst>
                                        <p:tav tm="0">
                                          <p:val>
                                            <p:strVal val="ppt_h"/>
                                          </p:val>
                                        </p:tav>
                                        <p:tav tm="100000">
                                          <p:val>
                                            <p:strVal val="ppt_h"/>
                                          </p:val>
                                        </p:tav>
                                      </p:tavLst>
                                    </p:anim>
                                    <p:anim calcmode="lin" valueType="num">
                                      <p:cBhvr>
                                        <p:cTn id="11"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3999"/>
                                          </p:stCondLst>
                                        </p:cTn>
                                        <p:tgtEl>
                                          <p:spTgt spid="6"/>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4000"/>
                                        <p:tgtEl>
                                          <p:spTgt spid="7"/>
                                        </p:tgtEl>
                                        <p:attrNameLst>
                                          <p:attrName>ppt_h</p:attrName>
                                        </p:attrNameLst>
                                      </p:cBhvr>
                                      <p:tavLst>
                                        <p:tav tm="0">
                                          <p:val>
                                            <p:strVal val="ppt_h"/>
                                          </p:val>
                                        </p:tav>
                                        <p:tav tm="100000">
                                          <p:val>
                                            <p:strVal val="ppt_h"/>
                                          </p:val>
                                        </p:tav>
                                      </p:tavLst>
                                    </p:anim>
                                    <p:anim calcmode="lin" valueType="num">
                                      <p:cBhvr>
                                        <p:cTn id="15"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3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4000"/>
                                        <p:tgtEl>
                                          <p:spTgt spid="8"/>
                                        </p:tgtEl>
                                        <p:attrNameLst>
                                          <p:attrName>ppt_h</p:attrName>
                                        </p:attrNameLst>
                                      </p:cBhvr>
                                      <p:tavLst>
                                        <p:tav tm="0">
                                          <p:val>
                                            <p:strVal val="ppt_h"/>
                                          </p:val>
                                        </p:tav>
                                        <p:tav tm="100000">
                                          <p:val>
                                            <p:strVal val="ppt_h"/>
                                          </p:val>
                                        </p:tav>
                                      </p:tavLst>
                                    </p:anim>
                                    <p:anim calcmode="lin" valueType="num">
                                      <p:cBhvr>
                                        <p:cTn id="19"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3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4000"/>
                                        <p:tgtEl>
                                          <p:spTgt spid="9"/>
                                        </p:tgtEl>
                                        <p:attrNameLst>
                                          <p:attrName>ppt_h</p:attrName>
                                        </p:attrNameLst>
                                      </p:cBhvr>
                                      <p:tavLst>
                                        <p:tav tm="0">
                                          <p:val>
                                            <p:strVal val="ppt_h"/>
                                          </p:val>
                                        </p:tav>
                                        <p:tav tm="100000">
                                          <p:val>
                                            <p:strVal val="ppt_h"/>
                                          </p:val>
                                        </p:tav>
                                      </p:tavLst>
                                    </p:anim>
                                    <p:anim calcmode="lin" valueType="num">
                                      <p:cBhvr>
                                        <p:cTn id="23"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4000"/>
                                        <p:tgtEl>
                                          <p:spTgt spid="10"/>
                                        </p:tgtEl>
                                        <p:attrNameLst>
                                          <p:attrName>ppt_h</p:attrName>
                                        </p:attrNameLst>
                                      </p:cBhvr>
                                      <p:tavLst>
                                        <p:tav tm="0">
                                          <p:val>
                                            <p:strVal val="ppt_h"/>
                                          </p:val>
                                        </p:tav>
                                        <p:tav tm="100000">
                                          <p:val>
                                            <p:strVal val="ppt_h"/>
                                          </p:val>
                                        </p:tav>
                                      </p:tavLst>
                                    </p:anim>
                                    <p:anim calcmode="lin" valueType="num">
                                      <p:cBhvr>
                                        <p:cTn id="27"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3999"/>
                                          </p:stCondLst>
                                        </p:cTn>
                                        <p:tgtEl>
                                          <p:spTgt spid="10"/>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4000"/>
                                        <p:tgtEl>
                                          <p:spTgt spid="11"/>
                                        </p:tgtEl>
                                        <p:attrNameLst>
                                          <p:attrName>ppt_h</p:attrName>
                                        </p:attrNameLst>
                                      </p:cBhvr>
                                      <p:tavLst>
                                        <p:tav tm="0">
                                          <p:val>
                                            <p:strVal val="ppt_h"/>
                                          </p:val>
                                        </p:tav>
                                        <p:tav tm="100000">
                                          <p:val>
                                            <p:strVal val="ppt_h"/>
                                          </p:val>
                                        </p:tav>
                                      </p:tavLst>
                                    </p:anim>
                                    <p:anim calcmode="lin" valueType="num">
                                      <p:cBhvr>
                                        <p:cTn id="31"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3999"/>
                                          </p:stCondLst>
                                        </p:cTn>
                                        <p:tgtEl>
                                          <p:spTgt spid="11"/>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4500" fill="hold"/>
                                        <p:tgtEl>
                                          <p:spTgt spid="4"/>
                                        </p:tgtEl>
                                        <p:attrNameLst>
                                          <p:attrName>ppt_w</p:attrName>
                                        </p:attrNameLst>
                                      </p:cBhvr>
                                      <p:tavLst>
                                        <p:tav tm="0">
                                          <p:val>
                                            <p:strVal val="4/3*#ppt_w"/>
                                          </p:val>
                                        </p:tav>
                                        <p:tav tm="100000">
                                          <p:val>
                                            <p:strVal val="#ppt_w"/>
                                          </p:val>
                                        </p:tav>
                                      </p:tavLst>
                                    </p:anim>
                                    <p:anim calcmode="lin" valueType="num">
                                      <p:cBhvr>
                                        <p:cTn id="36" dur="4500" fill="hold"/>
                                        <p:tgtEl>
                                          <p:spTgt spid="4"/>
                                        </p:tgtEl>
                                        <p:attrNameLst>
                                          <p:attrName>ppt_h</p:attrName>
                                        </p:attrNameLst>
                                      </p:cBhvr>
                                      <p:tavLst>
                                        <p:tav tm="0">
                                          <p:val>
                                            <p:strVal val="4/3*#ppt_h"/>
                                          </p:val>
                                        </p:tav>
                                        <p:tav tm="100000">
                                          <p:val>
                                            <p:strVal val="#ppt_h"/>
                                          </p:val>
                                        </p:tav>
                                      </p:tavLst>
                                    </p:anim>
                                  </p:childTnLst>
                                </p:cTn>
                              </p:par>
                              <p:par>
                                <p:cTn id="37" presetID="4"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ox(out)">
                                      <p:cBhvr>
                                        <p:cTn id="39" dur="4500"/>
                                        <p:tgtEl>
                                          <p:spTgt spid="4"/>
                                        </p:tgtEl>
                                      </p:cBhvr>
                                    </p:animEffect>
                                  </p:childTnLst>
                                </p:cTn>
                              </p:par>
                            </p:childTnLst>
                          </p:cTn>
                        </p:par>
                        <p:par>
                          <p:cTn id="40" fill="hold" nodeType="afterGroup">
                            <p:stCondLst>
                              <p:cond delay="45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buelitos\Desktop\ASTURIAS\Viaje a Asturias.jpg"/>
          <p:cNvPicPr>
            <a:picLocks noChangeAspect="1" noChangeArrowheads="1"/>
          </p:cNvPicPr>
          <p:nvPr/>
        </p:nvPicPr>
        <p:blipFill>
          <a:blip r:embed="rId2" cstate="print"/>
          <a:stretch>
            <a:fillRect/>
          </a:stretch>
        </p:blipFill>
        <p:spPr bwMode="auto">
          <a:xfrm>
            <a:off x="0" y="0"/>
            <a:ext cx="9143999" cy="57292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755650" y="4873625"/>
            <a:ext cx="7920038"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comisión fallera se reúne cada una en su casal fallero donde se realizan las reuniones y se toman los acuerdos propios de las fiestas.</a:t>
            </a:r>
          </a:p>
        </p:txBody>
      </p:sp>
    </p:spTree>
  </p:cSld>
  <p:clrMapOvr>
    <a:masterClrMapping/>
  </p:clrMapOvr>
  <mc:AlternateContent xmlns:mc="http://schemas.openxmlformats.org/markup-compatibility/2006" xmlns:p14="http://schemas.microsoft.com/office/powerpoint/2010/main">
    <mc:Choice Requires="p14">
      <p:transition spd="slow" p14:dur="3500" advTm="20000">
        <p14:vortex/>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3700"/>
                                        <p:tgtEl>
                                          <p:spTgt spid="4"/>
                                        </p:tgtEl>
                                      </p:cBhvr>
                                    </p:animEffect>
                                    <p:set>
                                      <p:cBhvr>
                                        <p:cTn id="7" dur="1" fill="hold">
                                          <p:stCondLst>
                                            <p:cond delay="3699"/>
                                          </p:stCondLst>
                                        </p:cTn>
                                        <p:tgtEl>
                                          <p:spTgt spid="4"/>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wedge">
                                      <p:cBhvr>
                                        <p:cTn id="10" dur="4000"/>
                                        <p:tgtEl>
                                          <p:spTgt spid="14338"/>
                                        </p:tgtEl>
                                      </p:cBhvr>
                                    </p:animEffect>
                                  </p:childTnLst>
                                </p:cTn>
                              </p:par>
                              <p:par>
                                <p:cTn id="11" presetID="23" presetClass="entr" presetSubtype="16" fill="hold" nodeType="withEffect">
                                  <p:stCondLst>
                                    <p:cond delay="0"/>
                                  </p:stCondLst>
                                  <p:childTnLst>
                                    <p:set>
                                      <p:cBhvr>
                                        <p:cTn id="12" dur="1" fill="hold">
                                          <p:stCondLst>
                                            <p:cond delay="0"/>
                                          </p:stCondLst>
                                        </p:cTn>
                                        <p:tgtEl>
                                          <p:spTgt spid="14338"/>
                                        </p:tgtEl>
                                        <p:attrNameLst>
                                          <p:attrName>style.visibility</p:attrName>
                                        </p:attrNameLst>
                                      </p:cBhvr>
                                      <p:to>
                                        <p:strVal val="visible"/>
                                      </p:to>
                                    </p:set>
                                    <p:anim calcmode="lin" valueType="num">
                                      <p:cBhvr>
                                        <p:cTn id="13" dur="4000" fill="hold"/>
                                        <p:tgtEl>
                                          <p:spTgt spid="14338"/>
                                        </p:tgtEl>
                                        <p:attrNameLst>
                                          <p:attrName>ppt_w</p:attrName>
                                        </p:attrNameLst>
                                      </p:cBhvr>
                                      <p:tavLst>
                                        <p:tav tm="0">
                                          <p:val>
                                            <p:fltVal val="0"/>
                                          </p:val>
                                        </p:tav>
                                        <p:tav tm="100000">
                                          <p:val>
                                            <p:strVal val="#ppt_w"/>
                                          </p:val>
                                        </p:tav>
                                      </p:tavLst>
                                    </p:anim>
                                    <p:anim calcmode="lin" valueType="num">
                                      <p:cBhvr>
                                        <p:cTn id="14" dur="4000" fill="hold"/>
                                        <p:tgtEl>
                                          <p:spTgt spid="14338"/>
                                        </p:tgtEl>
                                        <p:attrNameLst>
                                          <p:attrName>ppt_h</p:attrName>
                                        </p:attrNameLst>
                                      </p:cBhvr>
                                      <p:tavLst>
                                        <p:tav tm="0">
                                          <p:val>
                                            <p:fltVal val="0"/>
                                          </p:val>
                                        </p:tav>
                                        <p:tav tm="100000">
                                          <p:val>
                                            <p:strVal val="#ppt_h"/>
                                          </p:val>
                                        </p:tav>
                                      </p:tavLst>
                                    </p:anim>
                                  </p:childTnLst>
                                </p:cTn>
                              </p:par>
                            </p:childTnLst>
                          </p:cTn>
                        </p:par>
                        <p:par>
                          <p:cTn id="15" fill="hold" nodeType="afterGroup">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buelitos\Desktop\ASTURIAS\Viaje a Asturias (.jpg"/>
          <p:cNvPicPr>
            <a:picLocks noChangeAspect="1" noChangeArrowheads="1"/>
          </p:cNvPicPr>
          <p:nvPr/>
        </p:nvPicPr>
        <p:blipFill>
          <a:blip r:embed="rId2" cstate="print"/>
          <a:stretch>
            <a:fillRect/>
          </a:stretch>
        </p:blipFill>
        <p:spPr bwMode="auto">
          <a:xfrm>
            <a:off x="0" y="6350"/>
            <a:ext cx="9144000" cy="57086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0" y="0"/>
            <a:ext cx="9144000" cy="5715000"/>
          </a:xfrm>
          <a:prstGeom prst="rect">
            <a:avLst/>
          </a:prstGeom>
          <a:solidFill>
            <a:schemeClr val="bg2">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67544" y="409228"/>
            <a:ext cx="8208912" cy="4896544"/>
          </a:xfrm>
          <a:prstGeom prst="rect">
            <a:avLst/>
          </a:prstGeom>
          <a:solidFill>
            <a:schemeClr val="bg2">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1116013" y="4945063"/>
            <a:ext cx="6192837"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Los locales también sirven para guardar los premios y condecoraciones recibidas por su labor fallera.</a:t>
            </a:r>
          </a:p>
        </p:txBody>
      </p:sp>
    </p:spTree>
  </p:cSld>
  <p:clrMapOvr>
    <a:masterClrMapping/>
  </p:clrMapOvr>
  <mc:AlternateContent xmlns:mc="http://schemas.openxmlformats.org/markup-compatibility/2006" xmlns:p14="http://schemas.microsoft.com/office/powerpoint/2010/main">
    <mc:Choice Requires="p14">
      <p:transition spd="slow" p14:dur="2250" advTm="18000">
        <p14:doors dir="ver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1" nodeType="withEffect">
                                  <p:stCondLst>
                                    <p:cond delay="0"/>
                                  </p:stCondLst>
                                  <p:childTnLst>
                                    <p:animEffect transition="out" filter="diamond(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4000" fill="hold"/>
                                        <p:tgtEl>
                                          <p:spTgt spid="8"/>
                                        </p:tgtEl>
                                        <p:attrNameLst>
                                          <p:attrName>ppt_w</p:attrName>
                                        </p:attrNameLst>
                                      </p:cBhvr>
                                      <p:tavLst>
                                        <p:tav tm="0">
                                          <p:val>
                                            <p:strVal val="#ppt_w+.3"/>
                                          </p:val>
                                        </p:tav>
                                        <p:tav tm="100000">
                                          <p:val>
                                            <p:strVal val="#ppt_w"/>
                                          </p:val>
                                        </p:tav>
                                      </p:tavLst>
                                    </p:anim>
                                    <p:anim calcmode="lin" valueType="num">
                                      <p:cBhvr>
                                        <p:cTn id="14" dur="4000" fill="hold"/>
                                        <p:tgtEl>
                                          <p:spTgt spid="8"/>
                                        </p:tgtEl>
                                        <p:attrNameLst>
                                          <p:attrName>ppt_h</p:attrName>
                                        </p:attrNameLst>
                                      </p:cBhvr>
                                      <p:tavLst>
                                        <p:tav tm="0">
                                          <p:val>
                                            <p:strVal val="#ppt_h"/>
                                          </p:val>
                                        </p:tav>
                                        <p:tav tm="100000">
                                          <p:val>
                                            <p:strVal val="#ppt_h"/>
                                          </p:val>
                                        </p:tav>
                                      </p:tavLst>
                                    </p:anim>
                                    <p:animEffect transition="in" filter="fade">
                                      <p:cBhvr>
                                        <p:cTn id="15" dur="4000"/>
                                        <p:tgtEl>
                                          <p:spTgt spid="8"/>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1" animBg="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udad-encantada-2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975" y="0"/>
            <a:ext cx="44640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ciudad-encantada-2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875" y="157163"/>
            <a:ext cx="4032250" cy="54006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Rectángulo"/>
          <p:cNvSpPr/>
          <p:nvPr/>
        </p:nvSpPr>
        <p:spPr>
          <a:xfrm>
            <a:off x="6804025" y="0"/>
            <a:ext cx="2339975"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2339975"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teoría más conocida de su origen es una antigua costumbre de los carpinteros que en vísperas de la festividad del patrón San José, quemaban trastos viejos en las puertas de los talleres para celebrar el fin del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doors/>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4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par>
                                <p:cTn id="16" presetID="2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edge">
                                      <p:cBhvr>
                                        <p:cTn id="18" dur="3000"/>
                                        <p:tgtEl>
                                          <p:spTgt spid="9"/>
                                        </p:tgtEl>
                                      </p:cBhvr>
                                    </p:animEffect>
                                  </p:childTnLst>
                                </p:cTn>
                              </p:par>
                              <p:par>
                                <p:cTn id="19" presetID="2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edge">
                                      <p:cBhvr>
                                        <p:cTn id="21" dur="3000"/>
                                        <p:tgtEl>
                                          <p:spTgt spid="10"/>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udad-encantada-6.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975" y="0"/>
            <a:ext cx="4392613"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2339975" cy="5715000"/>
          </a:xfrm>
          <a:prstGeom prst="rect">
            <a:avLst/>
          </a:prstGeom>
          <a:gradFill flip="none" rotWithShape="1">
            <a:gsLst>
              <a:gs pos="0">
                <a:schemeClr val="accent5">
                  <a:lumMod val="60000"/>
                  <a:lumOff val="40000"/>
                  <a:shade val="30000"/>
                  <a:satMod val="115000"/>
                </a:schemeClr>
              </a:gs>
              <a:gs pos="50000">
                <a:schemeClr val="accent5">
                  <a:lumMod val="60000"/>
                  <a:lumOff val="40000"/>
                  <a:shade val="67500"/>
                  <a:satMod val="115000"/>
                </a:schemeClr>
              </a:gs>
              <a:gs pos="100000">
                <a:schemeClr val="accent5">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732588" y="0"/>
            <a:ext cx="2411412" cy="5715000"/>
          </a:xfrm>
          <a:prstGeom prst="rect">
            <a:avLst/>
          </a:prstGeom>
          <a:gradFill flip="none" rotWithShape="1">
            <a:gsLst>
              <a:gs pos="0">
                <a:schemeClr val="accent5">
                  <a:lumMod val="60000"/>
                  <a:lumOff val="40000"/>
                  <a:shade val="30000"/>
                  <a:satMod val="115000"/>
                </a:schemeClr>
              </a:gs>
              <a:gs pos="50000">
                <a:schemeClr val="accent5">
                  <a:lumMod val="60000"/>
                  <a:lumOff val="40000"/>
                  <a:shade val="67500"/>
                  <a:satMod val="115000"/>
                </a:schemeClr>
              </a:gs>
              <a:gs pos="100000">
                <a:schemeClr val="accent5">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1928813" y="0"/>
            <a:ext cx="2928937"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Documento"/>
          <p:cNvSpPr/>
          <p:nvPr/>
        </p:nvSpPr>
        <p:spPr>
          <a:xfrm>
            <a:off x="4572000" y="0"/>
            <a:ext cx="2160588" cy="5715000"/>
          </a:xfrm>
          <a:prstGeom prst="flowChartDocument">
            <a:avLst/>
          </a:prstGeom>
          <a:solidFill>
            <a:schemeClr val="accent5">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Documento"/>
          <p:cNvSpPr/>
          <p:nvPr/>
        </p:nvSpPr>
        <p:spPr>
          <a:xfrm flipH="1">
            <a:off x="2339975" y="0"/>
            <a:ext cx="2232025" cy="5715000"/>
          </a:xfrm>
          <a:prstGeom prst="flowChartDocument">
            <a:avLst/>
          </a:prstGeom>
          <a:solidFill>
            <a:schemeClr val="accent5">
              <a:lumMod val="60000"/>
              <a:lumOff val="4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611560"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con los restos de madera se colocaban unos candiles que sostenían en un palo, a modo de candelabro. Con el paso del tiempo se añadió una figura humana vestida, lo que dio lugar a la aparición del primer "ninot" y la primera falla propiamente dicha.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9000">
        <p15:prstTrans prst="prestig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12"/>
                                        </p:tgtEl>
                                        <p:attrNameLst>
                                          <p:attrName>ppt_x</p:attrName>
                                        </p:attrNameLst>
                                      </p:cBhvr>
                                      <p:tavLst>
                                        <p:tav tm="0">
                                          <p:val>
                                            <p:strVal val="ppt_x"/>
                                          </p:val>
                                        </p:tav>
                                        <p:tav tm="100000">
                                          <p:val>
                                            <p:strVal val="ppt_x-ppt_w/2"/>
                                          </p:val>
                                        </p:tav>
                                      </p:tavLst>
                                    </p:anim>
                                    <p:anim calcmode="lin" valueType="num">
                                      <p:cBhvr>
                                        <p:cTn id="7" dur="3000"/>
                                        <p:tgtEl>
                                          <p:spTgt spid="12"/>
                                        </p:tgtEl>
                                        <p:attrNameLst>
                                          <p:attrName>ppt_y</p:attrName>
                                        </p:attrNameLst>
                                      </p:cBhvr>
                                      <p:tavLst>
                                        <p:tav tm="0">
                                          <p:val>
                                            <p:strVal val="ppt_y"/>
                                          </p:val>
                                        </p:tav>
                                        <p:tav tm="100000">
                                          <p:val>
                                            <p:strVal val="ppt_y"/>
                                          </p:val>
                                        </p:tav>
                                      </p:tavLst>
                                    </p:anim>
                                    <p:anim calcmode="lin" valueType="num">
                                      <p:cBhvr>
                                        <p:cTn id="8" dur="3000"/>
                                        <p:tgtEl>
                                          <p:spTgt spid="12"/>
                                        </p:tgtEl>
                                        <p:attrNameLst>
                                          <p:attrName>ppt_w</p:attrName>
                                        </p:attrNameLst>
                                      </p:cBhvr>
                                      <p:tavLst>
                                        <p:tav tm="0">
                                          <p:val>
                                            <p:strVal val="ppt_w"/>
                                          </p:val>
                                        </p:tav>
                                        <p:tav tm="100000">
                                          <p:val>
                                            <p:fltVal val="0"/>
                                          </p:val>
                                        </p:tav>
                                      </p:tavLst>
                                    </p:anim>
                                    <p:anim calcmode="lin" valueType="num">
                                      <p:cBhvr>
                                        <p:cTn id="9" dur="3000"/>
                                        <p:tgtEl>
                                          <p:spTgt spid="12"/>
                                        </p:tgtEl>
                                        <p:attrNameLst>
                                          <p:attrName>ppt_h</p:attrName>
                                        </p:attrNameLst>
                                      </p:cBhvr>
                                      <p:tavLst>
                                        <p:tav tm="0">
                                          <p:val>
                                            <p:strVal val="ppt_h"/>
                                          </p:val>
                                        </p:tav>
                                        <p:tav tm="100000">
                                          <p:val>
                                            <p:strVal val="ppt_h"/>
                                          </p:val>
                                        </p:tav>
                                      </p:tavLst>
                                    </p:anim>
                                    <p:set>
                                      <p:cBhvr>
                                        <p:cTn id="10" dur="1" fill="hold">
                                          <p:stCondLst>
                                            <p:cond delay="2999"/>
                                          </p:stCondLst>
                                        </p:cTn>
                                        <p:tgtEl>
                                          <p:spTgt spid="1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11"/>
                                        </p:tgtEl>
                                        <p:attrNameLst>
                                          <p:attrName>ppt_x</p:attrName>
                                        </p:attrNameLst>
                                      </p:cBhvr>
                                      <p:tavLst>
                                        <p:tav tm="0">
                                          <p:val>
                                            <p:strVal val="ppt_x"/>
                                          </p:val>
                                        </p:tav>
                                        <p:tav tm="100000">
                                          <p:val>
                                            <p:strVal val="ppt_x+ppt_w/2"/>
                                          </p:val>
                                        </p:tav>
                                      </p:tavLst>
                                    </p:anim>
                                    <p:anim calcmode="lin" valueType="num">
                                      <p:cBhvr>
                                        <p:cTn id="13" dur="3000"/>
                                        <p:tgtEl>
                                          <p:spTgt spid="11"/>
                                        </p:tgtEl>
                                        <p:attrNameLst>
                                          <p:attrName>ppt_y</p:attrName>
                                        </p:attrNameLst>
                                      </p:cBhvr>
                                      <p:tavLst>
                                        <p:tav tm="0">
                                          <p:val>
                                            <p:strVal val="ppt_y"/>
                                          </p:val>
                                        </p:tav>
                                        <p:tav tm="100000">
                                          <p:val>
                                            <p:strVal val="ppt_y"/>
                                          </p:val>
                                        </p:tav>
                                      </p:tavLst>
                                    </p:anim>
                                    <p:anim calcmode="lin" valueType="num">
                                      <p:cBhvr>
                                        <p:cTn id="14" dur="3000"/>
                                        <p:tgtEl>
                                          <p:spTgt spid="11"/>
                                        </p:tgtEl>
                                        <p:attrNameLst>
                                          <p:attrName>ppt_w</p:attrName>
                                        </p:attrNameLst>
                                      </p:cBhvr>
                                      <p:tavLst>
                                        <p:tav tm="0">
                                          <p:val>
                                            <p:strVal val="ppt_w"/>
                                          </p:val>
                                        </p:tav>
                                        <p:tav tm="100000">
                                          <p:val>
                                            <p:fltVal val="0"/>
                                          </p:val>
                                        </p:tav>
                                      </p:tavLst>
                                    </p:anim>
                                    <p:anim calcmode="lin" valueType="num">
                                      <p:cBhvr>
                                        <p:cTn id="15" dur="3000"/>
                                        <p:tgtEl>
                                          <p:spTgt spid="11"/>
                                        </p:tgtEl>
                                        <p:attrNameLst>
                                          <p:attrName>ppt_h</p:attrName>
                                        </p:attrNameLst>
                                      </p:cBhvr>
                                      <p:tavLst>
                                        <p:tav tm="0">
                                          <p:val>
                                            <p:strVal val="ppt_h"/>
                                          </p:val>
                                        </p:tav>
                                        <p:tav tm="100000">
                                          <p:val>
                                            <p:strVal val="ppt_h"/>
                                          </p:val>
                                        </p:tav>
                                      </p:tavLst>
                                    </p:anim>
                                    <p:set>
                                      <p:cBhvr>
                                        <p:cTn id="16" dur="1" fill="hold">
                                          <p:stCondLst>
                                            <p:cond delay="2999"/>
                                          </p:stCondLst>
                                        </p:cTn>
                                        <p:tgtEl>
                                          <p:spTgt spid="11"/>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3000"/>
                                        <p:tgtEl>
                                          <p:spTgt spid="4"/>
                                        </p:tgtEl>
                                      </p:cBhvr>
                                    </p:animEffect>
                                  </p:childTnLst>
                                </p:cTn>
                              </p:par>
                              <p:par>
                                <p:cTn id="24" presetID="13" presetClass="entr" presetSubtype="3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plus(out)">
                                      <p:cBhvr>
                                        <p:cTn id="26" dur="3000"/>
                                        <p:tgtEl>
                                          <p:spTgt spid="6"/>
                                        </p:tgtEl>
                                      </p:cBhvr>
                                    </p:animEffect>
                                  </p:childTnLst>
                                </p:cTn>
                              </p:par>
                              <p:par>
                                <p:cTn id="27" presetID="13" presetClass="entr" presetSubtype="32"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plus(out)">
                                      <p:cBhvr>
                                        <p:cTn id="29" dur="3000"/>
                                        <p:tgtEl>
                                          <p:spTgt spid="5"/>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buelitos\Desktop\ASTURIAS\Viaje a Asturias (.jpg"/>
          <p:cNvPicPr>
            <a:picLocks noChangeAspect="1" noChangeArrowheads="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12 Rectángulo"/>
          <p:cNvSpPr/>
          <p:nvPr/>
        </p:nvSpPr>
        <p:spPr>
          <a:xfrm>
            <a:off x="0" y="0"/>
            <a:ext cx="9144000" cy="5715000"/>
          </a:xfrm>
          <a:prstGeom prst="rect">
            <a:avLst/>
          </a:prstGeom>
          <a:solidFill>
            <a:schemeClr val="tx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0"/>
            <a:ext cx="9144000" cy="5715000"/>
          </a:xfrm>
          <a:prstGeom prst="rect">
            <a:avLst/>
          </a:prstGeom>
          <a:solidFill>
            <a:schemeClr val="tx2">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9144000" cy="5715000"/>
          </a:xfrm>
          <a:prstGeom prst="rect">
            <a:avLst/>
          </a:prstGeom>
          <a:solidFill>
            <a:schemeClr val="bg2">
              <a:lumMod val="40000"/>
              <a:lumOff val="6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bg2">
              <a:lumMod val="20000"/>
              <a:lumOff val="8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827088" y="4586288"/>
            <a:ext cx="74882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nombre de las fallas, se les suele llamar por el lugar del emplazamiento, bien por el nombre de la calle, bien por el nombre de la plaza, o bien por el nombre por donde se cruzan dos calles.</a:t>
            </a:r>
          </a:p>
        </p:txBody>
      </p:sp>
    </p:spTree>
  </p:cSld>
  <p:clrMapOvr>
    <a:masterClrMapping/>
  </p:clrMapOvr>
  <mc:AlternateContent xmlns:mc="http://schemas.openxmlformats.org/markup-compatibility/2006" xmlns:p14="http://schemas.microsoft.com/office/powerpoint/2010/main">
    <mc:Choice Requires="p14">
      <p:transition spd="slow" p14:dur="225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grpId="0"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1+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 presetClass="exit" presetSubtype="1" fill="hold" grpId="0" nodeType="withEffect">
                                  <p:stCondLst>
                                    <p:cond delay="0"/>
                                  </p:stCondLst>
                                  <p:childTnLst>
                                    <p:anim calcmode="lin" valueType="num">
                                      <p:cBhvr additive="base">
                                        <p:cTn id="10" dur="4000"/>
                                        <p:tgtEl>
                                          <p:spTgt spid="11"/>
                                        </p:tgtEl>
                                        <p:attrNameLst>
                                          <p:attrName>ppt_x</p:attrName>
                                        </p:attrNameLst>
                                      </p:cBhvr>
                                      <p:tavLst>
                                        <p:tav tm="0">
                                          <p:val>
                                            <p:strVal val="ppt_x"/>
                                          </p:val>
                                        </p:tav>
                                        <p:tav tm="100000">
                                          <p:val>
                                            <p:strVal val="ppt_x"/>
                                          </p:val>
                                        </p:tav>
                                      </p:tavLst>
                                    </p:anim>
                                    <p:anim calcmode="lin" valueType="num">
                                      <p:cBhvr additive="base">
                                        <p:cTn id="11" dur="4000"/>
                                        <p:tgtEl>
                                          <p:spTgt spid="11"/>
                                        </p:tgtEl>
                                        <p:attrNameLst>
                                          <p:attrName>ppt_y</p:attrName>
                                        </p:attrNameLst>
                                      </p:cBhvr>
                                      <p:tavLst>
                                        <p:tav tm="0">
                                          <p:val>
                                            <p:strVal val="ppt_y"/>
                                          </p:val>
                                        </p:tav>
                                        <p:tav tm="100000">
                                          <p:val>
                                            <p:strVal val="0-ppt_h/2"/>
                                          </p:val>
                                        </p:tav>
                                      </p:tavLst>
                                    </p:anim>
                                    <p:set>
                                      <p:cBhvr>
                                        <p:cTn id="12" dur="1" fill="hold">
                                          <p:stCondLst>
                                            <p:cond delay="3999"/>
                                          </p:stCondLst>
                                        </p:cTn>
                                        <p:tgtEl>
                                          <p:spTgt spid="11"/>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4000"/>
                                        <p:tgtEl>
                                          <p:spTgt spid="12"/>
                                        </p:tgtEl>
                                        <p:attrNameLst>
                                          <p:attrName>ppt_x</p:attrName>
                                        </p:attrNameLst>
                                      </p:cBhvr>
                                      <p:tavLst>
                                        <p:tav tm="0">
                                          <p:val>
                                            <p:strVal val="ppt_x"/>
                                          </p:val>
                                        </p:tav>
                                        <p:tav tm="100000">
                                          <p:val>
                                            <p:strVal val="0-ppt_w/2"/>
                                          </p:val>
                                        </p:tav>
                                      </p:tavLst>
                                    </p:anim>
                                    <p:anim calcmode="lin" valueType="num">
                                      <p:cBhvr additive="base">
                                        <p:cTn id="15" dur="4000"/>
                                        <p:tgtEl>
                                          <p:spTgt spid="12"/>
                                        </p:tgtEl>
                                        <p:attrNameLst>
                                          <p:attrName>ppt_y</p:attrName>
                                        </p:attrNameLst>
                                      </p:cBhvr>
                                      <p:tavLst>
                                        <p:tav tm="0">
                                          <p:val>
                                            <p:strVal val="ppt_y"/>
                                          </p:val>
                                        </p:tav>
                                        <p:tav tm="100000">
                                          <p:val>
                                            <p:strVal val="ppt_y"/>
                                          </p:val>
                                        </p:tav>
                                      </p:tavLst>
                                    </p:anim>
                                    <p:set>
                                      <p:cBhvr>
                                        <p:cTn id="16" dur="1" fill="hold">
                                          <p:stCondLst>
                                            <p:cond delay="3999"/>
                                          </p:stCondLst>
                                        </p:cTn>
                                        <p:tgtEl>
                                          <p:spTgt spid="12"/>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4000"/>
                                        <p:tgtEl>
                                          <p:spTgt spid="13"/>
                                        </p:tgtEl>
                                        <p:attrNameLst>
                                          <p:attrName>ppt_x</p:attrName>
                                        </p:attrNameLst>
                                      </p:cBhvr>
                                      <p:tavLst>
                                        <p:tav tm="0">
                                          <p:val>
                                            <p:strVal val="ppt_x"/>
                                          </p:val>
                                        </p:tav>
                                        <p:tav tm="100000">
                                          <p:val>
                                            <p:strVal val="1+ppt_w/2"/>
                                          </p:val>
                                        </p:tav>
                                      </p:tavLst>
                                    </p:anim>
                                    <p:anim calcmode="lin" valueType="num">
                                      <p:cBhvr additive="base">
                                        <p:cTn id="19" dur="4000"/>
                                        <p:tgtEl>
                                          <p:spTgt spid="13"/>
                                        </p:tgtEl>
                                        <p:attrNameLst>
                                          <p:attrName>ppt_y</p:attrName>
                                        </p:attrNameLst>
                                      </p:cBhvr>
                                      <p:tavLst>
                                        <p:tav tm="0">
                                          <p:val>
                                            <p:strVal val="ppt_y"/>
                                          </p:val>
                                        </p:tav>
                                        <p:tav tm="100000">
                                          <p:val>
                                            <p:strVal val="ppt_y"/>
                                          </p:val>
                                        </p:tav>
                                      </p:tavLst>
                                    </p:anim>
                                    <p:set>
                                      <p:cBhvr>
                                        <p:cTn id="20" dur="1" fill="hold">
                                          <p:stCondLst>
                                            <p:cond delay="3999"/>
                                          </p:stCondLst>
                                        </p:cTn>
                                        <p:tgtEl>
                                          <p:spTgt spid="13"/>
                                        </p:tgtEl>
                                        <p:attrNameLst>
                                          <p:attrName>style.visibility</p:attrName>
                                        </p:attrNameLst>
                                      </p:cBhvr>
                                      <p:to>
                                        <p:strVal val="hidden"/>
                                      </p:to>
                                    </p:set>
                                  </p:childTnLst>
                                </p:cTn>
                              </p:par>
                              <p:par>
                                <p:cTn id="21" presetID="16" presetClass="entr" presetSubtype="37"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outVertical)">
                                      <p:cBhvr>
                                        <p:cTn id="23" dur="4000"/>
                                        <p:tgtEl>
                                          <p:spTgt spid="9"/>
                                        </p:tgtEl>
                                      </p:cBhvr>
                                    </p:animEffect>
                                  </p:childTnLst>
                                </p:cTn>
                              </p:par>
                            </p:childTnLst>
                          </p:cTn>
                        </p:par>
                        <p:par>
                          <p:cTn id="24" fill="hold" nodeType="afterGroup">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1" grpId="0" animBg="1"/>
      <p:bldP spid="10" grpId="0"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 TORMO.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5513" y="0"/>
            <a:ext cx="4824412"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2" y="0"/>
            <a:ext cx="2195734" cy="57150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7020272" y="0"/>
            <a:ext cx="2123728" cy="5715000"/>
          </a:xfrm>
          <a:prstGeom prst="rect">
            <a:avLst/>
          </a:prstGeom>
          <a:gradFill flip="none" rotWithShape="1">
            <a:gsLst>
              <a:gs pos="0">
                <a:schemeClr val="bg2">
                  <a:lumMod val="60000"/>
                  <a:lumOff val="40000"/>
                  <a:shade val="30000"/>
                  <a:satMod val="11500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195513" y="0"/>
            <a:ext cx="2376487" cy="5715000"/>
          </a:xfrm>
          <a:prstGeom prst="rect">
            <a:avLst/>
          </a:prstGeom>
          <a:solidFill>
            <a:schemeClr val="accent5">
              <a:lumMod val="60000"/>
              <a:lumOff val="40000"/>
              <a:alpha val="8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572000" y="0"/>
            <a:ext cx="2447925" cy="5715000"/>
          </a:xfrm>
          <a:prstGeom prst="rect">
            <a:avLst/>
          </a:prstGeom>
          <a:solidFill>
            <a:schemeClr val="accent5">
              <a:lumMod val="60000"/>
              <a:lumOff val="40000"/>
              <a:alpha val="8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971550" y="4714875"/>
            <a:ext cx="69135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Sólo en las plazas y en las intersecciones de las calles hay espacio para montar una falla, por ser una zona un poco más ancha que la calle en si.</a:t>
            </a:r>
          </a:p>
        </p:txBody>
      </p:sp>
    </p:spTree>
  </p:cSld>
  <p:clrMapOvr>
    <a:masterClrMapping/>
  </p:clrMapOvr>
  <mc:AlternateContent xmlns:mc="http://schemas.openxmlformats.org/markup-compatibility/2006" xmlns:p14="http://schemas.microsoft.com/office/powerpoint/2010/main">
    <mc:Choice Requires="p14">
      <p:transition spd="slow" p14:dur="2250" advTm="21000">
        <p14:prism dir="u"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9"/>
                                        </p:tgtEl>
                                        <p:attrNameLst>
                                          <p:attrName>ppt_x</p:attrName>
                                        </p:attrNameLst>
                                      </p:cBhvr>
                                      <p:tavLst>
                                        <p:tav tm="0">
                                          <p:val>
                                            <p:strVal val="ppt_x"/>
                                          </p:val>
                                        </p:tav>
                                        <p:tav tm="100000">
                                          <p:val>
                                            <p:strVal val="ppt_x-ppt_w/2"/>
                                          </p:val>
                                        </p:tav>
                                      </p:tavLst>
                                    </p:anim>
                                    <p:anim calcmode="lin" valueType="num">
                                      <p:cBhvr>
                                        <p:cTn id="7" dur="4000"/>
                                        <p:tgtEl>
                                          <p:spTgt spid="9"/>
                                        </p:tgtEl>
                                        <p:attrNameLst>
                                          <p:attrName>ppt_y</p:attrName>
                                        </p:attrNameLst>
                                      </p:cBhvr>
                                      <p:tavLst>
                                        <p:tav tm="0">
                                          <p:val>
                                            <p:strVal val="ppt_y"/>
                                          </p:val>
                                        </p:tav>
                                        <p:tav tm="100000">
                                          <p:val>
                                            <p:strVal val="ppt_y"/>
                                          </p:val>
                                        </p:tav>
                                      </p:tavLst>
                                    </p:anim>
                                    <p:anim calcmode="lin" valueType="num">
                                      <p:cBhvr>
                                        <p:cTn id="8" dur="4000"/>
                                        <p:tgtEl>
                                          <p:spTgt spid="9"/>
                                        </p:tgtEl>
                                        <p:attrNameLst>
                                          <p:attrName>ppt_w</p:attrName>
                                        </p:attrNameLst>
                                      </p:cBhvr>
                                      <p:tavLst>
                                        <p:tav tm="0">
                                          <p:val>
                                            <p:strVal val="ppt_w"/>
                                          </p:val>
                                        </p:tav>
                                        <p:tav tm="100000">
                                          <p:val>
                                            <p:fltVal val="0"/>
                                          </p:val>
                                        </p:tav>
                                      </p:tavLst>
                                    </p:anim>
                                    <p:anim calcmode="lin" valueType="num">
                                      <p:cBhvr>
                                        <p:cTn id="9" dur="4000"/>
                                        <p:tgtEl>
                                          <p:spTgt spid="9"/>
                                        </p:tgtEl>
                                        <p:attrNameLst>
                                          <p:attrName>ppt_h</p:attrName>
                                        </p:attrNameLst>
                                      </p:cBhvr>
                                      <p:tavLst>
                                        <p:tav tm="0">
                                          <p:val>
                                            <p:strVal val="ppt_h"/>
                                          </p:val>
                                        </p:tav>
                                        <p:tav tm="100000">
                                          <p:val>
                                            <p:strVal val="ppt_h"/>
                                          </p:val>
                                        </p:tav>
                                      </p:tavLst>
                                    </p:anim>
                                    <p:set>
                                      <p:cBhvr>
                                        <p:cTn id="10" dur="1" fill="hold">
                                          <p:stCondLst>
                                            <p:cond delay="3999"/>
                                          </p:stCondLst>
                                        </p:cTn>
                                        <p:tgtEl>
                                          <p:spTgt spid="9"/>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10"/>
                                        </p:tgtEl>
                                        <p:attrNameLst>
                                          <p:attrName>ppt_x</p:attrName>
                                        </p:attrNameLst>
                                      </p:cBhvr>
                                      <p:tavLst>
                                        <p:tav tm="0">
                                          <p:val>
                                            <p:strVal val="ppt_x"/>
                                          </p:val>
                                        </p:tav>
                                        <p:tav tm="100000">
                                          <p:val>
                                            <p:strVal val="ppt_x+ppt_w/2"/>
                                          </p:val>
                                        </p:tav>
                                      </p:tavLst>
                                    </p:anim>
                                    <p:anim calcmode="lin" valueType="num">
                                      <p:cBhvr>
                                        <p:cTn id="13" dur="4000"/>
                                        <p:tgtEl>
                                          <p:spTgt spid="10"/>
                                        </p:tgtEl>
                                        <p:attrNameLst>
                                          <p:attrName>ppt_y</p:attrName>
                                        </p:attrNameLst>
                                      </p:cBhvr>
                                      <p:tavLst>
                                        <p:tav tm="0">
                                          <p:val>
                                            <p:strVal val="ppt_y"/>
                                          </p:val>
                                        </p:tav>
                                        <p:tav tm="100000">
                                          <p:val>
                                            <p:strVal val="ppt_y"/>
                                          </p:val>
                                        </p:tav>
                                      </p:tavLst>
                                    </p:anim>
                                    <p:anim calcmode="lin" valueType="num">
                                      <p:cBhvr>
                                        <p:cTn id="14" dur="4000"/>
                                        <p:tgtEl>
                                          <p:spTgt spid="10"/>
                                        </p:tgtEl>
                                        <p:attrNameLst>
                                          <p:attrName>ppt_w</p:attrName>
                                        </p:attrNameLst>
                                      </p:cBhvr>
                                      <p:tavLst>
                                        <p:tav tm="0">
                                          <p:val>
                                            <p:strVal val="ppt_w"/>
                                          </p:val>
                                        </p:tav>
                                        <p:tav tm="100000">
                                          <p:val>
                                            <p:fltVal val="0"/>
                                          </p:val>
                                        </p:tav>
                                      </p:tavLst>
                                    </p:anim>
                                    <p:anim calcmode="lin" valueType="num">
                                      <p:cBhvr>
                                        <p:cTn id="15" dur="4000"/>
                                        <p:tgtEl>
                                          <p:spTgt spid="10"/>
                                        </p:tgtEl>
                                        <p:attrNameLst>
                                          <p:attrName>ppt_h</p:attrName>
                                        </p:attrNameLst>
                                      </p:cBhvr>
                                      <p:tavLst>
                                        <p:tav tm="0">
                                          <p:val>
                                            <p:strVal val="ppt_h"/>
                                          </p:val>
                                        </p:tav>
                                        <p:tav tm="100000">
                                          <p:val>
                                            <p:strVal val="ppt_h"/>
                                          </p:val>
                                        </p:tav>
                                      </p:tavLst>
                                    </p:anim>
                                    <p:set>
                                      <p:cBhvr>
                                        <p:cTn id="16" dur="1" fill="hold">
                                          <p:stCondLst>
                                            <p:cond delay="3999"/>
                                          </p:stCondLst>
                                        </p:cTn>
                                        <p:tgtEl>
                                          <p:spTgt spid="10"/>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4000"/>
                                        <p:tgtEl>
                                          <p:spTgt spid="4"/>
                                        </p:tgtEl>
                                      </p:cBhvr>
                                    </p:animEffect>
                                  </p:childTnLst>
                                </p:cTn>
                              </p:par>
                              <p:par>
                                <p:cTn id="24" presetID="16" presetClass="entr" presetSubtype="26"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arn(inHorizontal)">
                                      <p:cBhvr>
                                        <p:cTn id="26" dur="4000"/>
                                        <p:tgtEl>
                                          <p:spTgt spid="8"/>
                                        </p:tgtEl>
                                      </p:cBhvr>
                                    </p:animEffect>
                                  </p:childTnLst>
                                </p:cTn>
                              </p:par>
                              <p:par>
                                <p:cTn id="27" presetID="16" presetClass="entr" presetSubtype="2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Horizontal)">
                                      <p:cBhvr>
                                        <p:cTn id="29" dur="4000"/>
                                        <p:tgtEl>
                                          <p:spTgt spid="7"/>
                                        </p:tgtEl>
                                      </p:cBhvr>
                                    </p:animEffect>
                                  </p:childTnLst>
                                </p:cTn>
                              </p:par>
                            </p:childTnLst>
                          </p:cTn>
                        </p:par>
                        <p:par>
                          <p:cTn id="30" fill="hold" nodeType="afterGroup">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F-.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250825" y="217488"/>
            <a:ext cx="8642350" cy="5280025"/>
          </a:xfrm>
          <a:prstGeom prst="rect">
            <a:avLst/>
          </a:prstGeom>
          <a:solidFill>
            <a:srgbClr val="C0000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1115616" y="4369668"/>
            <a:ext cx="7343775"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También si hablamos de la falla del Pilar, nos dice que esa falla está situada en esa plaza</a:t>
            </a:r>
            <a:r>
              <a:rPr lang="es-ES" i="1" dirty="0" smtClean="0">
                <a:effectLst>
                  <a:glow rad="101600">
                    <a:schemeClr val="accent2">
                      <a:satMod val="175000"/>
                      <a:alpha val="40000"/>
                    </a:schemeClr>
                  </a:glow>
                  <a:outerShdw blurRad="38100" dist="38100" dir="2700000" algn="tl">
                    <a:srgbClr val="000000">
                      <a:alpha val="43137"/>
                    </a:srgbClr>
                  </a:outerShdw>
                </a:effectLst>
              </a:rPr>
              <a:t>. Con esto se deduce que ninguna falla tiene nombre, solo se llama por el nombre de la calle o plaza donde está instalada. ¿</a:t>
            </a:r>
            <a:r>
              <a:rPr lang="es-ES" i="1" dirty="0" err="1" smtClean="0">
                <a:effectLst>
                  <a:glow rad="101600">
                    <a:schemeClr val="accent2">
                      <a:satMod val="175000"/>
                      <a:alpha val="40000"/>
                    </a:schemeClr>
                  </a:glow>
                  <a:outerShdw blurRad="38100" dist="38100" dir="2700000" algn="tl">
                    <a:srgbClr val="000000">
                      <a:alpha val="43137"/>
                    </a:srgbClr>
                  </a:outerShdw>
                </a:effectLst>
              </a:rPr>
              <a:t>Mesentiende</a:t>
            </a:r>
            <a:r>
              <a:rPr lang="es-ES" i="1" dirty="0" smtClean="0">
                <a:effectLst>
                  <a:glow rad="101600">
                    <a:schemeClr val="accent2">
                      <a:satMod val="175000"/>
                      <a:alpha val="40000"/>
                    </a:schemeClr>
                  </a:glow>
                  <a:outerShdw blurRad="38100" dist="38100" dir="2700000" algn="tl">
                    <a:srgbClr val="000000">
                      <a:alpha val="43137"/>
                    </a:srgbClr>
                  </a:outerShdw>
                </a:effectLst>
              </a:rPr>
              <a:t>?</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comb/>
      </p:transition>
    </mc:Choice>
    <mc:Fallback xmlns="">
      <p:transition spd="slow" advTm="28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grpId="0" nodeType="withEffect">
                                  <p:stCondLst>
                                    <p:cond delay="0"/>
                                  </p:stCondLst>
                                  <p:childTnLst>
                                    <p:animEffect transition="out" filter="wheel(8)">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4000"/>
                                        <p:tgtEl>
                                          <p:spTgt spid="4"/>
                                        </p:tgtEl>
                                      </p:cBhvr>
                                    </p:animEffect>
                                  </p:childTnLst>
                                </p:cTn>
                              </p:par>
                              <p:par>
                                <p:cTn id="11" presetID="26" presetClass="emph" presetSubtype="0" fill="hold" nodeType="withEffect">
                                  <p:stCondLst>
                                    <p:cond delay="0"/>
                                  </p:stCondLst>
                                  <p:childTnLst>
                                    <p:animEffect transition="out" filter="fade">
                                      <p:cBhvr>
                                        <p:cTn id="12" dur="4000" tmFilter="0, 0; .2, .5; .8, .5; 1, 0"/>
                                        <p:tgtEl>
                                          <p:spTgt spid="4"/>
                                        </p:tgtEl>
                                      </p:cBhvr>
                                    </p:animEffect>
                                    <p:animScale>
                                      <p:cBhvr>
                                        <p:cTn id="13" dur="2000" autoRev="1" fill="hold"/>
                                        <p:tgtEl>
                                          <p:spTgt spid="4"/>
                                        </p:tgtEl>
                                      </p:cBhvr>
                                      <p:by x="105000" y="105000"/>
                                    </p:animScale>
                                  </p:childTnLst>
                                </p:cTn>
                              </p:par>
                            </p:childTnLst>
                          </p:cTn>
                        </p:par>
                        <p:par>
                          <p:cTn id="14" fill="hold" nodeType="afterGroup">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tenberg-im-Winter-2012-a26973222.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rgbClr val="74453C">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900113" y="4714875"/>
            <a:ext cx="75596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Hay palabras claves que son utilizadas en las fiestas y que sólo se expresan en valenciano, porque es la única manera de entender su verdadero significado.</a:t>
            </a:r>
          </a:p>
        </p:txBody>
      </p:sp>
    </p:spTree>
  </p:cSld>
  <p:clrMapOvr>
    <a:masterClrMapping/>
  </p:clrMapOvr>
  <mc:AlternateContent xmlns:mc="http://schemas.openxmlformats.org/markup-compatibility/2006" xmlns:p14="http://schemas.microsoft.com/office/powerpoint/2010/main">
    <mc:Choice Requires="p14">
      <p:transition spd="slow" p14:dur="2250" advTm="22000">
        <p14:warp dir="in"/>
        <p:sndAc>
          <p:stSnd loop="1">
            <p:snd r:embed="rId2" name="Amparito Roca.wav"/>
          </p:stSnd>
        </p:sndAc>
      </p:transition>
    </mc:Choice>
    <mc:Fallback xmlns="">
      <p:transition spd="slow" advTm="22000">
        <p:fade/>
        <p:sndAc>
          <p:stSnd loop="1">
            <p:snd r:embed="rId4" name="Amparito Roc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4000"/>
                                        <p:tgtEl>
                                          <p:spTgt spid="4"/>
                                        </p:tgtEl>
                                      </p:cBhvr>
                                    </p:animEffect>
                                  </p:childTnLst>
                                </p:cTn>
                              </p:par>
                            </p:childTnLst>
                          </p:cTn>
                        </p:par>
                        <p:par>
                          <p:cTn id="18" fill="hold" nodeType="afterGroup">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bg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los últimos dos siglos, no solo los toros han agasajado la plaza de toros. El recinto también ha acogido otras actividades populares como la quema de fallas , óperas, obras de teatro, proyecciones de cine, conciertos y eventos deportivos.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ferris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6" fill="hold" grpId="0" nodeType="withEffect">
                                  <p:stCondLst>
                                    <p:cond delay="0"/>
                                  </p:stCondLst>
                                  <p:childTnLst>
                                    <p:animEffect transition="out" filter="barn(in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Imagen14.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5150" y="0"/>
            <a:ext cx="54737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15 Rectángulo"/>
          <p:cNvSpPr/>
          <p:nvPr/>
        </p:nvSpPr>
        <p:spPr>
          <a:xfrm>
            <a:off x="1979613" y="0"/>
            <a:ext cx="5329237" cy="5715000"/>
          </a:xfrm>
          <a:prstGeom prst="rect">
            <a:avLst/>
          </a:prstGeom>
          <a:solidFill>
            <a:schemeClr val="accent6">
              <a:lumMod val="60000"/>
              <a:lumOff val="4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2195513" y="217488"/>
            <a:ext cx="4897437" cy="5280025"/>
          </a:xfrm>
          <a:prstGeom prst="rect">
            <a:avLst/>
          </a:prstGeom>
          <a:solidFill>
            <a:srgbClr val="C4AD64">
              <a:alpha val="7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1042988" y="0"/>
            <a:ext cx="865187" cy="5715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7380288" y="0"/>
            <a:ext cx="792162" cy="5715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ectángulo"/>
          <p:cNvSpPr/>
          <p:nvPr/>
        </p:nvSpPr>
        <p:spPr>
          <a:xfrm>
            <a:off x="8243888" y="0"/>
            <a:ext cx="900112" cy="5715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0" y="0"/>
            <a:ext cx="971550" cy="5715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1547813" y="4586288"/>
            <a:ext cx="6121400" cy="9540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000" b="1" i="1" dirty="0">
                <a:effectLst>
                  <a:glow rad="101600">
                    <a:schemeClr val="accent2">
                      <a:satMod val="175000"/>
                      <a:alpha val="40000"/>
                    </a:schemeClr>
                  </a:glow>
                  <a:outerShdw blurRad="38100" dist="38100" dir="2700000" algn="tl">
                    <a:srgbClr val="000000">
                      <a:alpha val="43137"/>
                    </a:srgbClr>
                  </a:outerShdw>
                </a:effectLst>
              </a:rPr>
              <a:t>José María </a:t>
            </a:r>
            <a:r>
              <a:rPr lang="es-ES" sz="2000" b="1" i="1" dirty="0" smtClean="0">
                <a:effectLst>
                  <a:glow rad="101600">
                    <a:schemeClr val="accent2">
                      <a:satMod val="175000"/>
                      <a:alpha val="40000"/>
                    </a:schemeClr>
                  </a:glow>
                  <a:outerShdw blurRad="38100" dist="38100" dir="2700000" algn="tl">
                    <a:srgbClr val="000000">
                      <a:alpha val="43137"/>
                    </a:srgbClr>
                  </a:outerShdw>
                </a:effectLst>
              </a:rPr>
              <a:t>Manzanares</a:t>
            </a:r>
            <a:r>
              <a:rPr lang="es-ES" sz="2000" i="1" dirty="0">
                <a:effectLst>
                  <a:glow rad="101600">
                    <a:schemeClr val="accent2">
                      <a:satMod val="175000"/>
                      <a:alpha val="40000"/>
                    </a:schemeClr>
                  </a:glow>
                  <a:outerShdw blurRad="38100" dist="38100" dir="2700000" algn="tl">
                    <a:srgbClr val="000000">
                      <a:alpha val="43137"/>
                    </a:srgbClr>
                  </a:outerShdw>
                </a:effectLst>
              </a:rPr>
              <a:t>:</a:t>
            </a:r>
            <a:r>
              <a:rPr lang="es-ES" sz="2000"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err="1" smtClean="0">
                <a:effectLst>
                  <a:glow rad="101600">
                    <a:schemeClr val="accent2">
                      <a:satMod val="175000"/>
                      <a:alpha val="40000"/>
                    </a:schemeClr>
                  </a:glow>
                  <a:outerShdw blurRad="38100" dist="38100" dir="2700000" algn="tl">
                    <a:srgbClr val="000000">
                      <a:alpha val="43137"/>
                    </a:srgbClr>
                  </a:outerShdw>
                </a:effectLst>
              </a:rPr>
              <a:t>Ummmmmm</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no se, pero </a:t>
            </a:r>
            <a:r>
              <a:rPr lang="es-ES" i="1" dirty="0" err="1">
                <a:effectLst>
                  <a:glow rad="101600">
                    <a:schemeClr val="accent2">
                      <a:satMod val="175000"/>
                      <a:alpha val="40000"/>
                    </a:schemeClr>
                  </a:glow>
                  <a:outerShdw blurRad="38100" dist="38100" dir="2700000" algn="tl">
                    <a:srgbClr val="000000">
                      <a:alpha val="43137"/>
                    </a:srgbClr>
                  </a:outerShdw>
                </a:effectLst>
              </a:rPr>
              <a:t>pa</a:t>
            </a:r>
            <a:r>
              <a:rPr lang="es-ES" i="1" dirty="0">
                <a:effectLst>
                  <a:glow rad="101600">
                    <a:schemeClr val="accent2">
                      <a:satMod val="175000"/>
                      <a:alpha val="40000"/>
                    </a:schemeClr>
                  </a:glow>
                  <a:outerShdw blurRad="38100" dist="38100" dir="2700000" algn="tl">
                    <a:srgbClr val="000000">
                      <a:alpha val="43137"/>
                    </a:srgbClr>
                  </a:outerShdw>
                </a:effectLst>
              </a:rPr>
              <a:t> mi que no va a tardar </a:t>
            </a:r>
            <a:r>
              <a:rPr lang="es-ES" i="1" dirty="0" err="1">
                <a:effectLst>
                  <a:glow rad="101600">
                    <a:schemeClr val="accent2">
                      <a:satMod val="175000"/>
                      <a:alpha val="40000"/>
                    </a:schemeClr>
                  </a:glow>
                  <a:outerShdw blurRad="38100" dist="38100" dir="2700000" algn="tl">
                    <a:srgbClr val="000000">
                      <a:alpha val="43137"/>
                    </a:srgbClr>
                  </a:outerShdw>
                </a:effectLst>
              </a:rPr>
              <a:t>na</a:t>
            </a:r>
            <a:r>
              <a:rPr lang="es-ES" i="1" dirty="0">
                <a:effectLst>
                  <a:glow rad="101600">
                    <a:schemeClr val="accent2">
                      <a:satMod val="175000"/>
                      <a:alpha val="40000"/>
                    </a:schemeClr>
                  </a:glow>
                  <a:outerShdw blurRad="38100" dist="38100" dir="2700000" algn="tl">
                    <a:srgbClr val="000000">
                      <a:alpha val="43137"/>
                    </a:srgbClr>
                  </a:outerShdw>
                </a:effectLst>
              </a:rPr>
              <a:t> en ponerse a llover, huy que mala espina me da esa nube tan </a:t>
            </a:r>
            <a:r>
              <a:rPr lang="es-ES" i="1" dirty="0" err="1" smtClean="0">
                <a:effectLst>
                  <a:glow rad="101600">
                    <a:schemeClr val="accent2">
                      <a:satMod val="175000"/>
                      <a:alpha val="40000"/>
                    </a:schemeClr>
                  </a:glow>
                  <a:outerShdw blurRad="38100" dist="38100" dir="2700000" algn="tl">
                    <a:srgbClr val="000000">
                      <a:alpha val="43137"/>
                    </a:srgbClr>
                  </a:outerShdw>
                </a:effectLst>
              </a:rPr>
              <a:t>negraaa</a:t>
            </a:r>
            <a:r>
              <a:rPr lang="es-ES" i="1" dirty="0" smtClean="0">
                <a:effectLst>
                  <a:glow rad="101600">
                    <a:schemeClr val="accent2">
                      <a:satMod val="175000"/>
                      <a:alpha val="40000"/>
                    </a:schemeClr>
                  </a:glow>
                  <a:outerShdw blurRad="38100" dist="38100" dir="2700000" algn="tl">
                    <a:srgbClr val="000000">
                      <a:alpha val="43137"/>
                    </a:srgbClr>
                  </a:outerShdw>
                </a:effectLst>
              </a:rPr>
              <a:t>.</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ferris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4000"/>
                                        <p:tgtEl>
                                          <p:spTgt spid="16"/>
                                        </p:tgtEl>
                                      </p:cBhvr>
                                    </p:animEffect>
                                    <p:set>
                                      <p:cBhvr>
                                        <p:cTn id="7" dur="1" fill="hold">
                                          <p:stCondLst>
                                            <p:cond delay="3999"/>
                                          </p:stCondLst>
                                        </p:cTn>
                                        <p:tgtEl>
                                          <p:spTgt spid="1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18"/>
                                        </p:tgtEl>
                                      </p:cBhvr>
                                    </p:animEffect>
                                    <p:set>
                                      <p:cBhvr>
                                        <p:cTn id="10" dur="1" fill="hold">
                                          <p:stCondLst>
                                            <p:cond delay="3999"/>
                                          </p:stCondLst>
                                        </p:cTn>
                                        <p:tgtEl>
                                          <p:spTgt spid="18"/>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linds(vertical)">
                                      <p:cBhvr>
                                        <p:cTn id="13" dur="4000"/>
                                        <p:tgtEl>
                                          <p:spTgt spid="15"/>
                                        </p:tgtEl>
                                      </p:cBhvr>
                                    </p:animEffect>
                                  </p:childTnLst>
                                </p:cTn>
                              </p:par>
                              <p:par>
                                <p:cTn id="14" presetID="7" presetClass="entr" presetSubtype="1"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additive="base">
                                        <p:cTn id="16" dur="4000" fill="hold"/>
                                        <p:tgtEl>
                                          <p:spTgt spid="19"/>
                                        </p:tgtEl>
                                        <p:attrNameLst>
                                          <p:attrName>ppt_x</p:attrName>
                                        </p:attrNameLst>
                                      </p:cBhvr>
                                      <p:tavLst>
                                        <p:tav tm="0">
                                          <p:val>
                                            <p:strVal val="#ppt_x"/>
                                          </p:val>
                                        </p:tav>
                                        <p:tav tm="100000">
                                          <p:val>
                                            <p:strVal val="#ppt_x"/>
                                          </p:val>
                                        </p:tav>
                                      </p:tavLst>
                                    </p:anim>
                                    <p:anim calcmode="lin" valueType="num">
                                      <p:cBhvr additive="base">
                                        <p:cTn id="17" dur="4000" fill="hold"/>
                                        <p:tgtEl>
                                          <p:spTgt spid="19"/>
                                        </p:tgtEl>
                                        <p:attrNameLst>
                                          <p:attrName>ppt_y</p:attrName>
                                        </p:attrNameLst>
                                      </p:cBhvr>
                                      <p:tavLst>
                                        <p:tav tm="0">
                                          <p:val>
                                            <p:strVal val="0-#ppt_h/2"/>
                                          </p:val>
                                        </p:tav>
                                        <p:tav tm="100000">
                                          <p:val>
                                            <p:strVal val="#ppt_y"/>
                                          </p:val>
                                        </p:tav>
                                      </p:tavLst>
                                    </p:anim>
                                  </p:childTnLst>
                                </p:cTn>
                              </p:par>
                              <p:par>
                                <p:cTn id="18" presetID="7" presetClass="entr" presetSubtype="1"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4000" fill="hold"/>
                                        <p:tgtEl>
                                          <p:spTgt spid="20"/>
                                        </p:tgtEl>
                                        <p:attrNameLst>
                                          <p:attrName>ppt_x</p:attrName>
                                        </p:attrNameLst>
                                      </p:cBhvr>
                                      <p:tavLst>
                                        <p:tav tm="0">
                                          <p:val>
                                            <p:strVal val="#ppt_x"/>
                                          </p:val>
                                        </p:tav>
                                        <p:tav tm="100000">
                                          <p:val>
                                            <p:strVal val="#ppt_x"/>
                                          </p:val>
                                        </p:tav>
                                      </p:tavLst>
                                    </p:anim>
                                    <p:anim calcmode="lin" valueType="num">
                                      <p:cBhvr additive="base">
                                        <p:cTn id="21" dur="4000" fill="hold"/>
                                        <p:tgtEl>
                                          <p:spTgt spid="20"/>
                                        </p:tgtEl>
                                        <p:attrNameLst>
                                          <p:attrName>ppt_y</p:attrName>
                                        </p:attrNameLst>
                                      </p:cBhvr>
                                      <p:tavLst>
                                        <p:tav tm="0">
                                          <p:val>
                                            <p:strVal val="0-#ppt_h/2"/>
                                          </p:val>
                                        </p:tav>
                                        <p:tav tm="100000">
                                          <p:val>
                                            <p:strVal val="#ppt_y"/>
                                          </p:val>
                                        </p:tav>
                                      </p:tavLst>
                                    </p:anim>
                                  </p:childTnLst>
                                </p:cTn>
                              </p:par>
                              <p:par>
                                <p:cTn id="22" presetID="7" presetClass="entr" presetSubtype="4"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4000" fill="hold"/>
                                        <p:tgtEl>
                                          <p:spTgt spid="21"/>
                                        </p:tgtEl>
                                        <p:attrNameLst>
                                          <p:attrName>ppt_x</p:attrName>
                                        </p:attrNameLst>
                                      </p:cBhvr>
                                      <p:tavLst>
                                        <p:tav tm="0">
                                          <p:val>
                                            <p:strVal val="#ppt_x"/>
                                          </p:val>
                                        </p:tav>
                                        <p:tav tm="100000">
                                          <p:val>
                                            <p:strVal val="#ppt_x"/>
                                          </p:val>
                                        </p:tav>
                                      </p:tavLst>
                                    </p:anim>
                                    <p:anim calcmode="lin" valueType="num">
                                      <p:cBhvr additive="base">
                                        <p:cTn id="25" dur="4000" fill="hold"/>
                                        <p:tgtEl>
                                          <p:spTgt spid="21"/>
                                        </p:tgtEl>
                                        <p:attrNameLst>
                                          <p:attrName>ppt_y</p:attrName>
                                        </p:attrNameLst>
                                      </p:cBhvr>
                                      <p:tavLst>
                                        <p:tav tm="0">
                                          <p:val>
                                            <p:strVal val="1+#ppt_h/2"/>
                                          </p:val>
                                        </p:tav>
                                        <p:tav tm="100000">
                                          <p:val>
                                            <p:strVal val="#ppt_y"/>
                                          </p:val>
                                        </p:tav>
                                      </p:tavLst>
                                    </p:anim>
                                  </p:childTnLst>
                                </p:cTn>
                              </p:par>
                              <p:par>
                                <p:cTn id="26" presetID="7" presetClass="entr" presetSubtype="4"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4000" fill="hold"/>
                                        <p:tgtEl>
                                          <p:spTgt spid="22"/>
                                        </p:tgtEl>
                                        <p:attrNameLst>
                                          <p:attrName>ppt_x</p:attrName>
                                        </p:attrNameLst>
                                      </p:cBhvr>
                                      <p:tavLst>
                                        <p:tav tm="0">
                                          <p:val>
                                            <p:strVal val="#ppt_x"/>
                                          </p:val>
                                        </p:tav>
                                        <p:tav tm="100000">
                                          <p:val>
                                            <p:strVal val="#ppt_x"/>
                                          </p:val>
                                        </p:tav>
                                      </p:tavLst>
                                    </p:anim>
                                    <p:anim calcmode="lin" valueType="num">
                                      <p:cBhvr additive="base">
                                        <p:cTn id="29" dur="4000" fill="hold"/>
                                        <p:tgtEl>
                                          <p:spTgt spid="22"/>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23"/>
                                        </p:tgtEl>
                                        <p:attrNameLst>
                                          <p:attrName>style.visibility</p:attrName>
                                        </p:attrNameLst>
                                      </p:cBhvr>
                                      <p:to>
                                        <p:strVal val="visible"/>
                                      </p:to>
                                    </p:set>
                                    <p:animEffect transition="in" filter="fade">
                                      <p:cBhvr>
                                        <p:cTn id="33" dur="1000"/>
                                        <p:tgtEl>
                                          <p:spTgt spid="23"/>
                                        </p:tgtEl>
                                      </p:cBhvr>
                                    </p:animEffect>
                                    <p:anim calcmode="lin" valueType="num">
                                      <p:cBhvr>
                                        <p:cTn id="34" dur="1000" fill="hold"/>
                                        <p:tgtEl>
                                          <p:spTgt spid="23"/>
                                        </p:tgtEl>
                                        <p:attrNameLst>
                                          <p:attrName>ppt_x</p:attrName>
                                        </p:attrNameLst>
                                      </p:cBhvr>
                                      <p:tavLst>
                                        <p:tav tm="0">
                                          <p:val>
                                            <p:strVal val="#ppt_x-.1"/>
                                          </p:val>
                                        </p:tav>
                                        <p:tav tm="100000">
                                          <p:val>
                                            <p:strVal val="#ppt_x"/>
                                          </p:val>
                                        </p:tav>
                                      </p:tavLst>
                                    </p:anim>
                                    <p:anim calcmode="lin" valueType="num">
                                      <p:cBhvr>
                                        <p:cTn id="35"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3"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676901"/>
            <a:ext cx="45719" cy="38099"/>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38099"/>
            <a:ext cx="71439" cy="5715000"/>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flipH="1">
            <a:off x="-214346" y="-454841"/>
            <a:ext cx="9144000" cy="178575"/>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3349" name="19 Imagen" descr="Imagen32.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38099"/>
            <a:ext cx="9144000" cy="57150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p:cNvSpPr/>
          <p:nvPr/>
        </p:nvSpPr>
        <p:spPr>
          <a:xfrm>
            <a:off x="0" y="-38099"/>
            <a:ext cx="9144000" cy="5715000"/>
          </a:xfrm>
          <a:prstGeom prst="rect">
            <a:avLst/>
          </a:prstGeom>
          <a:solidFill>
            <a:srgbClr val="FF3300">
              <a:alpha val="70000"/>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0" y="-38099"/>
            <a:ext cx="9144000" cy="5715000"/>
          </a:xfrm>
          <a:prstGeom prst="rect">
            <a:avLst/>
          </a:prstGeom>
          <a:solidFill>
            <a:srgbClr val="FFC000">
              <a:alpha val="69804"/>
            </a:srgbClr>
          </a:solidFill>
          <a:ln>
            <a:no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971550" y="515939"/>
            <a:ext cx="5507038" cy="368300"/>
          </a:xfrm>
          <a:prstGeom prst="rect">
            <a:avLst/>
          </a:prstGeom>
          <a:noFill/>
          <a:ln>
            <a:noFill/>
          </a:ln>
          <a:effectLst/>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¿Qué buscas que miras tanto al suelo, maestro?</a:t>
            </a:r>
          </a:p>
        </p:txBody>
      </p:sp>
      <p:cxnSp>
        <p:nvCxnSpPr>
          <p:cNvPr id="24" name="23 Conector recto de flecha"/>
          <p:cNvCxnSpPr/>
          <p:nvPr/>
        </p:nvCxnSpPr>
        <p:spPr>
          <a:xfrm rot="5400000">
            <a:off x="4680744" y="1775620"/>
            <a:ext cx="1655762" cy="1588"/>
          </a:xfrm>
          <a:prstGeom prst="straightConnector1">
            <a:avLst/>
          </a:prstGeom>
          <a:ln w="38100">
            <a:noFill/>
            <a:tailEnd type="arrow"/>
          </a:ln>
          <a:effectLst/>
        </p:spPr>
        <p:style>
          <a:lnRef idx="1">
            <a:schemeClr val="accent1"/>
          </a:lnRef>
          <a:fillRef idx="0">
            <a:schemeClr val="accent1"/>
          </a:fillRef>
          <a:effectRef idx="0">
            <a:schemeClr val="accent1"/>
          </a:effectRef>
          <a:fontRef idx="minor">
            <a:schemeClr val="tx1"/>
          </a:fontRef>
        </p:style>
      </p:cxnSp>
      <p:sp>
        <p:nvSpPr>
          <p:cNvPr id="25" name="24 CuadroTexto"/>
          <p:cNvSpPr txBox="1"/>
          <p:nvPr/>
        </p:nvSpPr>
        <p:spPr>
          <a:xfrm>
            <a:off x="323529" y="4906964"/>
            <a:ext cx="8496622" cy="646331"/>
          </a:xfrm>
          <a:prstGeom prst="rect">
            <a:avLst/>
          </a:prstGeom>
          <a:noFill/>
          <a:ln>
            <a:noFill/>
          </a:ln>
          <a:effectLst/>
        </p:spPr>
        <p:txBody>
          <a:bodyPr wrap="square">
            <a:spAutoFit/>
          </a:bodyPr>
          <a:lstStyle/>
          <a:p>
            <a:pPr>
              <a:defRPr/>
            </a:pPr>
            <a:r>
              <a:rPr lang="es-ES" b="1" dirty="0">
                <a:effectLst>
                  <a:glow rad="101600">
                    <a:srgbClr val="C00000">
                      <a:alpha val="60000"/>
                    </a:srgbClr>
                  </a:glow>
                  <a:outerShdw blurRad="38100" dist="38100" dir="2700000" algn="tl">
                    <a:srgbClr val="000000">
                      <a:alpha val="43137"/>
                    </a:srgbClr>
                  </a:outerShdw>
                </a:effectLst>
              </a:rPr>
              <a:t>Na, una </a:t>
            </a:r>
            <a:r>
              <a:rPr lang="es-ES" b="1" dirty="0" err="1">
                <a:effectLst>
                  <a:glow rad="101600">
                    <a:srgbClr val="C00000">
                      <a:alpha val="60000"/>
                    </a:srgbClr>
                  </a:glow>
                  <a:outerShdw blurRad="38100" dist="38100" dir="2700000" algn="tl">
                    <a:srgbClr val="000000">
                      <a:alpha val="43137"/>
                    </a:srgbClr>
                  </a:outerShdw>
                </a:effectLst>
              </a:rPr>
              <a:t>medallica</a:t>
            </a:r>
            <a:r>
              <a:rPr lang="es-ES" b="1" dirty="0">
                <a:effectLst>
                  <a:glow rad="101600">
                    <a:srgbClr val="C00000">
                      <a:alpha val="60000"/>
                    </a:srgbClr>
                  </a:glow>
                  <a:outerShdw blurRad="38100" dist="38100" dir="2700000" algn="tl">
                    <a:srgbClr val="000000">
                      <a:alpha val="43137"/>
                    </a:srgbClr>
                  </a:outerShdw>
                </a:effectLst>
              </a:rPr>
              <a:t> de la Virgen de los desamparaos que me regalaron el otro día, y </a:t>
            </a:r>
            <a:r>
              <a:rPr lang="es-ES" b="1" dirty="0" smtClean="0">
                <a:effectLst>
                  <a:glow rad="101600">
                    <a:srgbClr val="C00000">
                      <a:alpha val="60000"/>
                    </a:srgbClr>
                  </a:glow>
                  <a:outerShdw blurRad="38100" dist="38100" dir="2700000" algn="tl">
                    <a:srgbClr val="000000">
                      <a:alpha val="43137"/>
                    </a:srgbClr>
                  </a:outerShdw>
                </a:effectLst>
              </a:rPr>
              <a:t>le </a:t>
            </a:r>
            <a:r>
              <a:rPr lang="es-ES" b="1" dirty="0">
                <a:effectLst>
                  <a:glow rad="101600">
                    <a:srgbClr val="C00000">
                      <a:alpha val="60000"/>
                    </a:srgbClr>
                  </a:glow>
                  <a:outerShdw blurRad="38100" dist="38100" dir="2700000" algn="tl">
                    <a:srgbClr val="000000">
                      <a:alpha val="43137"/>
                    </a:srgbClr>
                  </a:outerShdw>
                </a:effectLst>
              </a:rPr>
              <a:t>acabo de perder, </a:t>
            </a:r>
            <a:r>
              <a:rPr lang="es-ES" b="1" dirty="0" err="1">
                <a:effectLst>
                  <a:glow rad="101600">
                    <a:srgbClr val="C00000">
                      <a:alpha val="60000"/>
                    </a:srgbClr>
                  </a:glow>
                  <a:outerShdw blurRad="38100" dist="38100" dir="2700000" algn="tl">
                    <a:srgbClr val="000000">
                      <a:alpha val="43137"/>
                    </a:srgbClr>
                  </a:outerShdw>
                </a:effectLst>
              </a:rPr>
              <a:t>cagüentó</a:t>
            </a:r>
            <a:r>
              <a:rPr lang="es-ES" b="1" dirty="0">
                <a:effectLst>
                  <a:glow rad="101600">
                    <a:srgbClr val="C00000">
                      <a:alpha val="60000"/>
                    </a:srgbClr>
                  </a:glow>
                  <a:outerShdw blurRad="38100" dist="38100" dir="2700000" algn="tl">
                    <a:srgbClr val="000000">
                      <a:alpha val="43137"/>
                    </a:srgbClr>
                  </a:outerShdw>
                </a:effectLst>
              </a:rPr>
              <a:t> lo que se menea, </a:t>
            </a:r>
            <a:r>
              <a:rPr lang="es-ES" b="1" dirty="0" smtClean="0">
                <a:effectLst>
                  <a:glow rad="101600">
                    <a:srgbClr val="C00000">
                      <a:alpha val="60000"/>
                    </a:srgbClr>
                  </a:glow>
                  <a:outerShdw blurRad="38100" dist="38100" dir="2700000" algn="tl">
                    <a:srgbClr val="000000">
                      <a:alpha val="43137"/>
                    </a:srgbClr>
                  </a:outerShdw>
                </a:effectLst>
              </a:rPr>
              <a:t>¿Seré </a:t>
            </a:r>
            <a:r>
              <a:rPr lang="es-ES" b="1" dirty="0">
                <a:effectLst>
                  <a:glow rad="101600">
                    <a:srgbClr val="C00000">
                      <a:alpha val="60000"/>
                    </a:srgbClr>
                  </a:glow>
                  <a:outerShdw blurRad="38100" dist="38100" dir="2700000" algn="tl">
                    <a:srgbClr val="000000">
                      <a:alpha val="43137"/>
                    </a:srgbClr>
                  </a:outerShdw>
                </a:effectLst>
              </a:rPr>
              <a:t>gilipuertas.</a:t>
            </a:r>
          </a:p>
        </p:txBody>
      </p:sp>
      <p:cxnSp>
        <p:nvCxnSpPr>
          <p:cNvPr id="27" name="26 Conector recto de flecha"/>
          <p:cNvCxnSpPr/>
          <p:nvPr/>
        </p:nvCxnSpPr>
        <p:spPr>
          <a:xfrm rot="16200000" flipV="1">
            <a:off x="3660775" y="4090989"/>
            <a:ext cx="1535114" cy="1588"/>
          </a:xfrm>
          <a:prstGeom prst="straightConnector1">
            <a:avLst/>
          </a:prstGeom>
          <a:ln w="38100">
            <a:noFill/>
            <a:tailEnd type="arrow"/>
          </a:ln>
          <a:effectLst/>
        </p:spPr>
        <p:style>
          <a:lnRef idx="1">
            <a:schemeClr val="accent1"/>
          </a:lnRef>
          <a:fillRef idx="0">
            <a:schemeClr val="accent1"/>
          </a:fillRef>
          <a:effectRef idx="0">
            <a:schemeClr val="accent1"/>
          </a:effectRef>
          <a:fontRef idx="minor">
            <a:schemeClr val="tx1"/>
          </a:fontRef>
        </p:style>
      </p:cxnSp>
      <p:cxnSp>
        <p:nvCxnSpPr>
          <p:cNvPr id="3" name="2 Conector recto de flecha"/>
          <p:cNvCxnSpPr/>
          <p:nvPr/>
        </p:nvCxnSpPr>
        <p:spPr>
          <a:xfrm rot="5400000">
            <a:off x="4890325" y="1629547"/>
            <a:ext cx="1371596" cy="7981"/>
          </a:xfrm>
          <a:prstGeom prst="straightConnector1">
            <a:avLst/>
          </a:prstGeom>
          <a:ln w="19050">
            <a:solidFill>
              <a:schemeClr val="tx1"/>
            </a:solidFill>
            <a:tailEnd type="arrow"/>
          </a:ln>
          <a:effectLst/>
        </p:spPr>
        <p:style>
          <a:lnRef idx="1">
            <a:schemeClr val="accent1"/>
          </a:lnRef>
          <a:fillRef idx="0">
            <a:schemeClr val="accent1"/>
          </a:fillRef>
          <a:effectRef idx="0">
            <a:schemeClr val="accent1"/>
          </a:effectRef>
          <a:fontRef idx="minor">
            <a:schemeClr val="tx1"/>
          </a:fontRef>
        </p:style>
      </p:cxnSp>
      <p:cxnSp>
        <p:nvCxnSpPr>
          <p:cNvPr id="15" name="14 Conector recto de flecha"/>
          <p:cNvCxnSpPr/>
          <p:nvPr/>
        </p:nvCxnSpPr>
        <p:spPr>
          <a:xfrm rot="5400000" flipH="1" flipV="1">
            <a:off x="3555105" y="4160147"/>
            <a:ext cx="1463874" cy="1588"/>
          </a:xfrm>
          <a:prstGeom prst="straightConnector1">
            <a:avLst/>
          </a:prstGeom>
          <a:ln w="19050">
            <a:solidFill>
              <a:schemeClr val="tx1"/>
            </a:solidFill>
            <a:tailEnd type="arrow"/>
          </a:ln>
          <a:effectLst/>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250" advTm="26000">
        <p14:conveyor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2000" fill="hold"/>
                                        <p:tgtEl>
                                          <p:spTgt spid="22"/>
                                        </p:tgtEl>
                                        <p:attrNameLst>
                                          <p:attrName>ppt_x</p:attrName>
                                        </p:attrNameLst>
                                      </p:cBhvr>
                                      <p:tavLst>
                                        <p:tav tm="0">
                                          <p:val>
                                            <p:strVal val="0-#ppt_w/2"/>
                                          </p:val>
                                        </p:tav>
                                        <p:tav tm="100000">
                                          <p:val>
                                            <p:strVal val="#ppt_x"/>
                                          </p:val>
                                        </p:tav>
                                      </p:tavLst>
                                    </p:anim>
                                    <p:anim calcmode="lin" valueType="num">
                                      <p:cBhvr additive="base">
                                        <p:cTn id="8" dur="2000" fill="hold"/>
                                        <p:tgtEl>
                                          <p:spTgt spid="22"/>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2000" fill="hold"/>
                                        <p:tgtEl>
                                          <p:spTgt spid="21"/>
                                        </p:tgtEl>
                                        <p:attrNameLst>
                                          <p:attrName>ppt_x</p:attrName>
                                        </p:attrNameLst>
                                      </p:cBhvr>
                                      <p:tavLst>
                                        <p:tav tm="0">
                                          <p:val>
                                            <p:strVal val="1+#ppt_w/2"/>
                                          </p:val>
                                        </p:tav>
                                        <p:tav tm="100000">
                                          <p:val>
                                            <p:strVal val="#ppt_x"/>
                                          </p:val>
                                        </p:tav>
                                      </p:tavLst>
                                    </p:anim>
                                    <p:anim calcmode="lin" valueType="num">
                                      <p:cBhvr additive="base">
                                        <p:cTn id="12" dur="2000" fill="hold"/>
                                        <p:tgtEl>
                                          <p:spTgt spid="21"/>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linds(horizontal)">
                                      <p:cBhvr>
                                        <p:cTn id="15" dur="2000"/>
                                        <p:tgtEl>
                                          <p:spTgt spid="22"/>
                                        </p:tgtEl>
                                      </p:cBhvr>
                                    </p:animEffect>
                                  </p:childTnLst>
                                </p:cTn>
                              </p:par>
                              <p:par>
                                <p:cTn id="16" presetID="3" presetClass="entr" presetSubtype="1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linds(horizontal)">
                                      <p:cBhvr>
                                        <p:cTn id="18" dur="2000"/>
                                        <p:tgtEl>
                                          <p:spTgt spid="21"/>
                                        </p:tgtEl>
                                      </p:cBhvr>
                                    </p:animEffect>
                                  </p:childTnLst>
                                </p:cTn>
                              </p:par>
                            </p:childTnLst>
                          </p:cTn>
                        </p:par>
                        <p:par>
                          <p:cTn id="19" fill="hold" nodeType="afterGroup">
                            <p:stCondLst>
                              <p:cond delay="2000"/>
                            </p:stCondLst>
                            <p:childTnLst>
                              <p:par>
                                <p:cTn id="20" presetID="16" presetClass="exit" presetSubtype="42" fill="hold" nodeType="afterEffect">
                                  <p:stCondLst>
                                    <p:cond delay="0"/>
                                  </p:stCondLst>
                                  <p:childTnLst>
                                    <p:animEffect transition="out" filter="barn(outHorizontal)">
                                      <p:cBhvr>
                                        <p:cTn id="21" dur="3000"/>
                                        <p:tgtEl>
                                          <p:spTgt spid="22"/>
                                        </p:tgtEl>
                                      </p:cBhvr>
                                    </p:animEffect>
                                    <p:set>
                                      <p:cBhvr>
                                        <p:cTn id="22" dur="1" fill="hold">
                                          <p:stCondLst>
                                            <p:cond delay="2999"/>
                                          </p:stCondLst>
                                        </p:cTn>
                                        <p:tgtEl>
                                          <p:spTgt spid="22"/>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21"/>
                                        </p:tgtEl>
                                      </p:cBhvr>
                                    </p:animEffect>
                                    <p:set>
                                      <p:cBhvr>
                                        <p:cTn id="25" dur="1" fill="hold">
                                          <p:stCondLst>
                                            <p:cond delay="2999"/>
                                          </p:stCondLst>
                                        </p:cTn>
                                        <p:tgtEl>
                                          <p:spTgt spid="21"/>
                                        </p:tgtEl>
                                        <p:attrNameLst>
                                          <p:attrName>style.visibility</p:attrName>
                                        </p:attrNameLst>
                                      </p:cBhvr>
                                      <p:to>
                                        <p:strVal val="hidden"/>
                                      </p:to>
                                    </p:set>
                                  </p:childTnLst>
                                </p:cTn>
                              </p:par>
                              <p:par>
                                <p:cTn id="26" presetID="50" presetClass="entr" presetSubtype="0" decel="100000" fill="hold" nodeType="withEffect">
                                  <p:stCondLst>
                                    <p:cond delay="0"/>
                                  </p:stCondLst>
                                  <p:childTnLst>
                                    <p:set>
                                      <p:cBhvr>
                                        <p:cTn id="27" dur="1" fill="hold">
                                          <p:stCondLst>
                                            <p:cond delay="0"/>
                                          </p:stCondLst>
                                        </p:cTn>
                                        <p:tgtEl>
                                          <p:spTgt spid="13349"/>
                                        </p:tgtEl>
                                        <p:attrNameLst>
                                          <p:attrName>style.visibility</p:attrName>
                                        </p:attrNameLst>
                                      </p:cBhvr>
                                      <p:to>
                                        <p:strVal val="visible"/>
                                      </p:to>
                                    </p:set>
                                    <p:anim calcmode="lin" valueType="num">
                                      <p:cBhvr>
                                        <p:cTn id="28" dur="3000" fill="hold"/>
                                        <p:tgtEl>
                                          <p:spTgt spid="13349"/>
                                        </p:tgtEl>
                                        <p:attrNameLst>
                                          <p:attrName>ppt_w</p:attrName>
                                        </p:attrNameLst>
                                      </p:cBhvr>
                                      <p:tavLst>
                                        <p:tav tm="0">
                                          <p:val>
                                            <p:strVal val="#ppt_w+.3"/>
                                          </p:val>
                                        </p:tav>
                                        <p:tav tm="100000">
                                          <p:val>
                                            <p:strVal val="#ppt_w"/>
                                          </p:val>
                                        </p:tav>
                                      </p:tavLst>
                                    </p:anim>
                                    <p:anim calcmode="lin" valueType="num">
                                      <p:cBhvr>
                                        <p:cTn id="29" dur="3000" fill="hold"/>
                                        <p:tgtEl>
                                          <p:spTgt spid="13349"/>
                                        </p:tgtEl>
                                        <p:attrNameLst>
                                          <p:attrName>ppt_h</p:attrName>
                                        </p:attrNameLst>
                                      </p:cBhvr>
                                      <p:tavLst>
                                        <p:tav tm="0">
                                          <p:val>
                                            <p:strVal val="#ppt_h"/>
                                          </p:val>
                                        </p:tav>
                                        <p:tav tm="100000">
                                          <p:val>
                                            <p:strVal val="#ppt_h"/>
                                          </p:val>
                                        </p:tav>
                                      </p:tavLst>
                                    </p:anim>
                                    <p:animEffect transition="in" filter="fade">
                                      <p:cBhvr>
                                        <p:cTn id="30" dur="3000"/>
                                        <p:tgtEl>
                                          <p:spTgt spid="13349"/>
                                        </p:tgtEl>
                                      </p:cBhvr>
                                    </p:animEffect>
                                  </p:childTnLst>
                                </p:cTn>
                              </p:par>
                            </p:childTnLst>
                          </p:cTn>
                        </p:par>
                        <p:par>
                          <p:cTn id="31" fill="hold" nodeType="afterGroup">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childTnLst>
                                </p:cTn>
                              </p:par>
                              <p:par>
                                <p:cTn id="37" presetID="17" presetClass="entr" presetSubtype="1" fill="hold" nodeType="withEffect">
                                  <p:stCondLst>
                                    <p:cond delay="2500"/>
                                  </p:stCondLst>
                                  <p:childTnLst>
                                    <p:set>
                                      <p:cBhvr>
                                        <p:cTn id="38" dur="1" fill="hold">
                                          <p:stCondLst>
                                            <p:cond delay="0"/>
                                          </p:stCondLst>
                                        </p:cTn>
                                        <p:tgtEl>
                                          <p:spTgt spid="3"/>
                                        </p:tgtEl>
                                        <p:attrNameLst>
                                          <p:attrName>style.visibility</p:attrName>
                                        </p:attrNameLst>
                                      </p:cBhvr>
                                      <p:to>
                                        <p:strVal val="visible"/>
                                      </p:to>
                                    </p:set>
                                    <p:anim calcmode="lin" valueType="num">
                                      <p:cBhvr>
                                        <p:cTn id="39" dur="2000" fill="hold"/>
                                        <p:tgtEl>
                                          <p:spTgt spid="3"/>
                                        </p:tgtEl>
                                        <p:attrNameLst>
                                          <p:attrName>ppt_x</p:attrName>
                                        </p:attrNameLst>
                                      </p:cBhvr>
                                      <p:tavLst>
                                        <p:tav tm="0">
                                          <p:val>
                                            <p:strVal val="#ppt_x"/>
                                          </p:val>
                                        </p:tav>
                                        <p:tav tm="100000">
                                          <p:val>
                                            <p:strVal val="#ppt_x"/>
                                          </p:val>
                                        </p:tav>
                                      </p:tavLst>
                                    </p:anim>
                                    <p:anim calcmode="lin" valueType="num">
                                      <p:cBhvr>
                                        <p:cTn id="40" dur="2000" fill="hold"/>
                                        <p:tgtEl>
                                          <p:spTgt spid="3"/>
                                        </p:tgtEl>
                                        <p:attrNameLst>
                                          <p:attrName>ppt_y</p:attrName>
                                        </p:attrNameLst>
                                      </p:cBhvr>
                                      <p:tavLst>
                                        <p:tav tm="0">
                                          <p:val>
                                            <p:strVal val="#ppt_y-#ppt_h/2"/>
                                          </p:val>
                                        </p:tav>
                                        <p:tav tm="100000">
                                          <p:val>
                                            <p:strVal val="#ppt_y"/>
                                          </p:val>
                                        </p:tav>
                                      </p:tavLst>
                                    </p:anim>
                                    <p:anim calcmode="lin" valueType="num">
                                      <p:cBhvr>
                                        <p:cTn id="41" dur="2000" fill="hold"/>
                                        <p:tgtEl>
                                          <p:spTgt spid="3"/>
                                        </p:tgtEl>
                                        <p:attrNameLst>
                                          <p:attrName>ppt_w</p:attrName>
                                        </p:attrNameLst>
                                      </p:cBhvr>
                                      <p:tavLst>
                                        <p:tav tm="0">
                                          <p:val>
                                            <p:strVal val="#ppt_w"/>
                                          </p:val>
                                        </p:tav>
                                        <p:tav tm="100000">
                                          <p:val>
                                            <p:strVal val="#ppt_w"/>
                                          </p:val>
                                        </p:tav>
                                      </p:tavLst>
                                    </p:anim>
                                    <p:anim calcmode="lin" valueType="num">
                                      <p:cBhvr>
                                        <p:cTn id="42" dur="2000" fill="hold"/>
                                        <p:tgtEl>
                                          <p:spTgt spid="3"/>
                                        </p:tgtEl>
                                        <p:attrNameLst>
                                          <p:attrName>ppt_h</p:attrName>
                                        </p:attrNameLst>
                                      </p:cBhvr>
                                      <p:tavLst>
                                        <p:tav tm="0">
                                          <p:val>
                                            <p:fltVal val="0"/>
                                          </p:val>
                                        </p:tav>
                                        <p:tav tm="100000">
                                          <p:val>
                                            <p:strVal val="#ppt_h"/>
                                          </p:val>
                                        </p:tav>
                                      </p:tavLst>
                                    </p:anim>
                                  </p:childTnLst>
                                </p:cTn>
                              </p:par>
                            </p:childTnLst>
                          </p:cTn>
                        </p:par>
                        <p:par>
                          <p:cTn id="43" fill="hold">
                            <p:stCondLst>
                              <p:cond delay="98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25"/>
                                        </p:tgtEl>
                                        <p:attrNameLst>
                                          <p:attrName>style.visibility</p:attrName>
                                        </p:attrNameLst>
                                      </p:cBhvr>
                                      <p:to>
                                        <p:strVal val="visible"/>
                                      </p:to>
                                    </p:set>
                                    <p:animEffect transition="in" filter="fade">
                                      <p:cBhvr>
                                        <p:cTn id="46" dur="1000"/>
                                        <p:tgtEl>
                                          <p:spTgt spid="25"/>
                                        </p:tgtEl>
                                      </p:cBhvr>
                                    </p:animEffect>
                                    <p:anim calcmode="lin" valueType="num">
                                      <p:cBhvr>
                                        <p:cTn id="47" dur="1000" fill="hold"/>
                                        <p:tgtEl>
                                          <p:spTgt spid="25"/>
                                        </p:tgtEl>
                                        <p:attrNameLst>
                                          <p:attrName>ppt_x</p:attrName>
                                        </p:attrNameLst>
                                      </p:cBhvr>
                                      <p:tavLst>
                                        <p:tav tm="0">
                                          <p:val>
                                            <p:strVal val="#ppt_x-.1"/>
                                          </p:val>
                                        </p:tav>
                                        <p:tav tm="100000">
                                          <p:val>
                                            <p:strVal val="#ppt_x"/>
                                          </p:val>
                                        </p:tav>
                                      </p:tavLst>
                                    </p:anim>
                                    <p:anim calcmode="lin" valueType="num">
                                      <p:cBhvr>
                                        <p:cTn id="48" dur="1000" fill="hold"/>
                                        <p:tgtEl>
                                          <p:spTgt spid="25"/>
                                        </p:tgtEl>
                                        <p:attrNameLst>
                                          <p:attrName>ppt_y</p:attrName>
                                        </p:attrNameLst>
                                      </p:cBhvr>
                                      <p:tavLst>
                                        <p:tav tm="0">
                                          <p:val>
                                            <p:strVal val="#ppt_y"/>
                                          </p:val>
                                        </p:tav>
                                        <p:tav tm="100000">
                                          <p:val>
                                            <p:strVal val="#ppt_y"/>
                                          </p:val>
                                        </p:tav>
                                      </p:tavLst>
                                    </p:anim>
                                  </p:childTnLst>
                                </p:cTn>
                              </p:par>
                              <p:par>
                                <p:cTn id="49" presetID="17" presetClass="entr" presetSubtype="4" fill="hold" nodeType="withEffect">
                                  <p:stCondLst>
                                    <p:cond delay="11000"/>
                                  </p:stCondLst>
                                  <p:childTnLst>
                                    <p:set>
                                      <p:cBhvr>
                                        <p:cTn id="50" dur="1" fill="hold">
                                          <p:stCondLst>
                                            <p:cond delay="0"/>
                                          </p:stCondLst>
                                        </p:cTn>
                                        <p:tgtEl>
                                          <p:spTgt spid="15"/>
                                        </p:tgtEl>
                                        <p:attrNameLst>
                                          <p:attrName>style.visibility</p:attrName>
                                        </p:attrNameLst>
                                      </p:cBhvr>
                                      <p:to>
                                        <p:strVal val="visible"/>
                                      </p:to>
                                    </p:set>
                                    <p:anim calcmode="lin" valueType="num">
                                      <p:cBhvr>
                                        <p:cTn id="51" dur="2000" fill="hold"/>
                                        <p:tgtEl>
                                          <p:spTgt spid="15"/>
                                        </p:tgtEl>
                                        <p:attrNameLst>
                                          <p:attrName>ppt_x</p:attrName>
                                        </p:attrNameLst>
                                      </p:cBhvr>
                                      <p:tavLst>
                                        <p:tav tm="0">
                                          <p:val>
                                            <p:strVal val="#ppt_x"/>
                                          </p:val>
                                        </p:tav>
                                        <p:tav tm="100000">
                                          <p:val>
                                            <p:strVal val="#ppt_x"/>
                                          </p:val>
                                        </p:tav>
                                      </p:tavLst>
                                    </p:anim>
                                    <p:anim calcmode="lin" valueType="num">
                                      <p:cBhvr>
                                        <p:cTn id="52" dur="2000" fill="hold"/>
                                        <p:tgtEl>
                                          <p:spTgt spid="15"/>
                                        </p:tgtEl>
                                        <p:attrNameLst>
                                          <p:attrName>ppt_y</p:attrName>
                                        </p:attrNameLst>
                                      </p:cBhvr>
                                      <p:tavLst>
                                        <p:tav tm="0">
                                          <p:val>
                                            <p:strVal val="#ppt_y+#ppt_h/2"/>
                                          </p:val>
                                        </p:tav>
                                        <p:tav tm="100000">
                                          <p:val>
                                            <p:strVal val="#ppt_y"/>
                                          </p:val>
                                        </p:tav>
                                      </p:tavLst>
                                    </p:anim>
                                    <p:anim calcmode="lin" valueType="num">
                                      <p:cBhvr>
                                        <p:cTn id="53" dur="2000" fill="hold"/>
                                        <p:tgtEl>
                                          <p:spTgt spid="15"/>
                                        </p:tgtEl>
                                        <p:attrNameLst>
                                          <p:attrName>ppt_w</p:attrName>
                                        </p:attrNameLst>
                                      </p:cBhvr>
                                      <p:tavLst>
                                        <p:tav tm="0">
                                          <p:val>
                                            <p:strVal val="#ppt_w"/>
                                          </p:val>
                                        </p:tav>
                                        <p:tav tm="100000">
                                          <p:val>
                                            <p:strVal val="#ppt_w"/>
                                          </p:val>
                                        </p:tav>
                                      </p:tavLst>
                                    </p:anim>
                                    <p:anim calcmode="lin" valueType="num">
                                      <p:cBhvr>
                                        <p:cTn id="54" dur="2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20" name="19 Imagen" descr="3142150192_c2c8c6df3e_b.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p:cNvSpPr/>
          <p:nvPr/>
        </p:nvSpPr>
        <p:spPr>
          <a:xfrm>
            <a:off x="323528" y="337220"/>
            <a:ext cx="8424936" cy="5040560"/>
          </a:xfrm>
          <a:prstGeom prst="rect">
            <a:avLst/>
          </a:prstGeom>
          <a:solidFill>
            <a:schemeClr val="bg1">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0211" name="21 CuadroTexto"/>
          <p:cNvSpPr txBox="1">
            <a:spLocks noChangeArrowheads="1"/>
          </p:cNvSpPr>
          <p:nvPr/>
        </p:nvSpPr>
        <p:spPr bwMode="auto">
          <a:xfrm>
            <a:off x="2286000" y="2917825"/>
            <a:ext cx="6858000" cy="52228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sz="2800">
              <a:solidFill>
                <a:srgbClr val="FFFF00"/>
              </a:solidFill>
              <a:latin typeface="Calibri" pitchFamily="34" charset="0"/>
            </a:endParaRPr>
          </a:p>
        </p:txBody>
      </p:sp>
      <p:sp>
        <p:nvSpPr>
          <p:cNvPr id="16" name="15 CuadroTexto"/>
          <p:cNvSpPr txBox="1"/>
          <p:nvPr/>
        </p:nvSpPr>
        <p:spPr>
          <a:xfrm>
            <a:off x="323528" y="4873724"/>
            <a:ext cx="8675645"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“Bueno, a ver si acabamos pronto que me están sonando las tripas y eso </a:t>
            </a:r>
          </a:p>
          <a:p>
            <a:r>
              <a:rPr lang="es-ES" b="1" i="1" dirty="0" smtClean="0">
                <a:effectLst>
                  <a:glow rad="101600">
                    <a:srgbClr val="C00000">
                      <a:alpha val="60000"/>
                    </a:srgbClr>
                  </a:glow>
                  <a:outerShdw blurRad="38100" dist="38100" dir="2700000" algn="tl">
                    <a:srgbClr val="000000">
                      <a:alpha val="43137"/>
                    </a:srgbClr>
                  </a:outerShdw>
                </a:effectLst>
              </a:rPr>
              <a:t>es mala señal. No se si voy a terminar la faena, sin manchar los pantalones”.</a:t>
            </a:r>
            <a:endParaRPr lang="es-ES" b="1" i="1" dirty="0">
              <a:effectLst>
                <a:glow rad="101600">
                  <a:srgbClr val="C00000">
                    <a:alpha val="60000"/>
                  </a:srgbClr>
                </a:glow>
                <a:outerShdw blurRad="38100" dist="38100" dir="2700000" algn="tl">
                  <a:srgbClr val="000000">
                    <a:alpha val="43137"/>
                  </a:srgbClr>
                </a:outerShdw>
              </a:effectLst>
            </a:endParaRPr>
          </a:p>
        </p:txBody>
      </p:sp>
      <p:cxnSp>
        <p:nvCxnSpPr>
          <p:cNvPr id="19" name="18 Conector recto de flecha"/>
          <p:cNvCxnSpPr/>
          <p:nvPr/>
        </p:nvCxnSpPr>
        <p:spPr>
          <a:xfrm flipH="1" flipV="1">
            <a:off x="7956376" y="3217540"/>
            <a:ext cx="72008" cy="165618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250" advTm="22000">
        <p14:conveyor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5000"/>
                                        <p:tgtEl>
                                          <p:spTgt spid="21"/>
                                        </p:tgtEl>
                                      </p:cBhvr>
                                    </p:animEffect>
                                    <p:set>
                                      <p:cBhvr>
                                        <p:cTn id="7" dur="1" fill="hold">
                                          <p:stCondLst>
                                            <p:cond delay="4999"/>
                                          </p:stCondLst>
                                        </p:cTn>
                                        <p:tgtEl>
                                          <p:spTgt spid="21"/>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arn(outVertical)">
                                      <p:cBhvr>
                                        <p:cTn id="10" dur="5000"/>
                                        <p:tgtEl>
                                          <p:spTgt spid="20"/>
                                        </p:tgtEl>
                                      </p:cBhvr>
                                    </p:animEffect>
                                  </p:childTnLst>
                                </p:cTn>
                              </p:par>
                              <p:par>
                                <p:cTn id="11" presetID="55"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0" fill="hold"/>
                                        <p:tgtEl>
                                          <p:spTgt spid="20"/>
                                        </p:tgtEl>
                                        <p:attrNameLst>
                                          <p:attrName>ppt_w</p:attrName>
                                        </p:attrNameLst>
                                      </p:cBhvr>
                                      <p:tavLst>
                                        <p:tav tm="0">
                                          <p:val>
                                            <p:strVal val="#ppt_w*0.70"/>
                                          </p:val>
                                        </p:tav>
                                        <p:tav tm="100000">
                                          <p:val>
                                            <p:strVal val="#ppt_w"/>
                                          </p:val>
                                        </p:tav>
                                      </p:tavLst>
                                    </p:anim>
                                    <p:anim calcmode="lin" valueType="num">
                                      <p:cBhvr>
                                        <p:cTn id="14" dur="5000" fill="hold"/>
                                        <p:tgtEl>
                                          <p:spTgt spid="20"/>
                                        </p:tgtEl>
                                        <p:attrNameLst>
                                          <p:attrName>ppt_h</p:attrName>
                                        </p:attrNameLst>
                                      </p:cBhvr>
                                      <p:tavLst>
                                        <p:tav tm="0">
                                          <p:val>
                                            <p:strVal val="#ppt_h"/>
                                          </p:val>
                                        </p:tav>
                                        <p:tav tm="100000">
                                          <p:val>
                                            <p:strVal val="#ppt_h"/>
                                          </p:val>
                                        </p:tav>
                                      </p:tavLst>
                                    </p:anim>
                                    <p:animEffect transition="in" filter="fade">
                                      <p:cBhvr>
                                        <p:cTn id="15" dur="5000"/>
                                        <p:tgtEl>
                                          <p:spTgt spid="20"/>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1"/>
                                          </p:val>
                                        </p:tav>
                                        <p:tav tm="100000">
                                          <p:val>
                                            <p:strVal val="#ppt_x"/>
                                          </p:val>
                                        </p:tav>
                                      </p:tavLst>
                                    </p:anim>
                                    <p:anim calcmode="lin" valueType="num">
                                      <p:cBhvr>
                                        <p:cTn id="21" dur="1000" fill="hold"/>
                                        <p:tgtEl>
                                          <p:spTgt spid="16"/>
                                        </p:tgtEl>
                                        <p:attrNameLst>
                                          <p:attrName>ppt_y</p:attrName>
                                        </p:attrNameLst>
                                      </p:cBhvr>
                                      <p:tavLst>
                                        <p:tav tm="0">
                                          <p:val>
                                            <p:strVal val="#ppt_y"/>
                                          </p:val>
                                        </p:tav>
                                        <p:tav tm="100000">
                                          <p:val>
                                            <p:strVal val="#ppt_y"/>
                                          </p:val>
                                        </p:tav>
                                      </p:tavLst>
                                    </p:anim>
                                  </p:childTnLst>
                                </p:cTn>
                              </p:par>
                              <p:par>
                                <p:cTn id="22" presetID="17" presetClass="entr" presetSubtype="4" fill="hold" nodeType="withEffect">
                                  <p:stCondLst>
                                    <p:cond delay="10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2000" fill="hold"/>
                                        <p:tgtEl>
                                          <p:spTgt spid="19"/>
                                        </p:tgtEl>
                                        <p:attrNameLst>
                                          <p:attrName>ppt_x</p:attrName>
                                        </p:attrNameLst>
                                      </p:cBhvr>
                                      <p:tavLst>
                                        <p:tav tm="0">
                                          <p:val>
                                            <p:strVal val="#ppt_x"/>
                                          </p:val>
                                        </p:tav>
                                        <p:tav tm="100000">
                                          <p:val>
                                            <p:strVal val="#ppt_x"/>
                                          </p:val>
                                        </p:tav>
                                      </p:tavLst>
                                    </p:anim>
                                    <p:anim calcmode="lin" valueType="num">
                                      <p:cBhvr>
                                        <p:cTn id="25" dur="2000" fill="hold"/>
                                        <p:tgtEl>
                                          <p:spTgt spid="19"/>
                                        </p:tgtEl>
                                        <p:attrNameLst>
                                          <p:attrName>ppt_y</p:attrName>
                                        </p:attrNameLst>
                                      </p:cBhvr>
                                      <p:tavLst>
                                        <p:tav tm="0">
                                          <p:val>
                                            <p:strVal val="#ppt_y+#ppt_h/2"/>
                                          </p:val>
                                        </p:tav>
                                        <p:tav tm="100000">
                                          <p:val>
                                            <p:strVal val="#ppt_y"/>
                                          </p:val>
                                        </p:tav>
                                      </p:tavLst>
                                    </p:anim>
                                    <p:anim calcmode="lin" valueType="num">
                                      <p:cBhvr>
                                        <p:cTn id="26" dur="2000" fill="hold"/>
                                        <p:tgtEl>
                                          <p:spTgt spid="19"/>
                                        </p:tgtEl>
                                        <p:attrNameLst>
                                          <p:attrName>ppt_w</p:attrName>
                                        </p:attrNameLst>
                                      </p:cBhvr>
                                      <p:tavLst>
                                        <p:tav tm="0">
                                          <p:val>
                                            <p:strVal val="#ppt_w"/>
                                          </p:val>
                                        </p:tav>
                                        <p:tav tm="100000">
                                          <p:val>
                                            <p:strVal val="#ppt_w"/>
                                          </p:val>
                                        </p:tav>
                                      </p:tavLst>
                                    </p:anim>
                                    <p:anim calcmode="lin" valueType="num">
                                      <p:cBhvr>
                                        <p:cTn id="27" dur="20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83414259_516a5a3ae2_o.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251520" y="193204"/>
            <a:ext cx="8640960" cy="5328592"/>
          </a:xfrm>
          <a:prstGeom prst="rect">
            <a:avLst/>
          </a:prstGeom>
          <a:solidFill>
            <a:srgbClr val="7030A0">
              <a:alpha val="7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79512"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Tan solo en los últimos tres años, la plaza de toros ha acogido las Fiestas Falleras, una feria turística, un torneo de lucha libre, actuaciones de músicos como Alejandro Sanz, Enrique </a:t>
            </a:r>
            <a:r>
              <a:rPr lang="es-ES" i="1" dirty="0" err="1" smtClean="0">
                <a:effectLst>
                  <a:glow rad="101600">
                    <a:srgbClr val="C00000">
                      <a:alpha val="60000"/>
                    </a:srgbClr>
                  </a:glow>
                  <a:outerShdw blurRad="38100" dist="38100" dir="2700000" algn="tl">
                    <a:srgbClr val="000000">
                      <a:alpha val="43137"/>
                    </a:srgbClr>
                  </a:outerShdw>
                </a:effectLst>
              </a:rPr>
              <a:t>Bunbury</a:t>
            </a:r>
            <a:r>
              <a:rPr lang="es-ES" i="1" dirty="0" smtClean="0">
                <a:effectLst>
                  <a:glow rad="101600">
                    <a:srgbClr val="C00000">
                      <a:alpha val="60000"/>
                    </a:srgbClr>
                  </a:glow>
                  <a:outerShdw blurRad="38100" dist="38100" dir="2700000" algn="tl">
                    <a:srgbClr val="000000">
                      <a:alpha val="43137"/>
                    </a:srgbClr>
                  </a:outerShdw>
                </a:effectLst>
              </a:rPr>
              <a:t> y Joaquín Sabina, y la Copa Davis en 2018.</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honeycomb/>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grpId="0" nodeType="withEffect">
                                  <p:stCondLst>
                                    <p:cond delay="0"/>
                                  </p:stCondLst>
                                  <p:childTnLst>
                                    <p:animEffect transition="out" filter="wedge">
                                      <p:cBhvr>
                                        <p:cTn id="6" dur="3700"/>
                                        <p:tgtEl>
                                          <p:spTgt spid="7"/>
                                        </p:tgtEl>
                                      </p:cBhvr>
                                    </p:animEffect>
                                    <p:set>
                                      <p:cBhvr>
                                        <p:cTn id="7" dur="1" fill="hold">
                                          <p:stCondLst>
                                            <p:cond delay="3699"/>
                                          </p:stCondLst>
                                        </p:cTn>
                                        <p:tgtEl>
                                          <p:spTgt spid="7"/>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3"/>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rgbClr val="A429A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52227" name="3 Imagen" descr="4170473550_c0edca0ace_z.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063" y="5715000"/>
            <a:ext cx="71438" cy="444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170473550_c0edca0ace_z.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170473550_c0edca0ace_z.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función más triste fue durante la Guerra Civil Española cuando el edificio fue utilizado como prisión y campo de concentración y donde se llevaban a cabo ejecuciones por fusilamiento.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nodeType="withEffect">
                                  <p:stCondLst>
                                    <p:cond delay="0"/>
                                  </p:stCondLst>
                                  <p:childTnLst>
                                    <p:animEffect transition="out" filter="wheel(8)">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4000"/>
                                        <p:tgtEl>
                                          <p:spTgt spid="5"/>
                                        </p:tgtEl>
                                      </p:cBhvr>
                                    </p:animEffect>
                                  </p:childTnLst>
                                </p:cTn>
                              </p:par>
                              <p:par>
                                <p:cTn id="11" presetID="6" presetClass="emph" presetSubtype="0" accel="50000" decel="50000" autoRev="1" fill="hold" nodeType="withEffect">
                                  <p:stCondLst>
                                    <p:cond delay="3000"/>
                                  </p:stCondLst>
                                  <p:childTnLst>
                                    <p:animScale>
                                      <p:cBhvr>
                                        <p:cTn id="12" dur="1000" fill="hold"/>
                                        <p:tgtEl>
                                          <p:spTgt spid="5"/>
                                        </p:tgtEl>
                                      </p:cBhvr>
                                      <p:by x="110000" y="110000"/>
                                    </p:animScale>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1"/>
                                          </p:val>
                                        </p:tav>
                                        <p:tav tm="100000">
                                          <p:val>
                                            <p:strVal val="#ppt_x"/>
                                          </p:val>
                                        </p:tav>
                                      </p:tavLst>
                                    </p:anim>
                                    <p:anim calcmode="lin" valueType="num">
                                      <p:cBhvr>
                                        <p:cTn id="1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27793096_f9770c3180_o.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427793096_f9770c3180_o.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paseo por la plaza de toros se puede completar con una visita al museo taurino, situado frente a la Escuela Taurina de la ciudad, que registra la evolución de la tauromaquia valenciana desde el siglo XVIII.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16" fill="hold" nodeType="withEffect">
                                  <p:stCondLst>
                                    <p:cond delay="0"/>
                                  </p:stCondLst>
                                  <p:childTnLst>
                                    <p:animEffect transition="out" filter="plus(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20" name="19 Imagen" descr="4040654195_586fbb422b_b.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p:cNvSpPr/>
          <p:nvPr/>
        </p:nvSpPr>
        <p:spPr>
          <a:xfrm>
            <a:off x="0" y="0"/>
            <a:ext cx="9144000" cy="5715000"/>
          </a:xfrm>
          <a:prstGeom prst="rect">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centro alberga unas 3.000 piezas, entre fotografías, carteles, documentos, trajes antiguos, aparejos de toreo y taxidermia de cabezas de toro , aunque solo se exponen 300.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dir="r" isContent="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4000"/>
                                        <p:tgtEl>
                                          <p:spTgt spid="21"/>
                                        </p:tgtEl>
                                      </p:cBhvr>
                                    </p:animEffect>
                                    <p:set>
                                      <p:cBhvr>
                                        <p:cTn id="7" dur="1" fill="hold">
                                          <p:stCondLst>
                                            <p:cond delay="3999"/>
                                          </p:stCondLst>
                                        </p:cTn>
                                        <p:tgtEl>
                                          <p:spTgt spid="21"/>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arn(outVertical)">
                                      <p:cBhvr>
                                        <p:cTn id="10" dur="4000"/>
                                        <p:tgtEl>
                                          <p:spTgt spid="20"/>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1"/>
                                          </p:val>
                                        </p:tav>
                                        <p:tav tm="100000">
                                          <p:val>
                                            <p:strVal val="#ppt_x"/>
                                          </p:val>
                                        </p:tav>
                                      </p:tavLst>
                                    </p:anim>
                                    <p:anim calcmode="lin" valueType="num">
                                      <p:cBhvr>
                                        <p:cTn id="1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6162290017_8168c19299_b.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92275" y="0"/>
            <a:ext cx="5688013"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15 Rectángulo"/>
          <p:cNvSpPr/>
          <p:nvPr/>
        </p:nvSpPr>
        <p:spPr>
          <a:xfrm>
            <a:off x="1692275" y="0"/>
            <a:ext cx="1954213" cy="1905000"/>
          </a:xfrm>
          <a:prstGeom prst="rect">
            <a:avLst/>
          </a:prstGeom>
          <a:solidFill>
            <a:schemeClr val="accent3">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3635375" y="0"/>
            <a:ext cx="1944688" cy="28575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5580063" y="0"/>
            <a:ext cx="1800225" cy="1905000"/>
          </a:xfrm>
          <a:prstGeom prst="rect">
            <a:avLst/>
          </a:prstGeom>
          <a:solidFill>
            <a:schemeClr val="accent3">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1692275" y="1849438"/>
            <a:ext cx="1954213" cy="2036762"/>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5580063" y="1849438"/>
            <a:ext cx="1800225" cy="2036762"/>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1692275" y="3870325"/>
            <a:ext cx="1954213" cy="1844675"/>
          </a:xfrm>
          <a:prstGeom prst="rect">
            <a:avLst/>
          </a:prstGeom>
          <a:solidFill>
            <a:schemeClr val="accent3">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3635375" y="2857500"/>
            <a:ext cx="1944688" cy="2857500"/>
          </a:xfrm>
          <a:prstGeom prst="rect">
            <a:avLst/>
          </a:prstGeom>
          <a:solidFill>
            <a:schemeClr val="accent6">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Rectángulo"/>
          <p:cNvSpPr/>
          <p:nvPr/>
        </p:nvSpPr>
        <p:spPr>
          <a:xfrm>
            <a:off x="5580063" y="3870325"/>
            <a:ext cx="1800225" cy="1844675"/>
          </a:xfrm>
          <a:prstGeom prst="rect">
            <a:avLst/>
          </a:prstGeom>
          <a:solidFill>
            <a:schemeClr val="accent3">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Rectángulo"/>
          <p:cNvSpPr/>
          <p:nvPr/>
        </p:nvSpPr>
        <p:spPr>
          <a:xfrm>
            <a:off x="7380288" y="0"/>
            <a:ext cx="1763712" cy="5715000"/>
          </a:xfrm>
          <a:prstGeom prst="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9" name="28 Rectángulo"/>
          <p:cNvSpPr/>
          <p:nvPr/>
        </p:nvSpPr>
        <p:spPr>
          <a:xfrm>
            <a:off x="0" y="0"/>
            <a:ext cx="1692275" cy="5715000"/>
          </a:xfrm>
          <a:prstGeom prst="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exposición permanente explora la historia del toro de lidia, el entrenamiento del torero, la liturgia asociada al mundo taurino y la evolución de la plaza de toros de Valencia.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indow/>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4000" fill="hold"/>
                                        <p:tgtEl>
                                          <p:spTgt spid="26"/>
                                        </p:tgtEl>
                                        <p:attrNameLst>
                                          <p:attrName>ppt_x</p:attrName>
                                        </p:attrNameLst>
                                      </p:cBhvr>
                                      <p:tavLst>
                                        <p:tav tm="0">
                                          <p:val>
                                            <p:strVal val="#ppt_x"/>
                                          </p:val>
                                        </p:tav>
                                        <p:tav tm="100000">
                                          <p:val>
                                            <p:strVal val="#ppt_x"/>
                                          </p:val>
                                        </p:tav>
                                      </p:tavLst>
                                    </p:anim>
                                    <p:anim calcmode="lin" valueType="num">
                                      <p:cBhvr additive="base">
                                        <p:cTn id="8" dur="4000" fill="hold"/>
                                        <p:tgtEl>
                                          <p:spTgt spid="26"/>
                                        </p:tgtEl>
                                        <p:attrNameLst>
                                          <p:attrName>ppt_y</p:attrName>
                                        </p:attrNameLst>
                                      </p:cBhvr>
                                      <p:tavLst>
                                        <p:tav tm="0">
                                          <p:val>
                                            <p:strVal val="0-#ppt_h/2"/>
                                          </p:val>
                                        </p:tav>
                                        <p:tav tm="100000">
                                          <p:val>
                                            <p:strVal val="#ppt_y"/>
                                          </p:val>
                                        </p:tav>
                                      </p:tavLst>
                                    </p:anim>
                                  </p:childTnLst>
                                </p:cTn>
                              </p:par>
                              <p:par>
                                <p:cTn id="9" presetID="13" presetClass="entr" presetSubtype="16" fill="hold" grpId="1" nodeType="with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plus(in)">
                                      <p:cBhvr>
                                        <p:cTn id="11" dur="4000"/>
                                        <p:tgtEl>
                                          <p:spTgt spid="26"/>
                                        </p:tgtEl>
                                      </p:cBhvr>
                                    </p:animEffect>
                                  </p:childTnLst>
                                </p:cTn>
                              </p:par>
                              <p:par>
                                <p:cTn id="12" presetID="7" presetClass="entr" presetSubtype="4"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4000" fill="hold"/>
                                        <p:tgtEl>
                                          <p:spTgt spid="29"/>
                                        </p:tgtEl>
                                        <p:attrNameLst>
                                          <p:attrName>ppt_x</p:attrName>
                                        </p:attrNameLst>
                                      </p:cBhvr>
                                      <p:tavLst>
                                        <p:tav tm="0">
                                          <p:val>
                                            <p:strVal val="#ppt_x"/>
                                          </p:val>
                                        </p:tav>
                                        <p:tav tm="100000">
                                          <p:val>
                                            <p:strVal val="#ppt_x"/>
                                          </p:val>
                                        </p:tav>
                                      </p:tavLst>
                                    </p:anim>
                                    <p:anim calcmode="lin" valueType="num">
                                      <p:cBhvr additive="base">
                                        <p:cTn id="15" dur="4000" fill="hold"/>
                                        <p:tgtEl>
                                          <p:spTgt spid="29"/>
                                        </p:tgtEl>
                                        <p:attrNameLst>
                                          <p:attrName>ppt_y</p:attrName>
                                        </p:attrNameLst>
                                      </p:cBhvr>
                                      <p:tavLst>
                                        <p:tav tm="0">
                                          <p:val>
                                            <p:strVal val="1+#ppt_h/2"/>
                                          </p:val>
                                        </p:tav>
                                        <p:tav tm="100000">
                                          <p:val>
                                            <p:strVal val="#ppt_y"/>
                                          </p:val>
                                        </p:tav>
                                      </p:tavLst>
                                    </p:anim>
                                  </p:childTnLst>
                                </p:cTn>
                              </p:par>
                              <p:par>
                                <p:cTn id="16" presetID="13" presetClass="entr" presetSubtype="16" fill="hold" grpId="1"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plus(in)">
                                      <p:cBhvr>
                                        <p:cTn id="18" dur="4000"/>
                                        <p:tgtEl>
                                          <p:spTgt spid="29"/>
                                        </p:tgtEl>
                                      </p:cBhvr>
                                    </p:animEffect>
                                  </p:childTnLst>
                                </p:cTn>
                              </p:par>
                              <p:par>
                                <p:cTn id="19" presetID="6" presetClass="exit" presetSubtype="32" fill="hold" nodeType="withEffect">
                                  <p:stCondLst>
                                    <p:cond delay="0"/>
                                  </p:stCondLst>
                                  <p:childTnLst>
                                    <p:animEffect transition="out" filter="circle(out)">
                                      <p:cBhvr>
                                        <p:cTn id="20" dur="4000"/>
                                        <p:tgtEl>
                                          <p:spTgt spid="16"/>
                                        </p:tgtEl>
                                      </p:cBhvr>
                                    </p:animEffect>
                                    <p:set>
                                      <p:cBhvr>
                                        <p:cTn id="21" dur="1" fill="hold">
                                          <p:stCondLst>
                                            <p:cond delay="3999"/>
                                          </p:stCondLst>
                                        </p:cTn>
                                        <p:tgtEl>
                                          <p:spTgt spid="16"/>
                                        </p:tgtEl>
                                        <p:attrNameLst>
                                          <p:attrName>style.visibility</p:attrName>
                                        </p:attrNameLst>
                                      </p:cBhvr>
                                      <p:to>
                                        <p:strVal val="hidden"/>
                                      </p:to>
                                    </p:set>
                                  </p:childTnLst>
                                </p:cTn>
                              </p:par>
                              <p:par>
                                <p:cTn id="22" presetID="6" presetClass="exit" presetSubtype="32" fill="hold" nodeType="withEffect">
                                  <p:stCondLst>
                                    <p:cond delay="0"/>
                                  </p:stCondLst>
                                  <p:childTnLst>
                                    <p:animEffect transition="out" filter="circle(out)">
                                      <p:cBhvr>
                                        <p:cTn id="23" dur="4000"/>
                                        <p:tgtEl>
                                          <p:spTgt spid="18"/>
                                        </p:tgtEl>
                                      </p:cBhvr>
                                    </p:animEffect>
                                    <p:set>
                                      <p:cBhvr>
                                        <p:cTn id="24" dur="1" fill="hold">
                                          <p:stCondLst>
                                            <p:cond delay="3999"/>
                                          </p:stCondLst>
                                        </p:cTn>
                                        <p:tgtEl>
                                          <p:spTgt spid="18"/>
                                        </p:tgtEl>
                                        <p:attrNameLst>
                                          <p:attrName>style.visibility</p:attrName>
                                        </p:attrNameLst>
                                      </p:cBhvr>
                                      <p:to>
                                        <p:strVal val="hidden"/>
                                      </p:to>
                                    </p:set>
                                  </p:childTnLst>
                                </p:cTn>
                              </p:par>
                              <p:par>
                                <p:cTn id="25" presetID="6" presetClass="exit" presetSubtype="32" fill="hold" nodeType="withEffect">
                                  <p:stCondLst>
                                    <p:cond delay="0"/>
                                  </p:stCondLst>
                                  <p:childTnLst>
                                    <p:animEffect transition="out" filter="circle(out)">
                                      <p:cBhvr>
                                        <p:cTn id="26" dur="4000"/>
                                        <p:tgtEl>
                                          <p:spTgt spid="19"/>
                                        </p:tgtEl>
                                      </p:cBhvr>
                                    </p:animEffect>
                                    <p:set>
                                      <p:cBhvr>
                                        <p:cTn id="27" dur="1" fill="hold">
                                          <p:stCondLst>
                                            <p:cond delay="3999"/>
                                          </p:stCondLst>
                                        </p:cTn>
                                        <p:tgtEl>
                                          <p:spTgt spid="19"/>
                                        </p:tgtEl>
                                        <p:attrNameLst>
                                          <p:attrName>style.visibility</p:attrName>
                                        </p:attrNameLst>
                                      </p:cBhvr>
                                      <p:to>
                                        <p:strVal val="hidden"/>
                                      </p:to>
                                    </p:set>
                                  </p:childTnLst>
                                </p:cTn>
                              </p:par>
                              <p:par>
                                <p:cTn id="28" presetID="6" presetClass="exit" presetSubtype="32" fill="hold" nodeType="withEffect">
                                  <p:stCondLst>
                                    <p:cond delay="0"/>
                                  </p:stCondLst>
                                  <p:childTnLst>
                                    <p:animEffect transition="out" filter="circle(out)">
                                      <p:cBhvr>
                                        <p:cTn id="29" dur="4000"/>
                                        <p:tgtEl>
                                          <p:spTgt spid="20"/>
                                        </p:tgtEl>
                                      </p:cBhvr>
                                    </p:animEffect>
                                    <p:set>
                                      <p:cBhvr>
                                        <p:cTn id="30" dur="1" fill="hold">
                                          <p:stCondLst>
                                            <p:cond delay="3999"/>
                                          </p:stCondLst>
                                        </p:cTn>
                                        <p:tgtEl>
                                          <p:spTgt spid="20"/>
                                        </p:tgtEl>
                                        <p:attrNameLst>
                                          <p:attrName>style.visibility</p:attrName>
                                        </p:attrNameLst>
                                      </p:cBhvr>
                                      <p:to>
                                        <p:strVal val="hidden"/>
                                      </p:to>
                                    </p:set>
                                  </p:childTnLst>
                                </p:cTn>
                              </p:par>
                              <p:par>
                                <p:cTn id="31" presetID="6" presetClass="exit" presetSubtype="32" fill="hold" nodeType="withEffect">
                                  <p:stCondLst>
                                    <p:cond delay="0"/>
                                  </p:stCondLst>
                                  <p:childTnLst>
                                    <p:animEffect transition="out" filter="circle(out)">
                                      <p:cBhvr>
                                        <p:cTn id="32" dur="4000"/>
                                        <p:tgtEl>
                                          <p:spTgt spid="22"/>
                                        </p:tgtEl>
                                      </p:cBhvr>
                                    </p:animEffect>
                                    <p:set>
                                      <p:cBhvr>
                                        <p:cTn id="33" dur="1" fill="hold">
                                          <p:stCondLst>
                                            <p:cond delay="3999"/>
                                          </p:stCondLst>
                                        </p:cTn>
                                        <p:tgtEl>
                                          <p:spTgt spid="22"/>
                                        </p:tgtEl>
                                        <p:attrNameLst>
                                          <p:attrName>style.visibility</p:attrName>
                                        </p:attrNameLst>
                                      </p:cBhvr>
                                      <p:to>
                                        <p:strVal val="hidden"/>
                                      </p:to>
                                    </p:set>
                                  </p:childTnLst>
                                </p:cTn>
                              </p:par>
                              <p:par>
                                <p:cTn id="34" presetID="6" presetClass="exit" presetSubtype="32" fill="hold" nodeType="withEffect">
                                  <p:stCondLst>
                                    <p:cond delay="0"/>
                                  </p:stCondLst>
                                  <p:childTnLst>
                                    <p:animEffect transition="out" filter="circle(out)">
                                      <p:cBhvr>
                                        <p:cTn id="35" dur="4000"/>
                                        <p:tgtEl>
                                          <p:spTgt spid="23"/>
                                        </p:tgtEl>
                                      </p:cBhvr>
                                    </p:animEffect>
                                    <p:set>
                                      <p:cBhvr>
                                        <p:cTn id="36" dur="1" fill="hold">
                                          <p:stCondLst>
                                            <p:cond delay="3999"/>
                                          </p:stCondLst>
                                        </p:cTn>
                                        <p:tgtEl>
                                          <p:spTgt spid="23"/>
                                        </p:tgtEl>
                                        <p:attrNameLst>
                                          <p:attrName>style.visibility</p:attrName>
                                        </p:attrNameLst>
                                      </p:cBhvr>
                                      <p:to>
                                        <p:strVal val="hidden"/>
                                      </p:to>
                                    </p:set>
                                  </p:childTnLst>
                                </p:cTn>
                              </p:par>
                              <p:par>
                                <p:cTn id="37" presetID="6" presetClass="exit" presetSubtype="32" fill="hold" nodeType="withEffect">
                                  <p:stCondLst>
                                    <p:cond delay="0"/>
                                  </p:stCondLst>
                                  <p:childTnLst>
                                    <p:animEffect transition="out" filter="circle(out)">
                                      <p:cBhvr>
                                        <p:cTn id="38" dur="4000"/>
                                        <p:tgtEl>
                                          <p:spTgt spid="24"/>
                                        </p:tgtEl>
                                      </p:cBhvr>
                                    </p:animEffect>
                                    <p:set>
                                      <p:cBhvr>
                                        <p:cTn id="39" dur="1" fill="hold">
                                          <p:stCondLst>
                                            <p:cond delay="3999"/>
                                          </p:stCondLst>
                                        </p:cTn>
                                        <p:tgtEl>
                                          <p:spTgt spid="24"/>
                                        </p:tgtEl>
                                        <p:attrNameLst>
                                          <p:attrName>style.visibility</p:attrName>
                                        </p:attrNameLst>
                                      </p:cBhvr>
                                      <p:to>
                                        <p:strVal val="hidden"/>
                                      </p:to>
                                    </p:set>
                                  </p:childTnLst>
                                </p:cTn>
                              </p:par>
                              <p:par>
                                <p:cTn id="40" presetID="6" presetClass="exit" presetSubtype="32" fill="hold" nodeType="withEffect">
                                  <p:stCondLst>
                                    <p:cond delay="0"/>
                                  </p:stCondLst>
                                  <p:childTnLst>
                                    <p:animEffect transition="out" filter="circle(out)">
                                      <p:cBhvr>
                                        <p:cTn id="41" dur="4000"/>
                                        <p:tgtEl>
                                          <p:spTgt spid="25"/>
                                        </p:tgtEl>
                                      </p:cBhvr>
                                    </p:animEffect>
                                    <p:set>
                                      <p:cBhvr>
                                        <p:cTn id="42" dur="1" fill="hold">
                                          <p:stCondLst>
                                            <p:cond delay="3999"/>
                                          </p:stCondLst>
                                        </p:cTn>
                                        <p:tgtEl>
                                          <p:spTgt spid="25"/>
                                        </p:tgtEl>
                                        <p:attrNameLst>
                                          <p:attrName>style.visibility</p:attrName>
                                        </p:attrNameLst>
                                      </p:cBhvr>
                                      <p:to>
                                        <p:strVal val="hidden"/>
                                      </p:to>
                                    </p:set>
                                  </p:childTnLst>
                                </p:cTn>
                              </p:par>
                              <p:par>
                                <p:cTn id="43" presetID="4" presetClass="entr" presetSubtype="32"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ox(out)">
                                      <p:cBhvr>
                                        <p:cTn id="45" dur="4000"/>
                                        <p:tgtEl>
                                          <p:spTgt spid="15"/>
                                        </p:tgtEl>
                                      </p:cBhvr>
                                    </p:animEffect>
                                  </p:childTnLst>
                                </p:cTn>
                              </p:par>
                              <p:par>
                                <p:cTn id="46" presetID="50" presetClass="entr" presetSubtype="0" decel="100000"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4000" fill="hold"/>
                                        <p:tgtEl>
                                          <p:spTgt spid="15"/>
                                        </p:tgtEl>
                                        <p:attrNameLst>
                                          <p:attrName>ppt_w</p:attrName>
                                        </p:attrNameLst>
                                      </p:cBhvr>
                                      <p:tavLst>
                                        <p:tav tm="0">
                                          <p:val>
                                            <p:strVal val="#ppt_w+.3"/>
                                          </p:val>
                                        </p:tav>
                                        <p:tav tm="100000">
                                          <p:val>
                                            <p:strVal val="#ppt_w"/>
                                          </p:val>
                                        </p:tav>
                                      </p:tavLst>
                                    </p:anim>
                                    <p:anim calcmode="lin" valueType="num">
                                      <p:cBhvr>
                                        <p:cTn id="49" dur="4000" fill="hold"/>
                                        <p:tgtEl>
                                          <p:spTgt spid="15"/>
                                        </p:tgtEl>
                                        <p:attrNameLst>
                                          <p:attrName>ppt_h</p:attrName>
                                        </p:attrNameLst>
                                      </p:cBhvr>
                                      <p:tavLst>
                                        <p:tav tm="0">
                                          <p:val>
                                            <p:strVal val="#ppt_h"/>
                                          </p:val>
                                        </p:tav>
                                        <p:tav tm="100000">
                                          <p:val>
                                            <p:strVal val="#ppt_h"/>
                                          </p:val>
                                        </p:tav>
                                      </p:tavLst>
                                    </p:anim>
                                    <p:animEffect transition="in" filter="fade">
                                      <p:cBhvr>
                                        <p:cTn id="50" dur="4000"/>
                                        <p:tgtEl>
                                          <p:spTgt spid="15"/>
                                        </p:tgtEl>
                                      </p:cBhvr>
                                    </p:animEffect>
                                  </p:childTnLst>
                                </p:cTn>
                              </p:par>
                            </p:childTnLst>
                          </p:cTn>
                        </p:par>
                        <p:par>
                          <p:cTn id="51" fill="hold">
                            <p:stCondLst>
                              <p:cond delay="4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27"/>
                                        </p:tgtEl>
                                        <p:attrNameLst>
                                          <p:attrName>style.visibility</p:attrName>
                                        </p:attrNameLst>
                                      </p:cBhvr>
                                      <p:to>
                                        <p:strVal val="visible"/>
                                      </p:to>
                                    </p:set>
                                    <p:animEffect transition="in" filter="fade">
                                      <p:cBhvr>
                                        <p:cTn id="54" dur="1000"/>
                                        <p:tgtEl>
                                          <p:spTgt spid="27"/>
                                        </p:tgtEl>
                                      </p:cBhvr>
                                    </p:animEffect>
                                    <p:anim calcmode="lin" valueType="num">
                                      <p:cBhvr>
                                        <p:cTn id="55" dur="1000" fill="hold"/>
                                        <p:tgtEl>
                                          <p:spTgt spid="27"/>
                                        </p:tgtEl>
                                        <p:attrNameLst>
                                          <p:attrName>ppt_x</p:attrName>
                                        </p:attrNameLst>
                                      </p:cBhvr>
                                      <p:tavLst>
                                        <p:tav tm="0">
                                          <p:val>
                                            <p:strVal val="#ppt_x-.1"/>
                                          </p:val>
                                        </p:tav>
                                        <p:tav tm="100000">
                                          <p:val>
                                            <p:strVal val="#ppt_x"/>
                                          </p:val>
                                        </p:tav>
                                      </p:tavLst>
                                    </p:anim>
                                    <p:anim calcmode="lin" valueType="num">
                                      <p:cBhvr>
                                        <p:cTn id="56"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9" grpId="0" animBg="1"/>
      <p:bldP spid="29" grpId="1" animBg="1"/>
      <p:bldP spid="2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rgbClr val="C4AD6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actividades_nocturnas_carlos_paz.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actividades_nocturnas_carlos_paz.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7544" y="4585692"/>
            <a:ext cx="820737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Hay </a:t>
            </a:r>
            <a:r>
              <a:rPr lang="es-ES" i="1" dirty="0" err="1" smtClean="0">
                <a:effectLst>
                  <a:glow rad="101600">
                    <a:schemeClr val="accent2">
                      <a:satMod val="175000"/>
                      <a:alpha val="40000"/>
                    </a:schemeClr>
                  </a:glow>
                  <a:outerShdw blurRad="38100" dist="38100" dir="2700000" algn="tl">
                    <a:srgbClr val="000000">
                      <a:alpha val="43137"/>
                    </a:srgbClr>
                  </a:outerShdw>
                </a:effectLst>
              </a:rPr>
              <a:t>refreeescos</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smtClean="0">
                <a:effectLst>
                  <a:glow rad="101600">
                    <a:schemeClr val="accent2">
                      <a:satMod val="175000"/>
                      <a:alpha val="40000"/>
                    </a:schemeClr>
                  </a:glow>
                  <a:outerShdw blurRad="38100" dist="38100" dir="2700000" algn="tl">
                    <a:srgbClr val="000000">
                      <a:alpha val="43137"/>
                    </a:srgbClr>
                  </a:outerShdw>
                </a:effectLst>
              </a:rPr>
              <a:t>coca-</a:t>
            </a:r>
            <a:r>
              <a:rPr lang="es-ES" i="1" dirty="0" err="1" smtClean="0">
                <a:effectLst>
                  <a:glow rad="101600">
                    <a:schemeClr val="accent2">
                      <a:satMod val="175000"/>
                      <a:alpha val="40000"/>
                    </a:schemeClr>
                  </a:glow>
                  <a:outerShdw blurRad="38100" dist="38100" dir="2700000" algn="tl">
                    <a:srgbClr val="000000">
                      <a:alpha val="43137"/>
                    </a:srgbClr>
                  </a:outerShdw>
                </a:effectLst>
              </a:rPr>
              <a:t>cooola</a:t>
            </a:r>
            <a:r>
              <a:rPr lang="es-ES" i="1" dirty="0">
                <a:effectLst>
                  <a:glow rad="101600">
                    <a:schemeClr val="accent2">
                      <a:satMod val="175000"/>
                      <a:alpha val="40000"/>
                    </a:schemeClr>
                  </a:glow>
                  <a:outerShdw blurRad="38100" dist="38100" dir="2700000" algn="tl">
                    <a:srgbClr val="000000">
                      <a:alpha val="43137"/>
                    </a:srgbClr>
                  </a:outerShdw>
                </a:effectLst>
              </a:rPr>
              <a:t>, pipas, caramelos, chicles, </a:t>
            </a:r>
            <a:r>
              <a:rPr lang="es-ES" i="1" dirty="0" err="1" smtClean="0">
                <a:effectLst>
                  <a:glow rad="101600">
                    <a:schemeClr val="accent2">
                      <a:satMod val="175000"/>
                      <a:alpha val="40000"/>
                    </a:schemeClr>
                  </a:glow>
                  <a:outerShdw blurRad="38100" dist="38100" dir="2700000" algn="tl">
                    <a:srgbClr val="000000">
                      <a:alpha val="43137"/>
                    </a:srgbClr>
                  </a:outerShdw>
                </a:effectLst>
              </a:rPr>
              <a:t>esteriiiillas</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pa</a:t>
            </a:r>
            <a:r>
              <a:rPr lang="es-ES" i="1" dirty="0">
                <a:effectLst>
                  <a:glow rad="101600">
                    <a:schemeClr val="accent2">
                      <a:satMod val="175000"/>
                      <a:alpha val="40000"/>
                    </a:schemeClr>
                  </a:glow>
                  <a:outerShdw blurRad="38100" dist="38100" dir="2700000" algn="tl">
                    <a:srgbClr val="000000">
                      <a:alpha val="43137"/>
                    </a:srgbClr>
                  </a:outerShdw>
                </a:effectLst>
              </a:rPr>
              <a:t> sentarse, lo estoy regalando oiga, a peseta, la </a:t>
            </a:r>
            <a:r>
              <a:rPr lang="es-ES" i="1" dirty="0" smtClean="0">
                <a:effectLst>
                  <a:glow rad="101600">
                    <a:schemeClr val="accent2">
                      <a:satMod val="175000"/>
                      <a:alpha val="40000"/>
                    </a:schemeClr>
                  </a:glow>
                  <a:outerShdw blurRad="38100" dist="38100" dir="2700000" algn="tl">
                    <a:srgbClr val="000000">
                      <a:alpha val="43137"/>
                    </a:srgbClr>
                  </a:outerShdw>
                </a:effectLst>
              </a:rPr>
              <a:t>piruleta.</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smtClean="0">
                <a:effectLst>
                  <a:glow rad="101600">
                    <a:schemeClr val="accent2">
                      <a:satMod val="175000"/>
                      <a:alpha val="40000"/>
                    </a:schemeClr>
                  </a:glow>
                  <a:outerShdw blurRad="38100" dist="38100" dir="2700000" algn="tl">
                    <a:srgbClr val="000000">
                      <a:alpha val="43137"/>
                    </a:srgbClr>
                  </a:outerShdw>
                </a:effectLst>
              </a:rPr>
              <a:t>Me </a:t>
            </a:r>
            <a:r>
              <a:rPr lang="es-ES" i="1" dirty="0">
                <a:effectLst>
                  <a:glow rad="101600">
                    <a:schemeClr val="accent2">
                      <a:satMod val="175000"/>
                      <a:alpha val="40000"/>
                    </a:schemeClr>
                  </a:glow>
                  <a:outerShdw blurRad="38100" dist="38100" dir="2700000" algn="tl">
                    <a:srgbClr val="000000">
                      <a:alpha val="43137"/>
                    </a:srgbClr>
                  </a:outerShdw>
                </a:effectLst>
              </a:rPr>
              <a:t>acabo de encontrar una </a:t>
            </a:r>
            <a:r>
              <a:rPr lang="es-ES" i="1" dirty="0" err="1">
                <a:effectLst>
                  <a:glow rad="101600">
                    <a:schemeClr val="accent2">
                      <a:satMod val="175000"/>
                      <a:alpha val="40000"/>
                    </a:schemeClr>
                  </a:glow>
                  <a:outerShdw blurRad="38100" dist="38100" dir="2700000" algn="tl">
                    <a:srgbClr val="000000">
                      <a:alpha val="43137"/>
                    </a:srgbClr>
                  </a:outerShdw>
                </a:effectLst>
              </a:rPr>
              <a:t>medallica</a:t>
            </a:r>
            <a:r>
              <a:rPr lang="es-ES" i="1" dirty="0">
                <a:effectLst>
                  <a:glow rad="101600">
                    <a:schemeClr val="accent2">
                      <a:satMod val="175000"/>
                      <a:alpha val="40000"/>
                    </a:schemeClr>
                  </a:glow>
                  <a:outerShdw blurRad="38100" dist="38100" dir="2700000" algn="tl">
                    <a:srgbClr val="000000">
                      <a:alpha val="43137"/>
                    </a:srgbClr>
                  </a:outerShdw>
                </a:effectLst>
              </a:rPr>
              <a:t> con la Virgen, quien la haya </a:t>
            </a:r>
            <a:r>
              <a:rPr lang="es-ES" i="1" dirty="0" err="1">
                <a:effectLst>
                  <a:glow rad="101600">
                    <a:schemeClr val="accent2">
                      <a:satMod val="175000"/>
                      <a:alpha val="40000"/>
                    </a:schemeClr>
                  </a:glow>
                  <a:outerShdw blurRad="38100" dist="38100" dir="2700000" algn="tl">
                    <a:srgbClr val="000000">
                      <a:alpha val="43137"/>
                    </a:srgbClr>
                  </a:outerShdw>
                </a:effectLst>
              </a:rPr>
              <a:t>perdío</a:t>
            </a:r>
            <a:r>
              <a:rPr lang="es-ES" i="1" dirty="0">
                <a:effectLst>
                  <a:glow rad="101600">
                    <a:schemeClr val="accent2">
                      <a:satMod val="175000"/>
                      <a:alpha val="40000"/>
                    </a:schemeClr>
                  </a:glow>
                  <a:outerShdw blurRad="38100" dist="38100" dir="2700000" algn="tl">
                    <a:srgbClr val="000000">
                      <a:alpha val="43137"/>
                    </a:srgbClr>
                  </a:outerShdw>
                </a:effectLst>
              </a:rPr>
              <a:t> que me </a:t>
            </a:r>
            <a:r>
              <a:rPr lang="es-ES" i="1" dirty="0" err="1" smtClean="0">
                <a:effectLst>
                  <a:glow rad="101600">
                    <a:schemeClr val="accent2">
                      <a:satMod val="175000"/>
                      <a:alpha val="40000"/>
                    </a:schemeClr>
                  </a:glow>
                  <a:outerShdw blurRad="38100" dist="38100" dir="2700000" algn="tl">
                    <a:srgbClr val="000000">
                      <a:alpha val="43137"/>
                    </a:srgbClr>
                  </a:outerShdw>
                </a:effectLst>
              </a:rPr>
              <a:t>buusque</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strVal val="4/3*#ppt_w"/>
                                          </p:val>
                                        </p:tav>
                                        <p:tav tm="100000">
                                          <p:val>
                                            <p:strVal val="#ppt_w"/>
                                          </p:val>
                                        </p:tav>
                                      </p:tavLst>
                                    </p:anim>
                                    <p:anim calcmode="lin" valueType="num">
                                      <p:cBhvr>
                                        <p:cTn id="14" dur="3500" fill="hold"/>
                                        <p:tgtEl>
                                          <p:spTgt spid="4"/>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3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54135125__42340558_2111day07.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254135125__42340558_2111day07.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Grandes pases taurinos, como la </a:t>
            </a:r>
            <a:r>
              <a:rPr lang="es-ES" i="1" dirty="0" err="1" smtClean="0">
                <a:effectLst>
                  <a:glow rad="101600">
                    <a:srgbClr val="C00000">
                      <a:alpha val="60000"/>
                    </a:srgbClr>
                  </a:glow>
                  <a:outerShdw blurRad="38100" dist="38100" dir="2700000" algn="tl">
                    <a:srgbClr val="000000">
                      <a:alpha val="43137"/>
                    </a:srgbClr>
                  </a:outerShdw>
                </a:effectLst>
              </a:rPr>
              <a:t>chicuelina</a:t>
            </a:r>
            <a:r>
              <a:rPr lang="es-ES" i="1" dirty="0" smtClean="0">
                <a:effectLst>
                  <a:glow rad="101600">
                    <a:srgbClr val="C00000">
                      <a:alpha val="60000"/>
                    </a:srgbClr>
                  </a:glow>
                  <a:outerShdw blurRad="38100" dist="38100" dir="2700000" algn="tl">
                    <a:srgbClr val="000000">
                      <a:alpha val="43137"/>
                    </a:srgbClr>
                  </a:outerShdw>
                </a:effectLst>
              </a:rPr>
              <a:t> , provienen de la plaza de toros de Valencia, inventada una tarde de abril de 1922 por el sevillano Manuel Jiménez Moreno «Chicuelo».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1" fill="hold" nodeType="withEffect">
                                  <p:stCondLst>
                                    <p:cond delay="0"/>
                                  </p:stCondLst>
                                  <p:childTnLst>
                                    <p:animEffect transition="out" filter="barn(inVertic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4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oulin-rouge-paris.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3999"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oulin-rouge-paris.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aficionados al toreo evocan imágenes de muchas tardes gloriosas en la centenaria plaza de toros valenciana, como la 'corrida patriótica' que se organizó en mayo de 1898 para levantar el ánimo de una nación golpeada por la pérdida de las últimas colonias del imperio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Content="1"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1"/>
                                          </p:val>
                                        </p:tav>
                                        <p:tav tm="100000">
                                          <p:val>
                                            <p:strVal val="#ppt_x"/>
                                          </p:val>
                                        </p:tav>
                                      </p:tavLst>
                                    </p:anim>
                                    <p:anim calcmode="lin" valueType="num">
                                      <p:cBhvr>
                                        <p:cTn id="1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lin-rouge-vf-front.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moulin-rouge-vf-front.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03575" y="4657725"/>
            <a:ext cx="5618163" cy="923925"/>
          </a:xfrm>
          <a:prstGeom prst="rect">
            <a:avLst/>
          </a:prstGeom>
          <a:noFill/>
        </p:spPr>
        <p:txBody>
          <a:bodyPr>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¿Qué te parece si nos tomamos unas cervecillas</a:t>
            </a:r>
          </a:p>
          <a:p>
            <a:pPr>
              <a:defRPr/>
            </a:pPr>
            <a:r>
              <a:rPr lang="es-ES" b="1" i="1" dirty="0">
                <a:effectLst>
                  <a:glow rad="101600">
                    <a:schemeClr val="accent2">
                      <a:satMod val="175000"/>
                      <a:alpha val="40000"/>
                    </a:schemeClr>
                  </a:glow>
                  <a:outerShdw blurRad="38100" dist="38100" dir="2700000" algn="tl">
                    <a:srgbClr val="000000">
                      <a:alpha val="43137"/>
                    </a:srgbClr>
                  </a:outerShdw>
                </a:effectLst>
              </a:rPr>
              <a:t>fresquitas y unas raciones de </a:t>
            </a:r>
            <a:r>
              <a:rPr lang="es-ES" b="1" i="1" dirty="0" err="1">
                <a:effectLst>
                  <a:glow rad="101600">
                    <a:schemeClr val="accent2">
                      <a:satMod val="175000"/>
                      <a:alpha val="40000"/>
                    </a:schemeClr>
                  </a:glow>
                  <a:outerShdw blurRad="38100" dist="38100" dir="2700000" algn="tl">
                    <a:srgbClr val="000000">
                      <a:alpha val="43137"/>
                    </a:srgbClr>
                  </a:outerShdw>
                </a:effectLst>
              </a:rPr>
              <a:t>chipigüini</a:t>
            </a:r>
            <a:r>
              <a:rPr lang="es-ES" b="1" i="1" dirty="0">
                <a:effectLst>
                  <a:glow rad="101600">
                    <a:schemeClr val="accent2">
                      <a:satMod val="175000"/>
                      <a:alpha val="40000"/>
                    </a:schemeClr>
                  </a:glow>
                  <a:outerShdw blurRad="38100" dist="38100" dir="2700000" algn="tl">
                    <a:srgbClr val="000000">
                      <a:alpha val="43137"/>
                    </a:srgbClr>
                  </a:outerShdw>
                </a:effectLst>
              </a:rPr>
              <a:t> en salsa de cancamusa por lo bien que lo hemos hecho?.</a:t>
            </a:r>
          </a:p>
        </p:txBody>
      </p:sp>
      <p:cxnSp>
        <p:nvCxnSpPr>
          <p:cNvPr id="8" name="7 Conector recto de flecha"/>
          <p:cNvCxnSpPr/>
          <p:nvPr/>
        </p:nvCxnSpPr>
        <p:spPr>
          <a:xfrm flipH="1" flipV="1">
            <a:off x="7451725" y="2352675"/>
            <a:ext cx="1588" cy="225742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395288" y="0"/>
            <a:ext cx="5570537" cy="646113"/>
          </a:xfrm>
          <a:prstGeom prst="rect">
            <a:avLst/>
          </a:prstGeom>
          <a:noFill/>
        </p:spPr>
        <p:txBody>
          <a:bodyPr wrap="none">
            <a:spAutoFit/>
          </a:bodyPr>
          <a:lstStyle/>
          <a:p>
            <a:pPr>
              <a:defRPr/>
            </a:pPr>
            <a:r>
              <a:rPr lang="es-ES" b="1" i="1" dirty="0">
                <a:effectLst>
                  <a:glow rad="101600">
                    <a:schemeClr val="accent2">
                      <a:satMod val="175000"/>
                      <a:alpha val="40000"/>
                    </a:schemeClr>
                  </a:glow>
                  <a:outerShdw blurRad="38100" dist="38100" dir="2700000" algn="tl">
                    <a:srgbClr val="000000">
                      <a:alpha val="43137"/>
                    </a:srgbClr>
                  </a:outerShdw>
                </a:effectLst>
              </a:rPr>
              <a:t>Que estamos tardando, pero pagas tu, que yo</a:t>
            </a:r>
          </a:p>
          <a:p>
            <a:pPr>
              <a:defRPr/>
            </a:pPr>
            <a:r>
              <a:rPr lang="es-ES" b="1" i="1" dirty="0">
                <a:effectLst>
                  <a:glow rad="101600">
                    <a:schemeClr val="accent2">
                      <a:satMod val="175000"/>
                      <a:alpha val="40000"/>
                    </a:schemeClr>
                  </a:glow>
                  <a:outerShdw blurRad="38100" dist="38100" dir="2700000" algn="tl">
                    <a:srgbClr val="000000">
                      <a:alpha val="43137"/>
                    </a:srgbClr>
                  </a:outerShdw>
                </a:effectLst>
              </a:rPr>
              <a:t>me he </a:t>
            </a:r>
            <a:r>
              <a:rPr lang="es-ES" b="1" i="1" dirty="0" err="1">
                <a:effectLst>
                  <a:glow rad="101600">
                    <a:schemeClr val="accent2">
                      <a:satMod val="175000"/>
                      <a:alpha val="40000"/>
                    </a:schemeClr>
                  </a:glow>
                  <a:outerShdw blurRad="38100" dist="38100" dir="2700000" algn="tl">
                    <a:srgbClr val="000000">
                      <a:alpha val="43137"/>
                    </a:srgbClr>
                  </a:outerShdw>
                </a:effectLst>
              </a:rPr>
              <a:t>dejao</a:t>
            </a:r>
            <a:r>
              <a:rPr lang="es-ES" b="1" i="1" dirty="0">
                <a:effectLst>
                  <a:glow rad="101600">
                    <a:schemeClr val="accent2">
                      <a:satMod val="175000"/>
                      <a:alpha val="40000"/>
                    </a:schemeClr>
                  </a:glow>
                  <a:outerShdw blurRad="38100" dist="38100" dir="2700000" algn="tl">
                    <a:srgbClr val="000000">
                      <a:alpha val="43137"/>
                    </a:srgbClr>
                  </a:outerShdw>
                </a:effectLst>
              </a:rPr>
              <a:t> la cartera en mi casa </a:t>
            </a:r>
            <a:r>
              <a:rPr lang="es-ES" b="1" i="1" dirty="0" err="1">
                <a:effectLst>
                  <a:glow rad="101600">
                    <a:schemeClr val="accent2">
                      <a:satMod val="175000"/>
                      <a:alpha val="40000"/>
                    </a:schemeClr>
                  </a:glow>
                  <a:outerShdw blurRad="38100" dist="38100" dir="2700000" algn="tl">
                    <a:srgbClr val="000000">
                      <a:alpha val="43137"/>
                    </a:srgbClr>
                  </a:outerShdw>
                </a:effectLst>
              </a:rPr>
              <a:t>pa</a:t>
            </a:r>
            <a:r>
              <a:rPr lang="es-ES" b="1" i="1" dirty="0">
                <a:effectLst>
                  <a:glow rad="101600">
                    <a:schemeClr val="accent2">
                      <a:satMod val="175000"/>
                      <a:alpha val="40000"/>
                    </a:schemeClr>
                  </a:glow>
                  <a:outerShdw blurRad="38100" dist="38100" dir="2700000" algn="tl">
                    <a:srgbClr val="000000">
                      <a:alpha val="43137"/>
                    </a:srgbClr>
                  </a:outerShdw>
                </a:effectLst>
              </a:rPr>
              <a:t> no perderla.</a:t>
            </a:r>
          </a:p>
        </p:txBody>
      </p:sp>
      <p:cxnSp>
        <p:nvCxnSpPr>
          <p:cNvPr id="11" name="10 Conector recto de flecha"/>
          <p:cNvCxnSpPr/>
          <p:nvPr/>
        </p:nvCxnSpPr>
        <p:spPr>
          <a:xfrm>
            <a:off x="2268538" y="576263"/>
            <a:ext cx="0" cy="36036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25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500" fill="hold"/>
                                        <p:tgtEl>
                                          <p:spTgt spid="4"/>
                                        </p:tgtEl>
                                        <p:attrNameLst>
                                          <p:attrName>ppt_w</p:attrName>
                                        </p:attrNameLst>
                                      </p:cBhvr>
                                      <p:tavLst>
                                        <p:tav tm="0">
                                          <p:val>
                                            <p:strVal val="4/3*#ppt_w"/>
                                          </p:val>
                                        </p:tav>
                                        <p:tav tm="100000">
                                          <p:val>
                                            <p:strVal val="#ppt_w"/>
                                          </p:val>
                                        </p:tav>
                                      </p:tavLst>
                                    </p:anim>
                                    <p:anim calcmode="lin" valueType="num">
                                      <p:cBhvr>
                                        <p:cTn id="14" dur="3500" fill="hold"/>
                                        <p:tgtEl>
                                          <p:spTgt spid="4"/>
                                        </p:tgtEl>
                                        <p:attrNameLst>
                                          <p:attrName>ppt_h</p:attrName>
                                        </p:attrNameLst>
                                      </p:cBhvr>
                                      <p:tavLst>
                                        <p:tav tm="0">
                                          <p:val>
                                            <p:strVal val="4/3*#ppt_h"/>
                                          </p:val>
                                        </p:tav>
                                        <p:tav tm="100000">
                                          <p:val>
                                            <p:strVal val="#ppt_h"/>
                                          </p:val>
                                        </p:tav>
                                      </p:tavLst>
                                    </p:anim>
                                  </p:childTnLst>
                                </p:cTn>
                              </p:par>
                            </p:childTnLst>
                          </p:cTn>
                        </p:par>
                        <p:par>
                          <p:cTn id="15" fill="hold" nodeType="afterGroup">
                            <p:stCondLst>
                              <p:cond delay="3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par>
                                <p:cTn id="21" presetID="17" presetClass="entr" presetSubtype="4" fill="hold" nodeType="withEffect">
                                  <p:stCondLst>
                                    <p:cond delay="10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ppt_x</p:attrName>
                                        </p:attrNameLst>
                                      </p:cBhvr>
                                      <p:tavLst>
                                        <p:tav tm="0">
                                          <p:val>
                                            <p:strVal val="#ppt_x"/>
                                          </p:val>
                                        </p:tav>
                                        <p:tav tm="100000">
                                          <p:val>
                                            <p:strVal val="#ppt_x"/>
                                          </p:val>
                                        </p:tav>
                                      </p:tavLst>
                                    </p:anim>
                                    <p:anim calcmode="lin" valueType="num">
                                      <p:cBhvr>
                                        <p:cTn id="24" dur="2000" fill="hold"/>
                                        <p:tgtEl>
                                          <p:spTgt spid="8"/>
                                        </p:tgtEl>
                                        <p:attrNameLst>
                                          <p:attrName>ppt_y</p:attrName>
                                        </p:attrNameLst>
                                      </p:cBhvr>
                                      <p:tavLst>
                                        <p:tav tm="0">
                                          <p:val>
                                            <p:strVal val="#ppt_y+#ppt_h/2"/>
                                          </p:val>
                                        </p:tav>
                                        <p:tav tm="100000">
                                          <p:val>
                                            <p:strVal val="#ppt_y"/>
                                          </p:val>
                                        </p:tav>
                                      </p:tavLst>
                                    </p:anim>
                                    <p:anim calcmode="lin" valueType="num">
                                      <p:cBhvr>
                                        <p:cTn id="25" dur="2000" fill="hold"/>
                                        <p:tgtEl>
                                          <p:spTgt spid="8"/>
                                        </p:tgtEl>
                                        <p:attrNameLst>
                                          <p:attrName>ppt_w</p:attrName>
                                        </p:attrNameLst>
                                      </p:cBhvr>
                                      <p:tavLst>
                                        <p:tav tm="0">
                                          <p:val>
                                            <p:strVal val="#ppt_w"/>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nodeType="afterGroup">
                            <p:stCondLst>
                              <p:cond delay="162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par>
                                <p:cTn id="33" presetID="17" presetClass="entr" presetSubtype="1" fill="hold" nodeType="withEffect">
                                  <p:stCondLst>
                                    <p:cond delay="60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2000" fill="hold"/>
                                        <p:tgtEl>
                                          <p:spTgt spid="11"/>
                                        </p:tgtEl>
                                        <p:attrNameLst>
                                          <p:attrName>ppt_x</p:attrName>
                                        </p:attrNameLst>
                                      </p:cBhvr>
                                      <p:tavLst>
                                        <p:tav tm="0">
                                          <p:val>
                                            <p:strVal val="#ppt_x"/>
                                          </p:val>
                                        </p:tav>
                                        <p:tav tm="100000">
                                          <p:val>
                                            <p:strVal val="#ppt_x"/>
                                          </p:val>
                                        </p:tav>
                                      </p:tavLst>
                                    </p:anim>
                                    <p:anim calcmode="lin" valueType="num">
                                      <p:cBhvr>
                                        <p:cTn id="36" dur="2000" fill="hold"/>
                                        <p:tgtEl>
                                          <p:spTgt spid="11"/>
                                        </p:tgtEl>
                                        <p:attrNameLst>
                                          <p:attrName>ppt_y</p:attrName>
                                        </p:attrNameLst>
                                      </p:cBhvr>
                                      <p:tavLst>
                                        <p:tav tm="0">
                                          <p:val>
                                            <p:strVal val="#ppt_y-#ppt_h/2"/>
                                          </p:val>
                                        </p:tav>
                                        <p:tav tm="100000">
                                          <p:val>
                                            <p:strVal val="#ppt_y"/>
                                          </p:val>
                                        </p:tav>
                                      </p:tavLst>
                                    </p:anim>
                                    <p:anim calcmode="lin" valueType="num">
                                      <p:cBhvr>
                                        <p:cTn id="37" dur="2000" fill="hold"/>
                                        <p:tgtEl>
                                          <p:spTgt spid="11"/>
                                        </p:tgtEl>
                                        <p:attrNameLst>
                                          <p:attrName>ppt_w</p:attrName>
                                        </p:attrNameLst>
                                      </p:cBhvr>
                                      <p:tavLst>
                                        <p:tav tm="0">
                                          <p:val>
                                            <p:strVal val="#ppt_w"/>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3"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flipH="1">
            <a:off x="-214346" y="-416742"/>
            <a:ext cx="9144000" cy="178575"/>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20" name="19 Imagen" descr="Imagen36.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p:cNvSpPr/>
          <p:nvPr/>
        </p:nvSpPr>
        <p:spPr>
          <a:xfrm>
            <a:off x="0" y="0"/>
            <a:ext cx="9144000" cy="1489075"/>
          </a:xfrm>
          <a:prstGeom prst="rect">
            <a:avLst/>
          </a:prstGeom>
          <a:solidFill>
            <a:schemeClr val="accent5">
              <a:lumMod val="40000"/>
              <a:lumOff val="60000"/>
              <a:alpha val="7882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0" y="1489075"/>
            <a:ext cx="9144000" cy="1439863"/>
          </a:xfrm>
          <a:prstGeom prst="rect">
            <a:avLst/>
          </a:prstGeom>
          <a:solidFill>
            <a:schemeClr val="bg2">
              <a:lumMod val="40000"/>
              <a:lumOff val="6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0" y="4297363"/>
            <a:ext cx="9144000" cy="1417637"/>
          </a:xfrm>
          <a:prstGeom prst="rect">
            <a:avLst/>
          </a:prstGeom>
          <a:solidFill>
            <a:schemeClr val="accent5">
              <a:lumMod val="40000"/>
              <a:lumOff val="6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0" y="2928938"/>
            <a:ext cx="9144000" cy="1368425"/>
          </a:xfrm>
          <a:prstGeom prst="rect">
            <a:avLst/>
          </a:prstGeom>
          <a:solidFill>
            <a:schemeClr val="bg2">
              <a:lumMod val="40000"/>
              <a:lumOff val="60000"/>
              <a:alpha val="7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CuadroTexto"/>
          <p:cNvSpPr txBox="1"/>
          <p:nvPr/>
        </p:nvSpPr>
        <p:spPr>
          <a:xfrm>
            <a:off x="539750" y="4657725"/>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Durante los días 17 y 18 de marzo, desde el comienzo de la tarde hasta bien entrado el anochecer, todas las comisiones falleras (más de 300), desfilan por la plaza de la Virgen.</a:t>
            </a:r>
          </a:p>
        </p:txBody>
      </p:sp>
    </p:spTree>
  </p:cSld>
  <p:clrMapOvr>
    <a:masterClrMapping/>
  </p:clrMapOvr>
  <mc:AlternateContent xmlns:mc="http://schemas.openxmlformats.org/markup-compatibility/2006" xmlns:p14="http://schemas.microsoft.com/office/powerpoint/2010/main">
    <mc:Choice Requires="p14">
      <p:transition spd="slow" p14:dur="3500" advTm="26000">
        <p14:glitter/>
        <p:sndAc>
          <p:stSnd loop="1">
            <p:snd r:embed="rId2" name="Valencia y El Fallero.wav"/>
          </p:stSnd>
        </p:sndAc>
      </p:transition>
    </mc:Choice>
    <mc:Fallback xmlns="">
      <p:transition spd="slow" advTm="26000">
        <p:fade/>
        <p:sndAc>
          <p:stSnd loop="1">
            <p:snd r:embed="rId5" name="Valencia y El Fallero.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2"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3000" fill="hold"/>
                                        <p:tgtEl>
                                          <p:spTgt spid="21"/>
                                        </p:tgtEl>
                                        <p:attrNameLst>
                                          <p:attrName>ppt_x</p:attrName>
                                        </p:attrNameLst>
                                      </p:cBhvr>
                                      <p:tavLst>
                                        <p:tav tm="0">
                                          <p:val>
                                            <p:strVal val="1+#ppt_w/2"/>
                                          </p:val>
                                        </p:tav>
                                        <p:tav tm="100000">
                                          <p:val>
                                            <p:strVal val="#ppt_x"/>
                                          </p:val>
                                        </p:tav>
                                      </p:tavLst>
                                    </p:anim>
                                    <p:anim calcmode="lin" valueType="num">
                                      <p:cBhvr additive="base">
                                        <p:cTn id="8" dur="3000" fill="hold"/>
                                        <p:tgtEl>
                                          <p:spTgt spid="21"/>
                                        </p:tgtEl>
                                        <p:attrNameLst>
                                          <p:attrName>ppt_y</p:attrName>
                                        </p:attrNameLst>
                                      </p:cBhvr>
                                      <p:tavLst>
                                        <p:tav tm="0">
                                          <p:val>
                                            <p:strVal val="#ppt_y"/>
                                          </p:val>
                                        </p:tav>
                                        <p:tav tm="100000">
                                          <p:val>
                                            <p:strVal val="#ppt_y"/>
                                          </p:val>
                                        </p:tav>
                                      </p:tavLst>
                                    </p:anim>
                                  </p:childTnLst>
                                </p:cTn>
                              </p:par>
                              <p:par>
                                <p:cTn id="9" presetID="7"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ppt_y"/>
                                          </p:val>
                                        </p:tav>
                                        <p:tav tm="100000">
                                          <p:val>
                                            <p:strVal val="#ppt_y"/>
                                          </p:val>
                                        </p:tav>
                                      </p:tavLst>
                                    </p:anim>
                                  </p:childTnLst>
                                </p:cTn>
                              </p:par>
                              <p:par>
                                <p:cTn id="13" presetID="7" presetClass="entr" presetSubtype="8"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3000" fill="hold"/>
                                        <p:tgtEl>
                                          <p:spTgt spid="23"/>
                                        </p:tgtEl>
                                        <p:attrNameLst>
                                          <p:attrName>ppt_x</p:attrName>
                                        </p:attrNameLst>
                                      </p:cBhvr>
                                      <p:tavLst>
                                        <p:tav tm="0">
                                          <p:val>
                                            <p:strVal val="0-#ppt_w/2"/>
                                          </p:val>
                                        </p:tav>
                                        <p:tav tm="100000">
                                          <p:val>
                                            <p:strVal val="#ppt_x"/>
                                          </p:val>
                                        </p:tav>
                                      </p:tavLst>
                                    </p:anim>
                                    <p:anim calcmode="lin" valueType="num">
                                      <p:cBhvr additive="base">
                                        <p:cTn id="16" dur="3000" fill="hold"/>
                                        <p:tgtEl>
                                          <p:spTgt spid="23"/>
                                        </p:tgtEl>
                                        <p:attrNameLst>
                                          <p:attrName>ppt_y</p:attrName>
                                        </p:attrNameLst>
                                      </p:cBhvr>
                                      <p:tavLst>
                                        <p:tav tm="0">
                                          <p:val>
                                            <p:strVal val="#ppt_y"/>
                                          </p:val>
                                        </p:tav>
                                        <p:tav tm="100000">
                                          <p:val>
                                            <p:strVal val="#ppt_y"/>
                                          </p:val>
                                        </p:tav>
                                      </p:tavLst>
                                    </p:anim>
                                  </p:childTnLst>
                                </p:cTn>
                              </p:par>
                              <p:par>
                                <p:cTn id="17" presetID="7"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1+#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3000"/>
                            </p:stCondLst>
                            <p:childTnLst>
                              <p:par>
                                <p:cTn id="22" presetID="5" presetClass="exit" presetSubtype="10" fill="hold" nodeType="afterEffect">
                                  <p:stCondLst>
                                    <p:cond delay="0"/>
                                  </p:stCondLst>
                                  <p:childTnLst>
                                    <p:animEffect transition="out" filter="checkerboard(across)">
                                      <p:cBhvr>
                                        <p:cTn id="23" dur="3000"/>
                                        <p:tgtEl>
                                          <p:spTgt spid="21"/>
                                        </p:tgtEl>
                                      </p:cBhvr>
                                    </p:animEffect>
                                    <p:set>
                                      <p:cBhvr>
                                        <p:cTn id="24" dur="1" fill="hold">
                                          <p:stCondLst>
                                            <p:cond delay="2999"/>
                                          </p:stCondLst>
                                        </p:cTn>
                                        <p:tgtEl>
                                          <p:spTgt spid="21"/>
                                        </p:tgtEl>
                                        <p:attrNameLst>
                                          <p:attrName>style.visibility</p:attrName>
                                        </p:attrNameLst>
                                      </p:cBhvr>
                                      <p:to>
                                        <p:strVal val="hidden"/>
                                      </p:to>
                                    </p:set>
                                  </p:childTnLst>
                                </p:cTn>
                              </p:par>
                              <p:par>
                                <p:cTn id="25" presetID="5" presetClass="exit" presetSubtype="10" fill="hold" nodeType="withEffect">
                                  <p:stCondLst>
                                    <p:cond delay="0"/>
                                  </p:stCondLst>
                                  <p:childTnLst>
                                    <p:animEffect transition="out" filter="checkerboard(across)">
                                      <p:cBhvr>
                                        <p:cTn id="26" dur="3000"/>
                                        <p:tgtEl>
                                          <p:spTgt spid="22"/>
                                        </p:tgtEl>
                                      </p:cBhvr>
                                    </p:animEffect>
                                    <p:set>
                                      <p:cBhvr>
                                        <p:cTn id="27" dur="1" fill="hold">
                                          <p:stCondLst>
                                            <p:cond delay="2999"/>
                                          </p:stCondLst>
                                        </p:cTn>
                                        <p:tgtEl>
                                          <p:spTgt spid="22"/>
                                        </p:tgtEl>
                                        <p:attrNameLst>
                                          <p:attrName>style.visibility</p:attrName>
                                        </p:attrNameLst>
                                      </p:cBhvr>
                                      <p:to>
                                        <p:strVal val="hidden"/>
                                      </p:to>
                                    </p:set>
                                  </p:childTnLst>
                                </p:cTn>
                              </p:par>
                              <p:par>
                                <p:cTn id="28" presetID="5" presetClass="exit" presetSubtype="10" fill="hold" nodeType="withEffect">
                                  <p:stCondLst>
                                    <p:cond delay="0"/>
                                  </p:stCondLst>
                                  <p:childTnLst>
                                    <p:animEffect transition="out" filter="checkerboard(across)">
                                      <p:cBhvr>
                                        <p:cTn id="29" dur="3000"/>
                                        <p:tgtEl>
                                          <p:spTgt spid="24"/>
                                        </p:tgtEl>
                                      </p:cBhvr>
                                    </p:animEffect>
                                    <p:set>
                                      <p:cBhvr>
                                        <p:cTn id="30" dur="1" fill="hold">
                                          <p:stCondLst>
                                            <p:cond delay="2999"/>
                                          </p:stCondLst>
                                        </p:cTn>
                                        <p:tgtEl>
                                          <p:spTgt spid="24"/>
                                        </p:tgtEl>
                                        <p:attrNameLst>
                                          <p:attrName>style.visibility</p:attrName>
                                        </p:attrNameLst>
                                      </p:cBhvr>
                                      <p:to>
                                        <p:strVal val="hidden"/>
                                      </p:to>
                                    </p:set>
                                  </p:childTnLst>
                                </p:cTn>
                              </p:par>
                              <p:par>
                                <p:cTn id="31" presetID="5" presetClass="exit" presetSubtype="10" fill="hold" nodeType="withEffect">
                                  <p:stCondLst>
                                    <p:cond delay="0"/>
                                  </p:stCondLst>
                                  <p:childTnLst>
                                    <p:animEffect transition="out" filter="checkerboard(across)">
                                      <p:cBhvr>
                                        <p:cTn id="32" dur="3000"/>
                                        <p:tgtEl>
                                          <p:spTgt spid="23"/>
                                        </p:tgtEl>
                                      </p:cBhvr>
                                    </p:animEffect>
                                    <p:set>
                                      <p:cBhvr>
                                        <p:cTn id="33" dur="1" fill="hold">
                                          <p:stCondLst>
                                            <p:cond delay="2999"/>
                                          </p:stCondLst>
                                        </p:cTn>
                                        <p:tgtEl>
                                          <p:spTgt spid="23"/>
                                        </p:tgtEl>
                                        <p:attrNameLst>
                                          <p:attrName>style.visibility</p:attrName>
                                        </p:attrNameLst>
                                      </p:cBhvr>
                                      <p:to>
                                        <p:strVal val="hidden"/>
                                      </p:to>
                                    </p:set>
                                  </p:childTnLst>
                                </p:cTn>
                              </p:par>
                              <p:par>
                                <p:cTn id="34" presetID="6" presetClass="entr" presetSubtype="32" fill="hold"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circle(out)">
                                      <p:cBhvr>
                                        <p:cTn id="36" dur="3000"/>
                                        <p:tgtEl>
                                          <p:spTgt spid="20"/>
                                        </p:tgtEl>
                                      </p:cBhvr>
                                    </p:animEffect>
                                  </p:childTnLst>
                                </p:cTn>
                              </p:par>
                              <p:par>
                                <p:cTn id="37" presetID="50" presetClass="entr" presetSubtype="0" decel="10000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3000" fill="hold"/>
                                        <p:tgtEl>
                                          <p:spTgt spid="20"/>
                                        </p:tgtEl>
                                        <p:attrNameLst>
                                          <p:attrName>ppt_w</p:attrName>
                                        </p:attrNameLst>
                                      </p:cBhvr>
                                      <p:tavLst>
                                        <p:tav tm="0">
                                          <p:val>
                                            <p:strVal val="#ppt_w+.3"/>
                                          </p:val>
                                        </p:tav>
                                        <p:tav tm="100000">
                                          <p:val>
                                            <p:strVal val="#ppt_w"/>
                                          </p:val>
                                        </p:tav>
                                      </p:tavLst>
                                    </p:anim>
                                    <p:anim calcmode="lin" valueType="num">
                                      <p:cBhvr>
                                        <p:cTn id="40" dur="3000" fill="hold"/>
                                        <p:tgtEl>
                                          <p:spTgt spid="20"/>
                                        </p:tgtEl>
                                        <p:attrNameLst>
                                          <p:attrName>ppt_h</p:attrName>
                                        </p:attrNameLst>
                                      </p:cBhvr>
                                      <p:tavLst>
                                        <p:tav tm="0">
                                          <p:val>
                                            <p:strVal val="#ppt_h"/>
                                          </p:val>
                                        </p:tav>
                                        <p:tav tm="100000">
                                          <p:val>
                                            <p:strVal val="#ppt_h"/>
                                          </p:val>
                                        </p:tav>
                                      </p:tavLst>
                                    </p:anim>
                                    <p:animEffect transition="in" filter="fade">
                                      <p:cBhvr>
                                        <p:cTn id="41" dur="3000"/>
                                        <p:tgtEl>
                                          <p:spTgt spid="20"/>
                                        </p:tgtEl>
                                      </p:cBhvr>
                                    </p:animEffect>
                                  </p:childTnLst>
                                </p:cTn>
                              </p:par>
                            </p:childTnLst>
                          </p:cTn>
                        </p:par>
                        <p:par>
                          <p:cTn id="42" fill="hold" nodeType="afterGroup">
                            <p:stCondLst>
                              <p:cond delay="6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27"/>
                                        </p:tgtEl>
                                        <p:attrNameLst>
                                          <p:attrName>style.visibility</p:attrName>
                                        </p:attrNameLst>
                                      </p:cBhvr>
                                      <p:to>
                                        <p:strVal val="visible"/>
                                      </p:to>
                                    </p:set>
                                    <p:animEffect transition="in" filter="fade">
                                      <p:cBhvr>
                                        <p:cTn id="45" dur="1000"/>
                                        <p:tgtEl>
                                          <p:spTgt spid="27"/>
                                        </p:tgtEl>
                                      </p:cBhvr>
                                    </p:animEffect>
                                    <p:anim calcmode="lin" valueType="num">
                                      <p:cBhvr>
                                        <p:cTn id="46" dur="1000" fill="hold"/>
                                        <p:tgtEl>
                                          <p:spTgt spid="27"/>
                                        </p:tgtEl>
                                        <p:attrNameLst>
                                          <p:attrName>ppt_x</p:attrName>
                                        </p:attrNameLst>
                                      </p:cBhvr>
                                      <p:tavLst>
                                        <p:tav tm="0">
                                          <p:val>
                                            <p:strVal val="#ppt_x-.1"/>
                                          </p:val>
                                        </p:tav>
                                        <p:tav tm="100000">
                                          <p:val>
                                            <p:strVal val="#ppt_x"/>
                                          </p:val>
                                        </p:tav>
                                      </p:tavLst>
                                    </p:anim>
                                    <p:anim calcmode="lin" valueType="num">
                                      <p:cBhvr>
                                        <p:cTn id="47"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4111431785_0eaf072bcb_b.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Marcador de contenido" descr="5787458138_072fcc8c0b_b.jpg"/>
          <p:cNvPicPr>
            <a:picLocks noGrp="1" noChangeAspect="1"/>
          </p:cNvPicPr>
          <p:nvPr>
            <p:ph idx="1"/>
          </p:nvPr>
        </p:nvPicPr>
        <p:blipFill>
          <a:blip r:embed="rId3"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flipH="1">
            <a:off x="2786050" y="-833463"/>
            <a:ext cx="9144000" cy="178575"/>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928662" y="11191933"/>
            <a:ext cx="71438" cy="59492"/>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flipV="1">
            <a:off x="2428860" y="6786550"/>
            <a:ext cx="142876" cy="119103"/>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flipV="1">
            <a:off x="6143636" y="10834703"/>
            <a:ext cx="214314" cy="3809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0" y="0"/>
            <a:ext cx="9144000" cy="5715000"/>
          </a:xfrm>
          <a:prstGeom prst="rect">
            <a:avLst/>
          </a:prstGeom>
          <a:solidFill>
            <a:schemeClr val="accent6">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0" y="0"/>
            <a:ext cx="9144000" cy="5715000"/>
          </a:xfrm>
          <a:prstGeom prst="rect">
            <a:avLst/>
          </a:prstGeom>
          <a:solidFill>
            <a:schemeClr val="accent6">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971550" y="4873625"/>
            <a:ext cx="74168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No es extraño ver pasar a las falleras por delante de la Virgen y ver como las lagrimas asoman por sus ojos, rotos por la emoción. </a:t>
            </a:r>
          </a:p>
        </p:txBody>
      </p:sp>
    </p:spTree>
  </p:cSld>
  <p:clrMapOvr>
    <a:masterClrMapping/>
  </p:clrMapOvr>
  <mc:AlternateContent xmlns:mc="http://schemas.openxmlformats.org/markup-compatibility/2006" xmlns:p14="http://schemas.microsoft.com/office/powerpoint/2010/main">
    <mc:Choice Requires="p14">
      <p:transition spd="slow" p14:dur="3500" advTm="19000">
        <p14:glitter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4000"/>
                                        <p:tgtEl>
                                          <p:spTgt spid="23"/>
                                        </p:tgtEl>
                                      </p:cBhvr>
                                    </p:animEffect>
                                    <p:set>
                                      <p:cBhvr>
                                        <p:cTn id="7" dur="1" fill="hold">
                                          <p:stCondLst>
                                            <p:cond delay="3999"/>
                                          </p:stCondLst>
                                        </p:cTn>
                                        <p:tgtEl>
                                          <p:spTgt spid="23"/>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4000"/>
                                        <p:tgtEl>
                                          <p:spTgt spid="24"/>
                                        </p:tgtEl>
                                      </p:cBhvr>
                                    </p:animEffect>
                                    <p:set>
                                      <p:cBhvr>
                                        <p:cTn id="10" dur="1" fill="hold">
                                          <p:stCondLst>
                                            <p:cond delay="3999"/>
                                          </p:stCondLst>
                                        </p:cTn>
                                        <p:tgtEl>
                                          <p:spTgt spid="24"/>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wheel(8)">
                                      <p:cBhvr>
                                        <p:cTn id="13" dur="4000"/>
                                        <p:tgtEl>
                                          <p:spTgt spid="25"/>
                                        </p:tgtEl>
                                      </p:cBhvr>
                                    </p:animEffect>
                                  </p:childTnLst>
                                </p:cTn>
                              </p:par>
                            </p:childTnLst>
                          </p:cTn>
                        </p:par>
                        <p:par>
                          <p:cTn id="14" fill="hold" nodeType="afterGroup">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1"/>
                                          </p:val>
                                        </p:tav>
                                        <p:tav tm="100000">
                                          <p:val>
                                            <p:strVal val="#ppt_x"/>
                                          </p:val>
                                        </p:tav>
                                      </p:tavLst>
                                    </p:anim>
                                    <p:anim calcmode="lin" valueType="num">
                                      <p:cBhvr>
                                        <p:cTn id="1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1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sinos-en-las-vegas.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casinos-en-las-vegas.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900113" y="4657725"/>
            <a:ext cx="712787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Son 383 comisiones falleras las que pasan por la plaza de la Virgen, 47.000 ramos de flores, 30.000 falleras y 20.000 falleras </a:t>
            </a:r>
            <a:r>
              <a:rPr lang="es-ES" i="1" dirty="0" smtClean="0">
                <a:effectLst>
                  <a:glow rad="101600">
                    <a:schemeClr val="accent2">
                      <a:satMod val="175000"/>
                      <a:alpha val="40000"/>
                    </a:schemeClr>
                  </a:glow>
                  <a:outerShdw blurRad="38100" dist="38100" dir="2700000" algn="tl">
                    <a:srgbClr val="1F497D"/>
                  </a:outerShdw>
                </a:effectLst>
              </a:rPr>
              <a:t>infantiles.</a:t>
            </a:r>
            <a:endParaRPr lang="es-ES" i="1" dirty="0">
              <a:effectLst>
                <a:glow rad="101600">
                  <a:schemeClr val="accent2">
                    <a:satMod val="175000"/>
                    <a:alpha val="40000"/>
                  </a:schemeClr>
                </a:glow>
                <a:outerShdw blurRad="38100" dist="38100" dir="2700000" algn="tl">
                  <a:srgbClr val="1F497D"/>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0000">
        <p15:prstTrans prst="fallOve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childTnLst>
                          </p:cTn>
                        </p:par>
                        <p:par>
                          <p:cTn id="15" fill="hold" nodeType="afterGroup">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ruzando%20el%20puente.jpg"/>
          <p:cNvPicPr>
            <a:picLocks noChangeAspect="1"/>
          </p:cNvPicPr>
          <p:nvPr/>
        </p:nvPicPr>
        <p:blipFill>
          <a:blip r:embed="rId2" cstate="print"/>
          <a:stretch>
            <a:fillRect/>
          </a:stretch>
        </p:blipFill>
        <p:spPr bwMode="auto">
          <a:xfrm>
            <a:off x="0" y="0"/>
            <a:ext cx="9144000" cy="57149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179388" y="157163"/>
            <a:ext cx="8785225" cy="5400675"/>
          </a:xfrm>
          <a:prstGeom prst="rect">
            <a:avLst/>
          </a:prstGeom>
          <a:solidFill>
            <a:srgbClr val="0070C0">
              <a:alpha val="63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755650" y="4873625"/>
            <a:ext cx="69850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8.750 </a:t>
            </a:r>
            <a:r>
              <a:rPr lang="es-ES" i="1" dirty="0">
                <a:effectLst>
                  <a:glow rad="101600">
                    <a:schemeClr val="accent2">
                      <a:satMod val="175000"/>
                      <a:alpha val="40000"/>
                    </a:schemeClr>
                  </a:glow>
                  <a:outerShdw blurRad="38100" dist="38100" dir="2700000" algn="tl">
                    <a:srgbClr val="000000">
                      <a:alpha val="43137"/>
                    </a:srgbClr>
                  </a:outerShdw>
                </a:effectLst>
              </a:rPr>
              <a:t>músicos y 200 canastillas de flores. Además de todos los falleros tanto mayores como infantiles. </a:t>
            </a:r>
          </a:p>
        </p:txBody>
      </p:sp>
    </p:spTree>
  </p:cSld>
  <p:clrMapOvr>
    <a:masterClrMapping/>
  </p:clrMapOvr>
  <mc:AlternateContent xmlns:mc="http://schemas.openxmlformats.org/markup-compatibility/2006" xmlns:p14="http://schemas.microsoft.com/office/powerpoint/2010/main">
    <mc:Choice Requires="p14">
      <p:transition spd="slow" p14:dur="2250" advTm="18000">
        <p:wheel spokes="1"/>
      </p:transition>
    </mc:Choice>
    <mc:Fallback xmlns="">
      <p:transition spd="slow" advTm="18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par>
                          <p:cTn id="8" fill="hold" nodeType="afterGroup">
                            <p:stCondLst>
                              <p:cond delay="2000"/>
                            </p:stCondLst>
                            <p:childTnLst>
                              <p:par>
                                <p:cTn id="9" presetID="13" presetClass="entr" presetSubtype="3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childTnLst>
                          </p:cTn>
                        </p:par>
                        <p:par>
                          <p:cTn id="16" fill="hold" nodeType="afterGroup">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715000"/>
          </a:xfrm>
          <a:prstGeom prst="rect">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288" y="4945063"/>
            <a:ext cx="8497887"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total son toneladas de flores, las que se depositan en dos días en la plaza, al segundo día la fragancia de las flores se extiende por toda la zona.</a:t>
            </a:r>
          </a:p>
        </p:txBody>
      </p:sp>
    </p:spTree>
  </p:cSld>
  <p:clrMapOvr>
    <a:masterClrMapping/>
  </p:clrMapOvr>
  <mc:AlternateContent xmlns:mc="http://schemas.openxmlformats.org/markup-compatibility/2006" xmlns:p14="http://schemas.microsoft.com/office/powerpoint/2010/main">
    <mc:Choice Requires="p14">
      <p:transition spd="slow" p14:dur="2250" advTm="22000">
        <p14:wheelReverse spokes="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grpId="0"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4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ppt_w*0.7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animEffect transition="in" filter="fade">
                                      <p:cBhvr>
                                        <p:cTn id="15" dur="4000"/>
                                        <p:tgtEl>
                                          <p:spTgt spid="4"/>
                                        </p:tgtEl>
                                      </p:cBhvr>
                                    </p:animEffect>
                                  </p:childTnLst>
                                </p:cTn>
                              </p:par>
                            </p:childTnLst>
                          </p:cTn>
                        </p:par>
                        <p:par>
                          <p:cTn id="16" fill="hold" nodeType="afterGroup">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2"/>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3" y="6072170"/>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0" y="357170"/>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8"/>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5174860403_4931c1c2fd_b.jpg"/>
          <p:cNvPicPr>
            <a:picLocks noChangeAspect="1"/>
          </p:cNvPicPr>
          <p:nvPr/>
        </p:nvPicPr>
        <p:blipFill>
          <a:blip r:embed="rId3" cstate="print"/>
          <a:stretch>
            <a:fillRect/>
          </a:stretch>
        </p:blipFill>
        <p:spPr bwMode="auto">
          <a:xfrm>
            <a:off x="0" y="0"/>
            <a:ext cx="9144000" cy="566843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19 Rectángulo"/>
          <p:cNvSpPr/>
          <p:nvPr/>
        </p:nvSpPr>
        <p:spPr>
          <a:xfrm>
            <a:off x="1" y="0"/>
            <a:ext cx="9144000" cy="5715000"/>
          </a:xfrm>
          <a:prstGeom prst="rect">
            <a:avLst/>
          </a:prstGeom>
          <a:solidFill>
            <a:schemeClr val="accent5">
              <a:lumMod val="75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Rectángulo"/>
          <p:cNvSpPr/>
          <p:nvPr/>
        </p:nvSpPr>
        <p:spPr>
          <a:xfrm>
            <a:off x="251520" y="238125"/>
            <a:ext cx="8640961" cy="5283200"/>
          </a:xfrm>
          <a:prstGeom prst="rect">
            <a:avLst/>
          </a:prstGeom>
          <a:solidFill>
            <a:schemeClr val="accent5">
              <a:lumMod val="60000"/>
              <a:lumOff val="4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539552" y="476250"/>
            <a:ext cx="8064895" cy="4829522"/>
          </a:xfrm>
          <a:prstGeom prst="rect">
            <a:avLst/>
          </a:prstGeom>
          <a:solidFill>
            <a:schemeClr val="accent5">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827584" y="696912"/>
            <a:ext cx="7488832" cy="4392835"/>
          </a:xfrm>
          <a:prstGeom prst="rect">
            <a:avLst/>
          </a:prstGeom>
          <a:solidFill>
            <a:schemeClr val="accent5">
              <a:lumMod val="20000"/>
              <a:lumOff val="8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95536"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rito tiene lugar en las calles de Valencia. Se celebra desde el 15 hasta el 19 de Marzo, por lo que tiene una duración de 5 días, donde se llevan a cabo distintos actos, los cuales son protagonizados por la pirotecnia, el fuego y las figuras exageradas y coloridas.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edge/>
      </p:transition>
    </mc:Choice>
    <mc:Fallback xmlns="">
      <p:transition spd="slow" advTm="31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23"/>
                                        </p:tgtEl>
                                      </p:cBhvr>
                                    </p:animEffect>
                                    <p:set>
                                      <p:cBhvr>
                                        <p:cTn id="7" dur="1" fill="hold">
                                          <p:stCondLst>
                                            <p:cond delay="3999"/>
                                          </p:stCondLst>
                                        </p:cTn>
                                        <p:tgtEl>
                                          <p:spTgt spid="2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22"/>
                                        </p:tgtEl>
                                      </p:cBhvr>
                                    </p:animEffect>
                                    <p:set>
                                      <p:cBhvr>
                                        <p:cTn id="10" dur="1" fill="hold">
                                          <p:stCondLst>
                                            <p:cond delay="3999"/>
                                          </p:stCondLst>
                                        </p:cTn>
                                        <p:tgtEl>
                                          <p:spTgt spid="2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21"/>
                                        </p:tgtEl>
                                      </p:cBhvr>
                                    </p:animEffect>
                                    <p:set>
                                      <p:cBhvr>
                                        <p:cTn id="13" dur="1" fill="hold">
                                          <p:stCondLst>
                                            <p:cond delay="3999"/>
                                          </p:stCondLst>
                                        </p:cTn>
                                        <p:tgtEl>
                                          <p:spTgt spid="21"/>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4000"/>
                                        <p:tgtEl>
                                          <p:spTgt spid="20"/>
                                        </p:tgtEl>
                                      </p:cBhvr>
                                    </p:animEffect>
                                    <p:set>
                                      <p:cBhvr>
                                        <p:cTn id="16" dur="1" fill="hold">
                                          <p:stCondLst>
                                            <p:cond delay="3999"/>
                                          </p:stCondLst>
                                        </p:cTn>
                                        <p:tgtEl>
                                          <p:spTgt spid="2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diamond(out)">
                                      <p:cBhvr>
                                        <p:cTn id="19" dur="4000"/>
                                        <p:tgtEl>
                                          <p:spTgt spid="15"/>
                                        </p:tgtEl>
                                      </p:cBhvr>
                                    </p:animEffect>
                                  </p:childTnLst>
                                </p:cTn>
                              </p:par>
                              <p:par>
                                <p:cTn id="20" presetID="55" presetClass="entr" presetSubtype="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4000" fill="hold"/>
                                        <p:tgtEl>
                                          <p:spTgt spid="15"/>
                                        </p:tgtEl>
                                        <p:attrNameLst>
                                          <p:attrName>ppt_w</p:attrName>
                                        </p:attrNameLst>
                                      </p:cBhvr>
                                      <p:tavLst>
                                        <p:tav tm="0">
                                          <p:val>
                                            <p:strVal val="#ppt_w*0.70"/>
                                          </p:val>
                                        </p:tav>
                                        <p:tav tm="100000">
                                          <p:val>
                                            <p:strVal val="#ppt_w"/>
                                          </p:val>
                                        </p:tav>
                                      </p:tavLst>
                                    </p:anim>
                                    <p:anim calcmode="lin" valueType="num">
                                      <p:cBhvr>
                                        <p:cTn id="23" dur="4000" fill="hold"/>
                                        <p:tgtEl>
                                          <p:spTgt spid="15"/>
                                        </p:tgtEl>
                                        <p:attrNameLst>
                                          <p:attrName>ppt_h</p:attrName>
                                        </p:attrNameLst>
                                      </p:cBhvr>
                                      <p:tavLst>
                                        <p:tav tm="0">
                                          <p:val>
                                            <p:strVal val="#ppt_h"/>
                                          </p:val>
                                        </p:tav>
                                        <p:tav tm="100000">
                                          <p:val>
                                            <p:strVal val="#ppt_h"/>
                                          </p:val>
                                        </p:tav>
                                      </p:tavLst>
                                    </p:anim>
                                    <p:animEffect transition="in" filter="fade">
                                      <p:cBhvr>
                                        <p:cTn id="24" dur="4000"/>
                                        <p:tgtEl>
                                          <p:spTgt spid="15"/>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1"/>
                                          </p:val>
                                        </p:tav>
                                        <p:tav tm="100000">
                                          <p:val>
                                            <p:strVal val="#ppt_x"/>
                                          </p:val>
                                        </p:tav>
                                      </p:tavLst>
                                    </p:anim>
                                    <p:anim calcmode="lin" valueType="num">
                                      <p:cBhvr>
                                        <p:cTn id="3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bg1">
              <a:lumMod val="75000"/>
              <a:lumOff val="2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madrid8.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0" y="0"/>
            <a:ext cx="9144000" cy="5715000"/>
          </a:xfrm>
          <a:prstGeom prst="rect">
            <a:avLst/>
          </a:prstGeom>
          <a:solidFill>
            <a:schemeClr val="accent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1331913" y="4873625"/>
            <a:ext cx="655161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día cumbre de las fiestas de Fallas, es sin duda el 19 de marzo, día de San José. </a:t>
            </a:r>
          </a:p>
        </p:txBody>
      </p:sp>
    </p:spTree>
  </p:cSld>
  <p:clrMapOvr>
    <a:masterClrMapping/>
  </p:clrMapOvr>
  <mc:AlternateContent xmlns:mc="http://schemas.openxmlformats.org/markup-compatibility/2006" xmlns:p14="http://schemas.microsoft.com/office/powerpoint/2010/main">
    <mc:Choice Requires="p14">
      <p:transition spd="slow" p14:dur="2250" advTm="16000">
        <p:cover/>
      </p:transition>
    </mc:Choice>
    <mc:Fallback xmlns="">
      <p:transition spd="slow" advTm="16000">
        <p:cov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3" presetClass="exit" presetSubtype="5" fill="hold" grpId="0" nodeType="withEffect">
                                  <p:stCondLst>
                                    <p:cond delay="0"/>
                                  </p:stCondLst>
                                  <p:childTnLst>
                                    <p:animEffect transition="out" filter="blinds(vertical)">
                                      <p:cBhvr>
                                        <p:cTn id="14" dur="5000"/>
                                        <p:tgtEl>
                                          <p:spTgt spid="7"/>
                                        </p:tgtEl>
                                      </p:cBhvr>
                                    </p:animEffect>
                                    <p:set>
                                      <p:cBhvr>
                                        <p:cTn id="15" dur="1" fill="hold">
                                          <p:stCondLst>
                                            <p:cond delay="4999"/>
                                          </p:stCondLst>
                                        </p:cTn>
                                        <p:tgtEl>
                                          <p:spTgt spid="7"/>
                                        </p:tgtEl>
                                        <p:attrNameLst>
                                          <p:attrName>style.visibility</p:attrName>
                                        </p:attrNameLst>
                                      </p:cBhvr>
                                      <p:to>
                                        <p:strVal val="hidden"/>
                                      </p:to>
                                    </p:set>
                                  </p:childTnLst>
                                </p:cTn>
                              </p:par>
                            </p:childTnLst>
                          </p:cTn>
                        </p:par>
                        <p:par>
                          <p:cTn id="16" fill="hold" nodeType="afterGroup">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8_19_11_Malagueta.jpg"/>
          <p:cNvPicPr>
            <a:picLocks noChangeAspect="1"/>
          </p:cNvPicPr>
          <p:nvPr/>
        </p:nvPicPr>
        <p:blipFill>
          <a:blip r:embed="rId2" cstate="print"/>
          <a:stretch>
            <a:fillRect/>
          </a:stretch>
        </p:blipFill>
        <p:spPr bwMode="auto">
          <a:xfrm>
            <a:off x="0" y="22225"/>
            <a:ext cx="9144000" cy="56705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357188" y="238125"/>
            <a:ext cx="8439150" cy="523875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42938" y="476250"/>
            <a:ext cx="7816850" cy="47625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528" y="4369668"/>
            <a:ext cx="86409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Exposición del Ninot:</a:t>
            </a:r>
            <a:r>
              <a:rPr lang="es-ES" i="1" dirty="0" smtClean="0">
                <a:effectLst>
                  <a:glow rad="101600">
                    <a:srgbClr val="C00000">
                      <a:alpha val="60000"/>
                    </a:srgbClr>
                  </a:glow>
                  <a:outerShdw blurRad="38100" dist="38100" dir="2700000" algn="tl">
                    <a:srgbClr val="000000">
                      <a:alpha val="43137"/>
                    </a:srgbClr>
                  </a:outerShdw>
                </a:effectLst>
              </a:rPr>
              <a:t> Algunas semanas antes de las Fallas se puede visitar la Exposición del Ninot donde las comisiones falleras exponen más de 800 Ninots para que el público vote cual será el Ninot </a:t>
            </a:r>
            <a:r>
              <a:rPr lang="es-ES" i="1" dirty="0" err="1" smtClean="0">
                <a:effectLst>
                  <a:glow rad="101600">
                    <a:srgbClr val="C00000">
                      <a:alpha val="60000"/>
                    </a:srgbClr>
                  </a:glow>
                  <a:outerShdw blurRad="38100" dist="38100" dir="2700000" algn="tl">
                    <a:srgbClr val="000000">
                      <a:alpha val="43137"/>
                    </a:srgbClr>
                  </a:outerShdw>
                </a:effectLst>
              </a:rPr>
              <a:t>Indultat</a:t>
            </a:r>
            <a:r>
              <a:rPr lang="es-ES" i="1" dirty="0" smtClean="0">
                <a:effectLst>
                  <a:glow rad="101600">
                    <a:srgbClr val="C00000">
                      <a:alpha val="60000"/>
                    </a:srgbClr>
                  </a:glow>
                  <a:outerShdw blurRad="38100" dist="38100" dir="2700000" algn="tl">
                    <a:srgbClr val="000000">
                      <a:alpha val="43137"/>
                    </a:srgbClr>
                  </a:outerShdw>
                </a:effectLst>
              </a:rPr>
              <a:t> que se librará del fuego del 19 de marzo.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cover dir="r"/>
      </p:transition>
    </mc:Choice>
    <mc:Fallback xmlns="">
      <p:transition spd="slow" advTm="30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4000"/>
                                        <p:tgtEl>
                                          <p:spTgt spid="4"/>
                                        </p:tgtEl>
                                      </p:cBhvr>
                                    </p:animEffec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fltVal val="0"/>
                                          </p:val>
                                        </p:tav>
                                        <p:tav tm="100000">
                                          <p:val>
                                            <p:strVal val="#ppt_w"/>
                                          </p:val>
                                        </p:tav>
                                      </p:tavLst>
                                    </p:anim>
                                    <p:anim calcmode="lin" valueType="num">
                                      <p:cBhvr>
                                        <p:cTn id="23" dur="4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8-04-south-street-seaport-w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accent6">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79388" y="217488"/>
            <a:ext cx="8785225" cy="5280025"/>
          </a:xfrm>
          <a:prstGeom prst="rect">
            <a:avLst/>
          </a:prstGeom>
          <a:solidFill>
            <a:schemeClr val="accent6">
              <a:lumMod val="60000"/>
              <a:lumOff val="4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28625" y="517525"/>
            <a:ext cx="8247063" cy="4740275"/>
          </a:xfrm>
          <a:prstGeom prst="rect">
            <a:avLst/>
          </a:prstGeom>
          <a:solidFill>
            <a:schemeClr val="accent6">
              <a:lumMod val="40000"/>
              <a:lumOff val="6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467544" y="4657700"/>
            <a:ext cx="799288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Calles iluminadas en Fallas:</a:t>
            </a:r>
            <a:r>
              <a:rPr lang="es-ES" i="1" dirty="0" smtClean="0">
                <a:effectLst>
                  <a:glow rad="101600">
                    <a:srgbClr val="C00000">
                      <a:alpha val="60000"/>
                    </a:srgbClr>
                  </a:glow>
                  <a:outerShdw blurRad="38100" dist="38100" dir="2700000" algn="tl">
                    <a:srgbClr val="000000">
                      <a:alpha val="43137"/>
                    </a:srgbClr>
                  </a:outerShdw>
                </a:effectLst>
              </a:rPr>
              <a:t> Casi todas las calles de Valencia se iluminan durante el mes de marzo, pero varias de ellas compiten por lograr el mejor premio de las calles iluminadas de las Fallas.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9" presetClass="entr" presetSubtype="0" ac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7" dur="4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8" dur="4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9" dur="4000" fill="hold"/>
                                        <p:tgtEl>
                                          <p:spTgt spid="4"/>
                                        </p:tgtEl>
                                        <p:attrNameLst>
                                          <p:attrName>ppt_y</p:attrName>
                                        </p:attrNameLst>
                                      </p:cBhvr>
                                      <p:tavLst>
                                        <p:tav tm="0">
                                          <p:val>
                                            <p:strVal val="#ppt_y"/>
                                          </p:val>
                                        </p:tav>
                                        <p:tav tm="100000">
                                          <p:val>
                                            <p:strVal val="#ppt_y"/>
                                          </p:val>
                                        </p:tav>
                                      </p:tavLst>
                                    </p:anim>
                                  </p:childTnLst>
                                </p:cTn>
                              </p:par>
                              <p:par>
                                <p:cTn id="20" presetID="35"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4000"/>
                                        <p:tgtEl>
                                          <p:spTgt spid="4"/>
                                        </p:tgtEl>
                                      </p:cBhvr>
                                    </p:animEffect>
                                    <p:anim calcmode="lin" valueType="num">
                                      <p:cBhvr>
                                        <p:cTn id="23" dur="4000" fill="hold"/>
                                        <p:tgtEl>
                                          <p:spTgt spid="4"/>
                                        </p:tgtEl>
                                        <p:attrNameLst>
                                          <p:attrName>style.rotation</p:attrName>
                                        </p:attrNameLst>
                                      </p:cBhvr>
                                      <p:tavLst>
                                        <p:tav tm="0">
                                          <p:val>
                                            <p:fltVal val="720"/>
                                          </p:val>
                                        </p:tav>
                                        <p:tav tm="100000">
                                          <p:val>
                                            <p:fltVal val="0"/>
                                          </p:val>
                                        </p:tav>
                                      </p:tavLst>
                                    </p:anim>
                                    <p:anim calcmode="lin" valueType="num">
                                      <p:cBhvr>
                                        <p:cTn id="24" dur="4000" fill="hold"/>
                                        <p:tgtEl>
                                          <p:spTgt spid="4"/>
                                        </p:tgtEl>
                                        <p:attrNameLst>
                                          <p:attrName>ppt_h</p:attrName>
                                        </p:attrNameLst>
                                      </p:cBhvr>
                                      <p:tavLst>
                                        <p:tav tm="0">
                                          <p:val>
                                            <p:fltVal val="0"/>
                                          </p:val>
                                        </p:tav>
                                        <p:tav tm="100000">
                                          <p:val>
                                            <p:strVal val="#ppt_h"/>
                                          </p:val>
                                        </p:tav>
                                      </p:tavLst>
                                    </p:anim>
                                    <p:anim calcmode="lin" valueType="num">
                                      <p:cBhvr>
                                        <p:cTn id="25" dur="4000" fill="hold"/>
                                        <p:tgtEl>
                                          <p:spTgt spid="4"/>
                                        </p:tgtEl>
                                        <p:attrNameLst>
                                          <p:attrName>ppt_w</p:attrName>
                                        </p:attrNameLst>
                                      </p:cBhvr>
                                      <p:tavLst>
                                        <p:tav tm="0">
                                          <p:val>
                                            <p:fltVal val="0"/>
                                          </p:val>
                                        </p:tav>
                                        <p:tav tm="100000">
                                          <p:val>
                                            <p:strVal val="#ppt_w"/>
                                          </p:val>
                                        </p:tav>
                                      </p:tavLst>
                                    </p:anim>
                                  </p:childTnLst>
                                </p:cTn>
                              </p:par>
                              <p:par>
                                <p:cTn id="26" presetID="55" presetClass="entr" presetSubtype="0" fill="hold" nodeType="withEffect">
                                  <p:stCondLst>
                                    <p:cond delay="300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strVal val="#ppt_w*0.70"/>
                                          </p:val>
                                        </p:tav>
                                        <p:tav tm="100000">
                                          <p:val>
                                            <p:strVal val="#ppt_w"/>
                                          </p:val>
                                        </p:tav>
                                      </p:tavLst>
                                    </p:anim>
                                    <p:anim calcmode="lin" valueType="num">
                                      <p:cBhvr>
                                        <p:cTn id="29" dur="2000" fill="hold"/>
                                        <p:tgtEl>
                                          <p:spTgt spid="4"/>
                                        </p:tgtEl>
                                        <p:attrNameLst>
                                          <p:attrName>ppt_h</p:attrName>
                                        </p:attrNameLst>
                                      </p:cBhvr>
                                      <p:tavLst>
                                        <p:tav tm="0">
                                          <p:val>
                                            <p:strVal val="#ppt_h"/>
                                          </p:val>
                                        </p:tav>
                                        <p:tav tm="100000">
                                          <p:val>
                                            <p:strVal val="#ppt_h"/>
                                          </p:val>
                                        </p:tav>
                                      </p:tavLst>
                                    </p:anim>
                                    <p:animEffect transition="in" filter="fade">
                                      <p:cBhvr>
                                        <p:cTn id="30" dur="2000"/>
                                        <p:tgtEl>
                                          <p:spTgt spid="4"/>
                                        </p:tgtEl>
                                      </p:cBhvr>
                                    </p:animEffect>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aga.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Rectángulo"/>
          <p:cNvSpPr/>
          <p:nvPr/>
        </p:nvSpPr>
        <p:spPr>
          <a:xfrm>
            <a:off x="179388" y="157163"/>
            <a:ext cx="8785225" cy="5400675"/>
          </a:xfrm>
          <a:prstGeom prst="rect">
            <a:avLst/>
          </a:prstGeom>
          <a:solidFill>
            <a:schemeClr val="accent6">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395536" y="4873724"/>
            <a:ext cx="8352928" cy="646331"/>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Nit</a:t>
            </a:r>
            <a:r>
              <a:rPr lang="es-ES" b="1" i="1" dirty="0" smtClean="0">
                <a:effectLst>
                  <a:glow rad="101600">
                    <a:srgbClr val="C00000">
                      <a:alpha val="60000"/>
                    </a:srgbClr>
                  </a:glow>
                  <a:outerShdw blurRad="38100" dist="38100" dir="2700000" algn="tl">
                    <a:srgbClr val="000000">
                      <a:alpha val="43137"/>
                    </a:srgbClr>
                  </a:outerShdw>
                </a:effectLst>
              </a:rPr>
              <a:t> de la </a:t>
            </a:r>
            <a:r>
              <a:rPr lang="es-ES" b="1" i="1" dirty="0" err="1" smtClean="0">
                <a:effectLst>
                  <a:glow rad="101600">
                    <a:srgbClr val="C00000">
                      <a:alpha val="60000"/>
                    </a:srgbClr>
                  </a:glow>
                  <a:outerShdw blurRad="38100" dist="38100" dir="2700000" algn="tl">
                    <a:srgbClr val="000000">
                      <a:alpha val="43137"/>
                    </a:srgbClr>
                  </a:outerShdw>
                </a:effectLst>
              </a:rPr>
              <a:t>Cremà</a:t>
            </a:r>
            <a:r>
              <a:rPr lang="es-ES" b="1" i="1" dirty="0" smtClean="0">
                <a:effectLst>
                  <a:glow rad="101600">
                    <a:srgbClr val="C00000">
                      <a:alpha val="60000"/>
                    </a:srgbClr>
                  </a:glow>
                  <a:outerShdw blurRad="38100" dist="38100" dir="2700000" algn="tl">
                    <a:srgbClr val="000000">
                      <a:alpha val="43137"/>
                    </a:srgbClr>
                  </a:outerShdw>
                </a:effectLst>
              </a:rPr>
              <a:t> de las Fallas:</a:t>
            </a:r>
            <a:r>
              <a:rPr lang="es-ES" i="1" dirty="0" smtClean="0">
                <a:effectLst>
                  <a:glow rad="101600">
                    <a:srgbClr val="C00000">
                      <a:alpha val="60000"/>
                    </a:srgbClr>
                  </a:glow>
                  <a:outerShdw blurRad="38100" dist="38100" dir="2700000" algn="tl">
                    <a:srgbClr val="000000">
                      <a:alpha val="43137"/>
                    </a:srgbClr>
                  </a:outerShdw>
                </a:effectLst>
              </a:rPr>
              <a:t> Fin de la fiesta, en la noche cuando se queman todas las fallas de la ciudad. Aquí dan premios a las mejores fallas.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pull/>
      </p:transition>
    </mc:Choice>
    <mc:Fallback xmlns="">
      <p:transition spd="slow" advTm="20000">
        <p:pull/>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xit" presetSubtype="32" fill="hold" grpId="0" nodeType="withEffect">
                                  <p:stCondLst>
                                    <p:cond delay="0"/>
                                  </p:stCondLst>
                                  <p:childTnLst>
                                    <p:animEffect transition="out" filter="box(out)">
                                      <p:cBhvr>
                                        <p:cTn id="13" dur="3000"/>
                                        <p:tgtEl>
                                          <p:spTgt spid="7"/>
                                        </p:tgtEl>
                                      </p:cBhvr>
                                    </p:animEffect>
                                    <p:set>
                                      <p:cBhvr>
                                        <p:cTn id="14" dur="1" fill="hold">
                                          <p:stCondLst>
                                            <p:cond delay="2999"/>
                                          </p:stCondLst>
                                        </p:cTn>
                                        <p:tgtEl>
                                          <p:spTgt spid="7"/>
                                        </p:tgtEl>
                                        <p:attrNameLst>
                                          <p:attrName>style.visibility</p:attrName>
                                        </p:attrNameLst>
                                      </p:cBhvr>
                                      <p:to>
                                        <p:strVal val="hidden"/>
                                      </p:to>
                                    </p:se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95384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6">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042988" y="4586288"/>
            <a:ext cx="7273925"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A las diez de la noche, todas las fallas infantiles son quemadas, cumpliéndose el ritual del fuego, las falleras mayores infantiles lloran porque se acaba su reinado.</a:t>
            </a:r>
          </a:p>
        </p:txBody>
      </p:sp>
    </p:spTree>
  </p:cSld>
  <p:clrMapOvr>
    <a:masterClrMapping/>
  </p:clrMapOvr>
  <mc:AlternateContent xmlns:mc="http://schemas.openxmlformats.org/markup-compatibility/2006" xmlns:p14="http://schemas.microsoft.com/office/powerpoint/2010/main">
    <mc:Choice Requires="p14">
      <p:transition spd="slow" p14:dur="2250" advTm="23000">
        <p:blinds dir="vert"/>
      </p:transition>
    </mc:Choice>
    <mc:Fallback xmlns="">
      <p:transition spd="slow" advTm="23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3" presetClass="exit" presetSubtype="5" fill="hold" nodeType="withEffect">
                                  <p:stCondLst>
                                    <p:cond delay="0"/>
                                  </p:stCondLst>
                                  <p:childTnLst>
                                    <p:animEffect transition="out" filter="blinds(vertical)">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39" presetClass="entr" presetSubtype="0" ac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5" dur="4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6" dur="4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4000"/>
                                        <p:tgtEl>
                                          <p:spTgt spid="4"/>
                                        </p:tgtEl>
                                      </p:cBhvr>
                                    </p:animEffect>
                                  </p:childTnLst>
                                </p:cTn>
                              </p:par>
                            </p:childTnLst>
                          </p:cTn>
                        </p:par>
                        <p:par>
                          <p:cTn id="21" fill="hold" nodeType="afterGroup">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KLOLK.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0" y="0"/>
            <a:ext cx="9144000" cy="5715000"/>
          </a:xfrm>
          <a:prstGeom prst="rect">
            <a:avLst/>
          </a:prstGeom>
          <a:solidFill>
            <a:schemeClr val="accent6">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pone así el broche de oro a cinco días grandes de fiesta pero han sido una veintena de jornadas que han aunado actos festivos, pirotécnicos, taurinos, gastronómicos y museísticos en torno a unas fiestas que desde 2016 son Patrimonio Inmaterial de la Humanidad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pull dir="r"/>
      </p:transition>
    </mc:Choice>
    <mc:Fallback xmlns="">
      <p:transition spd="slow" advTm="31000">
        <p:pull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cstate="prin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6">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1116013" y="4657725"/>
            <a:ext cx="72009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 las doce de la noche, todas las fallas grandes, son quemadas, vuelve a cumplirse el ritual del fuego a los que tan aficionados son los valencianos.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22000">
        <p15:prstTrans prst="origami"/>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nodeType="withEffect">
                                  <p:stCondLst>
                                    <p:cond delay="0"/>
                                  </p:stCondLst>
                                  <p:childTnLst>
                                    <p:animEffect transition="out" filter="wheel(8)">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8)">
                                      <p:cBhvr>
                                        <p:cTn id="14" dur="4000"/>
                                        <p:tgtEl>
                                          <p:spTgt spid="4"/>
                                        </p:tgtEl>
                                      </p:cBhvr>
                                    </p:animEffect>
                                  </p:childTnLst>
                                </p:cTn>
                              </p:par>
                            </p:childTnLst>
                          </p:cTn>
                        </p:par>
                        <p:par>
                          <p:cTn id="15" fill="hold" nodeType="afterGroup">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720-svetik.jpg"/>
          <p:cNvPicPr>
            <a:picLocks noChangeAspect="1"/>
          </p:cNvPicPr>
          <p:nvPr/>
        </p:nvPicPr>
        <p:blipFill>
          <a:blip r:embed="rId2" cstate="print"/>
          <a:stretch>
            <a:fillRect/>
          </a:stretch>
        </p:blipFill>
        <p:spPr bwMode="auto">
          <a:xfrm>
            <a:off x="0" y="0"/>
            <a:ext cx="9161463" cy="57149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Forma en L"/>
          <p:cNvSpPr/>
          <p:nvPr/>
        </p:nvSpPr>
        <p:spPr>
          <a:xfrm rot="2449507">
            <a:off x="1530350" y="636588"/>
            <a:ext cx="4659313" cy="4337050"/>
          </a:xfrm>
          <a:prstGeom prst="corner">
            <a:avLst>
              <a:gd name="adj1" fmla="val 12938"/>
              <a:gd name="adj2" fmla="val 11164"/>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8342970" flipV="1">
            <a:off x="2654300" y="668338"/>
            <a:ext cx="4718050" cy="4281487"/>
          </a:xfrm>
          <a:prstGeom prst="corner">
            <a:avLst>
              <a:gd name="adj1" fmla="val 13041"/>
              <a:gd name="adj2" fmla="val 11211"/>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2449507">
            <a:off x="2446338" y="1379538"/>
            <a:ext cx="2881312" cy="2816225"/>
          </a:xfrm>
          <a:prstGeom prst="corner">
            <a:avLst>
              <a:gd name="adj1" fmla="val 18405"/>
              <a:gd name="adj2" fmla="val 16853"/>
            </a:avLst>
          </a:prstGeom>
          <a:solidFill>
            <a:schemeClr val="accent6">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8342970" flipV="1">
            <a:off x="3062288" y="1438275"/>
            <a:ext cx="3343275" cy="2876550"/>
          </a:xfrm>
          <a:prstGeom prst="corner">
            <a:avLst>
              <a:gd name="adj1" fmla="val 14105"/>
              <a:gd name="adj2" fmla="val 13364"/>
            </a:avLst>
          </a:prstGeom>
          <a:solidFill>
            <a:schemeClr val="accent6">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2449507">
            <a:off x="3206750" y="1873250"/>
            <a:ext cx="1844675" cy="1863725"/>
          </a:xfrm>
          <a:prstGeom prst="corner">
            <a:avLst>
              <a:gd name="adj1" fmla="val 24232"/>
              <a:gd name="adj2" fmla="val 22467"/>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8342970" flipV="1">
            <a:off x="3759200" y="1876425"/>
            <a:ext cx="1825625" cy="1795463"/>
          </a:xfrm>
          <a:prstGeom prst="corner">
            <a:avLst>
              <a:gd name="adj1" fmla="val 19205"/>
              <a:gd name="adj2" fmla="val 17780"/>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395288" y="4657725"/>
            <a:ext cx="82073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1F497D"/>
                  </a:outerShdw>
                </a:effectLst>
              </a:rPr>
              <a:t>Cuando al final de la </a:t>
            </a:r>
            <a:r>
              <a:rPr lang="es-ES" i="1" dirty="0" err="1">
                <a:effectLst>
                  <a:glow rad="101600">
                    <a:schemeClr val="accent2">
                      <a:satMod val="175000"/>
                      <a:alpha val="40000"/>
                    </a:schemeClr>
                  </a:glow>
                  <a:outerShdw blurRad="38100" dist="38100" dir="2700000" algn="tl">
                    <a:srgbClr val="1F497D"/>
                  </a:outerShdw>
                </a:effectLst>
              </a:rPr>
              <a:t>cremà</a:t>
            </a:r>
            <a:r>
              <a:rPr lang="es-ES" i="1" dirty="0">
                <a:effectLst>
                  <a:glow rad="101600">
                    <a:schemeClr val="accent2">
                      <a:satMod val="175000"/>
                      <a:alpha val="40000"/>
                    </a:schemeClr>
                  </a:glow>
                  <a:outerShdw blurRad="38100" dist="38100" dir="2700000" algn="tl">
                    <a:srgbClr val="1F497D"/>
                  </a:outerShdw>
                </a:effectLst>
              </a:rPr>
              <a:t>, solo quedan los rescoldos de la misma, es normal que falleros y falleras bailen alrededor de las llamas en un último intento de continuar ….</a:t>
            </a:r>
          </a:p>
        </p:txBody>
      </p:sp>
    </p:spTree>
  </p:cSld>
  <p:clrMapOvr>
    <a:masterClrMapping/>
  </p:clrMapOvr>
  <mc:AlternateContent xmlns:mc="http://schemas.openxmlformats.org/markup-compatibility/2006" xmlns:p14="http://schemas.microsoft.com/office/powerpoint/2010/main">
    <mc:Choice Requires="p14">
      <p:transition spd="slow" p14:dur="2250" advTm="22000">
        <p14:warp dir="i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17" presetClass="exit" presetSubtype="10" fill="hold" nodeType="withEffect">
                                  <p:stCondLst>
                                    <p:cond delay="0"/>
                                  </p:stCondLst>
                                  <p:childTnLst>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strVal val="ppt_h"/>
                                          </p:val>
                                        </p:tav>
                                      </p:tavLst>
                                    </p:anim>
                                    <p:set>
                                      <p:cBhvr>
                                        <p:cTn id="12" dur="1" fill="hold">
                                          <p:stCondLst>
                                            <p:cond delay="299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1+ppt_w/2"/>
                                          </p:val>
                                        </p:tav>
                                      </p:tavLst>
                                    </p:anim>
                                    <p:anim calcmode="lin" valueType="num">
                                      <p:cBhvr additive="base">
                                        <p:cTn id="15" dur="3000"/>
                                        <p:tgtEl>
                                          <p:spTgt spid="6"/>
                                        </p:tgtEl>
                                        <p:attrNameLst>
                                          <p:attrName>ppt_y</p:attrName>
                                        </p:attrNameLst>
                                      </p:cBhvr>
                                      <p:tavLst>
                                        <p:tav tm="0">
                                          <p:val>
                                            <p:strVal val="ppt_y"/>
                                          </p:val>
                                        </p:tav>
                                        <p:tav tm="100000">
                                          <p:val>
                                            <p:strVal val="ppt_y"/>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10" fill="hold" nodeType="withEffect">
                                  <p:stCondLst>
                                    <p:cond delay="0"/>
                                  </p:stCondLst>
                                  <p:childTnLst>
                                    <p:anim calcmode="lin" valueType="num">
                                      <p:cBhvr>
                                        <p:cTn id="18" dur="3000"/>
                                        <p:tgtEl>
                                          <p:spTgt spid="6"/>
                                        </p:tgtEl>
                                        <p:attrNameLst>
                                          <p:attrName>ppt_w</p:attrName>
                                        </p:attrNameLst>
                                      </p:cBhvr>
                                      <p:tavLst>
                                        <p:tav tm="0">
                                          <p:val>
                                            <p:strVal val="ppt_w"/>
                                          </p:val>
                                        </p:tav>
                                        <p:tav tm="100000">
                                          <p:val>
                                            <p:fltVal val="0"/>
                                          </p:val>
                                        </p:tav>
                                      </p:tavLst>
                                    </p:anim>
                                    <p:anim calcmode="lin" valueType="num">
                                      <p:cBhvr>
                                        <p:cTn id="19" dur="3000"/>
                                        <p:tgtEl>
                                          <p:spTgt spid="6"/>
                                        </p:tgtEl>
                                        <p:attrNameLst>
                                          <p:attrName>ppt_h</p:attrName>
                                        </p:attrNameLst>
                                      </p:cBhvr>
                                      <p:tavLst>
                                        <p:tav tm="0">
                                          <p:val>
                                            <p:strVal val="ppt_h"/>
                                          </p:val>
                                        </p:tav>
                                        <p:tav tm="100000">
                                          <p:val>
                                            <p:strVal val="ppt_h"/>
                                          </p:val>
                                        </p:tav>
                                      </p:tavLst>
                                    </p:anim>
                                    <p:set>
                                      <p:cBhvr>
                                        <p:cTn id="20" dur="1" fill="hold">
                                          <p:stCondLst>
                                            <p:cond delay="2999"/>
                                          </p:stCondLst>
                                        </p:cTn>
                                        <p:tgtEl>
                                          <p:spTgt spid="6"/>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500"/>
                                        <p:tgtEl>
                                          <p:spTgt spid="7"/>
                                        </p:tgtEl>
                                        <p:attrNameLst>
                                          <p:attrName>ppt_x</p:attrName>
                                        </p:attrNameLst>
                                      </p:cBhvr>
                                      <p:tavLst>
                                        <p:tav tm="0">
                                          <p:val>
                                            <p:strVal val="ppt_x"/>
                                          </p:val>
                                        </p:tav>
                                        <p:tav tm="100000">
                                          <p:val>
                                            <p:strVal val="0-ppt_w/2"/>
                                          </p:val>
                                        </p:tav>
                                      </p:tavLst>
                                    </p:anim>
                                    <p:anim calcmode="lin" valueType="num">
                                      <p:cBhvr additive="base">
                                        <p:cTn id="23" dur="3500"/>
                                        <p:tgtEl>
                                          <p:spTgt spid="7"/>
                                        </p:tgtEl>
                                        <p:attrNameLst>
                                          <p:attrName>ppt_y</p:attrName>
                                        </p:attrNameLst>
                                      </p:cBhvr>
                                      <p:tavLst>
                                        <p:tav tm="0">
                                          <p:val>
                                            <p:strVal val="ppt_y"/>
                                          </p:val>
                                        </p:tav>
                                        <p:tav tm="100000">
                                          <p:val>
                                            <p:strVal val="ppt_y"/>
                                          </p:val>
                                        </p:tav>
                                      </p:tavLst>
                                    </p:anim>
                                    <p:set>
                                      <p:cBhvr>
                                        <p:cTn id="24" dur="1" fill="hold">
                                          <p:stCondLst>
                                            <p:cond delay="3499"/>
                                          </p:stCondLst>
                                        </p:cTn>
                                        <p:tgtEl>
                                          <p:spTgt spid="7"/>
                                        </p:tgtEl>
                                        <p:attrNameLst>
                                          <p:attrName>style.visibility</p:attrName>
                                        </p:attrNameLst>
                                      </p:cBhvr>
                                      <p:to>
                                        <p:strVal val="hidden"/>
                                      </p:to>
                                    </p:set>
                                  </p:childTnLst>
                                </p:cTn>
                              </p:par>
                              <p:par>
                                <p:cTn id="25" presetID="17" presetClass="exit" presetSubtype="10" fill="hold" nodeType="withEffect">
                                  <p:stCondLst>
                                    <p:cond delay="0"/>
                                  </p:stCondLst>
                                  <p:childTnLst>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strVal val="ppt_h"/>
                                          </p:val>
                                        </p:tav>
                                      </p:tavLst>
                                    </p:anim>
                                    <p:set>
                                      <p:cBhvr>
                                        <p:cTn id="28" dur="1" fill="hold">
                                          <p:stCondLst>
                                            <p:cond delay="2999"/>
                                          </p:stCondLst>
                                        </p:cTn>
                                        <p:tgtEl>
                                          <p:spTgt spid="7"/>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500"/>
                                        <p:tgtEl>
                                          <p:spTgt spid="8"/>
                                        </p:tgtEl>
                                        <p:attrNameLst>
                                          <p:attrName>ppt_x</p:attrName>
                                        </p:attrNameLst>
                                      </p:cBhvr>
                                      <p:tavLst>
                                        <p:tav tm="0">
                                          <p:val>
                                            <p:strVal val="ppt_x"/>
                                          </p:val>
                                        </p:tav>
                                        <p:tav tm="100000">
                                          <p:val>
                                            <p:strVal val="1+ppt_w/2"/>
                                          </p:val>
                                        </p:tav>
                                      </p:tavLst>
                                    </p:anim>
                                    <p:anim calcmode="lin" valueType="num">
                                      <p:cBhvr additive="base">
                                        <p:cTn id="31" dur="3500"/>
                                        <p:tgtEl>
                                          <p:spTgt spid="8"/>
                                        </p:tgtEl>
                                        <p:attrNameLst>
                                          <p:attrName>ppt_y</p:attrName>
                                        </p:attrNameLst>
                                      </p:cBhvr>
                                      <p:tavLst>
                                        <p:tav tm="0">
                                          <p:val>
                                            <p:strVal val="ppt_y"/>
                                          </p:val>
                                        </p:tav>
                                        <p:tav tm="100000">
                                          <p:val>
                                            <p:strVal val="ppt_y"/>
                                          </p:val>
                                        </p:tav>
                                      </p:tavLst>
                                    </p:anim>
                                    <p:set>
                                      <p:cBhvr>
                                        <p:cTn id="32" dur="1" fill="hold">
                                          <p:stCondLst>
                                            <p:cond delay="3499"/>
                                          </p:stCondLst>
                                        </p:cTn>
                                        <p:tgtEl>
                                          <p:spTgt spid="8"/>
                                        </p:tgtEl>
                                        <p:attrNameLst>
                                          <p:attrName>style.visibility</p:attrName>
                                        </p:attrNameLst>
                                      </p:cBhvr>
                                      <p:to>
                                        <p:strVal val="hidden"/>
                                      </p:to>
                                    </p:set>
                                  </p:childTnLst>
                                </p:cTn>
                              </p:par>
                              <p:par>
                                <p:cTn id="33" presetID="17" presetClass="exit" presetSubtype="10" fill="hold" nodeType="withEffect">
                                  <p:stCondLst>
                                    <p:cond delay="0"/>
                                  </p:stCondLst>
                                  <p:childTnLst>
                                    <p:anim calcmode="lin" valueType="num">
                                      <p:cBhvr>
                                        <p:cTn id="34" dur="3000"/>
                                        <p:tgtEl>
                                          <p:spTgt spid="8"/>
                                        </p:tgtEl>
                                        <p:attrNameLst>
                                          <p:attrName>ppt_w</p:attrName>
                                        </p:attrNameLst>
                                      </p:cBhvr>
                                      <p:tavLst>
                                        <p:tav tm="0">
                                          <p:val>
                                            <p:strVal val="ppt_w"/>
                                          </p:val>
                                        </p:tav>
                                        <p:tav tm="100000">
                                          <p:val>
                                            <p:fltVal val="0"/>
                                          </p:val>
                                        </p:tav>
                                      </p:tavLst>
                                    </p:anim>
                                    <p:anim calcmode="lin" valueType="num">
                                      <p:cBhvr>
                                        <p:cTn id="35" dur="3000"/>
                                        <p:tgtEl>
                                          <p:spTgt spid="8"/>
                                        </p:tgtEl>
                                        <p:attrNameLst>
                                          <p:attrName>ppt_h</p:attrName>
                                        </p:attrNameLst>
                                      </p:cBhvr>
                                      <p:tavLst>
                                        <p:tav tm="0">
                                          <p:val>
                                            <p:strVal val="ppt_h"/>
                                          </p:val>
                                        </p:tav>
                                        <p:tav tm="100000">
                                          <p:val>
                                            <p:strVal val="ppt_h"/>
                                          </p:val>
                                        </p:tav>
                                      </p:tavLst>
                                    </p:anim>
                                    <p:set>
                                      <p:cBhvr>
                                        <p:cTn id="36" dur="1" fill="hold">
                                          <p:stCondLst>
                                            <p:cond delay="2999"/>
                                          </p:stCondLst>
                                        </p:cTn>
                                        <p:tgtEl>
                                          <p:spTgt spid="8"/>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4000"/>
                                        <p:tgtEl>
                                          <p:spTgt spid="9"/>
                                        </p:tgtEl>
                                        <p:attrNameLst>
                                          <p:attrName>ppt_x</p:attrName>
                                        </p:attrNameLst>
                                      </p:cBhvr>
                                      <p:tavLst>
                                        <p:tav tm="0">
                                          <p:val>
                                            <p:strVal val="ppt_x"/>
                                          </p:val>
                                        </p:tav>
                                        <p:tav tm="100000">
                                          <p:val>
                                            <p:strVal val="0-ppt_w/2"/>
                                          </p:val>
                                        </p:tav>
                                      </p:tavLst>
                                    </p:anim>
                                    <p:anim calcmode="lin" valueType="num">
                                      <p:cBhvr additive="base">
                                        <p:cTn id="39" dur="4000"/>
                                        <p:tgtEl>
                                          <p:spTgt spid="9"/>
                                        </p:tgtEl>
                                        <p:attrNameLst>
                                          <p:attrName>ppt_y</p:attrName>
                                        </p:attrNameLst>
                                      </p:cBhvr>
                                      <p:tavLst>
                                        <p:tav tm="0">
                                          <p:val>
                                            <p:strVal val="ppt_y"/>
                                          </p:val>
                                        </p:tav>
                                        <p:tav tm="100000">
                                          <p:val>
                                            <p:strVal val="ppt_y"/>
                                          </p:val>
                                        </p:tav>
                                      </p:tavLst>
                                    </p:anim>
                                    <p:set>
                                      <p:cBhvr>
                                        <p:cTn id="40" dur="1" fill="hold">
                                          <p:stCondLst>
                                            <p:cond delay="3999"/>
                                          </p:stCondLst>
                                        </p:cTn>
                                        <p:tgtEl>
                                          <p:spTgt spid="9"/>
                                        </p:tgtEl>
                                        <p:attrNameLst>
                                          <p:attrName>style.visibility</p:attrName>
                                        </p:attrNameLst>
                                      </p:cBhvr>
                                      <p:to>
                                        <p:strVal val="hidden"/>
                                      </p:to>
                                    </p:set>
                                  </p:childTnLst>
                                </p:cTn>
                              </p:par>
                              <p:par>
                                <p:cTn id="41" presetID="17" presetClass="exit" presetSubtype="10" fill="hold" nodeType="withEffect">
                                  <p:stCondLst>
                                    <p:cond delay="0"/>
                                  </p:stCondLst>
                                  <p:childTnLst>
                                    <p:anim calcmode="lin" valueType="num">
                                      <p:cBhvr>
                                        <p:cTn id="42" dur="3000"/>
                                        <p:tgtEl>
                                          <p:spTgt spid="9"/>
                                        </p:tgtEl>
                                        <p:attrNameLst>
                                          <p:attrName>ppt_w</p:attrName>
                                        </p:attrNameLst>
                                      </p:cBhvr>
                                      <p:tavLst>
                                        <p:tav tm="0">
                                          <p:val>
                                            <p:strVal val="ppt_w"/>
                                          </p:val>
                                        </p:tav>
                                        <p:tav tm="100000">
                                          <p:val>
                                            <p:fltVal val="0"/>
                                          </p:val>
                                        </p:tav>
                                      </p:tavLst>
                                    </p:anim>
                                    <p:anim calcmode="lin" valueType="num">
                                      <p:cBhvr>
                                        <p:cTn id="43" dur="3000"/>
                                        <p:tgtEl>
                                          <p:spTgt spid="9"/>
                                        </p:tgtEl>
                                        <p:attrNameLst>
                                          <p:attrName>ppt_h</p:attrName>
                                        </p:attrNameLst>
                                      </p:cBhvr>
                                      <p:tavLst>
                                        <p:tav tm="0">
                                          <p:val>
                                            <p:strVal val="ppt_h"/>
                                          </p:val>
                                        </p:tav>
                                        <p:tav tm="100000">
                                          <p:val>
                                            <p:strVal val="ppt_h"/>
                                          </p:val>
                                        </p:tav>
                                      </p:tavLst>
                                    </p:anim>
                                    <p:set>
                                      <p:cBhvr>
                                        <p:cTn id="44" dur="1" fill="hold">
                                          <p:stCondLst>
                                            <p:cond delay="2999"/>
                                          </p:stCondLst>
                                        </p:cTn>
                                        <p:tgtEl>
                                          <p:spTgt spid="9"/>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4000"/>
                                        <p:tgtEl>
                                          <p:spTgt spid="10"/>
                                        </p:tgtEl>
                                        <p:attrNameLst>
                                          <p:attrName>ppt_x</p:attrName>
                                        </p:attrNameLst>
                                      </p:cBhvr>
                                      <p:tavLst>
                                        <p:tav tm="0">
                                          <p:val>
                                            <p:strVal val="ppt_x"/>
                                          </p:val>
                                        </p:tav>
                                        <p:tav tm="100000">
                                          <p:val>
                                            <p:strVal val="1+ppt_w/2"/>
                                          </p:val>
                                        </p:tav>
                                      </p:tavLst>
                                    </p:anim>
                                    <p:anim calcmode="lin" valueType="num">
                                      <p:cBhvr additive="base">
                                        <p:cTn id="47" dur="4000"/>
                                        <p:tgtEl>
                                          <p:spTgt spid="10"/>
                                        </p:tgtEl>
                                        <p:attrNameLst>
                                          <p:attrName>ppt_y</p:attrName>
                                        </p:attrNameLst>
                                      </p:cBhvr>
                                      <p:tavLst>
                                        <p:tav tm="0">
                                          <p:val>
                                            <p:strVal val="ppt_y"/>
                                          </p:val>
                                        </p:tav>
                                        <p:tav tm="100000">
                                          <p:val>
                                            <p:strVal val="ppt_y"/>
                                          </p:val>
                                        </p:tav>
                                      </p:tavLst>
                                    </p:anim>
                                    <p:set>
                                      <p:cBhvr>
                                        <p:cTn id="48" dur="1" fill="hold">
                                          <p:stCondLst>
                                            <p:cond delay="3999"/>
                                          </p:stCondLst>
                                        </p:cTn>
                                        <p:tgtEl>
                                          <p:spTgt spid="10"/>
                                        </p:tgtEl>
                                        <p:attrNameLst>
                                          <p:attrName>style.visibility</p:attrName>
                                        </p:attrNameLst>
                                      </p:cBhvr>
                                      <p:to>
                                        <p:strVal val="hidden"/>
                                      </p:to>
                                    </p:set>
                                  </p:childTnLst>
                                </p:cTn>
                              </p:par>
                              <p:par>
                                <p:cTn id="49" presetID="17" presetClass="exit" presetSubtype="10" fill="hold" nodeType="withEffect">
                                  <p:stCondLst>
                                    <p:cond delay="0"/>
                                  </p:stCondLst>
                                  <p:childTnLst>
                                    <p:anim calcmode="lin" valueType="num">
                                      <p:cBhvr>
                                        <p:cTn id="50" dur="3000"/>
                                        <p:tgtEl>
                                          <p:spTgt spid="10"/>
                                        </p:tgtEl>
                                        <p:attrNameLst>
                                          <p:attrName>ppt_w</p:attrName>
                                        </p:attrNameLst>
                                      </p:cBhvr>
                                      <p:tavLst>
                                        <p:tav tm="0">
                                          <p:val>
                                            <p:strVal val="ppt_w"/>
                                          </p:val>
                                        </p:tav>
                                        <p:tav tm="100000">
                                          <p:val>
                                            <p:fltVal val="0"/>
                                          </p:val>
                                        </p:tav>
                                      </p:tavLst>
                                    </p:anim>
                                    <p:anim calcmode="lin" valueType="num">
                                      <p:cBhvr>
                                        <p:cTn id="51" dur="3000"/>
                                        <p:tgtEl>
                                          <p:spTgt spid="10"/>
                                        </p:tgtEl>
                                        <p:attrNameLst>
                                          <p:attrName>ppt_h</p:attrName>
                                        </p:attrNameLst>
                                      </p:cBhvr>
                                      <p:tavLst>
                                        <p:tav tm="0">
                                          <p:val>
                                            <p:strVal val="ppt_h"/>
                                          </p:val>
                                        </p:tav>
                                        <p:tav tm="100000">
                                          <p:val>
                                            <p:strVal val="ppt_h"/>
                                          </p:val>
                                        </p:tav>
                                      </p:tavLst>
                                    </p:anim>
                                    <p:set>
                                      <p:cBhvr>
                                        <p:cTn id="52" dur="1" fill="hold">
                                          <p:stCondLst>
                                            <p:cond delay="2999"/>
                                          </p:stCondLst>
                                        </p:cTn>
                                        <p:tgtEl>
                                          <p:spTgt spid="10"/>
                                        </p:tgtEl>
                                        <p:attrNameLst>
                                          <p:attrName>style.visibility</p:attrName>
                                        </p:attrNameLst>
                                      </p:cBhvr>
                                      <p:to>
                                        <p:strVal val="hidden"/>
                                      </p:to>
                                    </p:set>
                                  </p:childTnLst>
                                </p:cTn>
                              </p:par>
                              <p:par>
                                <p:cTn id="53" presetID="16" presetClass="entr" presetSubtype="37"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3000"/>
                                        <p:tgtEl>
                                          <p:spTgt spid="4"/>
                                        </p:tgtEl>
                                      </p:cBhvr>
                                    </p:animEffec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40" presetClass="entr" presetSubtype="0" fill="hold" grpId="0" nodeType="withEffect">
                                  <p:stCondLst>
                                    <p:cond delay="3000"/>
                                  </p:stCondLst>
                                  <p:iterate type="lt">
                                    <p:tmPct val="10000"/>
                                  </p:iterate>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1"/>
                                          </p:val>
                                        </p:tav>
                                        <p:tav tm="100000">
                                          <p:val>
                                            <p:strVal val="#ppt_x"/>
                                          </p:val>
                                        </p:tav>
                                      </p:tavLst>
                                    </p:anim>
                                    <p:anim calcmode="lin" valueType="num">
                                      <p:cBhvr>
                                        <p:cTn id="6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3 Imagen" descr="286720-svetik.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ombinar"/>
          <p:cNvSpPr/>
          <p:nvPr/>
        </p:nvSpPr>
        <p:spPr>
          <a:xfrm>
            <a:off x="0" y="0"/>
            <a:ext cx="9144000" cy="5715000"/>
          </a:xfrm>
          <a:prstGeom prst="flowChartMerge">
            <a:avLst/>
          </a:prstGeom>
          <a:solidFill>
            <a:srgbClr val="FFC000">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ortar rectángulo de esquina sencilla"/>
          <p:cNvSpPr/>
          <p:nvPr/>
        </p:nvSpPr>
        <p:spPr>
          <a:xfrm>
            <a:off x="-2143125" y="-296863"/>
            <a:ext cx="2143125" cy="5715001"/>
          </a:xfrm>
          <a:prstGeom prst="snip1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rectángulo"/>
          <p:cNvSpPr/>
          <p:nvPr/>
        </p:nvSpPr>
        <p:spPr>
          <a:xfrm>
            <a:off x="0" y="0"/>
            <a:ext cx="4500563" cy="5715000"/>
          </a:xfrm>
          <a:prstGeom prst="rtTriangle">
            <a:avLst/>
          </a:prstGeom>
          <a:solidFill>
            <a:srgbClr val="C4AD64">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4286250" y="0"/>
            <a:ext cx="4857750" cy="5715000"/>
          </a:xfrm>
          <a:prstGeom prst="rtTriangle">
            <a:avLst/>
          </a:prstGeom>
          <a:solidFill>
            <a:srgbClr val="C4AD64">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179388" y="4657725"/>
            <a:ext cx="87852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fiesta que se acaba, pero la fiesta no se acaba, porque en ese mismo momento comienzan a prepararse las fallas del año siguiente. Y así llevamos la tira de años, tantos que casi no me acuerdo, ¿tantos? O más macho, o más.</a:t>
            </a:r>
          </a:p>
        </p:txBody>
      </p:sp>
      <p:sp>
        <p:nvSpPr>
          <p:cNvPr id="11" name="10 CuadroTexto"/>
          <p:cNvSpPr txBox="1"/>
          <p:nvPr/>
        </p:nvSpPr>
        <p:spPr>
          <a:xfrm>
            <a:off x="539552" y="337220"/>
            <a:ext cx="8064896"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Castillos, Fallas y </a:t>
            </a:r>
            <a:r>
              <a:rPr lang="es-ES" b="1" i="1" dirty="0" err="1" smtClean="0">
                <a:effectLst>
                  <a:glow rad="101600">
                    <a:srgbClr val="C00000">
                      <a:alpha val="60000"/>
                    </a:srgbClr>
                  </a:glow>
                  <a:outerShdw blurRad="38100" dist="38100" dir="2700000" algn="tl">
                    <a:srgbClr val="000000">
                      <a:alpha val="43137"/>
                    </a:srgbClr>
                  </a:outerShdw>
                </a:effectLst>
              </a:rPr>
              <a:t>Nit</a:t>
            </a:r>
            <a:r>
              <a:rPr lang="es-ES" b="1" i="1" dirty="0" smtClean="0">
                <a:effectLst>
                  <a:glow rad="101600">
                    <a:srgbClr val="C00000">
                      <a:alpha val="60000"/>
                    </a:srgbClr>
                  </a:glow>
                  <a:outerShdw blurRad="38100" dist="38100" dir="2700000" algn="tl">
                    <a:srgbClr val="000000">
                      <a:alpha val="43137"/>
                    </a:srgbClr>
                  </a:outerShdw>
                </a:effectLst>
              </a:rPr>
              <a:t> del </a:t>
            </a:r>
            <a:r>
              <a:rPr lang="es-ES" b="1" i="1" dirty="0" err="1" smtClean="0">
                <a:effectLst>
                  <a:glow rad="101600">
                    <a:srgbClr val="C00000">
                      <a:alpha val="60000"/>
                    </a:srgbClr>
                  </a:glow>
                  <a:outerShdw blurRad="38100" dist="38100" dir="2700000" algn="tl">
                    <a:srgbClr val="000000">
                      <a:alpha val="43137"/>
                    </a:srgbClr>
                  </a:outerShdw>
                </a:effectLst>
              </a:rPr>
              <a:t>Foc</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Por la noche se disparan castillos de fuegos artificiales en la Alameda. El castillo más espectacular se llama </a:t>
            </a:r>
            <a:r>
              <a:rPr lang="es-ES" i="1" dirty="0" err="1" smtClean="0">
                <a:effectLst>
                  <a:glow rad="101600">
                    <a:srgbClr val="C00000">
                      <a:alpha val="60000"/>
                    </a:srgbClr>
                  </a:glow>
                  <a:outerShdw blurRad="38100" dist="38100" dir="2700000" algn="tl">
                    <a:srgbClr val="000000">
                      <a:alpha val="43137"/>
                    </a:srgbClr>
                  </a:outerShdw>
                </a:effectLst>
              </a:rPr>
              <a:t>Nit</a:t>
            </a:r>
            <a:r>
              <a:rPr lang="es-ES" i="1" dirty="0" smtClean="0">
                <a:effectLst>
                  <a:glow rad="101600">
                    <a:srgbClr val="C00000">
                      <a:alpha val="60000"/>
                    </a:srgbClr>
                  </a:glow>
                  <a:outerShdw blurRad="38100" dist="38100" dir="2700000" algn="tl">
                    <a:srgbClr val="000000">
                      <a:alpha val="43137"/>
                    </a:srgbClr>
                  </a:outerShdw>
                </a:effectLst>
              </a:rPr>
              <a:t> del </a:t>
            </a:r>
            <a:r>
              <a:rPr lang="es-ES" i="1" dirty="0" err="1" smtClean="0">
                <a:effectLst>
                  <a:glow rad="101600">
                    <a:srgbClr val="C00000">
                      <a:alpha val="60000"/>
                    </a:srgbClr>
                  </a:glow>
                  <a:outerShdw blurRad="38100" dist="38100" dir="2700000" algn="tl">
                    <a:srgbClr val="000000">
                      <a:alpha val="43137"/>
                    </a:srgbClr>
                  </a:outerShdw>
                </a:effectLst>
              </a:rPr>
              <a:t>Foc</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4000">
        <p14:vortex dir="r"/>
      </p:transition>
    </mc:Choice>
    <mc:Fallback xmlns="">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7"/>
                                        </p:tgtEl>
                                        <p:attrNameLst>
                                          <p:attrName>ppt_x</p:attrName>
                                        </p:attrNameLst>
                                      </p:cBhvr>
                                      <p:tavLst>
                                        <p:tav tm="0">
                                          <p:val>
                                            <p:strVal val="ppt_x"/>
                                          </p:val>
                                        </p:tav>
                                        <p:tav tm="100000">
                                          <p:val>
                                            <p:strVal val="ppt_x-ppt_w/2"/>
                                          </p:val>
                                        </p:tav>
                                      </p:tavLst>
                                    </p:anim>
                                    <p:anim calcmode="lin" valueType="num">
                                      <p:cBhvr>
                                        <p:cTn id="13" dur="4000"/>
                                        <p:tgtEl>
                                          <p:spTgt spid="7"/>
                                        </p:tgtEl>
                                        <p:attrNameLst>
                                          <p:attrName>ppt_y</p:attrName>
                                        </p:attrNameLst>
                                      </p:cBhvr>
                                      <p:tavLst>
                                        <p:tav tm="0">
                                          <p:val>
                                            <p:strVal val="ppt_y"/>
                                          </p:val>
                                        </p:tav>
                                        <p:tav tm="100000">
                                          <p:val>
                                            <p:strVal val="ppt_y"/>
                                          </p:val>
                                        </p:tav>
                                      </p:tavLst>
                                    </p:anim>
                                    <p:anim calcmode="lin" valueType="num">
                                      <p:cBhvr>
                                        <p:cTn id="14" dur="4000"/>
                                        <p:tgtEl>
                                          <p:spTgt spid="7"/>
                                        </p:tgtEl>
                                        <p:attrNameLst>
                                          <p:attrName>ppt_w</p:attrName>
                                        </p:attrNameLst>
                                      </p:cBhvr>
                                      <p:tavLst>
                                        <p:tav tm="0">
                                          <p:val>
                                            <p:strVal val="ppt_w"/>
                                          </p:val>
                                        </p:tav>
                                        <p:tav tm="100000">
                                          <p:val>
                                            <p:fltVal val="0"/>
                                          </p:val>
                                        </p:tav>
                                      </p:tavLst>
                                    </p:anim>
                                    <p:anim calcmode="lin" valueType="num">
                                      <p:cBhvr>
                                        <p:cTn id="15" dur="4000"/>
                                        <p:tgtEl>
                                          <p:spTgt spid="7"/>
                                        </p:tgtEl>
                                        <p:attrNameLst>
                                          <p:attrName>ppt_h</p:attrName>
                                        </p:attrNameLst>
                                      </p:cBhvr>
                                      <p:tavLst>
                                        <p:tav tm="0">
                                          <p:val>
                                            <p:strVal val="ppt_h"/>
                                          </p:val>
                                        </p:tav>
                                        <p:tav tm="100000">
                                          <p:val>
                                            <p:strVal val="ppt_h"/>
                                          </p:val>
                                        </p:tav>
                                      </p:tavLst>
                                    </p:anim>
                                    <p:set>
                                      <p:cBhvr>
                                        <p:cTn id="16" dur="1" fill="hold">
                                          <p:stCondLst>
                                            <p:cond delay="3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4000"/>
                                        <p:tgtEl>
                                          <p:spTgt spid="8"/>
                                        </p:tgtEl>
                                        <p:attrNameLst>
                                          <p:attrName>ppt_x</p:attrName>
                                        </p:attrNameLst>
                                      </p:cBhvr>
                                      <p:tavLst>
                                        <p:tav tm="0">
                                          <p:val>
                                            <p:strVal val="ppt_x"/>
                                          </p:val>
                                        </p:tav>
                                        <p:tav tm="100000">
                                          <p:val>
                                            <p:strVal val="ppt_x+ppt_w/2"/>
                                          </p:val>
                                        </p:tav>
                                      </p:tavLst>
                                    </p:anim>
                                    <p:anim calcmode="lin" valueType="num">
                                      <p:cBhvr>
                                        <p:cTn id="19" dur="4000"/>
                                        <p:tgtEl>
                                          <p:spTgt spid="8"/>
                                        </p:tgtEl>
                                        <p:attrNameLst>
                                          <p:attrName>ppt_y</p:attrName>
                                        </p:attrNameLst>
                                      </p:cBhvr>
                                      <p:tavLst>
                                        <p:tav tm="0">
                                          <p:val>
                                            <p:strVal val="ppt_y"/>
                                          </p:val>
                                        </p:tav>
                                        <p:tav tm="100000">
                                          <p:val>
                                            <p:strVal val="ppt_y"/>
                                          </p:val>
                                        </p:tav>
                                      </p:tavLst>
                                    </p:anim>
                                    <p:anim calcmode="lin" valueType="num">
                                      <p:cBhvr>
                                        <p:cTn id="20" dur="4000"/>
                                        <p:tgtEl>
                                          <p:spTgt spid="8"/>
                                        </p:tgtEl>
                                        <p:attrNameLst>
                                          <p:attrName>ppt_w</p:attrName>
                                        </p:attrNameLst>
                                      </p:cBhvr>
                                      <p:tavLst>
                                        <p:tav tm="0">
                                          <p:val>
                                            <p:strVal val="ppt_w"/>
                                          </p:val>
                                        </p:tav>
                                        <p:tav tm="100000">
                                          <p:val>
                                            <p:fltVal val="0"/>
                                          </p:val>
                                        </p:tav>
                                      </p:tavLst>
                                    </p:anim>
                                    <p:anim calcmode="lin" valueType="num">
                                      <p:cBhvr>
                                        <p:cTn id="21" dur="4000"/>
                                        <p:tgtEl>
                                          <p:spTgt spid="8"/>
                                        </p:tgtEl>
                                        <p:attrNameLst>
                                          <p:attrName>ppt_h</p:attrName>
                                        </p:attrNameLst>
                                      </p:cBhvr>
                                      <p:tavLst>
                                        <p:tav tm="0">
                                          <p:val>
                                            <p:strVal val="ppt_h"/>
                                          </p:val>
                                        </p:tav>
                                        <p:tav tm="100000">
                                          <p:val>
                                            <p:strVal val="ppt_h"/>
                                          </p:val>
                                        </p:tav>
                                      </p:tavLst>
                                    </p:anim>
                                    <p:set>
                                      <p:cBhvr>
                                        <p:cTn id="22" dur="1" fill="hold">
                                          <p:stCondLst>
                                            <p:cond delay="3999"/>
                                          </p:stCondLst>
                                        </p:cTn>
                                        <p:tgtEl>
                                          <p:spTgt spid="8"/>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4000" fill="hold"/>
                                        <p:tgtEl>
                                          <p:spTgt spid="10"/>
                                        </p:tgtEl>
                                        <p:attrNameLst>
                                          <p:attrName>ppt_w</p:attrName>
                                        </p:attrNameLst>
                                      </p:cBhvr>
                                      <p:tavLst>
                                        <p:tav tm="0">
                                          <p:val>
                                            <p:strVal val="4/3*#ppt_w"/>
                                          </p:val>
                                        </p:tav>
                                        <p:tav tm="100000">
                                          <p:val>
                                            <p:strVal val="#ppt_w"/>
                                          </p:val>
                                        </p:tav>
                                      </p:tavLst>
                                    </p:anim>
                                    <p:anim calcmode="lin" valueType="num">
                                      <p:cBhvr>
                                        <p:cTn id="26" dur="4000" fill="hold"/>
                                        <p:tgtEl>
                                          <p:spTgt spid="10"/>
                                        </p:tgtEl>
                                        <p:attrNameLst>
                                          <p:attrName>ppt_h</p:attrName>
                                        </p:attrNameLst>
                                      </p:cBhvr>
                                      <p:tavLst>
                                        <p:tav tm="0">
                                          <p:val>
                                            <p:strVal val="4/3*#ppt_h"/>
                                          </p:val>
                                        </p:tav>
                                        <p:tav tm="100000">
                                          <p:val>
                                            <p:strVal val="#ppt_h"/>
                                          </p:val>
                                        </p:tav>
                                      </p:tavLst>
                                    </p:anim>
                                  </p:childTnLst>
                                </p:cTn>
                              </p:par>
                            </p:childTnLst>
                          </p:cTn>
                        </p:par>
                        <p:par>
                          <p:cTn id="27" fill="hold" nodeType="afterGroup">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23200"/>
                            </p:stCondLst>
                            <p:childTnLst>
                              <p:par>
                                <p:cTn id="34" presetID="40" presetClass="entr" presetSubtype="0" fill="hold" grpId="0" nodeType="afterEffect">
                                  <p:stCondLst>
                                    <p:cond delay="100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1"/>
                                          </p:val>
                                        </p:tav>
                                        <p:tav tm="100000">
                                          <p:val>
                                            <p:strVal val="#ppt_x"/>
                                          </p:val>
                                        </p:tav>
                                      </p:tavLst>
                                    </p:anim>
                                    <p:anim calcmode="lin" valueType="num">
                                      <p:cBhvr>
                                        <p:cTn id="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331913" y="0"/>
            <a:ext cx="6624637" cy="1129308"/>
          </a:xfrm>
          <a:prstGeom prst="rect">
            <a:avLst/>
          </a:prstGeom>
        </p:spPr>
        <p:txBody>
          <a:bodyPr wrap="none" fromWordArt="1">
            <a:prstTxWarp prst="textChevron">
              <a:avLst>
                <a:gd name="adj" fmla="val 23899"/>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6019" name="WordArt 3"/>
          <p:cNvSpPr>
            <a:spLocks noChangeArrowheads="1" noChangeShapeType="1" noTextEdit="1"/>
          </p:cNvSpPr>
          <p:nvPr/>
        </p:nvSpPr>
        <p:spPr bwMode="auto">
          <a:xfrm>
            <a:off x="2195736" y="1201316"/>
            <a:ext cx="5113337" cy="708099"/>
          </a:xfrm>
          <a:prstGeom prst="rect">
            <a:avLst/>
          </a:prstGeom>
        </p:spPr>
        <p:txBody>
          <a:bodyPr wrap="none" fromWordArt="1">
            <a:prstTxWarp prst="textDeflateBottom">
              <a:avLst>
                <a:gd name="adj" fmla="val 65120"/>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 </a:t>
            </a:r>
          </a:p>
        </p:txBody>
      </p:sp>
      <p:sp>
        <p:nvSpPr>
          <p:cNvPr id="86020" name="WordArt 4"/>
          <p:cNvSpPr>
            <a:spLocks noChangeArrowheads="1" noChangeShapeType="1" noTextEdit="1"/>
          </p:cNvSpPr>
          <p:nvPr/>
        </p:nvSpPr>
        <p:spPr bwMode="auto">
          <a:xfrm>
            <a:off x="1619672" y="1993404"/>
            <a:ext cx="6335713" cy="636389"/>
          </a:xfrm>
          <a:prstGeom prst="rect">
            <a:avLst/>
          </a:prstGeom>
        </p:spPr>
        <p:txBody>
          <a:bodyPr wrap="none" fromWordArt="1">
            <a:prstTxWarp prst="textPlain">
              <a:avLst>
                <a:gd name="adj" fmla="val 49815"/>
              </a:avLst>
            </a:prstTxWarp>
            <a:scene3d>
              <a:camera prst="perspectiveRelaxedModerately"/>
              <a:lightRig rig="threePt" dir="t"/>
            </a:scene3d>
            <a:sp3d extrusionH="57150">
              <a:bevelT w="38100" h="38100" prst="angle"/>
            </a:sp3d>
          </a:bodyPr>
          <a:lstStyle/>
          <a:p>
            <a:pPr algn="ctr">
              <a:defRPr/>
            </a:pPr>
            <a:r>
              <a:rPr lang="en-US" sz="3600" kern="10" dirty="0">
                <a:ln w="19050">
                  <a:noFill/>
                  <a:round/>
                  <a:headEnd/>
                  <a:tailEnd/>
                </a:ln>
                <a:solidFill>
                  <a:srgbClr val="0066CC"/>
                </a:solidFill>
                <a:effectLst>
                  <a:prstShdw prst="shdw17" dist="17961" dir="13500000">
                    <a:srgbClr val="003D7A"/>
                  </a:prstShdw>
                </a:effectLst>
                <a:latin typeface="High Tower Text"/>
              </a:rPr>
              <a:t> </a:t>
            </a:r>
            <a:r>
              <a:rPr lang="en-U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rPr>
              <a:t>- Where The Hell is Matt  </a:t>
            </a:r>
            <a:endPar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endParaRPr>
          </a:p>
        </p:txBody>
      </p:sp>
      <p:sp>
        <p:nvSpPr>
          <p:cNvPr id="86022" name="WordArt 6"/>
          <p:cNvSpPr>
            <a:spLocks noChangeArrowheads="1" noChangeShapeType="1" noTextEdit="1"/>
          </p:cNvSpPr>
          <p:nvPr/>
        </p:nvSpPr>
        <p:spPr bwMode="auto">
          <a:xfrm>
            <a:off x="1619672" y="2785492"/>
            <a:ext cx="6336704" cy="656208"/>
          </a:xfrm>
          <a:prstGeom prst="rect">
            <a:avLst/>
          </a:prstGeom>
        </p:spPr>
        <p:txBody>
          <a:bodyPr wrap="none" fromWordArt="1">
            <a:prstTxWarp prst="textWave1">
              <a:avLst>
                <a:gd name="adj1" fmla="val 0"/>
                <a:gd name="adj2" fmla="val -198"/>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9999FF"/>
                    </a:gs>
                    <a:gs pos="100000">
                      <a:srgbClr val="009999"/>
                    </a:gs>
                  </a:gsLst>
                  <a:lin ang="5400000" scaled="1"/>
                </a:gradFill>
                <a:effectLst>
                  <a:prstShdw prst="shdw17" dist="17961" dir="13500000">
                    <a:srgbClr val="5C5C99"/>
                  </a:prstShdw>
                </a:effectLst>
                <a:latin typeface="Times New Roman"/>
                <a:cs typeface="Times New Roman"/>
              </a:rPr>
              <a:t> </a:t>
            </a:r>
            <a:r>
              <a:rPr lang="es-ES" sz="3600" kern="10" dirty="0">
                <a:ln w="9525">
                  <a:noFill/>
                  <a:round/>
                  <a:headEnd/>
                  <a:tailEnd/>
                </a:ln>
                <a:gradFill rotWithShape="1">
                  <a:gsLst>
                    <a:gs pos="0">
                      <a:srgbClr val="9999FF"/>
                    </a:gs>
                    <a:gs pos="100000">
                      <a:srgbClr val="009999"/>
                    </a:gs>
                  </a:gsLst>
                  <a:lin ang="5400000" scaled="1"/>
                </a:gradFill>
                <a:effectLst>
                  <a:prstShdw prst="shdw17" dist="17961" dir="13500000">
                    <a:srgbClr val="5C5C99"/>
                  </a:prstShdw>
                  <a:reflection blurRad="6350" stA="60000" endA="900" endPos="58000" dir="5400000" sy="-100000" algn="bl" rotWithShape="0"/>
                </a:effectLst>
                <a:latin typeface="Times New Roman"/>
                <a:cs typeface="Times New Roman"/>
              </a:rPr>
              <a:t>- </a:t>
            </a:r>
            <a:r>
              <a:rPr lang="es-ES" sz="3600" kern="10" dirty="0" smtClean="0">
                <a:ln w="9525">
                  <a:noFill/>
                  <a:round/>
                  <a:headEnd/>
                  <a:tailEnd/>
                </a:ln>
                <a:gradFill rotWithShape="1">
                  <a:gsLst>
                    <a:gs pos="0">
                      <a:srgbClr val="9999FF"/>
                    </a:gs>
                    <a:gs pos="100000">
                      <a:srgbClr val="009999"/>
                    </a:gs>
                  </a:gsLst>
                  <a:lin ang="5400000" scaled="1"/>
                </a:gradFill>
                <a:effectLst>
                  <a:prstShdw prst="shdw17" dist="17961" dir="13500000">
                    <a:srgbClr val="5C5C99"/>
                  </a:prstShdw>
                  <a:reflection blurRad="6350" stA="60000" endA="900" endPos="58000" dir="5400000" sy="-100000" algn="bl" rotWithShape="0"/>
                </a:effectLst>
                <a:latin typeface="Times New Roman"/>
                <a:cs typeface="Times New Roman"/>
              </a:rPr>
              <a:t>Valencia ( Marcha de la bien amada )  </a:t>
            </a:r>
            <a:endParaRPr lang="es-ES" sz="3600" kern="10" dirty="0">
              <a:ln w="9525">
                <a:noFill/>
                <a:round/>
                <a:headEnd/>
                <a:tailEnd/>
              </a:ln>
              <a:gradFill rotWithShape="1">
                <a:gsLst>
                  <a:gs pos="0">
                    <a:srgbClr val="9999FF"/>
                  </a:gs>
                  <a:gs pos="100000">
                    <a:srgbClr val="009999"/>
                  </a:gs>
                </a:gsLst>
                <a:lin ang="5400000" scaled="1"/>
              </a:gradFill>
              <a:effectLst>
                <a:prstShdw prst="shdw17" dist="17961" dir="13500000">
                  <a:srgbClr val="5C5C99"/>
                </a:prstShdw>
                <a:reflection blurRad="6350" stA="60000" endA="900" endPos="58000" dir="5400000" sy="-100000" algn="bl" rotWithShape="0"/>
              </a:effectLst>
              <a:latin typeface="Times New Roman"/>
              <a:cs typeface="Times New Roman"/>
            </a:endParaRPr>
          </a:p>
        </p:txBody>
      </p:sp>
      <p:sp>
        <p:nvSpPr>
          <p:cNvPr id="86023" name="WordArt 7"/>
          <p:cNvSpPr>
            <a:spLocks noChangeArrowheads="1" noChangeShapeType="1" noTextEdit="1"/>
          </p:cNvSpPr>
          <p:nvPr/>
        </p:nvSpPr>
        <p:spPr bwMode="auto">
          <a:xfrm>
            <a:off x="1776512" y="4616772"/>
            <a:ext cx="5315768" cy="780430"/>
          </a:xfrm>
          <a:prstGeom prst="rect">
            <a:avLst/>
          </a:prstGeom>
        </p:spPr>
        <p:txBody>
          <a:bodyPr wrap="none" fromWordArt="1">
            <a:prstTxWarp prst="textTriangle">
              <a:avLst>
                <a:gd name="adj" fmla="val 0"/>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Amparito Roca ( Pasodoble )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7" name="WordArt 7"/>
          <p:cNvSpPr>
            <a:spLocks noChangeArrowheads="1" noChangeShapeType="1" noTextEdit="1"/>
          </p:cNvSpPr>
          <p:nvPr/>
        </p:nvSpPr>
        <p:spPr bwMode="auto">
          <a:xfrm>
            <a:off x="1619672" y="3721596"/>
            <a:ext cx="5832648" cy="648072"/>
          </a:xfrm>
          <a:prstGeom prst="rect">
            <a:avLst/>
          </a:prstGeom>
        </p:spPr>
        <p:txBody>
          <a:bodyPr wrap="none" fromWordArt="1">
            <a:prstTxWarp prst="textTriangle">
              <a:avLst>
                <a:gd name="adj" fmla="val 0"/>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El Fallero ( José Serrano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19" presetClass="entr" presetSubtype="10" fill="hold" nodeType="afterEffect">
                                  <p:stCondLst>
                                    <p:cond delay="500"/>
                                  </p:stCondLst>
                                  <p:childTnLst>
                                    <p:set>
                                      <p:cBhvr>
                                        <p:cTn id="12" dur="1" fill="hold">
                                          <p:stCondLst>
                                            <p:cond delay="0"/>
                                          </p:stCondLst>
                                        </p:cTn>
                                        <p:tgtEl>
                                          <p:spTgt spid="86019"/>
                                        </p:tgtEl>
                                        <p:attrNameLst>
                                          <p:attrName>style.visibility</p:attrName>
                                        </p:attrNameLst>
                                      </p:cBhvr>
                                      <p:to>
                                        <p:strVal val="visible"/>
                                      </p:to>
                                    </p:set>
                                    <p:anim calcmode="lin" valueType="num">
                                      <p:cBhvr>
                                        <p:cTn id="13" dur="2000" fill="hold"/>
                                        <p:tgtEl>
                                          <p:spTgt spid="86019"/>
                                        </p:tgtEl>
                                        <p:attrNameLst>
                                          <p:attrName>ppt_w</p:attrName>
                                        </p:attrNameLst>
                                      </p:cBhvr>
                                      <p:tavLst>
                                        <p:tav tm="0" fmla="#ppt_w*sin(2.5*pi*$)">
                                          <p:val>
                                            <p:fltVal val="0"/>
                                          </p:val>
                                        </p:tav>
                                        <p:tav tm="100000">
                                          <p:val>
                                            <p:fltVal val="1"/>
                                          </p:val>
                                        </p:tav>
                                      </p:tavLst>
                                    </p:anim>
                                    <p:anim calcmode="lin" valueType="num">
                                      <p:cBhvr>
                                        <p:cTn id="14" dur="2000" fill="hold"/>
                                        <p:tgtEl>
                                          <p:spTgt spid="86019"/>
                                        </p:tgtEl>
                                        <p:attrNameLst>
                                          <p:attrName>ppt_h</p:attrName>
                                        </p:attrNameLst>
                                      </p:cBhvr>
                                      <p:tavLst>
                                        <p:tav tm="0">
                                          <p:val>
                                            <p:strVal val="#ppt_h"/>
                                          </p:val>
                                        </p:tav>
                                        <p:tav tm="100000">
                                          <p:val>
                                            <p:strVal val="#ppt_h"/>
                                          </p:val>
                                        </p:tav>
                                      </p:tavLst>
                                    </p:anim>
                                  </p:childTnLst>
                                </p:cTn>
                              </p:par>
                              <p:par>
                                <p:cTn id="15" presetID="7" presetClass="entr" presetSubtype="4" fill="hold" nodeType="withEffect">
                                  <p:stCondLst>
                                    <p:cond delay="500"/>
                                  </p:stCondLst>
                                  <p:childTnLst>
                                    <p:set>
                                      <p:cBhvr>
                                        <p:cTn id="16" dur="1" fill="hold">
                                          <p:stCondLst>
                                            <p:cond delay="0"/>
                                          </p:stCondLst>
                                        </p:cTn>
                                        <p:tgtEl>
                                          <p:spTgt spid="86019"/>
                                        </p:tgtEl>
                                        <p:attrNameLst>
                                          <p:attrName>style.visibility</p:attrName>
                                        </p:attrNameLst>
                                      </p:cBhvr>
                                      <p:to>
                                        <p:strVal val="visible"/>
                                      </p:to>
                                    </p:set>
                                    <p:anim calcmode="lin" valueType="num">
                                      <p:cBhvr additive="base">
                                        <p:cTn id="17" dur="2000" fill="hold"/>
                                        <p:tgtEl>
                                          <p:spTgt spid="86019"/>
                                        </p:tgtEl>
                                        <p:attrNameLst>
                                          <p:attrName>ppt_x</p:attrName>
                                        </p:attrNameLst>
                                      </p:cBhvr>
                                      <p:tavLst>
                                        <p:tav tm="0">
                                          <p:val>
                                            <p:strVal val="#ppt_x"/>
                                          </p:val>
                                        </p:tav>
                                        <p:tav tm="100000">
                                          <p:val>
                                            <p:strVal val="#ppt_x"/>
                                          </p:val>
                                        </p:tav>
                                      </p:tavLst>
                                    </p:anim>
                                    <p:anim calcmode="lin" valueType="num">
                                      <p:cBhvr additive="base">
                                        <p:cTn id="18" dur="2000" fill="hold"/>
                                        <p:tgtEl>
                                          <p:spTgt spid="86019"/>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4500"/>
                            </p:stCondLst>
                            <p:childTnLst>
                              <p:par>
                                <p:cTn id="20" presetID="15" presetClass="entr" presetSubtype="0"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p:cTn id="22" dur="2000" fill="hold"/>
                                        <p:tgtEl>
                                          <p:spTgt spid="86020"/>
                                        </p:tgtEl>
                                        <p:attrNameLst>
                                          <p:attrName>ppt_w</p:attrName>
                                        </p:attrNameLst>
                                      </p:cBhvr>
                                      <p:tavLst>
                                        <p:tav tm="0">
                                          <p:val>
                                            <p:fltVal val="0"/>
                                          </p:val>
                                        </p:tav>
                                        <p:tav tm="100000">
                                          <p:val>
                                            <p:strVal val="#ppt_w"/>
                                          </p:val>
                                        </p:tav>
                                      </p:tavLst>
                                    </p:anim>
                                    <p:anim calcmode="lin" valueType="num">
                                      <p:cBhvr>
                                        <p:cTn id="23" dur="2000" fill="hold"/>
                                        <p:tgtEl>
                                          <p:spTgt spid="86020"/>
                                        </p:tgtEl>
                                        <p:attrNameLst>
                                          <p:attrName>ppt_h</p:attrName>
                                        </p:attrNameLst>
                                      </p:cBhvr>
                                      <p:tavLst>
                                        <p:tav tm="0">
                                          <p:val>
                                            <p:fltVal val="0"/>
                                          </p:val>
                                        </p:tav>
                                        <p:tav tm="100000">
                                          <p:val>
                                            <p:strVal val="#ppt_h"/>
                                          </p:val>
                                        </p:tav>
                                      </p:tavLst>
                                    </p:anim>
                                    <p:anim calcmode="lin" valueType="num">
                                      <p:cBhvr>
                                        <p:cTn id="24" dur="2000" fill="hold"/>
                                        <p:tgtEl>
                                          <p:spTgt spid="86020"/>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86020"/>
                                        </p:tgtEl>
                                        <p:attrNameLst>
                                          <p:attrName>ppt_y</p:attrName>
                                        </p:attrNameLst>
                                      </p:cBhvr>
                                      <p:tavLst>
                                        <p:tav tm="0" fmla="#ppt_y+(sin(-2*pi*(1-$))*-#ppt_x+cos(-2*pi*(1-$))*(1-#ppt_y))*(1-$)">
                                          <p:val>
                                            <p:fltVal val="0"/>
                                          </p:val>
                                        </p:tav>
                                        <p:tav tm="100000">
                                          <p:val>
                                            <p:fltVal val="1"/>
                                          </p:val>
                                        </p:tav>
                                      </p:tavLst>
                                    </p:anim>
                                  </p:childTnLst>
                                </p:cTn>
                              </p:par>
                            </p:childTnLst>
                          </p:cTn>
                        </p:par>
                        <p:par>
                          <p:cTn id="26" fill="hold" nodeType="afterGroup">
                            <p:stCondLst>
                              <p:cond delay="7000"/>
                            </p:stCondLst>
                            <p:childTnLst>
                              <p:par>
                                <p:cTn id="27" presetID="26" presetClass="entr" presetSubtype="0" fill="hold" nodeType="afterEffect">
                                  <p:stCondLst>
                                    <p:cond delay="500"/>
                                  </p:stCondLst>
                                  <p:childTnLst>
                                    <p:set>
                                      <p:cBhvr>
                                        <p:cTn id="28" dur="1" fill="hold">
                                          <p:stCondLst>
                                            <p:cond delay="0"/>
                                          </p:stCondLst>
                                        </p:cTn>
                                        <p:tgtEl>
                                          <p:spTgt spid="86022"/>
                                        </p:tgtEl>
                                        <p:attrNameLst>
                                          <p:attrName>style.visibility</p:attrName>
                                        </p:attrNameLst>
                                      </p:cBhvr>
                                      <p:to>
                                        <p:strVal val="visible"/>
                                      </p:to>
                                    </p:set>
                                    <p:animEffect transition="in" filter="wipe(down)">
                                      <p:cBhvr>
                                        <p:cTn id="29" dur="580">
                                          <p:stCondLst>
                                            <p:cond delay="0"/>
                                          </p:stCondLst>
                                        </p:cTn>
                                        <p:tgtEl>
                                          <p:spTgt spid="86022"/>
                                        </p:tgtEl>
                                      </p:cBhvr>
                                    </p:animEffect>
                                    <p:anim calcmode="lin" valueType="num">
                                      <p:cBhvr>
                                        <p:cTn id="30" dur="1822" tmFilter="0,0; 0.14,0.36; 0.43,0.73; 0.71,0.91; 1.0,1.0">
                                          <p:stCondLst>
                                            <p:cond delay="0"/>
                                          </p:stCondLst>
                                        </p:cTn>
                                        <p:tgtEl>
                                          <p:spTgt spid="86022"/>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86022"/>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86022"/>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86022"/>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86022"/>
                                        </p:tgtEl>
                                        <p:attrNameLst>
                                          <p:attrName>ppt_y</p:attrName>
                                        </p:attrNameLst>
                                      </p:cBhvr>
                                      <p:tavLst>
                                        <p:tav tm="0" fmla="#ppt_y-sin(pi*$)/81">
                                          <p:val>
                                            <p:fltVal val="0"/>
                                          </p:val>
                                        </p:tav>
                                        <p:tav tm="100000">
                                          <p:val>
                                            <p:fltVal val="1"/>
                                          </p:val>
                                        </p:tav>
                                      </p:tavLst>
                                    </p:anim>
                                    <p:animScale>
                                      <p:cBhvr>
                                        <p:cTn id="35" dur="26">
                                          <p:stCondLst>
                                            <p:cond delay="650"/>
                                          </p:stCondLst>
                                        </p:cTn>
                                        <p:tgtEl>
                                          <p:spTgt spid="86022"/>
                                        </p:tgtEl>
                                      </p:cBhvr>
                                      <p:to x="100000" y="60000"/>
                                    </p:animScale>
                                    <p:animScale>
                                      <p:cBhvr>
                                        <p:cTn id="36" dur="166" decel="50000">
                                          <p:stCondLst>
                                            <p:cond delay="676"/>
                                          </p:stCondLst>
                                        </p:cTn>
                                        <p:tgtEl>
                                          <p:spTgt spid="86022"/>
                                        </p:tgtEl>
                                      </p:cBhvr>
                                      <p:to x="100000" y="100000"/>
                                    </p:animScale>
                                    <p:animScale>
                                      <p:cBhvr>
                                        <p:cTn id="37" dur="26">
                                          <p:stCondLst>
                                            <p:cond delay="1312"/>
                                          </p:stCondLst>
                                        </p:cTn>
                                        <p:tgtEl>
                                          <p:spTgt spid="86022"/>
                                        </p:tgtEl>
                                      </p:cBhvr>
                                      <p:to x="100000" y="80000"/>
                                    </p:animScale>
                                    <p:animScale>
                                      <p:cBhvr>
                                        <p:cTn id="38" dur="166" decel="50000">
                                          <p:stCondLst>
                                            <p:cond delay="1338"/>
                                          </p:stCondLst>
                                        </p:cTn>
                                        <p:tgtEl>
                                          <p:spTgt spid="86022"/>
                                        </p:tgtEl>
                                      </p:cBhvr>
                                      <p:to x="100000" y="100000"/>
                                    </p:animScale>
                                    <p:animScale>
                                      <p:cBhvr>
                                        <p:cTn id="39" dur="26">
                                          <p:stCondLst>
                                            <p:cond delay="1642"/>
                                          </p:stCondLst>
                                        </p:cTn>
                                        <p:tgtEl>
                                          <p:spTgt spid="86022"/>
                                        </p:tgtEl>
                                      </p:cBhvr>
                                      <p:to x="100000" y="90000"/>
                                    </p:animScale>
                                    <p:animScale>
                                      <p:cBhvr>
                                        <p:cTn id="40" dur="166" decel="50000">
                                          <p:stCondLst>
                                            <p:cond delay="1668"/>
                                          </p:stCondLst>
                                        </p:cTn>
                                        <p:tgtEl>
                                          <p:spTgt spid="86022"/>
                                        </p:tgtEl>
                                      </p:cBhvr>
                                      <p:to x="100000" y="100000"/>
                                    </p:animScale>
                                    <p:animScale>
                                      <p:cBhvr>
                                        <p:cTn id="41" dur="26">
                                          <p:stCondLst>
                                            <p:cond delay="1808"/>
                                          </p:stCondLst>
                                        </p:cTn>
                                        <p:tgtEl>
                                          <p:spTgt spid="86022"/>
                                        </p:tgtEl>
                                      </p:cBhvr>
                                      <p:to x="100000" y="95000"/>
                                    </p:animScale>
                                    <p:animScale>
                                      <p:cBhvr>
                                        <p:cTn id="42" dur="166" decel="50000">
                                          <p:stCondLst>
                                            <p:cond delay="1834"/>
                                          </p:stCondLst>
                                        </p:cTn>
                                        <p:tgtEl>
                                          <p:spTgt spid="86022"/>
                                        </p:tgtEl>
                                      </p:cBhvr>
                                      <p:to x="100000" y="100000"/>
                                    </p:animScale>
                                  </p:childTnLst>
                                </p:cTn>
                              </p:par>
                            </p:childTnLst>
                          </p:cTn>
                        </p:par>
                        <p:par>
                          <p:cTn id="43" fill="hold" nodeType="afterGroup">
                            <p:stCondLst>
                              <p:cond delay="9500"/>
                            </p:stCondLst>
                            <p:childTnLst>
                              <p:par>
                                <p:cTn id="44" presetID="34" presetClass="entr" presetSubtype="0" fill="hold" nodeType="afterEffect">
                                  <p:stCondLst>
                                    <p:cond delay="500"/>
                                  </p:stCondLst>
                                  <p:childTnLst>
                                    <p:set>
                                      <p:cBhvr>
                                        <p:cTn id="45" dur="1" fill="hold">
                                          <p:stCondLst>
                                            <p:cond delay="0"/>
                                          </p:stCondLst>
                                        </p:cTn>
                                        <p:tgtEl>
                                          <p:spTgt spid="7"/>
                                        </p:tgtEl>
                                        <p:attrNameLst>
                                          <p:attrName>style.visibility</p:attrName>
                                        </p:attrNameLst>
                                      </p:cBhvr>
                                      <p:to>
                                        <p:strVal val="visible"/>
                                      </p:to>
                                    </p:set>
                                    <p:anim from="(-#ppt_w/2)" to="(#ppt_x)" calcmode="lin" valueType="num">
                                      <p:cBhvr>
                                        <p:cTn id="46" dur="1200" fill="hold">
                                          <p:stCondLst>
                                            <p:cond delay="0"/>
                                          </p:stCondLst>
                                        </p:cTn>
                                        <p:tgtEl>
                                          <p:spTgt spid="7"/>
                                        </p:tgtEl>
                                        <p:attrNameLst>
                                          <p:attrName>ppt_x</p:attrName>
                                        </p:attrNameLst>
                                      </p:cBhvr>
                                    </p:anim>
                                    <p:anim from="0" to="-1.0" calcmode="lin" valueType="num">
                                      <p:cBhvr>
                                        <p:cTn id="47" dur="400" decel="50000" autoRev="1" fill="hold">
                                          <p:stCondLst>
                                            <p:cond delay="1200"/>
                                          </p:stCondLst>
                                        </p:cTn>
                                        <p:tgtEl>
                                          <p:spTgt spid="7"/>
                                        </p:tgtEl>
                                        <p:attrNameLst>
                                          <p:attrName>xshear</p:attrName>
                                        </p:attrNameLst>
                                      </p:cBhvr>
                                    </p:anim>
                                    <p:animScale>
                                      <p:cBhvr>
                                        <p:cTn id="48" dur="400" decel="100000" autoRev="1" fill="hold">
                                          <p:stCondLst>
                                            <p:cond delay="1200"/>
                                          </p:stCondLst>
                                        </p:cTn>
                                        <p:tgtEl>
                                          <p:spTgt spid="7"/>
                                        </p:tgtEl>
                                      </p:cBhvr>
                                      <p:from x="100000" y="100000"/>
                                      <p:to x="80000" y="100000"/>
                                    </p:animScale>
                                    <p:anim by="(#ppt_h/3+#ppt_w*0.1)" calcmode="lin" valueType="num">
                                      <p:cBhvr additive="sum">
                                        <p:cTn id="49" dur="400" decel="100000" autoRev="1" fill="hold">
                                          <p:stCondLst>
                                            <p:cond delay="1200"/>
                                          </p:stCondLst>
                                        </p:cTn>
                                        <p:tgtEl>
                                          <p:spTgt spid="7"/>
                                        </p:tgtEl>
                                        <p:attrNameLst>
                                          <p:attrName>ppt_x</p:attrName>
                                        </p:attrNameLst>
                                      </p:cBhvr>
                                    </p:anim>
                                  </p:childTnLst>
                                </p:cTn>
                              </p:par>
                            </p:childTnLst>
                          </p:cTn>
                        </p:par>
                        <p:par>
                          <p:cTn id="50" fill="hold" nodeType="afterGroup">
                            <p:stCondLst>
                              <p:cond delay="12000"/>
                            </p:stCondLst>
                            <p:childTnLst>
                              <p:par>
                                <p:cTn id="51" presetID="34" presetClass="entr" presetSubtype="0" fill="hold" nodeType="afterEffect">
                                  <p:stCondLst>
                                    <p:cond delay="500"/>
                                  </p:stCondLst>
                                  <p:childTnLst>
                                    <p:set>
                                      <p:cBhvr>
                                        <p:cTn id="52" dur="1" fill="hold">
                                          <p:stCondLst>
                                            <p:cond delay="0"/>
                                          </p:stCondLst>
                                        </p:cTn>
                                        <p:tgtEl>
                                          <p:spTgt spid="86023"/>
                                        </p:tgtEl>
                                        <p:attrNameLst>
                                          <p:attrName>style.visibility</p:attrName>
                                        </p:attrNameLst>
                                      </p:cBhvr>
                                      <p:to>
                                        <p:strVal val="visible"/>
                                      </p:to>
                                    </p:set>
                                    <p:anim from="(-#ppt_w/2)" to="(#ppt_x)" calcmode="lin" valueType="num">
                                      <p:cBhvr>
                                        <p:cTn id="53" dur="1200" fill="hold">
                                          <p:stCondLst>
                                            <p:cond delay="0"/>
                                          </p:stCondLst>
                                        </p:cTn>
                                        <p:tgtEl>
                                          <p:spTgt spid="86023"/>
                                        </p:tgtEl>
                                        <p:attrNameLst>
                                          <p:attrName>ppt_x</p:attrName>
                                        </p:attrNameLst>
                                      </p:cBhvr>
                                    </p:anim>
                                    <p:anim from="0" to="-1.0" calcmode="lin" valueType="num">
                                      <p:cBhvr>
                                        <p:cTn id="54" dur="400" decel="50000" autoRev="1" fill="hold">
                                          <p:stCondLst>
                                            <p:cond delay="1200"/>
                                          </p:stCondLst>
                                        </p:cTn>
                                        <p:tgtEl>
                                          <p:spTgt spid="86023"/>
                                        </p:tgtEl>
                                        <p:attrNameLst>
                                          <p:attrName>xshear</p:attrName>
                                        </p:attrNameLst>
                                      </p:cBhvr>
                                    </p:anim>
                                    <p:animScale>
                                      <p:cBhvr>
                                        <p:cTn id="55" dur="400" decel="100000" autoRev="1" fill="hold">
                                          <p:stCondLst>
                                            <p:cond delay="1200"/>
                                          </p:stCondLst>
                                        </p:cTn>
                                        <p:tgtEl>
                                          <p:spTgt spid="86023"/>
                                        </p:tgtEl>
                                      </p:cBhvr>
                                      <p:from x="100000" y="100000"/>
                                      <p:to x="80000" y="100000"/>
                                    </p:animScale>
                                    <p:anim by="(#ppt_h/3+#ppt_w*0.1)" calcmode="lin" valueType="num">
                                      <p:cBhvr additive="sum">
                                        <p:cTn id="56" dur="400" decel="100000" autoRev="1" fill="hold">
                                          <p:stCondLst>
                                            <p:cond delay="1200"/>
                                          </p:stCondLst>
                                        </p:cTn>
                                        <p:tgtEl>
                                          <p:spTgt spid="86023"/>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475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4755"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solidFill>
                <a:srgbClr val="000000"/>
              </a:solidFill>
            </a:endParaRPr>
          </a:p>
        </p:txBody>
      </p:sp>
      <p:pic>
        <p:nvPicPr>
          <p:cNvPr id="74756" name="Picture 7" descr="logo_grand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7"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4758"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74759" name="Picture 10" descr="email">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0" name="Picture 17" descr="flechas-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1"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2"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3"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4"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4573</TotalTime>
  <Words>2433</Words>
  <Application>Microsoft Office PowerPoint</Application>
  <PresentationFormat>Presentación en pantalla (16:10)</PresentationFormat>
  <Paragraphs>85</Paragraphs>
  <Slides>64</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64</vt:i4>
      </vt:variant>
    </vt:vector>
  </HeadingPairs>
  <TitlesOfParts>
    <vt:vector size="73"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482</cp:revision>
  <dcterms:created xsi:type="dcterms:W3CDTF">2014-02-21T10:45:14Z</dcterms:created>
  <dcterms:modified xsi:type="dcterms:W3CDTF">2025-03-17T11:52:26Z</dcterms:modified>
</cp:coreProperties>
</file>