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1"/>
    <p:sldMasterId id="2147483665" r:id="rId2"/>
  </p:sldMasterIdLst>
  <p:notesMasterIdLst>
    <p:notesMasterId r:id="rId81"/>
  </p:notesMasterIdLst>
  <p:sldIdLst>
    <p:sldId id="285" r:id="rId3"/>
    <p:sldId id="417" r:id="rId4"/>
    <p:sldId id="469" r:id="rId5"/>
    <p:sldId id="464" r:id="rId6"/>
    <p:sldId id="476" r:id="rId7"/>
    <p:sldId id="483" r:id="rId8"/>
    <p:sldId id="461" r:id="rId9"/>
    <p:sldId id="482" r:id="rId10"/>
    <p:sldId id="462" r:id="rId11"/>
    <p:sldId id="458" r:id="rId12"/>
    <p:sldId id="463" r:id="rId13"/>
    <p:sldId id="471" r:id="rId14"/>
    <p:sldId id="473" r:id="rId15"/>
    <p:sldId id="286" r:id="rId16"/>
    <p:sldId id="335" r:id="rId17"/>
    <p:sldId id="479" r:id="rId18"/>
    <p:sldId id="475" r:id="rId19"/>
    <p:sldId id="451" r:id="rId20"/>
    <p:sldId id="296" r:id="rId21"/>
    <p:sldId id="481" r:id="rId22"/>
    <p:sldId id="472" r:id="rId23"/>
    <p:sldId id="440" r:id="rId24"/>
    <p:sldId id="291" r:id="rId25"/>
    <p:sldId id="293" r:id="rId26"/>
    <p:sldId id="334" r:id="rId27"/>
    <p:sldId id="331" r:id="rId28"/>
    <p:sldId id="438" r:id="rId29"/>
    <p:sldId id="292" r:id="rId30"/>
    <p:sldId id="315" r:id="rId31"/>
    <p:sldId id="308" r:id="rId32"/>
    <p:sldId id="316" r:id="rId33"/>
    <p:sldId id="318" r:id="rId34"/>
    <p:sldId id="319" r:id="rId35"/>
    <p:sldId id="323" r:id="rId36"/>
    <p:sldId id="294" r:id="rId37"/>
    <p:sldId id="326" r:id="rId38"/>
    <p:sldId id="436" r:id="rId39"/>
    <p:sldId id="310" r:id="rId40"/>
    <p:sldId id="298" r:id="rId41"/>
    <p:sldId id="333" r:id="rId42"/>
    <p:sldId id="287" r:id="rId43"/>
    <p:sldId id="290" r:id="rId44"/>
    <p:sldId id="444" r:id="rId45"/>
    <p:sldId id="311" r:id="rId46"/>
    <p:sldId id="320" r:id="rId47"/>
    <p:sldId id="289" r:id="rId48"/>
    <p:sldId id="284" r:id="rId49"/>
    <p:sldId id="321" r:id="rId50"/>
    <p:sldId id="295" r:id="rId51"/>
    <p:sldId id="302" r:id="rId52"/>
    <p:sldId id="300" r:id="rId53"/>
    <p:sldId id="322" r:id="rId54"/>
    <p:sldId id="419" r:id="rId55"/>
    <p:sldId id="307" r:id="rId56"/>
    <p:sldId id="468" r:id="rId57"/>
    <p:sldId id="336" r:id="rId58"/>
    <p:sldId id="420" r:id="rId59"/>
    <p:sldId id="306" r:id="rId60"/>
    <p:sldId id="484" r:id="rId61"/>
    <p:sldId id="485" r:id="rId62"/>
    <p:sldId id="486" r:id="rId63"/>
    <p:sldId id="487" r:id="rId64"/>
    <p:sldId id="430" r:id="rId65"/>
    <p:sldId id="477" r:id="rId66"/>
    <p:sldId id="299" r:id="rId67"/>
    <p:sldId id="332" r:id="rId68"/>
    <p:sldId id="314" r:id="rId69"/>
    <p:sldId id="426" r:id="rId70"/>
    <p:sldId id="422" r:id="rId71"/>
    <p:sldId id="421" r:id="rId72"/>
    <p:sldId id="329" r:id="rId73"/>
    <p:sldId id="423" r:id="rId74"/>
    <p:sldId id="424" r:id="rId75"/>
    <p:sldId id="428" r:id="rId76"/>
    <p:sldId id="304" r:id="rId77"/>
    <p:sldId id="328" r:id="rId78"/>
    <p:sldId id="418" r:id="rId79"/>
    <p:sldId id="488" r:id="rId80"/>
  </p:sldIdLst>
  <p:sldSz cx="10369550" cy="6858000"/>
  <p:notesSz cx="6858000" cy="9144000"/>
  <p:defaultTextStyle>
    <a:defPPr>
      <a:defRPr lang="es-ES"/>
    </a:defPPr>
    <a:lvl1pPr algn="l" rtl="0" fontAlgn="base">
      <a:spcBef>
        <a:spcPct val="0"/>
      </a:spcBef>
      <a:spcAft>
        <a:spcPct val="0"/>
      </a:spcAft>
      <a:defRPr kern="1200">
        <a:solidFill>
          <a:schemeClr val="tx1"/>
        </a:solidFill>
        <a:latin typeface="Tahoma" pitchFamily="34" charset="0"/>
        <a:ea typeface="+mn-ea"/>
        <a:cs typeface="Arial" charset="0"/>
      </a:defRPr>
    </a:lvl1pPr>
    <a:lvl2pPr marL="457200" algn="l" rtl="0" fontAlgn="base">
      <a:spcBef>
        <a:spcPct val="0"/>
      </a:spcBef>
      <a:spcAft>
        <a:spcPct val="0"/>
      </a:spcAft>
      <a:defRPr kern="1200">
        <a:solidFill>
          <a:schemeClr val="tx1"/>
        </a:solidFill>
        <a:latin typeface="Tahoma" pitchFamily="34" charset="0"/>
        <a:ea typeface="+mn-ea"/>
        <a:cs typeface="Arial" charset="0"/>
      </a:defRPr>
    </a:lvl2pPr>
    <a:lvl3pPr marL="914400" algn="l" rtl="0" fontAlgn="base">
      <a:spcBef>
        <a:spcPct val="0"/>
      </a:spcBef>
      <a:spcAft>
        <a:spcPct val="0"/>
      </a:spcAft>
      <a:defRPr kern="1200">
        <a:solidFill>
          <a:schemeClr val="tx1"/>
        </a:solidFill>
        <a:latin typeface="Tahoma" pitchFamily="34" charset="0"/>
        <a:ea typeface="+mn-ea"/>
        <a:cs typeface="Arial" charset="0"/>
      </a:defRPr>
    </a:lvl3pPr>
    <a:lvl4pPr marL="1371600" algn="l" rtl="0" fontAlgn="base">
      <a:spcBef>
        <a:spcPct val="0"/>
      </a:spcBef>
      <a:spcAft>
        <a:spcPct val="0"/>
      </a:spcAft>
      <a:defRPr kern="1200">
        <a:solidFill>
          <a:schemeClr val="tx1"/>
        </a:solidFill>
        <a:latin typeface="Tahoma" pitchFamily="34" charset="0"/>
        <a:ea typeface="+mn-ea"/>
        <a:cs typeface="Arial" charset="0"/>
      </a:defRPr>
    </a:lvl4pPr>
    <a:lvl5pPr marL="1828800" algn="l" rtl="0" fontAlgn="base">
      <a:spcBef>
        <a:spcPct val="0"/>
      </a:spcBef>
      <a:spcAft>
        <a:spcPct val="0"/>
      </a:spcAft>
      <a:defRPr kern="1200">
        <a:solidFill>
          <a:schemeClr val="tx1"/>
        </a:solidFill>
        <a:latin typeface="Tahoma" pitchFamily="34" charset="0"/>
        <a:ea typeface="+mn-ea"/>
        <a:cs typeface="Arial" charset="0"/>
      </a:defRPr>
    </a:lvl5pPr>
    <a:lvl6pPr marL="2286000" algn="l" defTabSz="914400" rtl="0" eaLnBrk="1" latinLnBrk="0" hangingPunct="1">
      <a:defRPr kern="1200">
        <a:solidFill>
          <a:schemeClr val="tx1"/>
        </a:solidFill>
        <a:latin typeface="Tahoma" pitchFamily="34" charset="0"/>
        <a:ea typeface="+mn-ea"/>
        <a:cs typeface="Arial" charset="0"/>
      </a:defRPr>
    </a:lvl6pPr>
    <a:lvl7pPr marL="2743200" algn="l" defTabSz="914400" rtl="0" eaLnBrk="1" latinLnBrk="0" hangingPunct="1">
      <a:defRPr kern="1200">
        <a:solidFill>
          <a:schemeClr val="tx1"/>
        </a:solidFill>
        <a:latin typeface="Tahoma" pitchFamily="34" charset="0"/>
        <a:ea typeface="+mn-ea"/>
        <a:cs typeface="Arial" charset="0"/>
      </a:defRPr>
    </a:lvl7pPr>
    <a:lvl8pPr marL="3200400" algn="l" defTabSz="914400" rtl="0" eaLnBrk="1" latinLnBrk="0" hangingPunct="1">
      <a:defRPr kern="1200">
        <a:solidFill>
          <a:schemeClr val="tx1"/>
        </a:solidFill>
        <a:latin typeface="Tahoma" pitchFamily="34" charset="0"/>
        <a:ea typeface="+mn-ea"/>
        <a:cs typeface="Arial" charset="0"/>
      </a:defRPr>
    </a:lvl8pPr>
    <a:lvl9pPr marL="3657600" algn="l" defTabSz="914400" rtl="0" eaLnBrk="1" latinLnBrk="0" hangingPunct="1">
      <a:defRPr kern="1200">
        <a:solidFill>
          <a:schemeClr val="tx1"/>
        </a:solidFill>
        <a:latin typeface="Tahoma" pitchFamily="34" charset="0"/>
        <a:ea typeface="+mn-ea"/>
        <a:cs typeface="Arial" charset="0"/>
      </a:defRPr>
    </a:lvl9pPr>
  </p:defaultTextStyle>
  <p:modifyVerifier cryptProviderType="rsaFull" cryptAlgorithmClass="hash" cryptAlgorithmType="typeAny" cryptAlgorithmSid="4" spinCount="50000" saltData="gApiM+r59uty3E2IuuWMiA" hashData="xwrQEN1UgvcgAFZ7Brzo6E8ekg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1A"/>
    <a:srgbClr val="00FFFF"/>
    <a:srgbClr val="333333"/>
    <a:srgbClr val="FF0000"/>
    <a:srgbClr val="993300"/>
    <a:srgbClr val="CC6600"/>
    <a:srgbClr val="000000"/>
    <a:srgbClr val="10F84D"/>
    <a:srgbClr val="FB3F1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46" y="-810"/>
      </p:cViewPr>
      <p:guideLst>
        <p:guide orient="horz" pos="2160"/>
        <p:guide pos="326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s-ES"/>
          </a:p>
        </p:txBody>
      </p:sp>
      <p:sp>
        <p:nvSpPr>
          <p:cNvPr id="501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s-ES"/>
          </a:p>
        </p:txBody>
      </p:sp>
      <p:sp>
        <p:nvSpPr>
          <p:cNvPr id="50180" name="Rectangle 4"/>
          <p:cNvSpPr>
            <a:spLocks noGrp="1" noRot="1" noChangeAspect="1" noChangeArrowheads="1" noTextEdit="1"/>
          </p:cNvSpPr>
          <p:nvPr>
            <p:ph type="sldImg" idx="2"/>
          </p:nvPr>
        </p:nvSpPr>
        <p:spPr bwMode="auto">
          <a:xfrm>
            <a:off x="836613" y="685800"/>
            <a:ext cx="5184775" cy="3429000"/>
          </a:xfrm>
          <a:prstGeom prst="rect">
            <a:avLst/>
          </a:prstGeom>
          <a:noFill/>
          <a:ln w="9525">
            <a:solidFill>
              <a:srgbClr val="000000"/>
            </a:solidFill>
            <a:miter lim="800000"/>
            <a:headEnd/>
            <a:tailEnd/>
          </a:ln>
          <a:effectLst/>
        </p:spPr>
      </p:sp>
      <p:sp>
        <p:nvSpPr>
          <p:cNvPr id="501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501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s-ES"/>
          </a:p>
        </p:txBody>
      </p:sp>
      <p:sp>
        <p:nvSpPr>
          <p:cNvPr id="501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297C1B63-67DA-49EB-A494-D0641C481D0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6"/>
            <a:ext cx="881411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3" y="3886200"/>
            <a:ext cx="725868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D7DFF532-46DD-4DD7-AFF8-78CC9DB88074}" type="slidenum">
              <a:rPr lang="es-ES_tradnl"/>
              <a:pPr/>
              <a:t>‹Nº›</a:t>
            </a:fld>
            <a:endParaRPr lang="es-ES_tradnl"/>
          </a:p>
        </p:txBody>
      </p:sp>
    </p:spTree>
  </p:cSld>
  <p:clrMapOvr>
    <a:masterClrMapping/>
  </p:clrMapOvr>
  <p:transition spd="slow"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8C7367D-0298-4AB9-B193-2038AF8F0E9D}" type="slidenum">
              <a:rPr lang="es-ES_tradnl"/>
              <a:pPr/>
              <a:t>‹Nº›</a:t>
            </a:fld>
            <a:endParaRPr lang="es-ES_tradnl"/>
          </a:p>
        </p:txBody>
      </p:sp>
    </p:spTree>
  </p:cSld>
  <p:clrMapOvr>
    <a:masterClrMapping/>
  </p:clrMapOvr>
  <p:transition spd="slow"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9123" y="4406901"/>
            <a:ext cx="881411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9123" y="2906713"/>
            <a:ext cx="8814118"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C49E93E-A89B-44D0-B929-21A97182929A}" type="slidenum">
              <a:rPr lang="es-ES_tradnl"/>
              <a:pPr/>
              <a:t>‹Nº›</a:t>
            </a:fld>
            <a:endParaRPr lang="es-ES_tradnl"/>
          </a:p>
        </p:txBody>
      </p:sp>
    </p:spTree>
  </p:cSld>
  <p:clrMapOvr>
    <a:masterClrMapping/>
  </p:clrMapOvr>
  <p:transition spd="slow"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8477"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71188"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BBA33E04-5C9B-4DB0-9EAE-A261EBE64C25}" type="slidenum">
              <a:rPr lang="es-ES_tradnl"/>
              <a:pPr/>
              <a:t>‹Nº›</a:t>
            </a:fld>
            <a:endParaRPr lang="es-ES_tradnl"/>
          </a:p>
        </p:txBody>
      </p:sp>
    </p:spTree>
  </p:cSld>
  <p:clrMapOvr>
    <a:masterClrMapping/>
  </p:clrMapOvr>
  <p:transition spd="slow"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535113"/>
            <a:ext cx="45816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8478" y="2174875"/>
            <a:ext cx="45816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67588" y="1535113"/>
            <a:ext cx="45834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67588" y="2174875"/>
            <a:ext cx="45834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E79627C9-3F85-4930-9A69-9FC62B268292}" type="slidenum">
              <a:rPr lang="es-ES_tradnl"/>
              <a:pPr/>
              <a:t>‹Nº›</a:t>
            </a:fld>
            <a:endParaRPr lang="es-ES_tradnl"/>
          </a:p>
        </p:txBody>
      </p:sp>
    </p:spTree>
  </p:cSld>
  <p:clrMapOvr>
    <a:masterClrMapping/>
  </p:clrMapOvr>
  <p:transition spd="slow"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F809DCCC-FEED-4353-9EE2-3D7758A8A5E7}" type="slidenum">
              <a:rPr lang="es-ES_tradnl"/>
              <a:pPr/>
              <a:t>‹Nº›</a:t>
            </a:fld>
            <a:endParaRPr lang="es-ES_tradnl"/>
          </a:p>
        </p:txBody>
      </p:sp>
    </p:spTree>
  </p:cSld>
  <p:clrMapOvr>
    <a:masterClrMapping/>
  </p:clrMapOvr>
  <p:transition spd="slow"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C69068F-38A8-4BC7-96D7-FFB2919819FB}" type="slidenum">
              <a:rPr lang="es-ES_tradnl"/>
              <a:pPr/>
              <a:t>‹Nº›</a:t>
            </a:fld>
            <a:endParaRPr lang="es-ES_tradnl"/>
          </a:p>
        </p:txBody>
      </p:sp>
    </p:spTree>
  </p:cSld>
  <p:clrMapOvr>
    <a:masterClrMapping/>
  </p:clrMapOvr>
  <p:transition spd="slow"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8478" y="273050"/>
            <a:ext cx="341151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54206" y="273051"/>
            <a:ext cx="57968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8478" y="1435101"/>
            <a:ext cx="341151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D01B3036-0534-41AD-9637-BAA1158BEF2B}" type="slidenum">
              <a:rPr lang="es-ES_tradnl"/>
              <a:pPr/>
              <a:t>‹Nº›</a:t>
            </a:fld>
            <a:endParaRPr lang="es-ES_tradnl"/>
          </a:p>
        </p:txBody>
      </p:sp>
    </p:spTree>
  </p:cSld>
  <p:clrMapOvr>
    <a:masterClrMapping/>
  </p:clrMapOvr>
  <p:transition spd="slow"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2504" y="4800600"/>
            <a:ext cx="62217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2504" y="612775"/>
            <a:ext cx="62217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2504" y="5367338"/>
            <a:ext cx="62217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5788580-90E9-4C44-BAF3-F93AD090C98C}" type="slidenum">
              <a:rPr lang="es-ES_tradnl"/>
              <a:pPr/>
              <a:t>‹Nº›</a:t>
            </a:fld>
            <a:endParaRPr lang="es-ES_tradnl"/>
          </a:p>
        </p:txBody>
      </p:sp>
    </p:spTree>
  </p:cSld>
  <p:clrMapOvr>
    <a:masterClrMapping/>
  </p:clrMapOvr>
  <p:transition spd="slow"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C42A6F5-4A22-4D32-BB6B-3E67D1F05374}" type="slidenum">
              <a:rPr lang="es-ES_tradnl"/>
              <a:pPr/>
              <a:t>‹Nº›</a:t>
            </a:fld>
            <a:endParaRPr lang="es-ES_tradnl"/>
          </a:p>
        </p:txBody>
      </p:sp>
    </p:spTree>
  </p:cSld>
  <p:clrMapOvr>
    <a:masterClrMapping/>
  </p:clrMapOvr>
  <p:transition spd="slow"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17924" y="274639"/>
            <a:ext cx="233314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8478" y="274639"/>
            <a:ext cx="682662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BFE597C-5927-4533-9DC4-4175CF323F45}" type="slidenum">
              <a:rPr lang="es-ES_tradnl"/>
              <a:pPr/>
              <a:t>‹Nº›</a:t>
            </a:fld>
            <a:endParaRPr lang="es-ES_tradnl"/>
          </a:p>
        </p:txBody>
      </p:sp>
    </p:spTree>
  </p:cSld>
  <p:clrMapOvr>
    <a:masterClrMapping/>
  </p:clrMapOvr>
  <p:transition spd="slow"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8"/>
            <a:ext cx="881411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4" y="3886200"/>
            <a:ext cx="725868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bwMode="auto">
          <a:xfrm>
            <a:off x="518478" y="274638"/>
            <a:ext cx="9332595"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9939" name="Rectangle 3"/>
          <p:cNvSpPr>
            <a:spLocks noGrp="1" noChangeArrowheads="1"/>
          </p:cNvSpPr>
          <p:nvPr>
            <p:ph type="body" idx="1"/>
          </p:nvPr>
        </p:nvSpPr>
        <p:spPr bwMode="auto">
          <a:xfrm>
            <a:off x="518478" y="1600201"/>
            <a:ext cx="9332595"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9940" name="Rectangle 4"/>
          <p:cNvSpPr>
            <a:spLocks noGrp="1" noChangeArrowheads="1"/>
          </p:cNvSpPr>
          <p:nvPr>
            <p:ph type="dt" sz="half" idx="2"/>
          </p:nvPr>
        </p:nvSpPr>
        <p:spPr bwMode="auto">
          <a:xfrm>
            <a:off x="518477"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_tradnl"/>
          </a:p>
        </p:txBody>
      </p:sp>
      <p:sp>
        <p:nvSpPr>
          <p:cNvPr id="39941" name="Rectangle 5"/>
          <p:cNvSpPr>
            <a:spLocks noGrp="1" noChangeArrowheads="1"/>
          </p:cNvSpPr>
          <p:nvPr>
            <p:ph type="ftr" sz="quarter" idx="3"/>
          </p:nvPr>
        </p:nvSpPr>
        <p:spPr bwMode="auto">
          <a:xfrm>
            <a:off x="3542930" y="6245225"/>
            <a:ext cx="328369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_tradnl"/>
          </a:p>
        </p:txBody>
      </p:sp>
      <p:sp>
        <p:nvSpPr>
          <p:cNvPr id="39942" name="Rectangle 6"/>
          <p:cNvSpPr>
            <a:spLocks noGrp="1" noChangeArrowheads="1"/>
          </p:cNvSpPr>
          <p:nvPr>
            <p:ph type="sldNum" sz="quarter" idx="4"/>
          </p:nvPr>
        </p:nvSpPr>
        <p:spPr bwMode="auto">
          <a:xfrm>
            <a:off x="7431511"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A80405AD-E1EE-4104-8F0F-256F0F4EA1D1}"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Lst>
  <p:transition spd="slow"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8477" y="6245225"/>
            <a:ext cx="2419562"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6"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0.jpeg"/></Relationships>
</file>

<file path=ppt/slides/_rels/slide3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3.jpeg"/></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68.jpeg"/></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47.gi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hyperlink" Target="http://cimarron-zgz.blogspot.com/2011/12/sorteo-de-loteria-de-navidad-2011-las.html" TargetMode="External"/><Relationship Id="rId2" Type="http://schemas.openxmlformats.org/officeDocument/2006/relationships/image" Target="../media/image47.gif"/><Relationship Id="rId1" Type="http://schemas.openxmlformats.org/officeDocument/2006/relationships/slideLayout" Target="../slideLayouts/slideLayout7.xml"/><Relationship Id="rId4" Type="http://schemas.openxmlformats.org/officeDocument/2006/relationships/image" Target="../media/image77.jpeg"/></Relationships>
</file>

<file path=ppt/slides/_rels/slide6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11.gif"/><Relationship Id="rId1" Type="http://schemas.openxmlformats.org/officeDocument/2006/relationships/slideLayout" Target="../slideLayouts/slideLayout7.xml"/><Relationship Id="rId4" Type="http://schemas.openxmlformats.org/officeDocument/2006/relationships/image" Target="../media/image80.jpeg"/></Relationships>
</file>

<file path=ppt/slides/_rels/slide7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89.jpeg"/><Relationship Id="rId7" Type="http://schemas.openxmlformats.org/officeDocument/2006/relationships/image" Target="../media/image92.png"/><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91.png"/><Relationship Id="rId5" Type="http://schemas.openxmlformats.org/officeDocument/2006/relationships/image" Target="../media/image90.png"/><Relationship Id="rId10" Type="http://schemas.openxmlformats.org/officeDocument/2006/relationships/image" Target="../media/image8.gif"/><Relationship Id="rId4" Type="http://schemas.openxmlformats.org/officeDocument/2006/relationships/image" Target="../media/image4.gif"/><Relationship Id="rId9" Type="http://schemas.openxmlformats.org/officeDocument/2006/relationships/image" Target="../media/image94.png"/></Relationships>
</file>

<file path=ppt/slides/_rels/slide78.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19" name="Image 3" descr="animation3.gif"/>
          <p:cNvPicPr>
            <a:picLocks noChangeAspect="1"/>
          </p:cNvPicPr>
          <p:nvPr/>
        </p:nvPicPr>
        <p:blipFill>
          <a:blip r:embed="rId3"/>
          <a:srcRect l="3331" t="2769" r="2597" b="7964"/>
          <a:stretch>
            <a:fillRect/>
          </a:stretch>
        </p:blipFill>
        <p:spPr bwMode="auto">
          <a:xfrm>
            <a:off x="0" y="0"/>
            <a:ext cx="10369550" cy="6858000"/>
          </a:xfrm>
          <a:prstGeom prst="rect">
            <a:avLst/>
          </a:prstGeom>
          <a:noFill/>
          <a:ln w="9525">
            <a:noFill/>
            <a:miter lim="800000"/>
            <a:headEnd/>
            <a:tailEnd/>
          </a:ln>
        </p:spPr>
      </p:pic>
      <p:pic>
        <p:nvPicPr>
          <p:cNvPr id="13" name="Picture 2" descr="http://3.bp.blogspot.com/-r6HM6KE57Dc/TzMsOjLvfaI/AAAAAAAACT8/u7-wAM1dZcc/s1600/0k0289_gif-sicodelicos-02.gif"/>
          <p:cNvPicPr>
            <a:picLocks noChangeAspect="1" noChangeArrowheads="1" noCrop="1"/>
          </p:cNvPicPr>
          <p:nvPr/>
        </p:nvPicPr>
        <p:blipFill>
          <a:blip r:embed="rId4">
            <a:duotone>
              <a:schemeClr val="accent1">
                <a:shade val="45000"/>
                <a:satMod val="135000"/>
              </a:schemeClr>
              <a:prstClr val="white"/>
            </a:duotone>
            <a:lum bright="-20000" contrast="100000"/>
          </a:blip>
          <a:srcRect/>
          <a:stretch>
            <a:fillRect/>
          </a:stretch>
        </p:blipFill>
        <p:spPr bwMode="auto">
          <a:xfrm>
            <a:off x="0" y="0"/>
            <a:ext cx="10369550" cy="6858000"/>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6803" name="1 Marcador de fecha"/>
          <p:cNvSpPr txBox="1">
            <a:spLocks noGrp="1"/>
          </p:cNvSpPr>
          <p:nvPr/>
        </p:nvSpPr>
        <p:spPr bwMode="auto">
          <a:xfrm>
            <a:off x="7615155" y="6143644"/>
            <a:ext cx="2419562" cy="476250"/>
          </a:xfrm>
          <a:prstGeom prst="rect">
            <a:avLst/>
          </a:prstGeom>
          <a:noFill/>
          <a:ln w="9525">
            <a:noFill/>
            <a:miter lim="800000"/>
            <a:headEnd/>
            <a:tailEnd/>
          </a:ln>
        </p:spPr>
        <p:txBody>
          <a:bodyPr/>
          <a:lstStyle/>
          <a:p>
            <a:fld id="{1C6C7FF3-F8A5-4574-A372-9128BEC68558}" type="datetime1">
              <a:rPr lang="es-ES_tradnl" sz="2000" b="1">
                <a:latin typeface="Arial" charset="0"/>
              </a:rPr>
              <a:pPr/>
              <a:t>21/12/2018</a:t>
            </a:fld>
            <a:endParaRPr lang="es-ES_tradnl" sz="2000" b="1" dirty="0">
              <a:latin typeface="Arial" charset="0"/>
            </a:endParaRPr>
          </a:p>
        </p:txBody>
      </p:sp>
      <p:pic>
        <p:nvPicPr>
          <p:cNvPr id="76809" name="Picture 15" descr="butlets_100"/>
          <p:cNvPicPr>
            <a:picLocks noChangeAspect="1" noChangeArrowheads="1" noCrop="1"/>
          </p:cNvPicPr>
          <p:nvPr/>
        </p:nvPicPr>
        <p:blipFill>
          <a:blip r:embed="rId5"/>
          <a:srcRect/>
          <a:stretch>
            <a:fillRect/>
          </a:stretch>
        </p:blipFill>
        <p:spPr bwMode="auto">
          <a:xfrm>
            <a:off x="5041899" y="3571876"/>
            <a:ext cx="673301" cy="582612"/>
          </a:xfrm>
          <a:prstGeom prst="rect">
            <a:avLst/>
          </a:prstGeom>
          <a:noFill/>
          <a:ln w="9525">
            <a:noFill/>
            <a:miter lim="800000"/>
            <a:headEnd/>
            <a:tailEnd/>
          </a:ln>
        </p:spPr>
      </p:pic>
      <p:pic>
        <p:nvPicPr>
          <p:cNvPr id="76810" name="Picture 16" descr="butlets_100"/>
          <p:cNvPicPr>
            <a:picLocks noChangeAspect="1" noChangeArrowheads="1" noCrop="1"/>
          </p:cNvPicPr>
          <p:nvPr/>
        </p:nvPicPr>
        <p:blipFill>
          <a:blip r:embed="rId5"/>
          <a:srcRect/>
          <a:stretch>
            <a:fillRect/>
          </a:stretch>
        </p:blipFill>
        <p:spPr bwMode="auto">
          <a:xfrm>
            <a:off x="8685237" y="3714752"/>
            <a:ext cx="673301" cy="582613"/>
          </a:xfrm>
          <a:prstGeom prst="rect">
            <a:avLst/>
          </a:prstGeom>
          <a:noFill/>
          <a:ln w="9525">
            <a:noFill/>
            <a:miter lim="800000"/>
            <a:headEnd/>
            <a:tailEnd/>
          </a:ln>
        </p:spPr>
      </p:pic>
      <p:sp>
        <p:nvSpPr>
          <p:cNvPr id="2" name="WordArt 5"/>
          <p:cNvSpPr>
            <a:spLocks noChangeArrowheads="1" noChangeShapeType="1" noTextEdit="1"/>
          </p:cNvSpPr>
          <p:nvPr/>
        </p:nvSpPr>
        <p:spPr bwMode="auto">
          <a:xfrm>
            <a:off x="755619" y="2500306"/>
            <a:ext cx="8929750" cy="2376488"/>
          </a:xfrm>
          <a:prstGeom prst="rect">
            <a:avLst/>
          </a:prstGeom>
        </p:spPr>
        <p:txBody>
          <a:bodyPr wrap="none" fromWordArt="1">
            <a:prstTxWarp prst="textDoubleWave1">
              <a:avLst>
                <a:gd name="adj1" fmla="val 6500"/>
                <a:gd name="adj2" fmla="val 0"/>
              </a:avLst>
            </a:prstTxWarp>
          </a:bodyPr>
          <a:lstStyle/>
          <a:p>
            <a:pPr algn="ctr"/>
            <a:r>
              <a:rPr lang="es-ES" sz="3600" b="1" kern="10" spc="-360" dirty="0">
                <a:ln w="25400">
                  <a:solidFill>
                    <a:srgbClr val="FF0000"/>
                  </a:solidFill>
                  <a:round/>
                  <a:headEnd/>
                  <a:tailEnd/>
                </a:ln>
                <a:solidFill>
                  <a:srgbClr val="FFFF00"/>
                </a:solidFill>
                <a:effectLst>
                  <a:outerShdw dist="125724" dir="18900000" algn="ctr" rotWithShape="0">
                    <a:srgbClr val="000099"/>
                  </a:outerShdw>
                </a:effectLst>
                <a:latin typeface="Arial Black" pitchFamily="34" charset="0"/>
                <a:ea typeface="Arial Unicode MS"/>
                <a:cs typeface="Arial Unicode MS"/>
              </a:rPr>
              <a:t>El Gordo</a:t>
            </a:r>
          </a:p>
        </p:txBody>
      </p:sp>
      <p:pic>
        <p:nvPicPr>
          <p:cNvPr id="9" name="Image 2" descr="swirlrainbw3.gif"/>
          <p:cNvPicPr>
            <a:picLocks noChangeAspect="1"/>
          </p:cNvPicPr>
          <p:nvPr/>
        </p:nvPicPr>
        <p:blipFill>
          <a:blip r:embed="rId6" cstate="print"/>
          <a:srcRect/>
          <a:stretch>
            <a:fillRect/>
          </a:stretch>
        </p:blipFill>
        <p:spPr bwMode="auto">
          <a:xfrm rot="5400000">
            <a:off x="-3389393" y="3389395"/>
            <a:ext cx="6858000" cy="79212"/>
          </a:xfrm>
          <a:prstGeom prst="rect">
            <a:avLst/>
          </a:prstGeom>
          <a:noFill/>
          <a:ln w="9525">
            <a:noFill/>
            <a:miter lim="800000"/>
            <a:headEnd/>
            <a:tailEnd/>
          </a:ln>
        </p:spPr>
      </p:pic>
      <p:pic>
        <p:nvPicPr>
          <p:cNvPr id="10" name="Image 2" descr="swirlrainbw3.gif"/>
          <p:cNvPicPr>
            <a:picLocks noChangeAspect="1"/>
          </p:cNvPicPr>
          <p:nvPr/>
        </p:nvPicPr>
        <p:blipFill>
          <a:blip r:embed="rId6" cstate="print"/>
          <a:srcRect/>
          <a:stretch>
            <a:fillRect/>
          </a:stretch>
        </p:blipFill>
        <p:spPr bwMode="auto">
          <a:xfrm rot="5400000">
            <a:off x="6980156" y="3389394"/>
            <a:ext cx="6858000" cy="79212"/>
          </a:xfrm>
          <a:prstGeom prst="rect">
            <a:avLst/>
          </a:prstGeom>
          <a:noFill/>
          <a:ln w="9525">
            <a:noFill/>
            <a:miter lim="800000"/>
            <a:headEnd/>
            <a:tailEnd/>
          </a:ln>
        </p:spPr>
      </p:pic>
      <p:pic>
        <p:nvPicPr>
          <p:cNvPr id="11" name="Image 2" descr="swirlrainbw3.gif"/>
          <p:cNvPicPr>
            <a:picLocks noChangeAspect="1"/>
          </p:cNvPicPr>
          <p:nvPr/>
        </p:nvPicPr>
        <p:blipFill>
          <a:blip r:embed="rId6" cstate="print"/>
          <a:srcRect/>
          <a:stretch>
            <a:fillRect/>
          </a:stretch>
        </p:blipFill>
        <p:spPr bwMode="auto">
          <a:xfrm rot="10800000">
            <a:off x="0" y="0"/>
            <a:ext cx="10369550" cy="69850"/>
          </a:xfrm>
          <a:prstGeom prst="rect">
            <a:avLst/>
          </a:prstGeom>
          <a:noFill/>
          <a:ln w="9525">
            <a:noFill/>
            <a:miter lim="800000"/>
            <a:headEnd/>
            <a:tailEnd/>
          </a:ln>
        </p:spPr>
      </p:pic>
      <p:pic>
        <p:nvPicPr>
          <p:cNvPr id="12" name="Image 2" descr="swirlrainbw3.gif"/>
          <p:cNvPicPr>
            <a:picLocks noChangeAspect="1"/>
          </p:cNvPicPr>
          <p:nvPr/>
        </p:nvPicPr>
        <p:blipFill>
          <a:blip r:embed="rId6" cstate="print"/>
          <a:srcRect/>
          <a:stretch>
            <a:fillRect/>
          </a:stretch>
        </p:blipFill>
        <p:spPr bwMode="auto">
          <a:xfrm rot="10800000">
            <a:off x="0" y="6788150"/>
            <a:ext cx="10369550" cy="69850"/>
          </a:xfrm>
          <a:prstGeom prst="rect">
            <a:avLst/>
          </a:prstGeom>
          <a:noFill/>
          <a:ln w="9525">
            <a:noFill/>
            <a:miter lim="800000"/>
            <a:headEnd/>
            <a:tailEnd/>
          </a:ln>
        </p:spPr>
      </p:pic>
      <p:pic>
        <p:nvPicPr>
          <p:cNvPr id="14" name="Picture 2" descr="CARA"/>
          <p:cNvPicPr>
            <a:picLocks noChangeAspect="1" noChangeArrowheads="1"/>
          </p:cNvPicPr>
          <p:nvPr/>
        </p:nvPicPr>
        <p:blipFill>
          <a:blip r:embed="rId7" cstate="print"/>
          <a:srcRect/>
          <a:stretch>
            <a:fillRect/>
          </a:stretch>
        </p:blipFill>
        <p:spPr bwMode="auto">
          <a:xfrm>
            <a:off x="285232" y="5436354"/>
            <a:ext cx="1010935" cy="1061382"/>
          </a:xfrm>
          <a:prstGeom prst="rect">
            <a:avLst/>
          </a:prstGeom>
          <a:noFill/>
          <a:ln w="38100">
            <a:solidFill>
              <a:srgbClr val="1CDEF8"/>
            </a:solidFill>
            <a:miter lim="800000"/>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03572" y="188641"/>
            <a:ext cx="885732" cy="1066800"/>
          </a:xfrm>
          <a:prstGeom prst="rect">
            <a:avLst/>
          </a:prstGeom>
          <a:noFill/>
          <a:ln w="9525">
            <a:noFill/>
            <a:miter lim="800000"/>
            <a:headEnd/>
            <a:tailEnd/>
          </a:ln>
        </p:spPr>
      </p:pic>
      <p:pic>
        <p:nvPicPr>
          <p:cNvPr id="16" name="Picture 8"/>
          <p:cNvPicPr>
            <a:picLocks noChangeAspect="1" noChangeArrowheads="1"/>
          </p:cNvPicPr>
          <p:nvPr/>
        </p:nvPicPr>
        <p:blipFill>
          <a:blip r:embed="rId9" cstate="print"/>
          <a:srcRect/>
          <a:stretch>
            <a:fillRect/>
          </a:stretch>
        </p:blipFill>
        <p:spPr bwMode="auto">
          <a:xfrm>
            <a:off x="530210" y="764704"/>
            <a:ext cx="1162973" cy="723900"/>
          </a:xfrm>
          <a:prstGeom prst="rect">
            <a:avLst/>
          </a:prstGeom>
          <a:noFill/>
          <a:ln w="9525">
            <a:noFill/>
            <a:round/>
            <a:headEnd/>
            <a:tailEnd/>
          </a:ln>
        </p:spPr>
      </p:pic>
      <p:pic>
        <p:nvPicPr>
          <p:cNvPr id="17" name="Picture 6" descr="http://www.nombres-animados.net/Letra-J/Jose-Luis/Nombre-animado-Jose-Luis-04.gif"/>
          <p:cNvPicPr>
            <a:picLocks noChangeAspect="1" noChangeArrowheads="1" noCrop="1"/>
          </p:cNvPicPr>
          <p:nvPr/>
        </p:nvPicPr>
        <p:blipFill>
          <a:blip r:embed="rId10">
            <a:duotone>
              <a:prstClr val="black"/>
              <a:schemeClr val="accent2">
                <a:tint val="45000"/>
                <a:satMod val="400000"/>
              </a:schemeClr>
            </a:duotone>
            <a:lum bright="-6000" contrast="65000"/>
          </a:blip>
          <a:srcRect/>
          <a:stretch>
            <a:fillRect/>
          </a:stretch>
        </p:blipFill>
        <p:spPr bwMode="auto">
          <a:xfrm>
            <a:off x="1438040" y="5611366"/>
            <a:ext cx="2278077" cy="934064"/>
          </a:xfrm>
          <a:prstGeom prst="rect">
            <a:avLst/>
          </a:prstGeom>
          <a:noFill/>
        </p:spPr>
      </p:pic>
    </p:spTree>
  </p:cSld>
  <p:clrMapOvr>
    <a:masterClrMapping/>
  </p:clrMapOvr>
  <p:transition spd="slow" advTm="13000">
    <p:sndAc>
      <p:stSnd loop="1">
        <p:snd r:embed="rId2" name="Silvia Marsó, Zori y Santos - 'EL GORDO DE NAVIDAD' - Revista Musical Españo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3"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fltVal val="0"/>
                                          </p:val>
                                        </p:tav>
                                        <p:tav tm="100000">
                                          <p:val>
                                            <p:strVal val="#ppt_h"/>
                                          </p:val>
                                        </p:tav>
                                      </p:tavLst>
                                    </p:anim>
                                    <p:animEffect transition="in" filter="fade">
                                      <p:cBhvr>
                                        <p:cTn id="13" dur="2000"/>
                                        <p:tgtEl>
                                          <p:spTgt spid="2"/>
                                        </p:tgtEl>
                                      </p:cBhvr>
                                    </p:animEffect>
                                  </p:childTnLst>
                                </p:cTn>
                              </p:par>
                            </p:childTnLst>
                          </p:cTn>
                        </p:par>
                        <p:par>
                          <p:cTn id="14" fill="hold">
                            <p:stCondLst>
                              <p:cond delay="2000"/>
                            </p:stCondLst>
                            <p:childTnLst>
                              <p:par>
                                <p:cTn id="15" presetID="22" presetClass="emph" presetSubtype="0" repeatCount="indefinite" fill="hold" grpId="1" nodeType="afterEffect">
                                  <p:stCondLst>
                                    <p:cond delay="0"/>
                                  </p:stCondLst>
                                  <p:childTnLst>
                                    <p:animClr clrSpc="hsl" dir="cw">
                                      <p:cBhvr override="childStyle">
                                        <p:cTn id="16" dur="500" fill="hold"/>
                                        <p:tgtEl>
                                          <p:spTgt spid="2"/>
                                        </p:tgtEl>
                                        <p:attrNameLst>
                                          <p:attrName>style.color</p:attrName>
                                        </p:attrNameLst>
                                      </p:cBhvr>
                                      <p:by>
                                        <p:hsl h="-7200000" s="0" l="0"/>
                                      </p:by>
                                    </p:animClr>
                                    <p:animClr clrSpc="hsl" dir="cw">
                                      <p:cBhvr>
                                        <p:cTn id="17" dur="500" fill="hold"/>
                                        <p:tgtEl>
                                          <p:spTgt spid="2"/>
                                        </p:tgtEl>
                                        <p:attrNameLst>
                                          <p:attrName>fillcolor</p:attrName>
                                        </p:attrNameLst>
                                      </p:cBhvr>
                                      <p:by>
                                        <p:hsl h="-7200000" s="0" l="0"/>
                                      </p:by>
                                    </p:animClr>
                                    <p:animClr clrSpc="hsl" dir="cw">
                                      <p:cBhvr>
                                        <p:cTn id="18" dur="500" fill="hold"/>
                                        <p:tgtEl>
                                          <p:spTgt spid="2"/>
                                        </p:tgtEl>
                                        <p:attrNameLst>
                                          <p:attrName>stroke.color</p:attrName>
                                        </p:attrNameLst>
                                      </p:cBhvr>
                                      <p:by>
                                        <p:hsl h="-7200000" s="0" l="0"/>
                                      </p:by>
                                    </p:animClr>
                                    <p:set>
                                      <p:cBhvr>
                                        <p:cTn id="19" dur="500" fill="hold"/>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61442" name="Picture 2" descr="Resultado de imagen de el gordo de navidad"/>
          <p:cNvPicPr>
            <a:picLocks noChangeAspect="1" noChangeArrowheads="1"/>
          </p:cNvPicPr>
          <p:nvPr/>
        </p:nvPicPr>
        <p:blipFill>
          <a:blip r:embed="rId3"/>
          <a:srcRect/>
          <a:stretch>
            <a:fillRect/>
          </a:stretch>
        </p:blipFill>
        <p:spPr bwMode="auto">
          <a:xfrm>
            <a:off x="469867" y="714356"/>
            <a:ext cx="9552527" cy="5572164"/>
          </a:xfrm>
          <a:prstGeom prst="rect">
            <a:avLst/>
          </a:prstGeom>
          <a:noFill/>
          <a:effectLst>
            <a:softEdge rad="317500"/>
          </a:effectLst>
        </p:spPr>
      </p:pic>
    </p:spTree>
  </p:cSld>
  <p:clrMapOvr>
    <a:masterClrMapping/>
  </p:clrMapOvr>
  <p:transition spd="slow" advTm="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0482"/>
                                        </p:tgtEl>
                                        <p:attrNameLst>
                                          <p:attrName>style.opacity</p:attrName>
                                        </p:attrNameLst>
                                      </p:cBhvr>
                                      <p:to>
                                        <p:strVal val="0.25"/>
                                      </p:to>
                                    </p:set>
                                    <p:animEffect filter="image" prLst="opacity: 0.25">
                                      <p:cBhvr rctx="IE">
                                        <p:cTn id="7" dur="indefinite"/>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Lorena y Nicol, dos de las niñas de Ildefonso, tras cantar el Gordo."/>
          <p:cNvPicPr>
            <a:picLocks noChangeAspect="1" noChangeArrowheads="1"/>
          </p:cNvPicPr>
          <p:nvPr/>
        </p:nvPicPr>
        <p:blipFill>
          <a:blip r:embed="rId2"/>
          <a:srcRect/>
          <a:stretch>
            <a:fillRect/>
          </a:stretch>
        </p:blipFill>
        <p:spPr bwMode="auto">
          <a:xfrm>
            <a:off x="0" y="0"/>
            <a:ext cx="10369550" cy="6920381"/>
          </a:xfrm>
          <a:prstGeom prst="rect">
            <a:avLst/>
          </a:prstGeom>
          <a:noFill/>
        </p:spPr>
      </p:pic>
    </p:spTree>
  </p:cSld>
  <p:clrMapOvr>
    <a:masterClrMapping/>
  </p:clrMapOvr>
  <p:transition spd="slow"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1944268" y="1714488"/>
            <a:ext cx="7291123" cy="707886"/>
          </a:xfrm>
          <a:prstGeom prst="rect">
            <a:avLst/>
          </a:prstGeom>
        </p:spPr>
        <p:txBody>
          <a:bodyPr wrap="square">
            <a:spAutoFit/>
          </a:bodyPr>
          <a:lstStyle/>
          <a:p>
            <a:r>
              <a:rPr lang="es-ES" sz="2000" b="1" dirty="0" smtClean="0">
                <a:latin typeface="Agency FB" pitchFamily="34" charset="0"/>
              </a:rPr>
              <a:t/>
            </a:r>
            <a:br>
              <a:rPr lang="es-ES" sz="2000" b="1" dirty="0" smtClean="0">
                <a:latin typeface="Agency FB" pitchFamily="34" charset="0"/>
              </a:rPr>
            </a:br>
            <a:endParaRPr lang="es-ES" sz="2000" b="1" dirty="0">
              <a:latin typeface="Agency FB" pitchFamily="34" charset="0"/>
            </a:endParaRPr>
          </a:p>
        </p:txBody>
      </p:sp>
      <p:pic>
        <p:nvPicPr>
          <p:cNvPr id="4098" name="Picture 2" descr="C:\Users\Jose Luis\Desktop\1024px-Madrid_-_Lotería_Navidad_-_141203_110431.jpg"/>
          <p:cNvPicPr>
            <a:picLocks noChangeAspect="1" noChangeArrowheads="1"/>
          </p:cNvPicPr>
          <p:nvPr/>
        </p:nvPicPr>
        <p:blipFill>
          <a:blip r:embed="rId3"/>
          <a:srcRect/>
          <a:stretch>
            <a:fillRect/>
          </a:stretch>
        </p:blipFill>
        <p:spPr bwMode="auto">
          <a:xfrm>
            <a:off x="612743" y="0"/>
            <a:ext cx="9103862" cy="6072206"/>
          </a:xfrm>
          <a:prstGeom prst="rect">
            <a:avLst/>
          </a:prstGeom>
          <a:noFill/>
        </p:spPr>
      </p:pic>
      <p:sp>
        <p:nvSpPr>
          <p:cNvPr id="5" name="4 Rectángulo"/>
          <p:cNvSpPr/>
          <p:nvPr/>
        </p:nvSpPr>
        <p:spPr>
          <a:xfrm>
            <a:off x="1041371" y="6215082"/>
            <a:ext cx="8286808" cy="369332"/>
          </a:xfrm>
          <a:prstGeom prst="rect">
            <a:avLst/>
          </a:prstGeom>
        </p:spPr>
        <p:txBody>
          <a:bodyPr wrap="square">
            <a:spAutoFit/>
          </a:bodyPr>
          <a:lstStyle/>
          <a:p>
            <a:r>
              <a:rPr lang="es-ES" b="1" dirty="0" smtClean="0"/>
              <a:t>Cola en la Puerta del Sol para adquirir billetes de la lotería de Navidad.</a:t>
            </a:r>
            <a:endParaRPr lang="es-ES" b="1" dirty="0"/>
          </a:p>
        </p:txBody>
      </p:sp>
    </p:spTree>
  </p:cSld>
  <p:clrMapOvr>
    <a:masterClrMapping/>
  </p:clrMapOvr>
  <p:transition spd="slow"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Celebración del Gordo de la Lotería de Navidad en la administración madrileña de Paseo de la Esperanza. "/>
          <p:cNvPicPr>
            <a:picLocks noChangeAspect="1" noChangeArrowheads="1"/>
          </p:cNvPicPr>
          <p:nvPr/>
        </p:nvPicPr>
        <p:blipFill>
          <a:blip r:embed="rId2"/>
          <a:srcRect/>
          <a:stretch>
            <a:fillRect/>
          </a:stretch>
        </p:blipFill>
        <p:spPr bwMode="auto">
          <a:xfrm>
            <a:off x="-458827" y="-606425"/>
            <a:ext cx="11201400" cy="7464425"/>
          </a:xfrm>
          <a:prstGeom prst="rect">
            <a:avLst/>
          </a:prstGeom>
          <a:noFill/>
        </p:spPr>
      </p:pic>
    </p:spTree>
  </p:cSld>
  <p:clrMapOvr>
    <a:masterClrMapping/>
  </p:clrMapOvr>
  <p:transition spd="slow"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026" name="Picture 2" descr="C:\Users\Jose Luis\Desktop\anuncio-loteria-de-navidad-2018.png"/>
          <p:cNvPicPr>
            <a:picLocks noChangeAspect="1" noChangeArrowheads="1"/>
          </p:cNvPicPr>
          <p:nvPr/>
        </p:nvPicPr>
        <p:blipFill>
          <a:blip r:embed="rId3"/>
          <a:srcRect/>
          <a:stretch>
            <a:fillRect/>
          </a:stretch>
        </p:blipFill>
        <p:spPr bwMode="auto">
          <a:xfrm>
            <a:off x="469867" y="0"/>
            <a:ext cx="9367601" cy="5000636"/>
          </a:xfrm>
          <a:prstGeom prst="rect">
            <a:avLst/>
          </a:prstGeom>
          <a:noFill/>
        </p:spPr>
      </p:pic>
      <p:sp>
        <p:nvSpPr>
          <p:cNvPr id="4" name="3 Rectángulo"/>
          <p:cNvSpPr/>
          <p:nvPr/>
        </p:nvSpPr>
        <p:spPr>
          <a:xfrm>
            <a:off x="755619" y="5103674"/>
            <a:ext cx="9001188" cy="1754326"/>
          </a:xfrm>
          <a:prstGeom prst="rect">
            <a:avLst/>
          </a:prstGeom>
        </p:spPr>
        <p:txBody>
          <a:bodyPr wrap="square">
            <a:spAutoFit/>
          </a:bodyPr>
          <a:lstStyle/>
          <a:p>
            <a:pPr algn="ctr"/>
            <a:r>
              <a:rPr lang="es-ES" b="1" dirty="0" smtClean="0"/>
              <a:t>El nuevo anuncio del sorteo de la </a:t>
            </a:r>
            <a:r>
              <a:rPr lang="es-ES" b="1" dirty="0" err="1" smtClean="0"/>
              <a:t>Loteria</a:t>
            </a:r>
            <a:r>
              <a:rPr lang="es-ES" b="1" dirty="0" smtClean="0"/>
              <a:t> de Navidad 2018 protagonizado por el actor Luis Bermejo es una adaptación de la película 'atrapado en el tiempo', conocida popularmente como el día de la marmota.</a:t>
            </a:r>
          </a:p>
          <a:p>
            <a:pPr algn="ctr"/>
            <a:r>
              <a:rPr lang="es-ES" b="1" dirty="0" smtClean="0"/>
              <a:t>En esta ocasión, se abandonan las historias románticas o dramáticas que suelen protagonizar estos anuncios, ya que el director Javier Ruiz Caldera ha preferido optar por el humor en este </a:t>
            </a:r>
            <a:r>
              <a:rPr lang="es-ES" b="1" dirty="0" err="1" smtClean="0"/>
              <a:t>spot</a:t>
            </a:r>
            <a:r>
              <a:rPr lang="es-ES" b="1" dirty="0" smtClean="0"/>
              <a:t> titulado '22 otra vez'.</a:t>
            </a:r>
            <a:endParaRPr lang="es-ES" b="1" dirty="0"/>
          </a:p>
        </p:txBody>
      </p:sp>
    </p:spTree>
  </p:cSld>
  <p:clrMapOvr>
    <a:masterClrMapping/>
  </p:clrMapOvr>
  <p:transition spd="slow"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
                                        </p:tgtEl>
                                        <p:attrNameLst>
                                          <p:attrName>style.opacity</p:attrName>
                                        </p:attrNameLst>
                                      </p:cBhvr>
                                      <p:to>
                                        <p:strVal val="0.5"/>
                                      </p:to>
                                    </p:set>
                                    <p:animEffect filter="image" prLst="opacity: 0.5">
                                      <p:cBhvr rctx="IE">
                                        <p:cTn id="7" dur="indefinite"/>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descr="Resultado de imagen de el gordo de navidad"/>
          <p:cNvPicPr>
            <a:picLocks noChangeAspect="1" noChangeArrowheads="1"/>
          </p:cNvPicPr>
          <p:nvPr/>
        </p:nvPicPr>
        <p:blipFill>
          <a:blip r:embed="rId2"/>
          <a:srcRect/>
          <a:stretch>
            <a:fillRect/>
          </a:stretch>
        </p:blipFill>
        <p:spPr bwMode="auto">
          <a:xfrm>
            <a:off x="-1377252" y="-214338"/>
            <a:ext cx="11746802" cy="7072338"/>
          </a:xfrm>
          <a:prstGeom prst="rect">
            <a:avLst/>
          </a:prstGeom>
          <a:noFill/>
        </p:spPr>
      </p:pic>
    </p:spTree>
  </p:cSld>
  <p:clrMapOvr>
    <a:masterClrMapping/>
  </p:clrMapOvr>
  <p:transition spd="slow" advTm="7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3074" name="Picture 2" descr="C:\Users\Jose Luis\Desktop\2015-decimo-nav.gif"/>
          <p:cNvPicPr>
            <a:picLocks noChangeAspect="1" noChangeArrowheads="1"/>
          </p:cNvPicPr>
          <p:nvPr/>
        </p:nvPicPr>
        <p:blipFill>
          <a:blip r:embed="rId3"/>
          <a:srcRect/>
          <a:stretch>
            <a:fillRect/>
          </a:stretch>
        </p:blipFill>
        <p:spPr bwMode="auto">
          <a:xfrm>
            <a:off x="1612875" y="0"/>
            <a:ext cx="6643734" cy="4423033"/>
          </a:xfrm>
          <a:prstGeom prst="rect">
            <a:avLst/>
          </a:prstGeom>
          <a:noFill/>
        </p:spPr>
      </p:pic>
      <p:sp>
        <p:nvSpPr>
          <p:cNvPr id="3" name="2 Rectángulo"/>
          <p:cNvSpPr/>
          <p:nvPr/>
        </p:nvSpPr>
        <p:spPr>
          <a:xfrm>
            <a:off x="684181" y="4549676"/>
            <a:ext cx="9328179" cy="2308324"/>
          </a:xfrm>
          <a:prstGeom prst="rect">
            <a:avLst/>
          </a:prstGeom>
        </p:spPr>
        <p:txBody>
          <a:bodyPr wrap="square">
            <a:spAutoFit/>
          </a:bodyPr>
          <a:lstStyle/>
          <a:p>
            <a:pPr algn="ctr"/>
            <a:r>
              <a:rPr lang="es-ES" dirty="0" smtClean="0"/>
              <a:t>Los afortunados con </a:t>
            </a:r>
            <a:r>
              <a:rPr lang="es-ES" b="1" u="sng" dirty="0" smtClean="0"/>
              <a:t>el premio de 'El Gordo</a:t>
            </a:r>
            <a:r>
              <a:rPr lang="es-ES" dirty="0" smtClean="0"/>
              <a:t>' el </a:t>
            </a:r>
            <a:r>
              <a:rPr lang="es-ES" b="1" u="sng" dirty="0" smtClean="0"/>
              <a:t>próximo 22 de diciembre ganarán más este 2018 </a:t>
            </a:r>
            <a:r>
              <a:rPr lang="es-ES" dirty="0" smtClean="0"/>
              <a:t>y Hacienda, menos.</a:t>
            </a:r>
          </a:p>
          <a:p>
            <a:pPr algn="ctr"/>
            <a:r>
              <a:rPr lang="es-ES" dirty="0" smtClean="0"/>
              <a:t>Los premiados se llevarán netos 322.000 euros al décimo, frente a los 320.500 euros que ingresaron los agraciados con el </a:t>
            </a:r>
            <a:r>
              <a:rPr lang="es-ES" b="1" dirty="0" smtClean="0"/>
              <a:t>primer premio del Sorteo de Navidad</a:t>
            </a:r>
            <a:r>
              <a:rPr lang="es-ES" dirty="0" smtClean="0"/>
              <a:t> del año pasado, gracias a que el pasado mes de julio el Gobierno estableció a través de una reforma de la ley elevar el mínimo exento de 2.500 euros a 10.000 para todos los premios de la Lotería.</a:t>
            </a:r>
          </a:p>
          <a:p>
            <a:pPr algn="ctr"/>
            <a:r>
              <a:rPr lang="es-ES" dirty="0" smtClean="0"/>
              <a:t>Hacienda por lo tanto se llevará este 2018 de </a:t>
            </a:r>
            <a:r>
              <a:rPr lang="es-ES" b="1" dirty="0" smtClean="0"/>
              <a:t>'El Gordo' </a:t>
            </a:r>
            <a:r>
              <a:rPr lang="es-ES" dirty="0" smtClean="0"/>
              <a:t>78.000 euros.</a:t>
            </a:r>
            <a:endParaRPr lang="es-ES" dirty="0"/>
          </a:p>
        </p:txBody>
      </p:sp>
    </p:spTree>
  </p:cSld>
  <p:clrMapOvr>
    <a:masterClrMapping/>
  </p:clrMapOvr>
  <p:transition spd="slow" advTm="4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cdn.20m.es/img2/recortes/2016/12/22/394983-944-651.jpg"/>
          <p:cNvPicPr>
            <a:picLocks noChangeAspect="1" noChangeArrowheads="1"/>
          </p:cNvPicPr>
          <p:nvPr/>
        </p:nvPicPr>
        <p:blipFill>
          <a:blip r:embed="rId2"/>
          <a:srcRect/>
          <a:stretch>
            <a:fillRect/>
          </a:stretch>
        </p:blipFill>
        <p:spPr bwMode="auto">
          <a:xfrm>
            <a:off x="-1" y="0"/>
            <a:ext cx="1045520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4" name="3 Rectángulo"/>
          <p:cNvSpPr/>
          <p:nvPr/>
        </p:nvSpPr>
        <p:spPr>
          <a:xfrm>
            <a:off x="1684313" y="642918"/>
            <a:ext cx="7777162" cy="5909310"/>
          </a:xfrm>
          <a:prstGeom prst="rect">
            <a:avLst/>
          </a:prstGeom>
        </p:spPr>
        <p:txBody>
          <a:bodyPr wrap="square">
            <a:spAutoFit/>
          </a:bodyPr>
          <a:lstStyle/>
          <a:p>
            <a:pPr algn="ctr"/>
            <a:r>
              <a:rPr lang="es-ES" dirty="0" smtClean="0"/>
              <a:t>Jugar la </a:t>
            </a:r>
            <a:r>
              <a:rPr lang="es-ES" b="1" u="sng" dirty="0" smtClean="0"/>
              <a:t>Lotería de Navidad</a:t>
            </a:r>
            <a:r>
              <a:rPr lang="es-ES" dirty="0" smtClean="0"/>
              <a:t> es jugar para intentar llevarse el mayor premio posible, el 'Gordo'. Todo el que compra un décimo para el esperado sorteo del 22 de diciembre sueña con que los niños de San Ildefonso canten su número. En la historia del evento, el 'Gordo' ha tocado en todas las provincias españolas, menos en </a:t>
            </a:r>
            <a:r>
              <a:rPr lang="es-ES" u="sng" dirty="0" smtClean="0"/>
              <a:t>Tarragona, Ávila y Zamora</a:t>
            </a:r>
            <a:r>
              <a:rPr lang="es-ES" dirty="0" smtClean="0"/>
              <a:t>. La otra cara de la moneda la representan la Comunidad de Madrid y la provincia de Barcelona, las cuales son las que en más ocasiones han celebrado el premio, con un total de 78 y 47 veces respectivamente. </a:t>
            </a:r>
          </a:p>
          <a:p>
            <a:pPr algn="ctr"/>
            <a:r>
              <a:rPr lang="es-ES" dirty="0" smtClean="0"/>
              <a:t>De esta lista sin fortuna 'escapan' Teruel y Salamanca, donde el 'Gordo' de la Lotería de Navidad ha caído en una ocasión. A continuación, </a:t>
            </a:r>
            <a:r>
              <a:rPr lang="es-ES" b="1" dirty="0" smtClean="0"/>
              <a:t>otras provincias donde en menos ocasiones ha caído el 'Gordo' de Navidad</a:t>
            </a:r>
            <a:r>
              <a:rPr lang="es-ES" dirty="0" smtClean="0"/>
              <a:t> han sido Girona, Guadalajara, Soria, Tenerife, Palencia, Pontevedra, Toledo y Cáceres, con dos veces; Álava, Ciudad Real, Castellón, Cuenca, Jaén, Valladolid, Almería y Albacete han recibido la fortuna del 'Gordo' de Navidad en tres ocasiones.</a:t>
            </a:r>
          </a:p>
          <a:p>
            <a:pPr algn="ctr"/>
            <a:r>
              <a:rPr lang="es-ES" dirty="0" smtClean="0"/>
              <a:t>Agraciadas en cuatro ocasiones con el gran premio de la Lotería de Navidad lo fueron las provincias de Lleida, Segovia, La Rioja, Las Palmas y León, mientras que en cinco veces cayó el 'Gordo' de la Lotería de Navidad en Burgos, A Coruña, Navarra y Lugo. Por otro lado, además de Madrid y Barcelona, </a:t>
            </a:r>
            <a:r>
              <a:rPr lang="es-ES" b="1" dirty="0" smtClean="0"/>
              <a:t>las provincias que más veces recibieron el abrazo de la fortuna</a:t>
            </a:r>
            <a:r>
              <a:rPr lang="es-ES" dirty="0" smtClean="0"/>
              <a:t> fueron Valencia (20), Sevilla (16), Málaga (13) y Cádiz (14).</a:t>
            </a:r>
            <a:endParaRPr lang="es-ES" dirty="0"/>
          </a:p>
        </p:txBody>
      </p:sp>
    </p:spTree>
  </p:cSld>
  <p:clrMapOvr>
    <a:masterClrMapping/>
  </p:clrMapOvr>
  <p:transition spd="slow" advTm="6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sp>
        <p:nvSpPr>
          <p:cNvPr id="2" name="1 Rectángulo"/>
          <p:cNvSpPr/>
          <p:nvPr/>
        </p:nvSpPr>
        <p:spPr>
          <a:xfrm>
            <a:off x="2592370" y="2143117"/>
            <a:ext cx="6450057" cy="646331"/>
          </a:xfrm>
          <a:prstGeom prst="rect">
            <a:avLst/>
          </a:prstGeom>
        </p:spPr>
        <p:txBody>
          <a:bodyPr wrap="square">
            <a:spAutoFit/>
          </a:bodyPr>
          <a:lstStyle/>
          <a:p>
            <a:r>
              <a:rPr lang="es-ES" dirty="0" smtClean="0"/>
              <a:t/>
            </a:r>
            <a:br>
              <a:rPr lang="es-ES" dirty="0" smtClean="0"/>
            </a:br>
            <a:endParaRPr lang="es-ES" dirty="0"/>
          </a:p>
        </p:txBody>
      </p:sp>
      <p:sp>
        <p:nvSpPr>
          <p:cNvPr id="5" name="4 Rectángulo"/>
          <p:cNvSpPr/>
          <p:nvPr/>
        </p:nvSpPr>
        <p:spPr>
          <a:xfrm>
            <a:off x="612743" y="4826675"/>
            <a:ext cx="9093245" cy="2031325"/>
          </a:xfrm>
          <a:prstGeom prst="rect">
            <a:avLst/>
          </a:prstGeom>
        </p:spPr>
        <p:txBody>
          <a:bodyPr wrap="square">
            <a:spAutoFit/>
          </a:bodyPr>
          <a:lstStyle/>
          <a:p>
            <a:pPr algn="ctr"/>
            <a:r>
              <a:rPr lang="es-ES" dirty="0" smtClean="0"/>
              <a:t>Los agraciados con el</a:t>
            </a:r>
            <a:r>
              <a:rPr lang="es-ES" b="1" dirty="0" smtClean="0"/>
              <a:t> segundo premio de la </a:t>
            </a:r>
            <a:r>
              <a:rPr lang="es-ES" u="sng" dirty="0" smtClean="0"/>
              <a:t>Lotería de Navidad</a:t>
            </a:r>
            <a:r>
              <a:rPr lang="es-ES" dirty="0" smtClean="0"/>
              <a:t> recibirán un neto de 102.000 euros en vez de los 100.500 euros de 2017. </a:t>
            </a:r>
            <a:r>
              <a:rPr lang="es-ES" b="1" dirty="0" smtClean="0"/>
              <a:t>El tercer premio dará 42.000 euros en vez de los 40.500 euros</a:t>
            </a:r>
            <a:r>
              <a:rPr lang="es-ES" dirty="0" smtClean="0"/>
              <a:t> y los afortunados con el quinto no tributarán nada ya que son 6.000 euros al décimo.</a:t>
            </a:r>
          </a:p>
          <a:p>
            <a:pPr algn="ctr"/>
            <a:r>
              <a:rPr lang="es-ES" dirty="0" smtClean="0"/>
              <a:t>Además, a partir del 1 de enero de 2019 estarán exentos los premios de hasta 20.000 euros y el límite se aumentará hasta los 40.000 euros en 2020, por lo que los agraciados en el </a:t>
            </a:r>
            <a:r>
              <a:rPr lang="es-ES" b="1" u="sng" dirty="0" smtClean="0"/>
              <a:t>Sorteo de la Lotería de El Niño 2019</a:t>
            </a:r>
            <a:r>
              <a:rPr lang="es-ES" dirty="0" smtClean="0"/>
              <a:t> pagarán menos a Hacienda.</a:t>
            </a:r>
            <a:endParaRPr lang="es-ES" dirty="0"/>
          </a:p>
        </p:txBody>
      </p:sp>
      <p:pic>
        <p:nvPicPr>
          <p:cNvPr id="6" name="Picture 2" descr="C:\Users\Jose Luis\Desktop\loteria-navidad-kboF--984x468@La Verdad.jpg"/>
          <p:cNvPicPr>
            <a:picLocks noChangeAspect="1" noChangeArrowheads="1"/>
          </p:cNvPicPr>
          <p:nvPr/>
        </p:nvPicPr>
        <p:blipFill>
          <a:blip r:embed="rId3"/>
          <a:srcRect/>
          <a:stretch>
            <a:fillRect/>
          </a:stretch>
        </p:blipFill>
        <p:spPr bwMode="auto">
          <a:xfrm>
            <a:off x="1041371" y="0"/>
            <a:ext cx="8286808" cy="4759209"/>
          </a:xfrm>
          <a:prstGeom prst="rect">
            <a:avLst/>
          </a:prstGeom>
          <a:noFill/>
        </p:spPr>
      </p:pic>
    </p:spTree>
  </p:cSld>
  <p:clrMapOvr>
    <a:masterClrMapping/>
  </p:clrMapOvr>
  <p:transition spd="slow"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Celebración del Gordo de la Lotería de Navidad en el pueblo madrileño de Brea de Tajo. "/>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El administrador de lotería Óscar de Toro, se hace un selfie con el número agraciado con el segundo premio de la Lotería de Navidad, 4.536, vendido en su administración situada en un bar, esta mañana en Santiago de Compostela."/>
          <p:cNvPicPr>
            <a:picLocks noChangeAspect="1" noChangeArrowheads="1"/>
          </p:cNvPicPr>
          <p:nvPr/>
        </p:nvPicPr>
        <p:blipFill>
          <a:blip r:embed="rId3"/>
          <a:srcRect/>
          <a:stretch>
            <a:fillRect/>
          </a:stretch>
        </p:blipFill>
        <p:spPr bwMode="auto">
          <a:xfrm>
            <a:off x="-831850" y="-593726"/>
            <a:ext cx="11201400" cy="7451726"/>
          </a:xfrm>
          <a:prstGeom prst="rect">
            <a:avLst/>
          </a:prstGeom>
          <a:noFill/>
        </p:spPr>
      </p:pic>
    </p:spTree>
  </p:cSld>
  <p:clrMapOvr>
    <a:masterClrMapping/>
  </p:clrMapOvr>
  <p:transition spd="slow" advTm="5000">
    <p:sndAc>
      <p:stSnd>
        <p:snd r:embed="rId2" name="a04-white_christmas_320_lame_cbr.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77827" name="Rectangle 3"/>
          <p:cNvSpPr>
            <a:spLocks noChangeArrowheads="1"/>
          </p:cNvSpPr>
          <p:nvPr/>
        </p:nvSpPr>
        <p:spPr bwMode="auto">
          <a:xfrm>
            <a:off x="1053128" y="1357298"/>
            <a:ext cx="8166021" cy="4524315"/>
          </a:xfrm>
          <a:prstGeom prst="rect">
            <a:avLst/>
          </a:prstGeom>
          <a:solidFill>
            <a:srgbClr val="FFFF00"/>
          </a:solidFill>
          <a:ln w="76200">
            <a:solidFill>
              <a:srgbClr val="FF0000"/>
            </a:solidFill>
            <a:prstDash val="sysDot"/>
            <a:miter lim="800000"/>
            <a:headEnd/>
            <a:tailEnd/>
          </a:ln>
          <a:effectLst/>
        </p:spPr>
        <p:txBody>
          <a:bodyPr wrap="square" anchor="ctr">
            <a:spAutoFit/>
          </a:bodyPr>
          <a:lstStyle/>
          <a:p>
            <a:pPr algn="ctr"/>
            <a:r>
              <a:rPr lang="es-ES" sz="2800" i="1" dirty="0" smtClean="0"/>
              <a:t>El </a:t>
            </a:r>
            <a:r>
              <a:rPr lang="es-ES" sz="3200" b="1" i="1" dirty="0"/>
              <a:t>Sorteo Extraordinario de Navidad</a:t>
            </a:r>
            <a:r>
              <a:rPr lang="es-ES" sz="3200" i="1" dirty="0"/>
              <a:t>, también conocido como </a:t>
            </a:r>
            <a:r>
              <a:rPr lang="es-ES" sz="3200" b="1" i="1" dirty="0"/>
              <a:t>Sorteo</a:t>
            </a:r>
            <a:r>
              <a:rPr lang="es-ES" sz="3200" i="1" dirty="0"/>
              <a:t> o </a:t>
            </a:r>
            <a:r>
              <a:rPr lang="es-ES" sz="3200" b="1" i="1" dirty="0"/>
              <a:t>Lotería de Navidad</a:t>
            </a:r>
            <a:r>
              <a:rPr lang="es-ES" sz="3200" i="1" dirty="0"/>
              <a:t>, es uno de los sorteos de lotería más populares que se celebra en España cada 22 de diciembre, y que tiene lugar, generalmente, en el salón de sorteos de Loterías y Apuestas del Estado, en Madrid. El premio máximo recibe el nombre de </a:t>
            </a:r>
            <a:r>
              <a:rPr lang="es-ES" sz="3200" b="1" i="1" dirty="0"/>
              <a:t>El Gordo</a:t>
            </a:r>
            <a:r>
              <a:rPr lang="es-ES" sz="3200" i="1" dirty="0"/>
              <a:t>, </a:t>
            </a: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http://st-listas.20minutos.es/images/2012-12/350269/3829553_640px.jpg?1355838624"/>
          <p:cNvPicPr>
            <a:picLocks noChangeAspect="1" noChangeArrowheads="1"/>
          </p:cNvPicPr>
          <p:nvPr/>
        </p:nvPicPr>
        <p:blipFill>
          <a:blip r:embed="rId2"/>
          <a:srcRect/>
          <a:stretch>
            <a:fillRect/>
          </a:stretch>
        </p:blipFill>
        <p:spPr bwMode="auto">
          <a:xfrm>
            <a:off x="0" y="0"/>
            <a:ext cx="10369550" cy="5786454"/>
          </a:xfrm>
          <a:prstGeom prst="rect">
            <a:avLst/>
          </a:prstGeom>
          <a:noFill/>
        </p:spPr>
      </p:pic>
      <p:sp>
        <p:nvSpPr>
          <p:cNvPr id="3" name="2 Rectángulo"/>
          <p:cNvSpPr/>
          <p:nvPr/>
        </p:nvSpPr>
        <p:spPr>
          <a:xfrm>
            <a:off x="405027" y="5786454"/>
            <a:ext cx="9640472" cy="923330"/>
          </a:xfrm>
          <a:prstGeom prst="rect">
            <a:avLst/>
          </a:prstGeom>
        </p:spPr>
        <p:txBody>
          <a:bodyPr wrap="square">
            <a:spAutoFit/>
          </a:bodyPr>
          <a:lstStyle/>
          <a:p>
            <a:pPr algn="ctr"/>
            <a:r>
              <a:rPr lang="es-ES" b="1" dirty="0" smtClean="0"/>
              <a:t>El 13, entre las terminaciones más demandadas</a:t>
            </a:r>
          </a:p>
          <a:p>
            <a:pPr algn="ctr"/>
            <a:r>
              <a:rPr lang="es-ES" dirty="0" smtClean="0"/>
              <a:t>A pesar de que el “Gordo” de la Navidad nunca ha caído en 13, el número del que se cree que trae mala suerte, tiene este año más demanda que ningún otro.</a:t>
            </a:r>
            <a:endParaRPr lang="es-ES" dirty="0"/>
          </a:p>
        </p:txBody>
      </p:sp>
    </p:spTree>
  </p:cSld>
  <p:clrMapOvr>
    <a:masterClrMapping/>
  </p:clrMapOvr>
  <p:transition spd="slow" advTm="2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Trabajadores de la administración de lotería 299 de Barcelona, en Plaza Molina, celebran la venta del número 4.536, Segundo premio de la Lotería de Navidad. rn"/>
          <p:cNvPicPr>
            <a:picLocks noChangeAspect="1" noChangeArrowheads="1"/>
          </p:cNvPicPr>
          <p:nvPr/>
        </p:nvPicPr>
        <p:blipFill>
          <a:blip r:embed="rId2"/>
          <a:srcRect/>
          <a:stretch>
            <a:fillRect/>
          </a:stretch>
        </p:blipFill>
        <p:spPr bwMode="auto">
          <a:xfrm>
            <a:off x="-173075" y="-1"/>
            <a:ext cx="10542625" cy="7035887"/>
          </a:xfrm>
          <a:prstGeom prst="rect">
            <a:avLst/>
          </a:prstGeom>
          <a:noFill/>
        </p:spPr>
      </p:pic>
    </p:spTree>
  </p:cSld>
  <p:clrMapOvr>
    <a:masterClrMapping/>
  </p:clrMapOvr>
  <p:transition spd="slow"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15714" name="Picture 2" descr="Detalle de una de las bolas del sorteo de Navidad."/>
          <p:cNvPicPr>
            <a:picLocks noChangeAspect="1" noChangeArrowheads="1"/>
          </p:cNvPicPr>
          <p:nvPr/>
        </p:nvPicPr>
        <p:blipFill>
          <a:blip r:embed="rId3"/>
          <a:srcRect/>
          <a:stretch>
            <a:fillRect/>
          </a:stretch>
        </p:blipFill>
        <p:spPr bwMode="auto">
          <a:xfrm>
            <a:off x="1112809" y="0"/>
            <a:ext cx="8072494" cy="4786322"/>
          </a:xfrm>
          <a:prstGeom prst="rect">
            <a:avLst/>
          </a:prstGeom>
          <a:noFill/>
        </p:spPr>
      </p:pic>
      <p:sp>
        <p:nvSpPr>
          <p:cNvPr id="3" name="2 Rectángulo"/>
          <p:cNvSpPr/>
          <p:nvPr/>
        </p:nvSpPr>
        <p:spPr>
          <a:xfrm>
            <a:off x="398429" y="4826675"/>
            <a:ext cx="9471055" cy="2031325"/>
          </a:xfrm>
          <a:prstGeom prst="rect">
            <a:avLst/>
          </a:prstGeom>
        </p:spPr>
        <p:txBody>
          <a:bodyPr wrap="square">
            <a:spAutoFit/>
          </a:bodyPr>
          <a:lstStyle/>
          <a:p>
            <a:pPr algn="ctr"/>
            <a:r>
              <a:rPr lang="es-ES" dirty="0" smtClean="0"/>
              <a:t>Lo cierto es que en este Sorteo de Navidad goza de una amplia participación pero la probabilidad de ganar el primer premio es apenas de 1 entre 100.000, esto es, un 0,00001%. De hecho, sería necesario vivir 100.000 años para garantizar que nos tocara el Gordo al menos una vez en la vida.</a:t>
            </a:r>
          </a:p>
          <a:p>
            <a:pPr algn="ctr"/>
            <a:r>
              <a:rPr lang="es-ES" dirty="0" smtClean="0"/>
              <a:t>El primer premio de la historia recayó en el número 3.604 y estuvo dotado con 8.000 pesos fuertes. Este año, los agraciados se embolsarán, después de tributar el premio, 322.000 euros, más dinero que nunca. A pesar de ello, es un buen pellizco.</a:t>
            </a:r>
            <a:endParaRPr lang="es-ES" dirty="0"/>
          </a:p>
        </p:txBody>
      </p:sp>
    </p:spTree>
  </p:cSld>
  <p:clrMapOvr>
    <a:masterClrMapping/>
  </p:clrMapOvr>
  <p:transition spd="slow"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66513, el Gordo de la Lotería de Navidad que ha caído íntegro en Madrid"/>
          <p:cNvPicPr>
            <a:picLocks noChangeAspect="1" noChangeArrowheads="1"/>
          </p:cNvPicPr>
          <p:nvPr/>
        </p:nvPicPr>
        <p:blipFill>
          <a:blip r:embed="rId2"/>
          <a:srcRect/>
          <a:stretch>
            <a:fillRect/>
          </a:stretch>
        </p:blipFill>
        <p:spPr bwMode="auto">
          <a:xfrm>
            <a:off x="0" y="0"/>
            <a:ext cx="10715202"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0" y="0"/>
            <a:ext cx="10369551" cy="6858000"/>
          </a:xfrm>
          <a:prstGeom prst="rect">
            <a:avLst/>
          </a:prstGeom>
          <a:noFill/>
        </p:spPr>
      </p:pic>
      <p:pic>
        <p:nvPicPr>
          <p:cNvPr id="21506" name="Picture 2" descr="Trabajadores de la administracion de lotería de la calle Amaya de Pamplona celebran la venta del numero 4.536, Segundo premio de la Lotería de Navidad."/>
          <p:cNvPicPr>
            <a:picLocks noChangeAspect="1" noChangeArrowheads="1"/>
          </p:cNvPicPr>
          <p:nvPr/>
        </p:nvPicPr>
        <p:blipFill>
          <a:blip r:embed="rId3"/>
          <a:srcRect/>
          <a:stretch>
            <a:fillRect/>
          </a:stretch>
        </p:blipFill>
        <p:spPr bwMode="auto">
          <a:xfrm>
            <a:off x="0" y="0"/>
            <a:ext cx="10369550" cy="6960922"/>
          </a:xfrm>
          <a:prstGeom prst="rect">
            <a:avLst/>
          </a:prstGeom>
          <a:noFill/>
        </p:spPr>
      </p:pic>
    </p:spTree>
  </p:cSld>
  <p:clrMapOvr>
    <a:masterClrMapping/>
  </p:clrMapOvr>
  <p:transition spd="slow"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Los propietarios de la administración número 1 de Fuengirola (Málaga), celebran haber vendido el Segundo premio del Sorteo Extraordinario de la Lotería de Navidad."/>
          <p:cNvPicPr>
            <a:picLocks noChangeAspect="1" noChangeArrowheads="1"/>
          </p:cNvPicPr>
          <p:nvPr/>
        </p:nvPicPr>
        <p:blipFill>
          <a:blip r:embed="rId2"/>
          <a:srcRect/>
          <a:stretch>
            <a:fillRect/>
          </a:stretch>
        </p:blipFill>
        <p:spPr bwMode="auto">
          <a:xfrm>
            <a:off x="-315951" y="-214338"/>
            <a:ext cx="11201400" cy="7475538"/>
          </a:xfrm>
          <a:prstGeom prst="rect">
            <a:avLst/>
          </a:prstGeom>
          <a:noFill/>
        </p:spPr>
      </p:pic>
    </p:spTree>
  </p:cSld>
  <p:clrMapOvr>
    <a:masterClrMapping/>
  </p:clrMapOvr>
  <p:transition spd="slow"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Celebración del Segundo premio del sorteo de la Lotería de Navidad en la localidad granadina de Pinos Puente, premiados con el número 4.536."/>
          <p:cNvPicPr>
            <a:picLocks noChangeAspect="1" noChangeArrowheads="1"/>
          </p:cNvPicPr>
          <p:nvPr/>
        </p:nvPicPr>
        <p:blipFill>
          <a:blip r:embed="rId2"/>
          <a:srcRect/>
          <a:stretch>
            <a:fillRect/>
          </a:stretch>
        </p:blipFill>
        <p:spPr bwMode="auto">
          <a:xfrm>
            <a:off x="0" y="-142900"/>
            <a:ext cx="10369550" cy="7000900"/>
          </a:xfrm>
          <a:prstGeom prst="rect">
            <a:avLst/>
          </a:prstGeom>
          <a:noFill/>
        </p:spPr>
      </p:pic>
    </p:spTree>
  </p:cSld>
  <p:clrMapOvr>
    <a:masterClrMapping/>
  </p:clrMapOvr>
  <p:transition spd="slow"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67586" name="Picture 2" descr="Los responsables de la administración de La Cruz 1, en Bilbao, donde ha caído un cuarto premio"/>
          <p:cNvPicPr>
            <a:picLocks noChangeAspect="1" noChangeArrowheads="1"/>
          </p:cNvPicPr>
          <p:nvPr/>
        </p:nvPicPr>
        <p:blipFill>
          <a:blip r:embed="rId3"/>
          <a:srcRect/>
          <a:stretch>
            <a:fillRect/>
          </a:stretch>
        </p:blipFill>
        <p:spPr bwMode="auto">
          <a:xfrm>
            <a:off x="0" y="0"/>
            <a:ext cx="10620991" cy="7072338"/>
          </a:xfrm>
          <a:prstGeom prst="rect">
            <a:avLst/>
          </a:prstGeom>
          <a:noFill/>
        </p:spPr>
      </p:pic>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Rectangle 3"/>
          <p:cNvSpPr>
            <a:spLocks noChangeArrowheads="1"/>
          </p:cNvSpPr>
          <p:nvPr/>
        </p:nvSpPr>
        <p:spPr bwMode="auto">
          <a:xfrm>
            <a:off x="1458192" y="1571612"/>
            <a:ext cx="7777217" cy="3724096"/>
          </a:xfrm>
          <a:prstGeom prst="rect">
            <a:avLst/>
          </a:prstGeom>
          <a:solidFill>
            <a:srgbClr val="FFFF00"/>
          </a:solidFill>
          <a:ln w="76200">
            <a:solidFill>
              <a:srgbClr val="FF0000"/>
            </a:solidFill>
            <a:prstDash val="sysDot"/>
            <a:miter lim="800000"/>
            <a:headEnd/>
            <a:tailEnd/>
          </a:ln>
          <a:effectLst/>
        </p:spPr>
        <p:txBody>
          <a:bodyPr wrap="square" lIns="0" tIns="0" rIns="0" bIns="0" anchor="ctr">
            <a:spAutoFit/>
          </a:bodyPr>
          <a:lstStyle/>
          <a:p>
            <a:pPr algn="ctr"/>
            <a:endParaRPr lang="es-ES" sz="2800" i="1" dirty="0"/>
          </a:p>
          <a:p>
            <a:pPr algn="ctr"/>
            <a:r>
              <a:rPr lang="es-ES" sz="2800" i="1" dirty="0"/>
              <a:t>El </a:t>
            </a:r>
            <a:r>
              <a:rPr lang="es-ES" sz="2800" b="1" i="1" dirty="0"/>
              <a:t>sorteo extraordinario de Navidad</a:t>
            </a:r>
            <a:r>
              <a:rPr lang="es-ES" sz="2800" i="1" dirty="0"/>
              <a:t>, es el sorteo por excelencia para los españoles, de hecho, desde hace meses se venden ya la </a:t>
            </a:r>
            <a:r>
              <a:rPr lang="es-ES" sz="2800" b="1" i="1" dirty="0"/>
              <a:t>lotería de Navidad</a:t>
            </a:r>
            <a:r>
              <a:rPr lang="es-ES" sz="2800" i="1" dirty="0"/>
              <a:t>, y en los últimos días las ventas han ido en aumento, incluso se </a:t>
            </a:r>
            <a:r>
              <a:rPr lang="es-ES" sz="2800" i="1" dirty="0" smtClean="0"/>
              <a:t>prevé </a:t>
            </a:r>
            <a:r>
              <a:rPr lang="es-ES" sz="2800" i="1" dirty="0"/>
              <a:t>que se </a:t>
            </a:r>
            <a:r>
              <a:rPr lang="es-ES" sz="2800" i="1" dirty="0" smtClean="0"/>
              <a:t>hayan vendido más </a:t>
            </a:r>
            <a:r>
              <a:rPr lang="es-ES" sz="2800" i="1" dirty="0"/>
              <a:t>décimos que el año pasado.</a:t>
            </a:r>
          </a:p>
          <a:p>
            <a:pPr algn="ctr"/>
            <a:endParaRPr lang="es-ES" dirty="0"/>
          </a:p>
        </p:txBody>
      </p:sp>
    </p:spTree>
  </p:cSld>
  <p:clrMapOvr>
    <a:masterClrMapping/>
  </p:clrMapOvr>
  <p:transition spd="slow"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4996" name="Picture 4" descr="-SORTEEHU754--644x362"/>
          <p:cNvPicPr>
            <a:picLocks noChangeAspect="1" noChangeArrowheads="1"/>
          </p:cNvPicPr>
          <p:nvPr/>
        </p:nvPicPr>
        <p:blipFill>
          <a:blip r:embed="rId3"/>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st-listas.20minutos.es/images/2012-12/350269/3829470_640px.jpg?1355838624"/>
          <p:cNvPicPr>
            <a:picLocks noChangeAspect="1" noChangeArrowheads="1"/>
          </p:cNvPicPr>
          <p:nvPr/>
        </p:nvPicPr>
        <p:blipFill>
          <a:blip r:embed="rId3"/>
          <a:srcRect/>
          <a:stretch>
            <a:fillRect/>
          </a:stretch>
        </p:blipFill>
        <p:spPr bwMode="auto">
          <a:xfrm>
            <a:off x="0" y="0"/>
            <a:ext cx="10461554" cy="6858000"/>
          </a:xfrm>
          <a:prstGeom prst="rect">
            <a:avLst/>
          </a:prstGeom>
          <a:noFill/>
        </p:spPr>
      </p:pic>
      <p:sp>
        <p:nvSpPr>
          <p:cNvPr id="3" name="2 Rectángulo"/>
          <p:cNvSpPr/>
          <p:nvPr/>
        </p:nvSpPr>
        <p:spPr>
          <a:xfrm>
            <a:off x="6237940" y="285728"/>
            <a:ext cx="3888608" cy="2585323"/>
          </a:xfrm>
          <a:prstGeom prst="rect">
            <a:avLst/>
          </a:prstGeom>
        </p:spPr>
        <p:txBody>
          <a:bodyPr wrap="square">
            <a:spAutoFit/>
          </a:bodyPr>
          <a:lstStyle/>
          <a:p>
            <a:pPr algn="ctr"/>
            <a:r>
              <a:rPr lang="es-ES" b="1" dirty="0" smtClean="0">
                <a:solidFill>
                  <a:srgbClr val="FFFF00"/>
                </a:solidFill>
              </a:rPr>
              <a:t>¿Por qué Loterías y Apuestas del Estado acabó con "el calvo"?</a:t>
            </a:r>
          </a:p>
          <a:p>
            <a:pPr algn="ctr"/>
            <a:r>
              <a:rPr lang="es-ES" dirty="0" smtClean="0">
                <a:solidFill>
                  <a:srgbClr val="FFFF00"/>
                </a:solidFill>
              </a:rPr>
              <a:t>Según la propia entidad estatal, porque "eclipsaba" la esencia del sorteo, y probablemente también porque </a:t>
            </a:r>
            <a:r>
              <a:rPr lang="es-ES" dirty="0" err="1" smtClean="0">
                <a:solidFill>
                  <a:srgbClr val="FFFF00"/>
                </a:solidFill>
              </a:rPr>
              <a:t>Arrindell</a:t>
            </a:r>
            <a:r>
              <a:rPr lang="es-ES" dirty="0" smtClean="0">
                <a:solidFill>
                  <a:srgbClr val="FFFF00"/>
                </a:solidFill>
              </a:rPr>
              <a:t> recibía cada año entre 120.000 y 150.000 euros por trabajar en exclusiva para dicho anuncio.</a:t>
            </a:r>
            <a:endParaRPr lang="es-ES" dirty="0">
              <a:solidFill>
                <a:srgbClr val="FFFF00"/>
              </a:solidFill>
            </a:endParaRPr>
          </a:p>
        </p:txBody>
      </p:sp>
    </p:spTree>
  </p:cSld>
  <p:clrMapOvr>
    <a:masterClrMapping/>
  </p:clrMapOvr>
  <p:transition spd="slow" advTm="23000">
    <p:sndAc>
      <p:stSnd>
        <p:snd r:embed="rId2" name="05 ven a mi casa esta navidad.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img.rtve.es/v/2856583?w=1180&amp;preview=1415796867189.jpg"/>
          <p:cNvPicPr>
            <a:picLocks noChangeAspect="1" noChangeArrowheads="1"/>
          </p:cNvPicPr>
          <p:nvPr/>
        </p:nvPicPr>
        <p:blipFill>
          <a:blip r:embed="rId2"/>
          <a:srcRect l="15985"/>
          <a:stretch>
            <a:fillRect/>
          </a:stretch>
        </p:blipFill>
        <p:spPr bwMode="auto">
          <a:xfrm>
            <a:off x="0" y="0"/>
            <a:ext cx="10440960" cy="6858000"/>
          </a:xfrm>
          <a:prstGeom prst="rect">
            <a:avLst/>
          </a:prstGeom>
          <a:noFill/>
        </p:spPr>
      </p:pic>
      <p:sp>
        <p:nvSpPr>
          <p:cNvPr id="3" name="2 Rectángulo"/>
          <p:cNvSpPr/>
          <p:nvPr/>
        </p:nvSpPr>
        <p:spPr>
          <a:xfrm>
            <a:off x="405027" y="4214818"/>
            <a:ext cx="5184775" cy="2031325"/>
          </a:xfrm>
          <a:prstGeom prst="rect">
            <a:avLst/>
          </a:prstGeom>
        </p:spPr>
        <p:txBody>
          <a:bodyPr>
            <a:spAutoFit/>
          </a:bodyPr>
          <a:lstStyle/>
          <a:p>
            <a:r>
              <a:rPr lang="es-ES" b="1" dirty="0" smtClean="0">
                <a:solidFill>
                  <a:srgbClr val="FFFF00"/>
                </a:solidFill>
              </a:rPr>
              <a:t>El año 2014</a:t>
            </a:r>
          </a:p>
          <a:p>
            <a:r>
              <a:rPr lang="es-ES" b="1" dirty="0" smtClean="0">
                <a:solidFill>
                  <a:srgbClr val="FFFF00"/>
                </a:solidFill>
              </a:rPr>
              <a:t>'El mayor premio es compartirlo'</a:t>
            </a:r>
          </a:p>
          <a:p>
            <a:r>
              <a:rPr lang="es-ES" dirty="0" smtClean="0">
                <a:solidFill>
                  <a:srgbClr val="FFFF00"/>
                </a:solidFill>
              </a:rPr>
              <a:t>El film principal se centra en Antonio y Manuel, el dueño de un bar y uno de sus parroquianos de siempre, y la trama gira alrededor de un décimo de lotería y de </a:t>
            </a:r>
            <a:r>
              <a:rPr lang="es-ES" b="1" dirty="0" smtClean="0">
                <a:solidFill>
                  <a:srgbClr val="FFFF00"/>
                </a:solidFill>
              </a:rPr>
              <a:t>los sueños de esperanza que ambos comparten</a:t>
            </a:r>
            <a:r>
              <a:rPr lang="es-ES" dirty="0" smtClean="0">
                <a:solidFill>
                  <a:srgbClr val="FFFF00"/>
                </a:solidFill>
              </a:rPr>
              <a:t>.</a:t>
            </a:r>
            <a:endParaRPr lang="es-ES" dirty="0">
              <a:solidFill>
                <a:srgbClr val="FFFF00"/>
              </a:solidFill>
            </a:endParaRPr>
          </a:p>
        </p:txBody>
      </p:sp>
    </p:spTree>
  </p:cSld>
  <p:clrMapOvr>
    <a:masterClrMapping/>
  </p:clrMapOvr>
  <p:transition spd="slow" advTm="23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71455"/>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81922" name="Picture 2" descr="C:\Documents and Settings\Jose Luis\Escritorio\CUK1RiJUYAAYcDE.png"/>
          <p:cNvPicPr>
            <a:picLocks noChangeAspect="1" noChangeArrowheads="1"/>
          </p:cNvPicPr>
          <p:nvPr/>
        </p:nvPicPr>
        <p:blipFill>
          <a:blip r:embed="rId3"/>
          <a:srcRect/>
          <a:stretch>
            <a:fillRect/>
          </a:stretch>
        </p:blipFill>
        <p:spPr bwMode="auto">
          <a:xfrm flipH="1">
            <a:off x="1327123" y="-247982"/>
            <a:ext cx="7771474" cy="710598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3972" name="Picture 4" descr="31"/>
          <p:cNvPicPr>
            <a:picLocks noChangeAspect="1" noChangeArrowheads="1"/>
          </p:cNvPicPr>
          <p:nvPr/>
        </p:nvPicPr>
        <p:blipFill>
          <a:blip r:embed="rId3"/>
          <a:srcRect/>
          <a:stretch>
            <a:fillRect/>
          </a:stretch>
        </p:blipFill>
        <p:spPr bwMode="auto">
          <a:xfrm>
            <a:off x="243002" y="928671"/>
            <a:ext cx="9717853" cy="4670425"/>
          </a:xfrm>
          <a:prstGeom prst="rect">
            <a:avLst/>
          </a:prstGeom>
          <a:noFill/>
        </p:spPr>
      </p:pic>
      <p:sp>
        <p:nvSpPr>
          <p:cNvPr id="6" name="5 Rectángulo"/>
          <p:cNvSpPr/>
          <p:nvPr/>
        </p:nvSpPr>
        <p:spPr>
          <a:xfrm>
            <a:off x="972116" y="6000769"/>
            <a:ext cx="9073420" cy="461665"/>
          </a:xfrm>
          <a:prstGeom prst="rect">
            <a:avLst/>
          </a:prstGeom>
        </p:spPr>
        <p:txBody>
          <a:bodyPr wrap="square">
            <a:spAutoFit/>
          </a:bodyPr>
          <a:lstStyle/>
          <a:p>
            <a:r>
              <a:rPr lang="es-ES" sz="2400" b="1" i="1" dirty="0" smtClean="0"/>
              <a:t>En 2002 se produjo el primer sorteo en euros</a:t>
            </a:r>
            <a:endParaRPr lang="es-ES" sz="2400" b="1" i="1" dirty="0"/>
          </a:p>
        </p:txBody>
      </p:sp>
    </p:spTree>
  </p:cSld>
  <p:clrMapOvr>
    <a:masterClrMapping/>
  </p:clrMapOvr>
  <p:transition spd="slow" advTm="13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7525" name="Picture 5" descr="5107-944-549"/>
          <p:cNvPicPr>
            <a:picLocks noChangeAspect="1" noChangeArrowheads="1"/>
          </p:cNvPicPr>
          <p:nvPr/>
        </p:nvPicPr>
        <p:blipFill>
          <a:blip r:embed="rId3"/>
          <a:srcRect/>
          <a:stretch>
            <a:fillRect/>
          </a:stretch>
        </p:blipFill>
        <p:spPr bwMode="auto">
          <a:xfrm>
            <a:off x="0" y="1"/>
            <a:ext cx="10196724" cy="5229225"/>
          </a:xfrm>
          <a:prstGeom prst="rect">
            <a:avLst/>
          </a:prstGeom>
          <a:noFill/>
        </p:spPr>
      </p:pic>
      <p:sp>
        <p:nvSpPr>
          <p:cNvPr id="6" name="5 Rectángulo"/>
          <p:cNvSpPr/>
          <p:nvPr/>
        </p:nvSpPr>
        <p:spPr>
          <a:xfrm>
            <a:off x="161989" y="5500703"/>
            <a:ext cx="10045536" cy="1200329"/>
          </a:xfrm>
          <a:prstGeom prst="rect">
            <a:avLst/>
          </a:prstGeom>
        </p:spPr>
        <p:txBody>
          <a:bodyPr wrap="square">
            <a:spAutoFit/>
          </a:bodyPr>
          <a:lstStyle/>
          <a:p>
            <a:r>
              <a:rPr lang="es-ES" dirty="0" smtClean="0"/>
              <a:t>No obstante, quizá una de las </a:t>
            </a:r>
            <a:r>
              <a:rPr lang="es-ES" b="1" dirty="0" smtClean="0"/>
              <a:t>historias más conocidas del sorteo ocurrió en 1949</a:t>
            </a:r>
            <a:r>
              <a:rPr lang="es-ES" dirty="0" smtClean="0"/>
              <a:t>. Ese año, un malagueño acudió a una Oficina de Correos asegurando que, tras haberlo soñado, el</a:t>
            </a:r>
            <a:r>
              <a:rPr lang="es-ES" b="1" dirty="0" smtClean="0"/>
              <a:t> 55.666 </a:t>
            </a:r>
            <a:r>
              <a:rPr lang="es-ES" dirty="0" smtClean="0"/>
              <a:t>sería el número premiado en la </a:t>
            </a:r>
            <a:r>
              <a:rPr lang="es-ES" b="1" dirty="0" smtClean="0"/>
              <a:t>Lotería de Navidad</a:t>
            </a:r>
            <a:r>
              <a:rPr lang="es-ES" dirty="0" smtClean="0"/>
              <a:t>. A pesar de los incrédulos, tal y como había predicho, el 'Gordo' fue para ese número.</a:t>
            </a:r>
            <a:endParaRPr lang="es-ES" dirty="0"/>
          </a:p>
        </p:txBody>
      </p:sp>
    </p:spTree>
  </p:cSld>
  <p:clrMapOvr>
    <a:masterClrMapping/>
  </p:clrMapOvr>
  <p:transition spd="slow" advTm="2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00356" name="Picture 4" descr="sorteo_gordo_navidad_loteria-640x640x80"/>
          <p:cNvPicPr>
            <a:picLocks noChangeAspect="1" noChangeArrowheads="1"/>
          </p:cNvPicPr>
          <p:nvPr/>
        </p:nvPicPr>
        <p:blipFill>
          <a:blip r:embed="rId3"/>
          <a:srcRect/>
          <a:stretch>
            <a:fillRect/>
          </a:stretch>
        </p:blipFill>
        <p:spPr bwMode="auto">
          <a:xfrm>
            <a:off x="367256" y="476251"/>
            <a:ext cx="9595434" cy="5656263"/>
          </a:xfrm>
          <a:prstGeom prst="rect">
            <a:avLst/>
          </a:prstGeom>
          <a:noFill/>
        </p:spPr>
      </p:pic>
    </p:spTree>
  </p:cSld>
  <p:clrMapOvr>
    <a:masterClrMapping/>
  </p:clrMapOvr>
  <p:transition spd="slow"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56322" name="Picture 2" descr="En torno a las 8.50 horas, han comenzado a volcar las bolas con los números premiados en la tolva para ser traspasada a su respectivo bombo, y unos minutos después, se ha procedido al llenado de los bombos. Hay dos tipos de bolas, las de los números que son 100.000, y las de los premios, 1.807, todas ellas fabricadas en madera de boj. En la imagen, los niños de San Ildefonso antes de iniciar el sorteo, en el Teatro Real."/>
          <p:cNvPicPr>
            <a:picLocks noChangeAspect="1" noChangeArrowheads="1"/>
          </p:cNvPicPr>
          <p:nvPr/>
        </p:nvPicPr>
        <p:blipFill>
          <a:blip r:embed="rId3"/>
          <a:srcRect/>
          <a:stretch>
            <a:fillRect/>
          </a:stretch>
        </p:blipFill>
        <p:spPr bwMode="auto">
          <a:xfrm>
            <a:off x="0" y="642918"/>
            <a:ext cx="10369550" cy="5715040"/>
          </a:xfrm>
          <a:prstGeom prst="rect">
            <a:avLst/>
          </a:prstGeom>
          <a:noFill/>
        </p:spPr>
      </p:pic>
    </p:spTree>
  </p:cSld>
  <p:clrMapOvr>
    <a:masterClrMapping/>
  </p:clrMapOvr>
  <p:transition spd="slow"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dona-manolita-uly-martin"/>
          <p:cNvPicPr>
            <a:picLocks noChangeAspect="1" noChangeArrowheads="1"/>
          </p:cNvPicPr>
          <p:nvPr/>
        </p:nvPicPr>
        <p:blipFill>
          <a:blip r:embed="rId2"/>
          <a:srcRect/>
          <a:stretch>
            <a:fillRect/>
          </a:stretch>
        </p:blipFill>
        <p:spPr bwMode="auto">
          <a:xfrm>
            <a:off x="0" y="0"/>
            <a:ext cx="10369550" cy="7321550"/>
          </a:xfrm>
          <a:prstGeom prst="rect">
            <a:avLst/>
          </a:prstGeom>
          <a:noFill/>
        </p:spPr>
      </p:pic>
    </p:spTree>
  </p:cSld>
  <p:clrMapOvr>
    <a:masterClrMapping/>
  </p:clrMapOvr>
  <p:transition spd="slow"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9" name="Picture 3" descr="282682645_170e8c2dc3"/>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4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6739" name="Picture 3" descr="ADMINISTRACIÓN NÚMERO DOS EN DON BENITO :&quot;DON MANOLITO&quot;"/>
          <p:cNvPicPr>
            <a:picLocks noChangeAspect="1" noChangeArrowheads="1"/>
          </p:cNvPicPr>
          <p:nvPr/>
        </p:nvPicPr>
        <p:blipFill>
          <a:blip r:embed="rId3"/>
          <a:srcRect l="4224" t="2522" r="4224" b="2522"/>
          <a:stretch>
            <a:fillRect/>
          </a:stretch>
        </p:blipFill>
        <p:spPr bwMode="auto">
          <a:xfrm>
            <a:off x="5251386" y="0"/>
            <a:ext cx="5118164" cy="6858000"/>
          </a:xfrm>
          <a:prstGeom prst="rect">
            <a:avLst/>
          </a:prstGeom>
          <a:noFill/>
        </p:spPr>
      </p:pic>
      <p:pic>
        <p:nvPicPr>
          <p:cNvPr id="116743" name="Picture 7" descr="ADMINISTRACIÓN NÚMERO DOS EN DON BENITO :&quot;DON MANOLITO&quot;"/>
          <p:cNvPicPr>
            <a:picLocks noChangeAspect="1" noChangeArrowheads="1"/>
          </p:cNvPicPr>
          <p:nvPr/>
        </p:nvPicPr>
        <p:blipFill>
          <a:blip r:embed="rId4"/>
          <a:srcRect l="4224" t="2522" r="4224" b="2522"/>
          <a:stretch>
            <a:fillRect/>
          </a:stretch>
        </p:blipFill>
        <p:spPr bwMode="auto">
          <a:xfrm>
            <a:off x="1" y="0"/>
            <a:ext cx="5348600" cy="6858000"/>
          </a:xfrm>
          <a:prstGeom prst="rect">
            <a:avLst/>
          </a:prstGeom>
          <a:noFill/>
        </p:spPr>
      </p:pic>
      <p:sp>
        <p:nvSpPr>
          <p:cNvPr id="7" name="6 Rectángulo"/>
          <p:cNvSpPr/>
          <p:nvPr/>
        </p:nvSpPr>
        <p:spPr>
          <a:xfrm>
            <a:off x="469867" y="5572140"/>
            <a:ext cx="9721521" cy="923330"/>
          </a:xfrm>
          <a:prstGeom prst="rect">
            <a:avLst/>
          </a:prstGeom>
        </p:spPr>
        <p:txBody>
          <a:bodyPr wrap="square">
            <a:spAutoFit/>
          </a:bodyPr>
          <a:lstStyle/>
          <a:p>
            <a:r>
              <a:rPr lang="es-ES" i="1" dirty="0" smtClean="0"/>
              <a:t>Un </a:t>
            </a:r>
            <a:r>
              <a:rPr lang="es-ES" b="1" i="1" dirty="0" smtClean="0"/>
              <a:t>inmigrante que en 2009 pasó de no tener un euro a engrosar su cuenta bancaria con 300.000 euros</a:t>
            </a:r>
            <a:r>
              <a:rPr lang="es-ES" i="1" dirty="0" smtClean="0"/>
              <a:t>, son algunas de las historias curiosas que cada año el Sorteo Extraordinario de Navidad deja a su paso, pero no las únicas.</a:t>
            </a:r>
            <a:endParaRPr lang="es-ES" i="1" dirty="0"/>
          </a:p>
        </p:txBody>
      </p:sp>
    </p:spTree>
  </p:cSld>
  <p:clrMapOvr>
    <a:masterClrMapping/>
  </p:clrMapOvr>
  <p:transition spd="slow" advTm="22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Image 3" descr="animation3.gif"/>
          <p:cNvPicPr>
            <a:picLocks noChangeAspect="1"/>
          </p:cNvPicPr>
          <p:nvPr/>
        </p:nvPicPr>
        <p:blipFill>
          <a:blip r:embed="rId3"/>
          <a:srcRect l="3331" t="2769" r="2597" b="7964"/>
          <a:stretch>
            <a:fillRect/>
          </a:stretch>
        </p:blipFill>
        <p:spPr bwMode="auto">
          <a:xfrm>
            <a:off x="0" y="0"/>
            <a:ext cx="10369550" cy="6858000"/>
          </a:xfrm>
          <a:prstGeom prst="rect">
            <a:avLst/>
          </a:prstGeom>
          <a:noFill/>
          <a:ln w="9525">
            <a:noFill/>
            <a:miter lim="800000"/>
            <a:headEnd/>
            <a:tailEnd/>
          </a:ln>
        </p:spPr>
      </p:pic>
      <p:pic>
        <p:nvPicPr>
          <p:cNvPr id="86020" name="Picture 4" descr="1261475664732"/>
          <p:cNvPicPr>
            <a:picLocks noChangeAspect="1" noChangeArrowheads="1"/>
          </p:cNvPicPr>
          <p:nvPr/>
        </p:nvPicPr>
        <p:blipFill>
          <a:blip r:embed="rId4"/>
          <a:srcRect/>
          <a:stretch>
            <a:fillRect/>
          </a:stretch>
        </p:blipFill>
        <p:spPr bwMode="auto">
          <a:xfrm>
            <a:off x="0" y="0"/>
            <a:ext cx="10369550" cy="6858000"/>
          </a:xfrm>
          <a:prstGeom prst="rect">
            <a:avLst/>
          </a:prstGeom>
          <a:noFill/>
        </p:spPr>
      </p:pic>
    </p:spTree>
  </p:cSld>
  <p:clrMapOvr>
    <a:masterClrMapping/>
  </p:clrMapOvr>
  <p:transition spd="slow" advTm="5000">
    <p:sndAc>
      <p:stSnd>
        <p:snd r:embed="rId2" name="christmas medley - ray coniff(2).wav"/>
      </p:stSnd>
    </p:sndAc>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6"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9811" name="Picture 3" descr="loteria-gordo-navidad-espana"/>
          <p:cNvPicPr>
            <a:picLocks noChangeAspect="1" noChangeArrowheads="1"/>
          </p:cNvPicPr>
          <p:nvPr/>
        </p:nvPicPr>
        <p:blipFill>
          <a:blip r:embed="rId3"/>
          <a:srcRect/>
          <a:stretch>
            <a:fillRect/>
          </a:stretch>
        </p:blipFill>
        <p:spPr bwMode="auto">
          <a:xfrm>
            <a:off x="203431" y="476250"/>
            <a:ext cx="5155971" cy="5905500"/>
          </a:xfrm>
          <a:prstGeom prst="rect">
            <a:avLst/>
          </a:prstGeom>
          <a:noFill/>
        </p:spPr>
      </p:pic>
      <p:pic>
        <p:nvPicPr>
          <p:cNvPr id="119815" name="Picture 7" descr="Carteles-Precampana-Loteria"/>
          <p:cNvPicPr>
            <a:picLocks noChangeAspect="1" noChangeArrowheads="1"/>
          </p:cNvPicPr>
          <p:nvPr/>
        </p:nvPicPr>
        <p:blipFill>
          <a:blip r:embed="rId4"/>
          <a:srcRect b="23790"/>
          <a:stretch>
            <a:fillRect/>
          </a:stretch>
        </p:blipFill>
        <p:spPr bwMode="auto">
          <a:xfrm>
            <a:off x="5427813" y="428604"/>
            <a:ext cx="4725707" cy="5929354"/>
          </a:xfrm>
          <a:prstGeom prst="rect">
            <a:avLst/>
          </a:prstGeom>
          <a:noFill/>
        </p:spPr>
      </p:pic>
    </p:spTree>
  </p:cSld>
  <p:clrMapOvr>
    <a:masterClrMapping/>
  </p:clrMapOvr>
  <p:transition spd="slow" advTm="14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C:\Documents and Settings\Jose Luis\Escritorio\B4_tTzsIMAEDiVU.jpg"/>
          <p:cNvPicPr>
            <a:picLocks noChangeAspect="1" noChangeArrowheads="1"/>
          </p:cNvPicPr>
          <p:nvPr/>
        </p:nvPicPr>
        <p:blipFill>
          <a:blip r:embed="rId2"/>
          <a:srcRect/>
          <a:stretch>
            <a:fillRect/>
          </a:stretch>
        </p:blipFill>
        <p:spPr bwMode="auto">
          <a:xfrm>
            <a:off x="0" y="0"/>
            <a:ext cx="10424191"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sp>
        <p:nvSpPr>
          <p:cNvPr id="6" name="5 Rectángulo"/>
          <p:cNvSpPr/>
          <p:nvPr/>
        </p:nvSpPr>
        <p:spPr>
          <a:xfrm>
            <a:off x="1377179" y="5929331"/>
            <a:ext cx="7777217" cy="646331"/>
          </a:xfrm>
          <a:prstGeom prst="rect">
            <a:avLst/>
          </a:prstGeom>
        </p:spPr>
        <p:txBody>
          <a:bodyPr wrap="square">
            <a:spAutoFit/>
          </a:bodyPr>
          <a:lstStyle/>
          <a:p>
            <a:pPr algn="ctr"/>
            <a:r>
              <a:rPr lang="es-ES" b="1" i="1" dirty="0" smtClean="0"/>
              <a:t>Hasta ahora el primer premio nunca ha terminado en 09, 10, 21, 25, 31, 34, 41, 42, 43, 51, 54, 59, 67, 78 ni en 82. </a:t>
            </a:r>
          </a:p>
        </p:txBody>
      </p:sp>
      <p:pic>
        <p:nvPicPr>
          <p:cNvPr id="46082" name="Picture 2" descr="Los niños Nazaret Blanco Carrizal y Josué Guamán Vicente han cantado los números del primer cuarto premio del sorteo de hoy (59444)."/>
          <p:cNvPicPr>
            <a:picLocks noChangeAspect="1" noChangeArrowheads="1"/>
          </p:cNvPicPr>
          <p:nvPr/>
        </p:nvPicPr>
        <p:blipFill>
          <a:blip r:embed="rId3"/>
          <a:srcRect/>
          <a:stretch>
            <a:fillRect/>
          </a:stretch>
        </p:blipFill>
        <p:spPr bwMode="auto">
          <a:xfrm>
            <a:off x="398429" y="0"/>
            <a:ext cx="9473593" cy="5857892"/>
          </a:xfrm>
          <a:prstGeom prst="rect">
            <a:avLst/>
          </a:prstGeom>
          <a:noFill/>
        </p:spPr>
      </p:pic>
    </p:spTree>
  </p:cSld>
  <p:clrMapOvr>
    <a:masterClrMapping/>
  </p:clrMapOvr>
  <p:transition spd="slow" advTm="16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Image 3" descr="animation3.gif"/>
          <p:cNvPicPr>
            <a:picLocks noChangeAspect="1"/>
          </p:cNvPicPr>
          <p:nvPr/>
        </p:nvPicPr>
        <p:blipFill>
          <a:blip r:embed="rId2"/>
          <a:srcRect l="3331" t="2769" r="2597" b="7964"/>
          <a:stretch>
            <a:fillRect/>
          </a:stretch>
        </p:blipFill>
        <p:spPr bwMode="auto">
          <a:xfrm>
            <a:off x="0" y="-100013"/>
            <a:ext cx="10369550" cy="6958013"/>
          </a:xfrm>
          <a:prstGeom prst="rect">
            <a:avLst/>
          </a:prstGeom>
          <a:noFill/>
          <a:ln w="9525">
            <a:noFill/>
            <a:miter lim="800000"/>
            <a:headEnd/>
            <a:tailEnd/>
          </a:ln>
        </p:spPr>
      </p:pic>
      <p:sp>
        <p:nvSpPr>
          <p:cNvPr id="7" name="6 Rectángulo"/>
          <p:cNvSpPr/>
          <p:nvPr/>
        </p:nvSpPr>
        <p:spPr>
          <a:xfrm>
            <a:off x="324015" y="5500703"/>
            <a:ext cx="9640472" cy="1200329"/>
          </a:xfrm>
          <a:prstGeom prst="rect">
            <a:avLst/>
          </a:prstGeom>
        </p:spPr>
        <p:txBody>
          <a:bodyPr wrap="square">
            <a:spAutoFit/>
          </a:bodyPr>
          <a:lstStyle/>
          <a:p>
            <a:pPr algn="ctr"/>
            <a:r>
              <a:rPr lang="es-ES" b="1" dirty="0" smtClean="0"/>
              <a:t>Hay quien afirma que las bolas con números como “88.888” pesan más al tener más pintura y por lo tanto es más probable que estén en la parte baja del bombo, pero lo cierto es que los números están grabados a láser por lo que no hay peso de pintura.</a:t>
            </a:r>
          </a:p>
        </p:txBody>
      </p:sp>
      <p:pic>
        <p:nvPicPr>
          <p:cNvPr id="44034" name="Picture 2" descr="Los niños de San Ildefonso Youssef y Nicol muestran el segundo premio, dotado con 1.250.000 euros a la serie."/>
          <p:cNvPicPr>
            <a:picLocks noChangeAspect="1" noChangeArrowheads="1"/>
          </p:cNvPicPr>
          <p:nvPr/>
        </p:nvPicPr>
        <p:blipFill>
          <a:blip r:embed="rId3"/>
          <a:srcRect/>
          <a:stretch>
            <a:fillRect/>
          </a:stretch>
        </p:blipFill>
        <p:spPr bwMode="auto">
          <a:xfrm>
            <a:off x="898495" y="-214338"/>
            <a:ext cx="8456414" cy="5643602"/>
          </a:xfrm>
          <a:prstGeom prst="rect">
            <a:avLst/>
          </a:prstGeom>
          <a:noFill/>
        </p:spPr>
      </p:pic>
    </p:spTree>
  </p:cSld>
  <p:clrMapOvr>
    <a:masterClrMapping/>
  </p:clrMapOvr>
  <p:transition spd="slow" advTm="2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3" name="Picture 4" descr="loteria_de_Navidad_TL5IMA20111205_0266_9"/>
          <p:cNvPicPr>
            <a:picLocks noChangeAspect="1" noChangeArrowheads="1"/>
          </p:cNvPicPr>
          <p:nvPr/>
        </p:nvPicPr>
        <p:blipFill>
          <a:blip r:embed="rId3"/>
          <a:srcRect/>
          <a:stretch>
            <a:fillRect/>
          </a:stretch>
        </p:blipFill>
        <p:spPr bwMode="auto">
          <a:xfrm>
            <a:off x="405027" y="357166"/>
            <a:ext cx="9663978" cy="5072098"/>
          </a:xfrm>
          <a:prstGeom prst="rect">
            <a:avLst/>
          </a:prstGeom>
          <a:noFill/>
        </p:spPr>
      </p:pic>
      <p:sp>
        <p:nvSpPr>
          <p:cNvPr id="4" name="3 Rectángulo"/>
          <p:cNvSpPr/>
          <p:nvPr/>
        </p:nvSpPr>
        <p:spPr>
          <a:xfrm>
            <a:off x="648065" y="5786455"/>
            <a:ext cx="9316421" cy="646331"/>
          </a:xfrm>
          <a:prstGeom prst="rect">
            <a:avLst/>
          </a:prstGeom>
        </p:spPr>
        <p:txBody>
          <a:bodyPr wrap="square">
            <a:spAutoFit/>
          </a:bodyPr>
          <a:lstStyle/>
          <a:p>
            <a:pPr algn="ctr"/>
            <a:r>
              <a:rPr lang="es-ES" b="1" i="1" dirty="0" smtClean="0"/>
              <a:t>Las bolas están fabricadas en madera de boj, más ligera y resistente. Miden 18,8 milímetros de diámetro y pesan tres gramos.</a:t>
            </a: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Image 3" descr="animation3.gif"/>
          <p:cNvPicPr>
            <a:picLocks noChangeAspect="1"/>
          </p:cNvPicPr>
          <p:nvPr/>
        </p:nvPicPr>
        <p:blipFill>
          <a:blip r:embed="rId2"/>
          <a:srcRect l="3331" t="2769" r="2597" b="7964"/>
          <a:stretch>
            <a:fillRect/>
          </a:stretch>
        </p:blipFill>
        <p:spPr bwMode="auto">
          <a:xfrm>
            <a:off x="0" y="-100013"/>
            <a:ext cx="10369550" cy="6958013"/>
          </a:xfrm>
          <a:prstGeom prst="rect">
            <a:avLst/>
          </a:prstGeom>
          <a:noFill/>
          <a:ln w="9525">
            <a:noFill/>
            <a:miter lim="800000"/>
            <a:headEnd/>
            <a:tailEnd/>
          </a:ln>
        </p:spPr>
      </p:pic>
      <p:pic>
        <p:nvPicPr>
          <p:cNvPr id="78852" name="Picture 4" descr="2011_11_15_dkrG6TBUP3U08kDCRE5ku2"/>
          <p:cNvPicPr>
            <a:picLocks noChangeAspect="1" noChangeArrowheads="1"/>
          </p:cNvPicPr>
          <p:nvPr/>
        </p:nvPicPr>
        <p:blipFill>
          <a:blip r:embed="rId3"/>
          <a:srcRect t="17043" b="17332"/>
          <a:stretch>
            <a:fillRect/>
          </a:stretch>
        </p:blipFill>
        <p:spPr bwMode="auto">
          <a:xfrm>
            <a:off x="0" y="-142900"/>
            <a:ext cx="10369550" cy="7000900"/>
          </a:xfrm>
          <a:prstGeom prst="rect">
            <a:avLst/>
          </a:prstGeom>
          <a:noFill/>
        </p:spPr>
      </p:pic>
    </p:spTree>
  </p:cSld>
  <p:clrMapOvr>
    <a:masterClrMapping/>
  </p:clrMapOvr>
  <p:transition spd="slow"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1924" name="Picture 4" descr="1321370819865"/>
          <p:cNvPicPr>
            <a:picLocks noChangeAspect="1" noChangeArrowheads="1"/>
          </p:cNvPicPr>
          <p:nvPr/>
        </p:nvPicPr>
        <p:blipFill>
          <a:blip r:embed="rId3"/>
          <a:srcRect/>
          <a:stretch>
            <a:fillRect/>
          </a:stretch>
        </p:blipFill>
        <p:spPr bwMode="auto">
          <a:xfrm>
            <a:off x="0" y="0"/>
            <a:ext cx="10369550" cy="5572140"/>
          </a:xfrm>
          <a:prstGeom prst="rect">
            <a:avLst/>
          </a:prstGeom>
          <a:noFill/>
        </p:spPr>
      </p:pic>
      <p:sp>
        <p:nvSpPr>
          <p:cNvPr id="6" name="5 Rectángulo"/>
          <p:cNvSpPr/>
          <p:nvPr/>
        </p:nvSpPr>
        <p:spPr>
          <a:xfrm>
            <a:off x="1296166" y="5786454"/>
            <a:ext cx="8020219" cy="923330"/>
          </a:xfrm>
          <a:prstGeom prst="rect">
            <a:avLst/>
          </a:prstGeom>
        </p:spPr>
        <p:txBody>
          <a:bodyPr wrap="square">
            <a:spAutoFit/>
          </a:bodyPr>
          <a:lstStyle/>
          <a:p>
            <a:pPr algn="ctr"/>
            <a:r>
              <a:rPr lang="es-ES" b="1" i="1" dirty="0" smtClean="0"/>
              <a:t>El número ganador del Gordo se ha repetido dos veces en toda la historia del sorteo: en 2006 y en 1903 con el 20.297 y en 1956 y 1978 con el 15.560.</a:t>
            </a:r>
            <a:endParaRPr lang="es-ES" b="1" i="1" dirty="0"/>
          </a:p>
        </p:txBody>
      </p:sp>
    </p:spTree>
  </p:cSld>
  <p:clrMapOvr>
    <a:masterClrMapping/>
  </p:clrMapOvr>
  <p:transition spd="slow" advTm="1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Los niños de San Ildefonso muestran las bolas con el segundo de los quintos premios, dotado con 60.000 euros la serie y con 6.000 euros cada décimo, que ha caído en el número 19.152."/>
          <p:cNvPicPr>
            <a:picLocks noChangeAspect="1" noChangeArrowheads="1"/>
          </p:cNvPicPr>
          <p:nvPr/>
        </p:nvPicPr>
        <p:blipFill>
          <a:blip r:embed="rId2"/>
          <a:srcRect/>
          <a:stretch>
            <a:fillRect/>
          </a:stretch>
        </p:blipFill>
        <p:spPr bwMode="auto">
          <a:xfrm>
            <a:off x="0" y="-55014"/>
            <a:ext cx="10358510" cy="6913014"/>
          </a:xfrm>
          <a:prstGeom prst="rect">
            <a:avLst/>
          </a:prstGeom>
          <a:noFill/>
        </p:spPr>
      </p:pic>
    </p:spTree>
  </p:cSld>
  <p:clrMapOvr>
    <a:masterClrMapping/>
  </p:clrMapOvr>
  <p:transition spd="slow"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03428" name="Picture 4" descr="NAVIDAD+"/>
          <p:cNvPicPr>
            <a:picLocks noChangeAspect="1" noChangeArrowheads="1"/>
          </p:cNvPicPr>
          <p:nvPr/>
        </p:nvPicPr>
        <p:blipFill>
          <a:blip r:embed="rId3"/>
          <a:srcRect/>
          <a:stretch>
            <a:fillRect/>
          </a:stretch>
        </p:blipFill>
        <p:spPr bwMode="auto">
          <a:xfrm>
            <a:off x="324014" y="357167"/>
            <a:ext cx="9800665" cy="4791075"/>
          </a:xfrm>
          <a:prstGeom prst="rect">
            <a:avLst/>
          </a:prstGeom>
          <a:noFill/>
        </p:spPr>
      </p:pic>
      <p:sp>
        <p:nvSpPr>
          <p:cNvPr id="6" name="5 Rectángulo"/>
          <p:cNvSpPr/>
          <p:nvPr/>
        </p:nvSpPr>
        <p:spPr>
          <a:xfrm>
            <a:off x="1458192" y="5500703"/>
            <a:ext cx="7291141" cy="1015663"/>
          </a:xfrm>
          <a:prstGeom prst="rect">
            <a:avLst/>
          </a:prstGeom>
        </p:spPr>
        <p:txBody>
          <a:bodyPr wrap="square">
            <a:spAutoFit/>
          </a:bodyPr>
          <a:lstStyle/>
          <a:p>
            <a:pPr algn="ctr"/>
            <a:r>
              <a:rPr lang="es-ES" sz="2000" b="1" i="1" dirty="0" smtClean="0"/>
              <a:t>Tan sólo en cuatro ocasiones el primer premio ha caído en números acabados en cifras iguales: 25.444, 25.888, 35.999 y 55.666.</a:t>
            </a:r>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7"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112643" name="Picture 3" descr="xavier-gabriel-la-bruja-oro"/>
          <p:cNvPicPr>
            <a:picLocks noChangeAspect="1" noChangeArrowheads="1"/>
          </p:cNvPicPr>
          <p:nvPr/>
        </p:nvPicPr>
        <p:blipFill>
          <a:blip r:embed="rId3"/>
          <a:srcRect/>
          <a:stretch>
            <a:fillRect/>
          </a:stretch>
        </p:blipFill>
        <p:spPr bwMode="auto">
          <a:xfrm>
            <a:off x="0" y="1916114"/>
            <a:ext cx="3737359" cy="4941887"/>
          </a:xfrm>
          <a:prstGeom prst="rect">
            <a:avLst/>
          </a:prstGeom>
          <a:noFill/>
        </p:spPr>
      </p:pic>
      <p:pic>
        <p:nvPicPr>
          <p:cNvPr id="112645" name="Picture 5" descr="imgMisDecimos"/>
          <p:cNvPicPr>
            <a:picLocks noChangeAspect="1" noChangeArrowheads="1"/>
          </p:cNvPicPr>
          <p:nvPr/>
        </p:nvPicPr>
        <p:blipFill>
          <a:blip r:embed="rId4"/>
          <a:srcRect/>
          <a:stretch>
            <a:fillRect/>
          </a:stretch>
        </p:blipFill>
        <p:spPr bwMode="auto">
          <a:xfrm>
            <a:off x="3715755" y="1989138"/>
            <a:ext cx="6653795" cy="4868862"/>
          </a:xfrm>
          <a:prstGeom prst="rect">
            <a:avLst/>
          </a:prstGeom>
          <a:noFill/>
        </p:spPr>
      </p:pic>
      <p:sp>
        <p:nvSpPr>
          <p:cNvPr id="112646" name="WordArt 6"/>
          <p:cNvSpPr>
            <a:spLocks noChangeArrowheads="1" noChangeShapeType="1" noTextEdit="1"/>
          </p:cNvSpPr>
          <p:nvPr/>
        </p:nvSpPr>
        <p:spPr bwMode="auto">
          <a:xfrm>
            <a:off x="243003" y="357166"/>
            <a:ext cx="3184675" cy="12954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BRUJA </a:t>
            </a:r>
          </a:p>
          <a:p>
            <a:pPr algn="ctr"/>
            <a:r>
              <a:rPr lang="es-ES" sz="3600" kern="10" dirty="0">
                <a:ln w="9525">
                  <a:solidFill>
                    <a:srgbClr val="000000"/>
                  </a:solidFill>
                  <a:round/>
                  <a:headEnd/>
                  <a:tailEnd/>
                </a:ln>
                <a:solidFill>
                  <a:srgbClr val="FFFF00"/>
                </a:solidFill>
                <a:latin typeface="Arial Black"/>
              </a:rPr>
              <a:t>DE SOS</a:t>
            </a:r>
          </a:p>
        </p:txBody>
      </p:sp>
      <p:sp>
        <p:nvSpPr>
          <p:cNvPr id="112648" name="Rectangle 8"/>
          <p:cNvSpPr>
            <a:spLocks noChangeArrowheads="1"/>
          </p:cNvSpPr>
          <p:nvPr/>
        </p:nvSpPr>
        <p:spPr bwMode="auto">
          <a:xfrm>
            <a:off x="3634706" y="214290"/>
            <a:ext cx="6734844" cy="1754326"/>
          </a:xfrm>
          <a:prstGeom prst="rect">
            <a:avLst/>
          </a:prstGeom>
          <a:solidFill>
            <a:srgbClr val="10F84D"/>
          </a:solidFill>
          <a:ln w="9525">
            <a:noFill/>
            <a:miter lim="800000"/>
            <a:headEnd/>
            <a:tailEnd/>
          </a:ln>
          <a:effectLst/>
        </p:spPr>
        <p:txBody>
          <a:bodyPr wrap="square" anchor="ctr">
            <a:spAutoFit/>
          </a:bodyPr>
          <a:lstStyle/>
          <a:p>
            <a:pPr algn="ctr"/>
            <a:r>
              <a:rPr lang="es-ES" b="1" i="1" dirty="0"/>
              <a:t>Los décimos de La Bruja de Oro (La </a:t>
            </a:r>
            <a:r>
              <a:rPr lang="es-ES" b="1" i="1" dirty="0" err="1"/>
              <a:t>Bruixa</a:t>
            </a:r>
            <a:r>
              <a:rPr lang="es-ES" b="1" i="1" dirty="0"/>
              <a:t> </a:t>
            </a:r>
            <a:r>
              <a:rPr lang="es-ES" b="1" i="1" dirty="0" err="1"/>
              <a:t>d’Or</a:t>
            </a:r>
            <a:r>
              <a:rPr lang="es-ES" b="1" i="1" dirty="0"/>
              <a:t>) son mágicos. Mis décimos son especiales por muchos motivos pero básicamente porque son los únicos que llevan mi magia. No soy yo quien os va a decir que mi lotería toca Mis décimos más; de hecho, nuestra historia habla por sí sola. </a:t>
            </a:r>
          </a:p>
        </p:txBody>
      </p:sp>
    </p:spTree>
  </p:cSld>
  <p:clrMapOvr>
    <a:masterClrMapping/>
  </p:clrMapOvr>
  <p:transition spd="slow" advTm="21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0900" name="Picture 4" descr="gordo-loteria-navidad-465x315"/>
          <p:cNvPicPr>
            <a:picLocks noChangeAspect="1" noChangeArrowheads="1"/>
          </p:cNvPicPr>
          <p:nvPr/>
        </p:nvPicPr>
        <p:blipFill>
          <a:blip r:embed="rId3"/>
          <a:srcRect/>
          <a:stretch>
            <a:fillRect/>
          </a:stretch>
        </p:blipFill>
        <p:spPr bwMode="auto">
          <a:xfrm>
            <a:off x="203431" y="188914"/>
            <a:ext cx="9881677" cy="6480175"/>
          </a:xfrm>
          <a:prstGeom prst="rect">
            <a:avLst/>
          </a:prstGeom>
          <a:noFill/>
        </p:spPr>
      </p:pic>
    </p:spTree>
  </p:cSld>
  <p:clrMapOvr>
    <a:masterClrMapping/>
  </p:clrMapOvr>
  <p:transition spd="slow"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sp>
        <p:nvSpPr>
          <p:cNvPr id="6" name="5 Rectángulo"/>
          <p:cNvSpPr/>
          <p:nvPr/>
        </p:nvSpPr>
        <p:spPr>
          <a:xfrm>
            <a:off x="1215154" y="6286520"/>
            <a:ext cx="8101268" cy="369332"/>
          </a:xfrm>
          <a:prstGeom prst="rect">
            <a:avLst/>
          </a:prstGeom>
        </p:spPr>
        <p:txBody>
          <a:bodyPr wrap="square">
            <a:spAutoFit/>
          </a:bodyPr>
          <a:lstStyle/>
          <a:p>
            <a:r>
              <a:rPr lang="es-ES" b="1" i="1" dirty="0" smtClean="0"/>
              <a:t>Las cifras finales menos repetidas han sido el 1, el 2 y el 9. </a:t>
            </a:r>
            <a:endParaRPr lang="es-ES" b="1" i="1" dirty="0"/>
          </a:p>
        </p:txBody>
      </p:sp>
      <p:pic>
        <p:nvPicPr>
          <p:cNvPr id="35842" name="Picture 2" descr="Los niños de San Ildefonso Youssef y Nicol muestran el segundo premio, dotado con 1.250.000 euros a la serie, por lo que el poseedor de cada décimo ganará 125.000 euros, que ha recaido en el número 4.536 en el Sorteo Extraordinario de la Lotería de Navidad."/>
          <p:cNvPicPr>
            <a:picLocks noChangeAspect="1" noChangeArrowheads="1"/>
          </p:cNvPicPr>
          <p:nvPr/>
        </p:nvPicPr>
        <p:blipFill>
          <a:blip r:embed="rId3"/>
          <a:srcRect/>
          <a:stretch>
            <a:fillRect/>
          </a:stretch>
        </p:blipFill>
        <p:spPr bwMode="auto">
          <a:xfrm>
            <a:off x="255553" y="0"/>
            <a:ext cx="9844078" cy="6258579"/>
          </a:xfrm>
          <a:prstGeom prst="rect">
            <a:avLst/>
          </a:prstGeom>
          <a:noFill/>
        </p:spPr>
      </p:pic>
    </p:spTree>
  </p:cSld>
  <p:clrMapOvr>
    <a:masterClrMapping/>
  </p:clrMapOvr>
  <p:transition spd="slow" advTm="11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114691" name="Picture 3" descr="torrevieja"/>
          <p:cNvPicPr>
            <a:picLocks noChangeAspect="1" noChangeArrowheads="1"/>
          </p:cNvPicPr>
          <p:nvPr/>
        </p:nvPicPr>
        <p:blipFill>
          <a:blip r:embed="rId3"/>
          <a:srcRect/>
          <a:stretch>
            <a:fillRect/>
          </a:stretch>
        </p:blipFill>
        <p:spPr bwMode="auto">
          <a:xfrm>
            <a:off x="3564522" y="-142900"/>
            <a:ext cx="6441363" cy="7272338"/>
          </a:xfrm>
          <a:prstGeom prst="rect">
            <a:avLst/>
          </a:prstGeom>
          <a:noFill/>
        </p:spPr>
      </p:pic>
      <p:sp>
        <p:nvSpPr>
          <p:cNvPr id="5" name="4 Rectángulo"/>
          <p:cNvSpPr/>
          <p:nvPr/>
        </p:nvSpPr>
        <p:spPr>
          <a:xfrm>
            <a:off x="243003" y="4286256"/>
            <a:ext cx="2823209" cy="1754326"/>
          </a:xfrm>
          <a:prstGeom prst="rect">
            <a:avLst/>
          </a:prstGeom>
          <a:noFill/>
        </p:spPr>
        <p:txBody>
          <a:bodyPr wrap="none" lIns="91440" tIns="45720" rIns="91440" bIns="45720">
            <a:spAutoFit/>
          </a:bodyPr>
          <a:lstStyle/>
          <a:p>
            <a:pPr algn="ctr"/>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OTROS </a:t>
            </a:r>
          </a:p>
          <a:p>
            <a:pPr algn="ctr"/>
            <a:r>
              <a:rPr lang="es-ES" sz="5400"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AÑOS</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87044" name="Picture 4" descr="65402_184521041559687_184520954893029_678738_7793556_n"/>
          <p:cNvPicPr>
            <a:picLocks noChangeAspect="1" noChangeArrowheads="1"/>
          </p:cNvPicPr>
          <p:nvPr/>
        </p:nvPicPr>
        <p:blipFill>
          <a:blip r:embed="rId3"/>
          <a:srcRect/>
          <a:stretch>
            <a:fillRect/>
          </a:stretch>
        </p:blipFill>
        <p:spPr bwMode="auto">
          <a:xfrm>
            <a:off x="810091" y="1"/>
            <a:ext cx="8574681" cy="4995863"/>
          </a:xfrm>
          <a:prstGeom prst="rect">
            <a:avLst/>
          </a:prstGeom>
          <a:noFill/>
        </p:spPr>
      </p:pic>
      <p:sp>
        <p:nvSpPr>
          <p:cNvPr id="6" name="5 Rectángulo"/>
          <p:cNvSpPr/>
          <p:nvPr/>
        </p:nvSpPr>
        <p:spPr>
          <a:xfrm>
            <a:off x="405027" y="5143512"/>
            <a:ext cx="9721521" cy="1477328"/>
          </a:xfrm>
          <a:prstGeom prst="rect">
            <a:avLst/>
          </a:prstGeom>
        </p:spPr>
        <p:txBody>
          <a:bodyPr wrap="square">
            <a:spAutoFit/>
          </a:bodyPr>
          <a:lstStyle/>
          <a:p>
            <a:r>
              <a:rPr lang="es-ES" b="1" dirty="0" smtClean="0"/>
              <a:t>Número 00.000</a:t>
            </a:r>
            <a:endParaRPr lang="es-ES" dirty="0" smtClean="0"/>
          </a:p>
          <a:p>
            <a:r>
              <a:rPr lang="es-ES" dirty="0" smtClean="0"/>
              <a:t>El año pasado en el último alambre los niños han cantado el curioso número 00.000, agraciado con 1.000 euros a la serie, y entre el público había una persona con ese décimo. Al conocerse este dato, se ha visto rodeada de curiosos e informadores que han inmortalizado el momento,</a:t>
            </a:r>
            <a:endParaRPr lang="es-ES" dirty="0"/>
          </a:p>
        </p:txBody>
      </p:sp>
    </p:spTree>
  </p:cSld>
  <p:clrMapOvr>
    <a:masterClrMapping/>
  </p:clrMapOvr>
  <p:transition spd="slow" advTm="24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94212" name="Picture 4" descr="1322762669_0"/>
          <p:cNvPicPr>
            <a:picLocks noChangeAspect="1" noChangeArrowheads="1"/>
          </p:cNvPicPr>
          <p:nvPr/>
        </p:nvPicPr>
        <p:blipFill>
          <a:blip r:embed="rId3"/>
          <a:srcRect/>
          <a:stretch>
            <a:fillRect/>
          </a:stretch>
        </p:blipFill>
        <p:spPr bwMode="auto">
          <a:xfrm>
            <a:off x="0" y="357166"/>
            <a:ext cx="10369550" cy="600079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92164" name="Picture 4" descr="gordo navidad"/>
          <p:cNvPicPr>
            <a:picLocks noChangeAspect="1" noChangeArrowheads="1"/>
          </p:cNvPicPr>
          <p:nvPr/>
        </p:nvPicPr>
        <p:blipFill>
          <a:blip r:embed="rId3"/>
          <a:srcRect/>
          <a:stretch>
            <a:fillRect/>
          </a:stretch>
        </p:blipFill>
        <p:spPr bwMode="auto">
          <a:xfrm>
            <a:off x="1782243" y="428604"/>
            <a:ext cx="6687999" cy="619283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7" name="Picture 5" descr="primer_premio_loteria1"/>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Jose Luis\Escritorio\fotonoticia_20141222102453-14121141549_644.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
        <p:nvSpPr>
          <p:cNvPr id="3" name="2 Rectángulo"/>
          <p:cNvSpPr/>
          <p:nvPr/>
        </p:nvSpPr>
        <p:spPr>
          <a:xfrm>
            <a:off x="243002" y="357166"/>
            <a:ext cx="3735317" cy="923330"/>
          </a:xfrm>
          <a:prstGeom prst="rect">
            <a:avLst/>
          </a:prstGeom>
          <a:noFill/>
        </p:spPr>
        <p:txBody>
          <a:bodyPr wrap="none" lIns="91440" tIns="45720" rIns="91440" bIns="45720">
            <a:spAutoFit/>
          </a:bodyPr>
          <a:lstStyle/>
          <a:p>
            <a:pPr algn="ctr"/>
            <a:r>
              <a:rPr lang="es-ES" sz="5400" b="1" cap="none" spc="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LOGROÑO</a:t>
            </a:r>
            <a:endParaRPr lang="es-ES" sz="5400" b="1" cap="none" spc="0"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spd="slow" advTm="5000"/>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99332" name="Picture 4" descr="Nazareno-Loterias-Apuestas-FOTO-EFE_TL5IMA20091222_0078_4"/>
          <p:cNvPicPr>
            <a:picLocks noChangeAspect="1" noChangeArrowheads="1"/>
          </p:cNvPicPr>
          <p:nvPr/>
        </p:nvPicPr>
        <p:blipFill>
          <a:blip r:embed="rId3"/>
          <a:srcRect/>
          <a:stretch>
            <a:fillRect/>
          </a:stretch>
        </p:blipFill>
        <p:spPr bwMode="auto">
          <a:xfrm>
            <a:off x="405028" y="1571612"/>
            <a:ext cx="9392003" cy="4697412"/>
          </a:xfrm>
          <a:prstGeom prst="rect">
            <a:avLst/>
          </a:prstGeom>
          <a:noFill/>
          <a:ln w="44450">
            <a:solidFill>
              <a:srgbClr val="00001A"/>
            </a:solidFill>
            <a:prstDash val="sysDash"/>
          </a:ln>
        </p:spPr>
      </p:pic>
      <p:sp>
        <p:nvSpPr>
          <p:cNvPr id="99333" name="WordArt 5"/>
          <p:cNvSpPr>
            <a:spLocks noChangeArrowheads="1" noChangeShapeType="1" noTextEdit="1"/>
          </p:cNvSpPr>
          <p:nvPr/>
        </p:nvSpPr>
        <p:spPr bwMode="auto">
          <a:xfrm>
            <a:off x="2106294" y="642918"/>
            <a:ext cx="6778013" cy="431800"/>
          </a:xfrm>
          <a:prstGeom prst="rect">
            <a:avLst/>
          </a:prstGeom>
        </p:spPr>
        <p:txBody>
          <a:bodyPr wrap="none" fromWordArt="1">
            <a:prstTxWarp prst="textPlain">
              <a:avLst>
                <a:gd name="adj" fmla="val 50000"/>
              </a:avLst>
            </a:prstTxWarp>
          </a:bodyPr>
          <a:lstStyle/>
          <a:p>
            <a:pPr algn="ctr"/>
            <a:r>
              <a:rPr lang="es-ES" sz="3600" kern="10" dirty="0">
                <a:ln w="9525">
                  <a:solidFill>
                    <a:srgbClr val="000000"/>
                  </a:solidFill>
                  <a:round/>
                  <a:headEnd/>
                  <a:tailEnd/>
                </a:ln>
                <a:solidFill>
                  <a:srgbClr val="FFFF00"/>
                </a:solidFill>
                <a:latin typeface="Arial Black"/>
              </a:rPr>
              <a:t>DISFRACES EN LA SALA DE SORTEOS</a:t>
            </a:r>
          </a:p>
        </p:txBody>
      </p:sp>
    </p:spTree>
  </p:cSld>
  <p:clrMapOvr>
    <a:masterClrMapping/>
  </p:clrMapOvr>
  <p:transition spd="slow"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http://e02-elmundo.uecdn.es/assets/multimedia/imagenes/2016/12/22/14823972532208.jpg"/>
          <p:cNvPicPr>
            <a:picLocks noChangeAspect="1" noChangeArrowheads="1"/>
          </p:cNvPicPr>
          <p:nvPr/>
        </p:nvPicPr>
        <p:blipFill>
          <a:blip r:embed="rId2"/>
          <a:srcRect/>
          <a:stretch>
            <a:fillRect/>
          </a:stretch>
        </p:blipFill>
        <p:spPr bwMode="auto">
          <a:xfrm>
            <a:off x="0" y="0"/>
            <a:ext cx="1044011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El Gordo de Navidad 2010: las mejores fotos de la Lotería"/>
          <p:cNvPicPr>
            <a:picLocks noChangeAspect="1" noChangeArrowheads="1"/>
          </p:cNvPicPr>
          <p:nvPr/>
        </p:nvPicPr>
        <p:blipFill>
          <a:blip r:embed="rId2"/>
          <a:srcRect/>
          <a:stretch>
            <a:fillRect/>
          </a:stretch>
        </p:blipFill>
        <p:spPr bwMode="auto">
          <a:xfrm>
            <a:off x="0" y="0"/>
            <a:ext cx="10460191"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Jose Luis\Escritorio\2d798be8-d131-4fdd-a3a2-0245d95ce6e7.jpg"/>
          <p:cNvPicPr>
            <a:picLocks noChangeAspect="1" noChangeArrowheads="1"/>
          </p:cNvPicPr>
          <p:nvPr/>
        </p:nvPicPr>
        <p:blipFill>
          <a:blip r:embed="rId2"/>
          <a:srcRect/>
          <a:stretch>
            <a:fillRect/>
          </a:stretch>
        </p:blipFill>
        <p:spPr bwMode="auto">
          <a:xfrm>
            <a:off x="-1" y="0"/>
            <a:ext cx="10354963"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98308" name="Picture 4" descr="blog-frikis-disfraces"/>
          <p:cNvPicPr>
            <a:picLocks noChangeAspect="1" noChangeArrowheads="1"/>
          </p:cNvPicPr>
          <p:nvPr/>
        </p:nvPicPr>
        <p:blipFill>
          <a:blip r:embed="rId3"/>
          <a:srcRect/>
          <a:stretch>
            <a:fillRect/>
          </a:stretch>
        </p:blipFill>
        <p:spPr bwMode="auto">
          <a:xfrm>
            <a:off x="0" y="0"/>
            <a:ext cx="5876078" cy="3886200"/>
          </a:xfrm>
          <a:prstGeom prst="rect">
            <a:avLst/>
          </a:prstGeom>
          <a:noFill/>
        </p:spPr>
      </p:pic>
      <p:pic>
        <p:nvPicPr>
          <p:cNvPr id="98309" name="Picture 5" descr="loteria_navidad_590"/>
          <p:cNvPicPr>
            <a:picLocks noChangeAspect="1" noChangeArrowheads="1"/>
          </p:cNvPicPr>
          <p:nvPr/>
        </p:nvPicPr>
        <p:blipFill>
          <a:blip r:embed="rId4"/>
          <a:srcRect/>
          <a:stretch>
            <a:fillRect/>
          </a:stretch>
        </p:blipFill>
        <p:spPr bwMode="auto">
          <a:xfrm>
            <a:off x="3996597" y="3114676"/>
            <a:ext cx="6372953" cy="3743325"/>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peseta-loterias--644x362.jpg"/>
          <p:cNvPicPr>
            <a:picLocks noChangeAspect="1" noChangeArrowheads="1"/>
          </p:cNvPicPr>
          <p:nvPr/>
        </p:nvPicPr>
        <p:blipFill>
          <a:blip r:embed="rId2"/>
          <a:srcRect/>
          <a:stretch>
            <a:fillRect/>
          </a:stretch>
        </p:blipFill>
        <p:spPr bwMode="auto">
          <a:xfrm>
            <a:off x="0" y="0"/>
            <a:ext cx="11971385"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5139324117639.jpg"/>
          <p:cNvPicPr>
            <a:picLocks noChangeAspect="1" noChangeArrowheads="1"/>
          </p:cNvPicPr>
          <p:nvPr/>
        </p:nvPicPr>
        <p:blipFill>
          <a:blip r:embed="rId2"/>
          <a:srcRect/>
          <a:stretch>
            <a:fillRect/>
          </a:stretch>
        </p:blipFill>
        <p:spPr bwMode="auto">
          <a:xfrm>
            <a:off x="-1804414" y="0"/>
            <a:ext cx="1217396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KPPefWnuyAVqX2lI88oP25.jpg"/>
          <p:cNvPicPr>
            <a:picLocks noChangeAspect="1" noChangeArrowheads="1"/>
          </p:cNvPicPr>
          <p:nvPr/>
        </p:nvPicPr>
        <p:blipFill>
          <a:blip r:embed="rId2"/>
          <a:srcRect/>
          <a:stretch>
            <a:fillRect/>
          </a:stretch>
        </p:blipFill>
        <p:spPr bwMode="auto">
          <a:xfrm>
            <a:off x="0" y="-214338"/>
            <a:ext cx="10541074" cy="7072338"/>
          </a:xfrm>
          <a:prstGeom prst="rect">
            <a:avLst/>
          </a:prstGeom>
          <a:noFill/>
        </p:spPr>
      </p:pic>
    </p:spTree>
  </p:cSld>
  <p:clrMapOvr>
    <a:masterClrMapping/>
  </p:clrMapOvr>
  <p:transition spd="slow" advTm="5000"/>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loteria-aficionados-kj0H-U21863715933b1E-660x371@RC.jpg"/>
          <p:cNvPicPr>
            <a:picLocks noChangeAspect="1" noChangeArrowheads="1"/>
          </p:cNvPicPr>
          <p:nvPr/>
        </p:nvPicPr>
        <p:blipFill>
          <a:blip r:embed="rId2"/>
          <a:srcRect/>
          <a:stretch>
            <a:fillRect/>
          </a:stretch>
        </p:blipFill>
        <p:spPr bwMode="auto">
          <a:xfrm>
            <a:off x="0" y="0"/>
            <a:ext cx="1042104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Jose Luis\Escritorio\02-640x640x80.jpg"/>
          <p:cNvPicPr>
            <a:picLocks noChangeAspect="1" noChangeArrowheads="1"/>
          </p:cNvPicPr>
          <p:nvPr/>
        </p:nvPicPr>
        <p:blipFill>
          <a:blip r:embed="rId2"/>
          <a:srcRect/>
          <a:stretch>
            <a:fillRect/>
          </a:stretch>
        </p:blipFill>
        <p:spPr bwMode="auto">
          <a:xfrm>
            <a:off x="0" y="0"/>
            <a:ext cx="10588699"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6738" name="Picture 2" descr="Las ventas del sorteo extraordinario de Navidad que se celebra hoy han aumentado un 3,45 por ciento respecto a 2015 y han alcanzado un total de 2.672 millones de euros, según informa la Loterías y Apuestas del Estado. En la imagen, varias personas posan frente al Teatro Real de Madrid."/>
          <p:cNvPicPr>
            <a:picLocks noChangeAspect="1" noChangeArrowheads="1"/>
          </p:cNvPicPr>
          <p:nvPr/>
        </p:nvPicPr>
        <p:blipFill>
          <a:blip r:embed="rId2"/>
          <a:srcRect/>
          <a:stretch>
            <a:fillRect/>
          </a:stretch>
        </p:blipFill>
        <p:spPr bwMode="auto">
          <a:xfrm>
            <a:off x="-601703" y="0"/>
            <a:ext cx="11201400" cy="7464425"/>
          </a:xfrm>
          <a:prstGeom prst="rect">
            <a:avLst/>
          </a:prstGeom>
          <a:noFill/>
        </p:spPr>
      </p:pic>
    </p:spTree>
  </p:cSld>
  <p:clrMapOvr>
    <a:masterClrMapping/>
  </p:clrMapOvr>
  <p:transition spd="slow" advTm="5000"/>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91140" name="Picture 4" descr="724320c4140bbg"/>
          <p:cNvPicPr>
            <a:picLocks noChangeAspect="1" noChangeArrowheads="1"/>
          </p:cNvPicPr>
          <p:nvPr/>
        </p:nvPicPr>
        <p:blipFill>
          <a:blip r:embed="rId3"/>
          <a:srcRect/>
          <a:stretch>
            <a:fillRect/>
          </a:stretch>
        </p:blipFill>
        <p:spPr bwMode="auto">
          <a:xfrm>
            <a:off x="1265590" y="549276"/>
            <a:ext cx="7921184" cy="5675313"/>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137218" name="Picture 2" descr="http://www.hola.com/loterias/f2.jpg"/>
          <p:cNvPicPr>
            <a:picLocks noChangeAspect="1" noChangeArrowheads="1"/>
          </p:cNvPicPr>
          <p:nvPr/>
        </p:nvPicPr>
        <p:blipFill>
          <a:blip r:embed="rId3"/>
          <a:srcRect/>
          <a:stretch>
            <a:fillRect/>
          </a:stretch>
        </p:blipFill>
        <p:spPr bwMode="auto">
          <a:xfrm>
            <a:off x="0" y="642918"/>
            <a:ext cx="10460030" cy="542928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1">
                <a:shade val="45000"/>
                <a:satMod val="135000"/>
              </a:schemeClr>
              <a:prstClr val="white"/>
            </a:duotone>
            <a:lum bright="-1000" contrast="100000"/>
          </a:blip>
          <a:srcRect/>
          <a:stretch>
            <a:fillRect/>
          </a:stretch>
        </p:blipFill>
        <p:spPr bwMode="auto">
          <a:xfrm>
            <a:off x="0" y="-19050"/>
            <a:ext cx="10369550" cy="6877050"/>
          </a:xfrm>
          <a:prstGeom prst="rect">
            <a:avLst/>
          </a:prstGeom>
          <a:noFill/>
          <a:ln w="9525">
            <a:noFill/>
            <a:miter lim="800000"/>
            <a:headEnd/>
            <a:tailEnd/>
          </a:ln>
        </p:spPr>
      </p:pic>
      <p:pic>
        <p:nvPicPr>
          <p:cNvPr id="106503" name="Picture 7" descr="http://www.lavozlibre.com/images/get/53330/0/N/galerias/un-hincha-del-real-madrid-en-el-palacio-de-congresos.jpg">
            <a:hlinkClick r:id="rId3"/>
          </p:cNvPr>
          <p:cNvPicPr>
            <a:picLocks noChangeAspect="1" noChangeArrowheads="1"/>
          </p:cNvPicPr>
          <p:nvPr/>
        </p:nvPicPr>
        <p:blipFill>
          <a:blip r:embed="rId4"/>
          <a:srcRect/>
          <a:stretch>
            <a:fillRect/>
          </a:stretch>
        </p:blipFill>
        <p:spPr bwMode="auto">
          <a:xfrm>
            <a:off x="2025280" y="1"/>
            <a:ext cx="6075951" cy="6829177"/>
          </a:xfrm>
          <a:prstGeom prst="rect">
            <a:avLst/>
          </a:prstGeom>
          <a:noFill/>
        </p:spPr>
      </p:pic>
    </p:spTree>
  </p:cSld>
  <p:clrMapOvr>
    <a:masterClrMapping/>
  </p:clrMapOvr>
  <p:transition spd="slow"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Jose Luis\Escritorio\disfraz-uno-decimos_xoptimizadax.jpg"/>
          <p:cNvPicPr>
            <a:picLocks noChangeAspect="1" noChangeArrowheads="1"/>
          </p:cNvPicPr>
          <p:nvPr/>
        </p:nvPicPr>
        <p:blipFill>
          <a:blip r:embed="rId2"/>
          <a:srcRect/>
          <a:stretch>
            <a:fillRect/>
          </a:stretch>
        </p:blipFill>
        <p:spPr bwMode="auto">
          <a:xfrm>
            <a:off x="0" y="0"/>
            <a:ext cx="10450594"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4098" name="Picture 2" descr="C:\Documents and Settings\Jose Luis\Escritorio\1387698981751.jpg"/>
          <p:cNvPicPr>
            <a:picLocks noChangeAspect="1" noChangeArrowheads="1"/>
          </p:cNvPicPr>
          <p:nvPr/>
        </p:nvPicPr>
        <p:blipFill>
          <a:blip r:embed="rId3"/>
          <a:srcRect/>
          <a:stretch>
            <a:fillRect/>
          </a:stretch>
        </p:blipFill>
        <p:spPr bwMode="auto">
          <a:xfrm>
            <a:off x="405028" y="428604"/>
            <a:ext cx="4423871" cy="5857892"/>
          </a:xfrm>
          <a:prstGeom prst="rect">
            <a:avLst/>
          </a:prstGeom>
          <a:noFill/>
        </p:spPr>
      </p:pic>
      <p:pic>
        <p:nvPicPr>
          <p:cNvPr id="3" name="Picture 2" descr="C:\Documents and Settings\Jose Luis\Escritorio\1355319886502.jpg"/>
          <p:cNvPicPr>
            <a:picLocks noChangeAspect="1" noChangeArrowheads="1"/>
          </p:cNvPicPr>
          <p:nvPr/>
        </p:nvPicPr>
        <p:blipFill>
          <a:blip r:embed="rId4"/>
          <a:srcRect/>
          <a:stretch>
            <a:fillRect/>
          </a:stretch>
        </p:blipFill>
        <p:spPr bwMode="auto">
          <a:xfrm>
            <a:off x="5265788" y="357166"/>
            <a:ext cx="4677079" cy="602829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Jose Luis\Escritorio\PHOTO-6d6a7eaedf6a8bc0ff1bbe7ec9b13a3e-1419235469-8.jpg"/>
          <p:cNvPicPr>
            <a:picLocks noChangeAspect="1" noChangeArrowheads="1"/>
          </p:cNvPicPr>
          <p:nvPr/>
        </p:nvPicPr>
        <p:blipFill>
          <a:blip r:embed="rId2"/>
          <a:srcRect/>
          <a:stretch>
            <a:fillRect/>
          </a:stretch>
        </p:blipFill>
        <p:spPr bwMode="auto">
          <a:xfrm>
            <a:off x="0" y="0"/>
            <a:ext cx="1047929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www.laverdad.es/murcia/noticias/201012/23/Media/M7-656079285--300x400.JPG"/>
          <p:cNvPicPr>
            <a:picLocks noChangeAspect="1" noChangeArrowheads="1"/>
          </p:cNvPicPr>
          <p:nvPr/>
        </p:nvPicPr>
        <p:blipFill>
          <a:blip r:embed="rId2"/>
          <a:srcRect/>
          <a:stretch>
            <a:fillRect/>
          </a:stretch>
        </p:blipFill>
        <p:spPr bwMode="auto">
          <a:xfrm>
            <a:off x="0" y="1"/>
            <a:ext cx="5994922" cy="7048531"/>
          </a:xfrm>
          <a:prstGeom prst="rect">
            <a:avLst/>
          </a:prstGeom>
          <a:noFill/>
        </p:spPr>
      </p:pic>
      <p:pic>
        <p:nvPicPr>
          <p:cNvPr id="134148" name="Picture 4" descr="El Gordo de Navidad 2010: las mejores fotos de la Lotería"/>
          <p:cNvPicPr>
            <a:picLocks noChangeAspect="1" noChangeArrowheads="1"/>
          </p:cNvPicPr>
          <p:nvPr/>
        </p:nvPicPr>
        <p:blipFill>
          <a:blip r:embed="rId3"/>
          <a:srcRect/>
          <a:stretch>
            <a:fillRect/>
          </a:stretch>
        </p:blipFill>
        <p:spPr bwMode="auto">
          <a:xfrm>
            <a:off x="6011189" y="0"/>
            <a:ext cx="4358361" cy="6858000"/>
          </a:xfrm>
          <a:prstGeom prst="rect">
            <a:avLst/>
          </a:prstGeom>
          <a:noFill/>
        </p:spPr>
      </p:pic>
    </p:spTree>
  </p:cSld>
  <p:clrMapOvr>
    <a:masterClrMapping/>
  </p:clrMapOvr>
  <p:transition spd="slow" advTm="9000"/>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1"/>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pic>
        <p:nvPicPr>
          <p:cNvPr id="5122" name="Picture 2" descr="C:\Documents and Settings\Jose Luis\Escritorio\A1-1819474721_xoptimizadax.jpg"/>
          <p:cNvPicPr>
            <a:picLocks noChangeAspect="1" noChangeArrowheads="1"/>
          </p:cNvPicPr>
          <p:nvPr/>
        </p:nvPicPr>
        <p:blipFill>
          <a:blip r:embed="rId3"/>
          <a:srcRect/>
          <a:stretch>
            <a:fillRect/>
          </a:stretch>
        </p:blipFill>
        <p:spPr bwMode="auto">
          <a:xfrm>
            <a:off x="324015" y="500042"/>
            <a:ext cx="9600002" cy="5643602"/>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2">
            <a:duotone>
              <a:schemeClr val="accent1">
                <a:shade val="45000"/>
                <a:satMod val="135000"/>
              </a:schemeClr>
              <a:prstClr val="white"/>
            </a:duotone>
            <a:lum bright="-23000" contrast="99000"/>
          </a:blip>
          <a:srcRect/>
          <a:stretch>
            <a:fillRect/>
          </a:stretch>
        </p:blipFill>
        <p:spPr bwMode="auto">
          <a:xfrm>
            <a:off x="-1" y="0"/>
            <a:ext cx="10369551" cy="6858000"/>
          </a:xfrm>
          <a:prstGeom prst="rect">
            <a:avLst/>
          </a:prstGeom>
          <a:noFill/>
        </p:spPr>
      </p:pic>
      <p:pic>
        <p:nvPicPr>
          <p:cNvPr id="6146" name="Picture 2" descr="C:\Documents and Settings\Jose Luis\Escritorio\4578455_640px.jpg"/>
          <p:cNvPicPr>
            <a:picLocks noChangeAspect="1" noChangeArrowheads="1"/>
          </p:cNvPicPr>
          <p:nvPr/>
        </p:nvPicPr>
        <p:blipFill>
          <a:blip r:embed="rId3"/>
          <a:srcRect/>
          <a:stretch>
            <a:fillRect/>
          </a:stretch>
        </p:blipFill>
        <p:spPr bwMode="auto">
          <a:xfrm>
            <a:off x="2268319" y="-214338"/>
            <a:ext cx="5835150" cy="7072338"/>
          </a:xfrm>
          <a:prstGeom prst="rect">
            <a:avLst/>
          </a:prstGeom>
          <a:noFill/>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Jose Luis\Escritorio\1387698982551.jpg"/>
          <p:cNvPicPr>
            <a:picLocks noChangeAspect="1" noChangeArrowheads="1"/>
          </p:cNvPicPr>
          <p:nvPr/>
        </p:nvPicPr>
        <p:blipFill>
          <a:blip r:embed="rId2"/>
          <a:srcRect/>
          <a:stretch>
            <a:fillRect/>
          </a:stretch>
        </p:blipFill>
        <p:spPr bwMode="auto">
          <a:xfrm>
            <a:off x="0" y="0"/>
            <a:ext cx="10369550"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Image 3" descr="animation3.gif"/>
          <p:cNvPicPr>
            <a:picLocks noChangeAspect="1"/>
          </p:cNvPicPr>
          <p:nvPr/>
        </p:nvPicPr>
        <p:blipFill>
          <a:blip r:embed="rId2"/>
          <a:srcRect l="3331" t="2769" r="2597" b="7964"/>
          <a:stretch>
            <a:fillRect/>
          </a:stretch>
        </p:blipFill>
        <p:spPr bwMode="auto">
          <a:xfrm>
            <a:off x="0" y="0"/>
            <a:ext cx="10369550" cy="6858000"/>
          </a:xfrm>
          <a:prstGeom prst="rect">
            <a:avLst/>
          </a:prstGeom>
          <a:noFill/>
          <a:ln w="9525">
            <a:noFill/>
            <a:miter lim="800000"/>
            <a:headEnd/>
            <a:tailEnd/>
          </a:ln>
        </p:spPr>
      </p:pic>
      <p:pic>
        <p:nvPicPr>
          <p:cNvPr id="96260" name="Picture 4" descr="001_small"/>
          <p:cNvPicPr>
            <a:picLocks noChangeAspect="1" noChangeArrowheads="1"/>
          </p:cNvPicPr>
          <p:nvPr/>
        </p:nvPicPr>
        <p:blipFill>
          <a:blip r:embed="rId3"/>
          <a:srcRect/>
          <a:stretch>
            <a:fillRect/>
          </a:stretch>
        </p:blipFill>
        <p:spPr bwMode="auto">
          <a:xfrm>
            <a:off x="1427614" y="333375"/>
            <a:ext cx="7431511" cy="6078538"/>
          </a:xfrm>
          <a:prstGeom prst="rect">
            <a:avLst/>
          </a:prstGeom>
          <a:noFill/>
        </p:spPr>
      </p:pic>
    </p:spTree>
  </p:cSld>
  <p:clrMapOvr>
    <a:masterClrMapping/>
  </p:clrMapOvr>
  <p:transition spd="slow" advTm="5000"/>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estaticos02.elmundo.es/elmundo/imagenes/2011/12/01/espana/1322762669_extras_ladillos_1_0.jpg"/>
          <p:cNvPicPr>
            <a:picLocks noChangeAspect="1" noChangeArrowheads="1"/>
          </p:cNvPicPr>
          <p:nvPr/>
        </p:nvPicPr>
        <p:blipFill>
          <a:blip r:embed="rId2"/>
          <a:srcRect/>
          <a:stretch>
            <a:fillRect/>
          </a:stretch>
        </p:blipFill>
        <p:spPr bwMode="auto">
          <a:xfrm>
            <a:off x="0" y="0"/>
            <a:ext cx="10353928" cy="6858000"/>
          </a:xfrm>
          <a:prstGeom prst="rect">
            <a:avLst/>
          </a:prstGeom>
          <a:noFill/>
        </p:spPr>
      </p:pic>
    </p:spTree>
  </p:cSld>
  <p:clrMapOvr>
    <a:masterClrMapping/>
  </p:clrMapOvr>
  <p:transition spd="slow" advTm="5000"/>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3.bp.blogspot.com/-r6HM6KE57Dc/TzMsOjLvfaI/AAAAAAAACT8/u7-wAM1dZcc/s1600/0k0289_gif-sicodelicos-02.gif"/>
          <p:cNvPicPr>
            <a:picLocks noChangeAspect="1" noChangeArrowheads="1" noCrop="1"/>
          </p:cNvPicPr>
          <p:nvPr/>
        </p:nvPicPr>
        <p:blipFill>
          <a:blip r:embed="rId2">
            <a:duotone>
              <a:schemeClr val="accent1">
                <a:shade val="45000"/>
                <a:satMod val="135000"/>
              </a:schemeClr>
              <a:prstClr val="white"/>
            </a:duotone>
            <a:lum bright="-20000" contrast="100000"/>
          </a:blip>
          <a:srcRect/>
          <a:stretch>
            <a:fillRect/>
          </a:stretch>
        </p:blipFill>
        <p:spPr bwMode="auto">
          <a:xfrm>
            <a:off x="0" y="-71455"/>
            <a:ext cx="10369550" cy="6929455"/>
          </a:xfrm>
          <a:prstGeom prst="rect">
            <a:avLst/>
          </a:prstGeom>
          <a:noFill/>
          <a:ln>
            <a:gradFill flip="none"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path path="circle">
                <a:fillToRect l="100000" t="100000"/>
              </a:path>
              <a:tileRect r="-100000" b="-100000"/>
            </a:gradFill>
          </a:ln>
        </p:spPr>
      </p:pic>
      <p:sp>
        <p:nvSpPr>
          <p:cNvPr id="82947" name="Text Box 3"/>
          <p:cNvSpPr txBox="1">
            <a:spLocks noChangeArrowheads="1"/>
          </p:cNvSpPr>
          <p:nvPr/>
        </p:nvSpPr>
        <p:spPr bwMode="auto">
          <a:xfrm>
            <a:off x="5674449" y="476250"/>
            <a:ext cx="4122616" cy="2800767"/>
          </a:xfrm>
          <a:prstGeom prst="rect">
            <a:avLst/>
          </a:prstGeom>
          <a:solidFill>
            <a:srgbClr val="9933FF"/>
          </a:solidFill>
          <a:ln w="38100">
            <a:solidFill>
              <a:srgbClr val="1CDEF8"/>
            </a:solidFill>
            <a:miter lim="800000"/>
            <a:headEnd/>
            <a:tailEnd/>
          </a:ln>
          <a:effectLst/>
        </p:spPr>
        <p:txBody>
          <a:bodyPr wrap="square">
            <a:spAutoFit/>
          </a:bodyPr>
          <a:lstStyle/>
          <a:p>
            <a:pPr algn="ctr" eaLnBrk="0" hangingPunct="0">
              <a:spcBef>
                <a:spcPct val="50000"/>
              </a:spcBef>
            </a:pPr>
            <a:r>
              <a:rPr lang="fr-FR" sz="3200" b="1" dirty="0" err="1">
                <a:solidFill>
                  <a:srgbClr val="FFFF00"/>
                </a:solidFill>
                <a:latin typeface="Comic Sans MS" pitchFamily="66" charset="0"/>
                <a:cs typeface="Arial" charset="0"/>
              </a:rPr>
              <a:t>Hoy</a:t>
            </a:r>
            <a:r>
              <a:rPr lang="fr-FR" sz="3200" b="1" dirty="0">
                <a:solidFill>
                  <a:srgbClr val="FFFF00"/>
                </a:solidFill>
                <a:latin typeface="Comic Sans MS" pitchFamily="66" charset="0"/>
                <a:cs typeface="Arial" charset="0"/>
              </a:rPr>
              <a:t> es </a:t>
            </a:r>
            <a:fld id="{77943560-33FD-4231-894F-097A9A4A5794}" type="datetime2">
              <a:rPr lang="es-ES_tradnl" sz="3200" b="1">
                <a:solidFill>
                  <a:srgbClr val="FFFF00"/>
                </a:solidFill>
                <a:latin typeface="Comic Sans MS" pitchFamily="66" charset="0"/>
                <a:cs typeface="Arial" charset="0"/>
              </a:rPr>
              <a:pPr algn="ctr" eaLnBrk="0" hangingPunct="0">
                <a:spcBef>
                  <a:spcPct val="50000"/>
                </a:spcBef>
              </a:pPr>
              <a:t>viernes, 21 de diciembre de 2018</a:t>
            </a:fld>
            <a:endParaRPr lang="es-ES" sz="3200" b="1" dirty="0">
              <a:solidFill>
                <a:srgbClr val="FFFF00"/>
              </a:solidFill>
              <a:latin typeface="Comic Sans MS" pitchFamily="66" charset="0"/>
              <a:cs typeface="Arial" charset="0"/>
            </a:endParaRPr>
          </a:p>
          <a:p>
            <a:pPr algn="ctr" eaLnBrk="0" hangingPunct="0">
              <a:spcBef>
                <a:spcPct val="50000"/>
              </a:spcBef>
            </a:pPr>
            <a:r>
              <a:rPr lang="fr-FR" sz="3200" b="1" dirty="0" err="1">
                <a:solidFill>
                  <a:srgbClr val="FFFF00"/>
                </a:solidFill>
                <a:latin typeface="Comic Sans MS" pitchFamily="66" charset="0"/>
                <a:cs typeface="Arial" charset="0"/>
              </a:rPr>
              <a:t>Ahora</a:t>
            </a:r>
            <a:r>
              <a:rPr lang="fr-FR" sz="3200" b="1" dirty="0">
                <a:solidFill>
                  <a:srgbClr val="FFFF00"/>
                </a:solidFill>
                <a:latin typeface="Comic Sans MS" pitchFamily="66" charset="0"/>
                <a:cs typeface="Arial" charset="0"/>
              </a:rPr>
              <a:t> </a:t>
            </a:r>
            <a:r>
              <a:rPr lang="fr-FR" sz="3200" b="1" dirty="0" err="1">
                <a:solidFill>
                  <a:srgbClr val="FFFF00"/>
                </a:solidFill>
                <a:latin typeface="Comic Sans MS" pitchFamily="66" charset="0"/>
                <a:cs typeface="Arial" charset="0"/>
              </a:rPr>
              <a:t>mismo</a:t>
            </a:r>
            <a:r>
              <a:rPr lang="fr-FR" sz="3200" b="1" dirty="0">
                <a:solidFill>
                  <a:srgbClr val="FFFF00"/>
                </a:solidFill>
                <a:latin typeface="Comic Sans MS" pitchFamily="66" charset="0"/>
                <a:cs typeface="Arial" charset="0"/>
              </a:rPr>
              <a:t> son las </a:t>
            </a:r>
            <a:fld id="{310F5673-C861-4397-AEE9-A21FB73DB163}" type="datetime10">
              <a:rPr lang="fr-FR" sz="3200" b="1">
                <a:solidFill>
                  <a:srgbClr val="FFFF00"/>
                </a:solidFill>
                <a:latin typeface="Comic Sans MS" pitchFamily="66" charset="0"/>
                <a:cs typeface="Arial" charset="0"/>
              </a:rPr>
              <a:pPr algn="ctr" eaLnBrk="0" hangingPunct="0">
                <a:spcBef>
                  <a:spcPct val="50000"/>
                </a:spcBef>
              </a:pPr>
              <a:t>16:53</a:t>
            </a:fld>
            <a:r>
              <a:rPr lang="fr-FR" sz="3200" b="1" dirty="0">
                <a:solidFill>
                  <a:srgbClr val="FFFF00"/>
                </a:solidFill>
                <a:latin typeface="Comic Sans MS" pitchFamily="66" charset="0"/>
                <a:cs typeface="Arial" charset="0"/>
              </a:rPr>
              <a:t> </a:t>
            </a:r>
            <a:r>
              <a:rPr lang="fr-FR" sz="3200" b="1" dirty="0" err="1" smtClean="0">
                <a:solidFill>
                  <a:srgbClr val="FFFF00"/>
                </a:solidFill>
                <a:latin typeface="Comic Sans MS" pitchFamily="66" charset="0"/>
                <a:cs typeface="Arial" charset="0"/>
              </a:rPr>
              <a:t>horas</a:t>
            </a:r>
            <a:r>
              <a:rPr lang="fr-FR" sz="3200" b="1" dirty="0" smtClean="0">
                <a:solidFill>
                  <a:srgbClr val="FFFF00"/>
                </a:solidFill>
                <a:latin typeface="Comic Sans MS" pitchFamily="66" charset="0"/>
                <a:cs typeface="Arial" charset="0"/>
              </a:rPr>
              <a:t>.</a:t>
            </a:r>
            <a:endParaRPr lang="fr-FR" sz="3200" b="1" dirty="0">
              <a:solidFill>
                <a:srgbClr val="FFFF00"/>
              </a:solidFill>
              <a:latin typeface="Comic Sans MS" pitchFamily="66" charset="0"/>
              <a:cs typeface="Arial" charset="0"/>
            </a:endParaRPr>
          </a:p>
        </p:txBody>
      </p:sp>
      <p:pic>
        <p:nvPicPr>
          <p:cNvPr id="82951" name="Picture 7" descr="CARA"/>
          <p:cNvPicPr>
            <a:picLocks noChangeAspect="1" noChangeArrowheads="1"/>
          </p:cNvPicPr>
          <p:nvPr/>
        </p:nvPicPr>
        <p:blipFill>
          <a:blip r:embed="rId3" cstate="print"/>
          <a:srcRect/>
          <a:stretch>
            <a:fillRect/>
          </a:stretch>
        </p:blipFill>
        <p:spPr bwMode="auto">
          <a:xfrm>
            <a:off x="398430" y="5715016"/>
            <a:ext cx="928694" cy="935037"/>
          </a:xfrm>
          <a:prstGeom prst="rect">
            <a:avLst/>
          </a:prstGeom>
          <a:noFill/>
          <a:ln w="38100">
            <a:solidFill>
              <a:srgbClr val="1CDEF8"/>
            </a:solidFill>
            <a:miter lim="800000"/>
            <a:headEnd/>
            <a:tailEnd/>
          </a:ln>
        </p:spPr>
      </p:pic>
      <p:pic>
        <p:nvPicPr>
          <p:cNvPr id="82952" name="Image 2" descr="swirlrainbw3.gif"/>
          <p:cNvPicPr>
            <a:picLocks noChangeAspect="1"/>
          </p:cNvPicPr>
          <p:nvPr/>
        </p:nvPicPr>
        <p:blipFill>
          <a:blip r:embed="rId4"/>
          <a:srcRect/>
          <a:stretch>
            <a:fillRect/>
          </a:stretch>
        </p:blipFill>
        <p:spPr bwMode="auto">
          <a:xfrm rot="5400000" flipV="1">
            <a:off x="-3454923" y="3403077"/>
            <a:ext cx="6858000" cy="51847"/>
          </a:xfrm>
          <a:prstGeom prst="rect">
            <a:avLst/>
          </a:prstGeom>
          <a:noFill/>
          <a:ln w="9525">
            <a:noFill/>
            <a:miter lim="800000"/>
            <a:headEnd/>
            <a:tailEnd/>
          </a:ln>
        </p:spPr>
      </p:pic>
      <p:pic>
        <p:nvPicPr>
          <p:cNvPr id="82953" name="Image 2" descr="swirlrainbw3.gif"/>
          <p:cNvPicPr>
            <a:picLocks noChangeAspect="1"/>
          </p:cNvPicPr>
          <p:nvPr/>
        </p:nvPicPr>
        <p:blipFill>
          <a:blip r:embed="rId4"/>
          <a:srcRect/>
          <a:stretch>
            <a:fillRect/>
          </a:stretch>
        </p:blipFill>
        <p:spPr bwMode="auto">
          <a:xfrm rot="5400000">
            <a:off x="6914626" y="3403077"/>
            <a:ext cx="6858000" cy="51847"/>
          </a:xfrm>
          <a:prstGeom prst="rect">
            <a:avLst/>
          </a:prstGeom>
          <a:noFill/>
          <a:ln w="9525">
            <a:noFill/>
            <a:miter lim="800000"/>
            <a:headEnd/>
            <a:tailEnd/>
          </a:ln>
        </p:spPr>
      </p:pic>
      <p:pic>
        <p:nvPicPr>
          <p:cNvPr id="82954" name="Image 2" descr="swirlrainbw3.gif"/>
          <p:cNvPicPr>
            <a:picLocks noChangeAspect="1"/>
          </p:cNvPicPr>
          <p:nvPr/>
        </p:nvPicPr>
        <p:blipFill>
          <a:blip r:embed="rId4"/>
          <a:srcRect/>
          <a:stretch>
            <a:fillRect/>
          </a:stretch>
        </p:blipFill>
        <p:spPr bwMode="auto">
          <a:xfrm>
            <a:off x="0" y="0"/>
            <a:ext cx="10369550" cy="69850"/>
          </a:xfrm>
          <a:prstGeom prst="rect">
            <a:avLst/>
          </a:prstGeom>
          <a:noFill/>
          <a:ln w="9525">
            <a:noFill/>
            <a:miter lim="800000"/>
            <a:headEnd/>
            <a:tailEnd/>
          </a:ln>
        </p:spPr>
      </p:pic>
      <p:pic>
        <p:nvPicPr>
          <p:cNvPr id="82955" name="Image 2" descr="swirlrainbw3.gif"/>
          <p:cNvPicPr>
            <a:picLocks noChangeAspect="1"/>
          </p:cNvPicPr>
          <p:nvPr/>
        </p:nvPicPr>
        <p:blipFill>
          <a:blip r:embed="rId4"/>
          <a:srcRect/>
          <a:stretch>
            <a:fillRect/>
          </a:stretch>
        </p:blipFill>
        <p:spPr bwMode="auto">
          <a:xfrm>
            <a:off x="0" y="6812281"/>
            <a:ext cx="10369550" cy="45719"/>
          </a:xfrm>
          <a:prstGeom prst="rect">
            <a:avLst/>
          </a:prstGeom>
          <a:noFill/>
          <a:ln w="9525">
            <a:noFill/>
            <a:miter lim="800000"/>
            <a:headEnd/>
            <a:tailEnd/>
          </a:ln>
        </p:spPr>
      </p:pic>
      <p:pic>
        <p:nvPicPr>
          <p:cNvPr id="10" name="9 Imagen" descr="QUE.png"/>
          <p:cNvPicPr>
            <a:picLocks noChangeAspect="1"/>
          </p:cNvPicPr>
          <p:nvPr/>
        </p:nvPicPr>
        <p:blipFill>
          <a:blip r:embed="rId5"/>
          <a:srcRect/>
          <a:stretch>
            <a:fillRect/>
          </a:stretch>
        </p:blipFill>
        <p:spPr bwMode="auto">
          <a:xfrm>
            <a:off x="729110" y="500063"/>
            <a:ext cx="1739060" cy="971550"/>
          </a:xfrm>
          <a:prstGeom prst="rect">
            <a:avLst/>
          </a:prstGeom>
          <a:noFill/>
          <a:ln w="9525">
            <a:noFill/>
            <a:miter lim="800000"/>
            <a:headEnd/>
            <a:tailEnd/>
          </a:ln>
        </p:spPr>
      </p:pic>
      <p:pic>
        <p:nvPicPr>
          <p:cNvPr id="11" name="10 Imagen" descr="TENGAS.png"/>
          <p:cNvPicPr>
            <a:picLocks noChangeAspect="1"/>
          </p:cNvPicPr>
          <p:nvPr/>
        </p:nvPicPr>
        <p:blipFill>
          <a:blip r:embed="rId6"/>
          <a:srcRect/>
          <a:stretch>
            <a:fillRect/>
          </a:stretch>
        </p:blipFill>
        <p:spPr bwMode="auto">
          <a:xfrm>
            <a:off x="1836275" y="1628775"/>
            <a:ext cx="3001049" cy="936625"/>
          </a:xfrm>
          <a:prstGeom prst="rect">
            <a:avLst/>
          </a:prstGeom>
          <a:noFill/>
          <a:ln w="9525">
            <a:noFill/>
            <a:miter lim="800000"/>
            <a:headEnd/>
            <a:tailEnd/>
          </a:ln>
        </p:spPr>
      </p:pic>
      <p:pic>
        <p:nvPicPr>
          <p:cNvPr id="12" name="11 Imagen" descr="UN.png"/>
          <p:cNvPicPr>
            <a:picLocks noChangeAspect="1"/>
          </p:cNvPicPr>
          <p:nvPr/>
        </p:nvPicPr>
        <p:blipFill>
          <a:blip r:embed="rId7"/>
          <a:srcRect/>
          <a:stretch>
            <a:fillRect/>
          </a:stretch>
        </p:blipFill>
        <p:spPr bwMode="auto">
          <a:xfrm>
            <a:off x="3796769" y="2852739"/>
            <a:ext cx="1261988" cy="936625"/>
          </a:xfrm>
          <a:prstGeom prst="rect">
            <a:avLst/>
          </a:prstGeom>
          <a:noFill/>
          <a:ln w="9525">
            <a:noFill/>
            <a:miter lim="800000"/>
            <a:headEnd/>
            <a:tailEnd/>
          </a:ln>
        </p:spPr>
      </p:pic>
      <p:pic>
        <p:nvPicPr>
          <p:cNvPr id="13" name="12 Imagen" descr="BUEN.png"/>
          <p:cNvPicPr>
            <a:picLocks noChangeAspect="1"/>
          </p:cNvPicPr>
          <p:nvPr/>
        </p:nvPicPr>
        <p:blipFill>
          <a:blip r:embed="rId8"/>
          <a:srcRect/>
          <a:stretch>
            <a:fillRect/>
          </a:stretch>
        </p:blipFill>
        <p:spPr bwMode="auto">
          <a:xfrm>
            <a:off x="4612290" y="3860801"/>
            <a:ext cx="2163923" cy="936625"/>
          </a:xfrm>
          <a:prstGeom prst="rect">
            <a:avLst/>
          </a:prstGeom>
          <a:noFill/>
          <a:ln w="9525">
            <a:noFill/>
            <a:miter lim="800000"/>
            <a:headEnd/>
            <a:tailEnd/>
          </a:ln>
        </p:spPr>
      </p:pic>
      <p:pic>
        <p:nvPicPr>
          <p:cNvPr id="14" name="13 Imagen" descr="DIA.png"/>
          <p:cNvPicPr>
            <a:picLocks noChangeAspect="1"/>
          </p:cNvPicPr>
          <p:nvPr/>
        </p:nvPicPr>
        <p:blipFill>
          <a:blip r:embed="rId9"/>
          <a:srcRect/>
          <a:stretch>
            <a:fillRect/>
          </a:stretch>
        </p:blipFill>
        <p:spPr bwMode="auto">
          <a:xfrm>
            <a:off x="6561991" y="4929198"/>
            <a:ext cx="1487022" cy="925512"/>
          </a:xfrm>
          <a:prstGeom prst="rect">
            <a:avLst/>
          </a:prstGeom>
          <a:noFill/>
          <a:ln w="9525">
            <a:noFill/>
            <a:miter lim="800000"/>
            <a:headEnd/>
            <a:tailEnd/>
          </a:ln>
        </p:spPr>
      </p:pic>
      <p:pic>
        <p:nvPicPr>
          <p:cNvPr id="16" name="Picture 6" descr="http://www.nombres-animados.net/Letra-J/Jose-Luis/Nombre-animado-Jose-Luis-04.gif"/>
          <p:cNvPicPr>
            <a:picLocks noChangeAspect="1" noChangeArrowheads="1" noCrop="1"/>
          </p:cNvPicPr>
          <p:nvPr/>
        </p:nvPicPr>
        <p:blipFill>
          <a:blip r:embed="rId10">
            <a:duotone>
              <a:prstClr val="black"/>
              <a:schemeClr val="accent2">
                <a:tint val="45000"/>
                <a:satMod val="400000"/>
              </a:schemeClr>
            </a:duotone>
            <a:lum bright="-6000" contrast="65000"/>
          </a:blip>
          <a:srcRect/>
          <a:stretch>
            <a:fillRect/>
          </a:stretch>
        </p:blipFill>
        <p:spPr bwMode="auto">
          <a:xfrm>
            <a:off x="1438040" y="5611366"/>
            <a:ext cx="2278077" cy="934064"/>
          </a:xfrm>
          <a:prstGeom prst="rect">
            <a:avLst/>
          </a:prstGeom>
          <a:noFill/>
        </p:spPr>
      </p:pic>
    </p:spTree>
  </p:cSld>
  <p:clrMapOvr>
    <a:masterClrMapping/>
  </p:clrMapOvr>
  <p:transition spd="slow"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5"/>
                                        </p:tgtEl>
                                        <p:attrNameLst>
                                          <p:attrName>style.opacity</p:attrName>
                                        </p:attrNameLst>
                                      </p:cBhvr>
                                      <p:to>
                                        <p:strVal val="0.25"/>
                                      </p:to>
                                    </p:set>
                                    <p:animEffect filter="image" prLst="opacity: 0.25">
                                      <p:cBhvr rctx="IE">
                                        <p:cTn id="7" dur="indefinite"/>
                                        <p:tgtEl>
                                          <p:spTgt spid="15"/>
                                        </p:tgtEl>
                                      </p:cBhvr>
                                    </p:animEffect>
                                  </p:childTnLst>
                                </p:cTn>
                              </p:par>
                            </p:childTnLst>
                          </p:cTn>
                        </p:par>
                        <p:par>
                          <p:cTn id="8" fill="hold">
                            <p:stCondLst>
                              <p:cond delay="0"/>
                            </p:stCondLst>
                            <p:childTnLst>
                              <p:par>
                                <p:cTn id="9" presetID="12" presetClass="entr" presetSubtype="1" fill="hold" grpId="0" nodeType="afterEffect">
                                  <p:stCondLst>
                                    <p:cond delay="0"/>
                                  </p:stCondLst>
                                  <p:iterate type="lt">
                                    <p:tmPct val="10000"/>
                                  </p:iterate>
                                  <p:childTnLst>
                                    <p:set>
                                      <p:cBhvr>
                                        <p:cTn id="10" dur="1" fill="hold">
                                          <p:stCondLst>
                                            <p:cond delay="0"/>
                                          </p:stCondLst>
                                        </p:cTn>
                                        <p:tgtEl>
                                          <p:spTgt spid="82947"/>
                                        </p:tgtEl>
                                        <p:attrNameLst>
                                          <p:attrName>style.visibility</p:attrName>
                                        </p:attrNameLst>
                                      </p:cBhvr>
                                      <p:to>
                                        <p:strVal val="visible"/>
                                      </p:to>
                                    </p:set>
                                    <p:animEffect transition="in" filter="slide(fromTop)">
                                      <p:cBhvr>
                                        <p:cTn id="11" dur="500"/>
                                        <p:tgtEl>
                                          <p:spTgt spid="82947"/>
                                        </p:tgtEl>
                                      </p:cBhvr>
                                    </p:animEffect>
                                  </p:childTnLst>
                                </p:cTn>
                              </p:par>
                            </p:childTnLst>
                          </p:cTn>
                        </p:par>
                        <p:par>
                          <p:cTn id="12" fill="hold">
                            <p:stCondLst>
                              <p:cond delay="3350"/>
                            </p:stCondLst>
                            <p:childTnLst>
                              <p:par>
                                <p:cTn id="13" presetID="1" presetClass="entr" presetSubtype="0" fill="hold" nodeType="afterEffect">
                                  <p:stCondLst>
                                    <p:cond delay="0"/>
                                  </p:stCondLst>
                                  <p:childTnLst>
                                    <p:set>
                                      <p:cBhvr>
                                        <p:cTn id="14" dur="1" fill="hold">
                                          <p:stCondLst>
                                            <p:cond delay="499"/>
                                          </p:stCondLst>
                                        </p:cTn>
                                        <p:tgtEl>
                                          <p:spTgt spid="10"/>
                                        </p:tgtEl>
                                        <p:attrNameLst>
                                          <p:attrName>style.visibility</p:attrName>
                                        </p:attrNameLst>
                                      </p:cBhvr>
                                      <p:to>
                                        <p:strVal val="visible"/>
                                      </p:to>
                                    </p:set>
                                  </p:childTnLst>
                                </p:cTn>
                              </p:par>
                            </p:childTnLst>
                          </p:cTn>
                        </p:par>
                        <p:par>
                          <p:cTn id="15" fill="hold">
                            <p:stCondLst>
                              <p:cond delay="3850"/>
                            </p:stCondLst>
                            <p:childTnLst>
                              <p:par>
                                <p:cTn id="16" presetID="1" presetClass="entr" presetSubtype="0" fill="hold" nodeType="afterEffect">
                                  <p:stCondLst>
                                    <p:cond delay="0"/>
                                  </p:stCondLst>
                                  <p:childTnLst>
                                    <p:set>
                                      <p:cBhvr>
                                        <p:cTn id="17" dur="1" fill="hold">
                                          <p:stCondLst>
                                            <p:cond delay="499"/>
                                          </p:stCondLst>
                                        </p:cTn>
                                        <p:tgtEl>
                                          <p:spTgt spid="11"/>
                                        </p:tgtEl>
                                        <p:attrNameLst>
                                          <p:attrName>style.visibility</p:attrName>
                                        </p:attrNameLst>
                                      </p:cBhvr>
                                      <p:to>
                                        <p:strVal val="visible"/>
                                      </p:to>
                                    </p:set>
                                  </p:childTnLst>
                                </p:cTn>
                              </p:par>
                            </p:childTnLst>
                          </p:cTn>
                        </p:par>
                        <p:par>
                          <p:cTn id="18" fill="hold">
                            <p:stCondLst>
                              <p:cond delay="4350"/>
                            </p:stCondLst>
                            <p:childTnLst>
                              <p:par>
                                <p:cTn id="19" presetID="1" presetClass="entr" presetSubtype="0" fill="hold" nodeType="afterEffect">
                                  <p:stCondLst>
                                    <p:cond delay="0"/>
                                  </p:stCondLst>
                                  <p:childTnLst>
                                    <p:set>
                                      <p:cBhvr>
                                        <p:cTn id="20" dur="1" fill="hold">
                                          <p:stCondLst>
                                            <p:cond delay="499"/>
                                          </p:stCondLst>
                                        </p:cTn>
                                        <p:tgtEl>
                                          <p:spTgt spid="12"/>
                                        </p:tgtEl>
                                        <p:attrNameLst>
                                          <p:attrName>style.visibility</p:attrName>
                                        </p:attrNameLst>
                                      </p:cBhvr>
                                      <p:to>
                                        <p:strVal val="visible"/>
                                      </p:to>
                                    </p:set>
                                  </p:childTnLst>
                                </p:cTn>
                              </p:par>
                            </p:childTnLst>
                          </p:cTn>
                        </p:par>
                        <p:par>
                          <p:cTn id="21" fill="hold">
                            <p:stCondLst>
                              <p:cond delay="4850"/>
                            </p:stCondLst>
                            <p:childTnLst>
                              <p:par>
                                <p:cTn id="22" presetID="1" presetClass="entr" presetSubtype="0" fill="hold" nodeType="afterEffect">
                                  <p:stCondLst>
                                    <p:cond delay="0"/>
                                  </p:stCondLst>
                                  <p:childTnLst>
                                    <p:set>
                                      <p:cBhvr>
                                        <p:cTn id="23" dur="1" fill="hold">
                                          <p:stCondLst>
                                            <p:cond delay="499"/>
                                          </p:stCondLst>
                                        </p:cTn>
                                        <p:tgtEl>
                                          <p:spTgt spid="13"/>
                                        </p:tgtEl>
                                        <p:attrNameLst>
                                          <p:attrName>style.visibility</p:attrName>
                                        </p:attrNameLst>
                                      </p:cBhvr>
                                      <p:to>
                                        <p:strVal val="visible"/>
                                      </p:to>
                                    </p:set>
                                  </p:childTnLst>
                                </p:cTn>
                              </p:par>
                            </p:childTnLst>
                          </p:cTn>
                        </p:par>
                        <p:par>
                          <p:cTn id="24" fill="hold">
                            <p:stCondLst>
                              <p:cond delay="5350"/>
                            </p:stCondLst>
                            <p:childTnLst>
                              <p:par>
                                <p:cTn id="25" presetID="1" presetClass="entr" presetSubtype="0" fill="hold" nodeType="afterEffect">
                                  <p:stCondLst>
                                    <p:cond delay="0"/>
                                  </p:stCondLst>
                                  <p:childTnLst>
                                    <p:set>
                                      <p:cBhvr>
                                        <p:cTn id="26"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3695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3695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46737" y="0"/>
            <a:ext cx="5530427" cy="1562100"/>
          </a:xfrm>
          <a:prstGeom prst="rect">
            <a:avLst/>
          </a:prstGeom>
          <a:noFill/>
        </p:spPr>
      </p:pic>
      <p:sp>
        <p:nvSpPr>
          <p:cNvPr id="4104" name="Text Box 8"/>
          <p:cNvSpPr txBox="1">
            <a:spLocks noChangeArrowheads="1"/>
          </p:cNvSpPr>
          <p:nvPr/>
        </p:nvSpPr>
        <p:spPr bwMode="auto">
          <a:xfrm>
            <a:off x="0" y="1905001"/>
            <a:ext cx="103695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296194" y="4724402"/>
            <a:ext cx="3024452"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394556" y="4191000"/>
            <a:ext cx="26788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579884" y="4876800"/>
            <a:ext cx="1382607"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0489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0489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0489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0489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GORDO">
  <a:themeElements>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EL GOR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L GOR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L GOR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L GOR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L GOR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L GOR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L GOR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L GOR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L GOR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L GOR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L GOR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L GOR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L GOR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EL GOR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EL GOR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GORDO</Template>
  <TotalTime>1</TotalTime>
  <Words>866</Words>
  <Application>Microsoft Office PowerPoint</Application>
  <PresentationFormat>Personalizado</PresentationFormat>
  <Paragraphs>49</Paragraphs>
  <Slides>78</Slides>
  <Notes>0</Notes>
  <HiddenSlides>0</HiddenSlides>
  <MMClips>0</MMClips>
  <ScaleCrop>false</ScaleCrop>
  <HeadingPairs>
    <vt:vector size="4" baseType="variant">
      <vt:variant>
        <vt:lpstr>Tema</vt:lpstr>
      </vt:variant>
      <vt:variant>
        <vt:i4>2</vt:i4>
      </vt:variant>
      <vt:variant>
        <vt:lpstr>Títulos de diapositiva</vt:lpstr>
      </vt:variant>
      <vt:variant>
        <vt:i4>78</vt:i4>
      </vt:variant>
    </vt:vector>
  </HeadingPairs>
  <TitlesOfParts>
    <vt:vector size="80" baseType="lpstr">
      <vt:lpstr>EL GORDO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2018-12-21T15:53:33Z</dcterms:created>
  <dcterms:modified xsi:type="dcterms:W3CDTF">2018-12-21T15:54:57Z</dcterms:modified>
</cp:coreProperties>
</file>