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3" r:id="rId3"/>
    <p:sldId id="257" r:id="rId4"/>
    <p:sldId id="258" r:id="rId5"/>
    <p:sldId id="259" r:id="rId6"/>
    <p:sldId id="260" r:id="rId7"/>
    <p:sldId id="261" r:id="rId8"/>
    <p:sldId id="262" r:id="rId9"/>
    <p:sldId id="266" r:id="rId10"/>
    <p:sldId id="264" r:id="rId11"/>
    <p:sldId id="267" r:id="rId12"/>
    <p:sldId id="268" r:id="rId13"/>
    <p:sldId id="269" r:id="rId14"/>
    <p:sldId id="272" r:id="rId15"/>
    <p:sldId id="270" r:id="rId16"/>
    <p:sldId id="274" r:id="rId17"/>
    <p:sldId id="275" r:id="rId18"/>
  </p:sldIdLst>
  <p:sldSz cx="12192000" cy="6858000"/>
  <p:notesSz cx="6858000" cy="9144000"/>
  <p:embeddedFontLst>
    <p:embeddedFont>
      <p:font typeface="Green Fuz" panose="00000400000000000000" pitchFamily="2" charset="0"/>
      <p:regular r:id="rId19"/>
    </p:embeddedFont>
    <p:embeddedFont>
      <p:font typeface="Berlin Sans FB Demi" panose="020E0802020502020306" pitchFamily="34" charset="0"/>
      <p:bold r:id="rId20"/>
    </p:embeddedFont>
    <p:embeddedFont>
      <p:font typeface="Grunt Reaper" panose="00000400000000000000" pitchFamily="2" charset="0"/>
      <p:regular r:id="rId21"/>
    </p:embeddedFont>
    <p:embeddedFont>
      <p:font typeface="Arial Rounded MT Bold" panose="020F0704030504030204" pitchFamily="34" charset="0"/>
      <p:regular r:id="rId22"/>
    </p:embeddedFont>
    <p:embeddedFont>
      <p:font typeface="Calibri Light" panose="020F0302020204030204" pitchFamily="34" charset="0"/>
      <p:regular r:id="rId23"/>
      <p:italic r:id="rId24"/>
    </p:embeddedFont>
    <p:embeddedFont>
      <p:font typeface="Calibri" panose="020F0502020204030204" pitchFamily="34" charset="0"/>
      <p:regular r:id="rId25"/>
      <p:bold r:id="rId26"/>
      <p:italic r:id="rId27"/>
      <p:boldItalic r:id="rId28"/>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vm/RZLpJA3Lx+csFpc7Vw==" hashData="jcbtWaOAVEwHu6NtWHqVfLMakc7dfe2JuB/R+SVqVgk9JvOKbZfbS7CiySY67Lgq54ZmtzU+4S6v8TZwSr4PW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font" Target="fonts/font3.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8.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6CA77D58-2AAA-481F-B0F7-8B1A3B8131BA}" type="datetimeFigureOut">
              <a:rPr lang="es-MX" smtClean="0"/>
              <a:t>29/10/2014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2277684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6CA77D58-2AAA-481F-B0F7-8B1A3B8131BA}" type="datetimeFigureOut">
              <a:rPr lang="es-MX" smtClean="0"/>
              <a:t>29/10/2014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1359744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CA77D58-2AAA-481F-B0F7-8B1A3B8131BA}" type="datetimeFigureOut">
              <a:rPr lang="es-MX" smtClean="0"/>
              <a:t>29/10/2014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3793063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6CA77D58-2AAA-481F-B0F7-8B1A3B8131BA}" type="datetimeFigureOut">
              <a:rPr lang="es-MX" smtClean="0"/>
              <a:t>29/10/2014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4050173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6CA77D58-2AAA-481F-B0F7-8B1A3B8131BA}" type="datetimeFigureOut">
              <a:rPr lang="es-MX" smtClean="0"/>
              <a:t>29/10/2014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3420223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6CA77D58-2AAA-481F-B0F7-8B1A3B8131BA}" type="datetimeFigureOut">
              <a:rPr lang="es-MX" smtClean="0"/>
              <a:t>29/10/2014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104192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CA77D58-2AAA-481F-B0F7-8B1A3B8131BA}" type="datetimeFigureOut">
              <a:rPr lang="es-MX" smtClean="0"/>
              <a:t>29/10/2014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33539657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CA77D58-2AAA-481F-B0F7-8B1A3B8131BA}" type="datetimeFigureOut">
              <a:rPr lang="es-MX" smtClean="0"/>
              <a:t>29/10/2014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3559282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CA77D58-2AAA-481F-B0F7-8B1A3B8131BA}" type="datetimeFigureOut">
              <a:rPr lang="es-MX" smtClean="0"/>
              <a:t>29/10/2014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40983225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6CA77D58-2AAA-481F-B0F7-8B1A3B8131BA}" type="datetimeFigureOut">
              <a:rPr lang="es-MX" smtClean="0"/>
              <a:t>29/10/2014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3771724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6CA77D58-2AAA-481F-B0F7-8B1A3B8131BA}" type="datetimeFigureOut">
              <a:rPr lang="es-MX" smtClean="0"/>
              <a:t>29/10/2014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C8A8F2CC-9A15-480D-B017-E3C61DB4E55C}" type="slidenum">
              <a:rPr lang="es-MX" smtClean="0"/>
              <a:t>‹Nº›</a:t>
            </a:fld>
            <a:endParaRPr lang="es-MX"/>
          </a:p>
        </p:txBody>
      </p:sp>
    </p:spTree>
    <p:extLst>
      <p:ext uri="{BB962C8B-B14F-4D97-AF65-F5344CB8AC3E}">
        <p14:creationId xmlns:p14="http://schemas.microsoft.com/office/powerpoint/2010/main" val="2468998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68E1A16C-D9D3-4334-ADE5-962915A817FE}"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95813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000" b="-4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A77D58-2AAA-481F-B0F7-8B1A3B8131BA}" type="datetimeFigureOut">
              <a:rPr lang="es-MX" smtClean="0"/>
              <a:t>29/10/2014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A8F2CC-9A15-480D-B017-E3C61DB4E55C}" type="slidenum">
              <a:rPr lang="es-MX" smtClean="0"/>
              <a:t>‹Nº›</a:t>
            </a:fld>
            <a:endParaRPr lang="es-MX"/>
          </a:p>
        </p:txBody>
      </p:sp>
    </p:spTree>
    <p:extLst>
      <p:ext uri="{BB962C8B-B14F-4D97-AF65-F5344CB8AC3E}">
        <p14:creationId xmlns:p14="http://schemas.microsoft.com/office/powerpoint/2010/main" val="2299698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E9134B3-9EE9-4860-A49D-387D5A655B9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86257752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430" y="309781"/>
            <a:ext cx="10959921" cy="6254461"/>
          </a:xfrm>
          <a:prstGeom prst="rect">
            <a:avLst/>
          </a:prstGeom>
          <a:ln>
            <a:noFill/>
          </a:ln>
          <a:effectLst>
            <a:outerShdw blurRad="292100" dist="139700" dir="2700000" algn="tl" rotWithShape="0">
              <a:srgbClr val="333333">
                <a:alpha val="65000"/>
              </a:srgbClr>
            </a:outerShdw>
          </a:effectLst>
        </p:spPr>
      </p:pic>
      <p:sp>
        <p:nvSpPr>
          <p:cNvPr id="11" name="Rectángulo 10"/>
          <p:cNvSpPr/>
          <p:nvPr/>
        </p:nvSpPr>
        <p:spPr>
          <a:xfrm>
            <a:off x="11859065" y="0"/>
            <a:ext cx="140677" cy="6858000"/>
          </a:xfrm>
          <a:prstGeom prst="rect">
            <a:avLst/>
          </a:prstGeom>
          <a:blipFill>
            <a:blip r:embed="rId5"/>
            <a:stretch>
              <a:fillRect/>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3" name="Rectángulo 12"/>
          <p:cNvSpPr/>
          <p:nvPr/>
        </p:nvSpPr>
        <p:spPr>
          <a:xfrm>
            <a:off x="222512" y="0"/>
            <a:ext cx="126408" cy="6858000"/>
          </a:xfrm>
          <a:prstGeom prst="rect">
            <a:avLst/>
          </a:prstGeom>
          <a:blipFill>
            <a:blip r:embed="rId5"/>
            <a:stretch>
              <a:fillRect/>
            </a:stretch>
          </a:bli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4" name="Rectángulo 13"/>
          <p:cNvSpPr/>
          <p:nvPr/>
        </p:nvSpPr>
        <p:spPr>
          <a:xfrm>
            <a:off x="592430" y="553792"/>
            <a:ext cx="4391694" cy="341632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s-ES" sz="7200" b="1" cap="none" spc="0" dirty="0" smtClean="0">
                <a:ln/>
                <a:blipFill dpi="0" rotWithShape="1">
                  <a:blip r:embed="rId6"/>
                  <a:srcRect/>
                  <a:stretch>
                    <a:fillRect/>
                  </a:stretch>
                </a:blipFill>
                <a:effectLst>
                  <a:glow rad="101600">
                    <a:schemeClr val="tx1">
                      <a:alpha val="60000"/>
                    </a:schemeClr>
                  </a:glow>
                </a:effectLst>
                <a:latin typeface="Green Fuz" panose="00000400000000000000" pitchFamily="2" charset="0"/>
                <a:cs typeface="Grunt Reaper" panose="00000400000000000000" pitchFamily="2" charset="0"/>
              </a:rPr>
              <a:t>Día de muertos en</a:t>
            </a:r>
          </a:p>
          <a:p>
            <a:pPr algn="ctr"/>
            <a:r>
              <a:rPr lang="es-ES" sz="7200" b="1" dirty="0" smtClean="0">
                <a:ln/>
                <a:blipFill dpi="0" rotWithShape="1">
                  <a:blip r:embed="rId6"/>
                  <a:srcRect/>
                  <a:stretch>
                    <a:fillRect/>
                  </a:stretch>
                </a:blipFill>
                <a:effectLst>
                  <a:glow rad="101600">
                    <a:schemeClr val="tx1">
                      <a:alpha val="60000"/>
                    </a:schemeClr>
                  </a:glow>
                </a:effectLst>
                <a:latin typeface="Green Fuz" panose="00000400000000000000" pitchFamily="2" charset="0"/>
                <a:cs typeface="Grunt Reaper" panose="00000400000000000000" pitchFamily="2" charset="0"/>
              </a:rPr>
              <a:t>México</a:t>
            </a:r>
            <a:endParaRPr lang="es-ES" sz="7200" b="1" cap="none" spc="0" dirty="0">
              <a:ln/>
              <a:blipFill dpi="0" rotWithShape="1">
                <a:blip r:embed="rId6"/>
                <a:srcRect/>
                <a:stretch>
                  <a:fillRect/>
                </a:stretch>
              </a:blipFill>
              <a:effectLst>
                <a:glow rad="101600">
                  <a:schemeClr val="tx1">
                    <a:alpha val="60000"/>
                  </a:schemeClr>
                </a:glow>
              </a:effectLst>
              <a:latin typeface="Green Fuz" panose="00000400000000000000" pitchFamily="2" charset="0"/>
              <a:cs typeface="Grunt Reaper" panose="00000400000000000000" pitchFamily="2" charset="0"/>
            </a:endParaRPr>
          </a:p>
        </p:txBody>
      </p:sp>
      <p:pic>
        <p:nvPicPr>
          <p:cNvPr id="16" name="Imagen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47569" y="4882861"/>
            <a:ext cx="1014304" cy="1746856"/>
          </a:xfrm>
          <a:prstGeom prst="rect">
            <a:avLst/>
          </a:prstGeom>
          <a:effectLst>
            <a:softEdge rad="317500"/>
          </a:effectLst>
        </p:spPr>
      </p:pic>
      <p:pic>
        <p:nvPicPr>
          <p:cNvPr id="17" name="Imagen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2087" y="5030624"/>
            <a:ext cx="1025482" cy="1766108"/>
          </a:xfrm>
          <a:prstGeom prst="rect">
            <a:avLst/>
          </a:prstGeom>
          <a:effectLst>
            <a:softEdge rad="317500"/>
          </a:effectLst>
        </p:spPr>
      </p:pic>
      <p:pic>
        <p:nvPicPr>
          <p:cNvPr id="18" name="Imagen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7783" y="4716316"/>
            <a:ext cx="1158787" cy="1995689"/>
          </a:xfrm>
          <a:prstGeom prst="rect">
            <a:avLst/>
          </a:prstGeom>
          <a:effectLst>
            <a:softEdge rad="317500"/>
          </a:effectLst>
        </p:spPr>
      </p:pic>
      <p:pic>
        <p:nvPicPr>
          <p:cNvPr id="2" name="Imagen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24304" y="6160477"/>
            <a:ext cx="1918952" cy="238449"/>
          </a:xfrm>
          <a:prstGeom prst="rect">
            <a:avLst/>
          </a:prstGeom>
        </p:spPr>
      </p:pic>
    </p:spTree>
    <p:extLst>
      <p:ext uri="{BB962C8B-B14F-4D97-AF65-F5344CB8AC3E}">
        <p14:creationId xmlns:p14="http://schemas.microsoft.com/office/powerpoint/2010/main" val="1153581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wind"/>
        <p:sndAc>
          <p:stSnd loop="1">
            <p:snd r:embed="rId2" name="La llorona En Marimba (Itsmo de Tehuantepec).wav"/>
          </p:stSnd>
        </p:sndAc>
      </p:transition>
    </mc:Choice>
    <mc:Fallback xmlns="">
      <p:transition spd="slow">
        <p:fade/>
        <p:sndAc>
          <p:stSnd loop="1">
            <p:snd r:embed="rId9" name="La llorona En Marimba (Itsmo de Tehuantepe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1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1500"/>
                                        <p:tgtEl>
                                          <p:spTgt spid="11"/>
                                        </p:tgtEl>
                                      </p:cBhvr>
                                    </p:animEffect>
                                  </p:childTnLst>
                                </p:cTn>
                              </p:par>
                            </p:childTnLst>
                          </p:cTn>
                        </p:par>
                        <p:par>
                          <p:cTn id="11" fill="hold">
                            <p:stCondLst>
                              <p:cond delay="1500"/>
                            </p:stCondLst>
                            <p:childTnLst>
                              <p:par>
                                <p:cTn id="12" presetID="35" presetClass="entr" presetSubtype="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2000"/>
                                        <p:tgtEl>
                                          <p:spTgt spid="14"/>
                                        </p:tgtEl>
                                      </p:cBhvr>
                                    </p:animEffect>
                                    <p:anim calcmode="lin" valueType="num">
                                      <p:cBhvr>
                                        <p:cTn id="15" dur="2000" fill="hold"/>
                                        <p:tgtEl>
                                          <p:spTgt spid="14"/>
                                        </p:tgtEl>
                                        <p:attrNameLst>
                                          <p:attrName>style.rotation</p:attrName>
                                        </p:attrNameLst>
                                      </p:cBhvr>
                                      <p:tavLst>
                                        <p:tav tm="0">
                                          <p:val>
                                            <p:fltVal val="720"/>
                                          </p:val>
                                        </p:tav>
                                        <p:tav tm="100000">
                                          <p:val>
                                            <p:fltVal val="0"/>
                                          </p:val>
                                        </p:tav>
                                      </p:tavLst>
                                    </p:anim>
                                    <p:anim calcmode="lin" valueType="num">
                                      <p:cBhvr>
                                        <p:cTn id="16" dur="2000" fill="hold"/>
                                        <p:tgtEl>
                                          <p:spTgt spid="14"/>
                                        </p:tgtEl>
                                        <p:attrNameLst>
                                          <p:attrName>ppt_h</p:attrName>
                                        </p:attrNameLst>
                                      </p:cBhvr>
                                      <p:tavLst>
                                        <p:tav tm="0">
                                          <p:val>
                                            <p:fltVal val="0"/>
                                          </p:val>
                                        </p:tav>
                                        <p:tav tm="100000">
                                          <p:val>
                                            <p:strVal val="#ppt_h"/>
                                          </p:val>
                                        </p:tav>
                                      </p:tavLst>
                                    </p:anim>
                                    <p:anim calcmode="lin" valueType="num">
                                      <p:cBhvr>
                                        <p:cTn id="17" dur="2000" fill="hold"/>
                                        <p:tgtEl>
                                          <p:spTgt spid="14"/>
                                        </p:tgtEl>
                                        <p:attrNameLst>
                                          <p:attrName>ppt_w</p:attrName>
                                        </p:attrNameLst>
                                      </p:cBhvr>
                                      <p:tavLst>
                                        <p:tav tm="0">
                                          <p:val>
                                            <p:fltVal val="0"/>
                                          </p:val>
                                        </p:tav>
                                        <p:tav tm="100000">
                                          <p:val>
                                            <p:strVal val="#ppt_w"/>
                                          </p:val>
                                        </p:tav>
                                      </p:tavLst>
                                    </p:anim>
                                  </p:childTnLst>
                                </p:cTn>
                              </p:par>
                            </p:childTnLst>
                          </p:cTn>
                        </p:par>
                        <p:par>
                          <p:cTn id="18" fill="hold">
                            <p:stCondLst>
                              <p:cond delay="3500"/>
                            </p:stCondLst>
                            <p:childTnLst>
                              <p:par>
                                <p:cTn id="19" presetID="13" presetClass="entr" presetSubtype="16"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2000"/>
                                        <p:tgtEl>
                                          <p:spTgt spid="4"/>
                                        </p:tgtEl>
                                      </p:cBhvr>
                                    </p:animEffect>
                                  </p:childTnLst>
                                </p:cTn>
                              </p:par>
                            </p:childTnLst>
                          </p:cTn>
                        </p:par>
                        <p:par>
                          <p:cTn id="22" fill="hold">
                            <p:stCondLst>
                              <p:cond delay="5500"/>
                            </p:stCondLst>
                            <p:childTnLst>
                              <p:par>
                                <p:cTn id="23" presetID="22" presetClass="entr" presetSubtype="4"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down)">
                                      <p:cBhvr>
                                        <p:cTn id="25" dur="1500"/>
                                        <p:tgtEl>
                                          <p:spTgt spid="18"/>
                                        </p:tgtEl>
                                      </p:cBhvr>
                                    </p:animEffect>
                                  </p:childTnLst>
                                </p:cTn>
                              </p:par>
                              <p:par>
                                <p:cTn id="26" presetID="22" presetClass="entr" presetSubtype="4"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down)">
                                      <p:cBhvr>
                                        <p:cTn id="28" dur="1500"/>
                                        <p:tgtEl>
                                          <p:spTgt spid="17"/>
                                        </p:tgtEl>
                                      </p:cBhvr>
                                    </p:animEffect>
                                  </p:childTnLst>
                                </p:cTn>
                              </p:par>
                              <p:par>
                                <p:cTn id="29" presetID="22" presetClass="entr" presetSubtype="4"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down)">
                                      <p:cBhvr>
                                        <p:cTn id="31" dur="1500"/>
                                        <p:tgtEl>
                                          <p:spTgt spid="16"/>
                                        </p:tgtEl>
                                      </p:cBhvr>
                                    </p:animEffect>
                                  </p:childTnLst>
                                </p:cTn>
                              </p:par>
                            </p:childTnLst>
                          </p:cTn>
                        </p:par>
                        <p:par>
                          <p:cTn id="32" fill="hold">
                            <p:stCondLst>
                              <p:cond delay="7000"/>
                            </p:stCondLst>
                            <p:childTnLst>
                              <p:par>
                                <p:cTn id="33" presetID="22" presetClass="entr" presetSubtype="8"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851" y="0"/>
            <a:ext cx="11372045" cy="6845619"/>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8474299" y="386366"/>
            <a:ext cx="2717442" cy="5324535"/>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La familia Chávez se prepara para festejar el 1 y 2 de Noviembre, el día de muertos. Han levantado un altar muy elaborado, con flores y papeles de colores, para poner allí las fotos de sus antepasados, rodeadas de platillos con comida, frutas, dulces y objetos que fueron los favoritos de ellos en vida. </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805371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6618" y="371319"/>
            <a:ext cx="10290683" cy="6194673"/>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167426" y="502276"/>
            <a:ext cx="3116688" cy="5324535"/>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Para la familia Chávez, así como para tantas otras familias mexicanas, el día de muertos es un día muy especial. Existe la creencia ancestral de que las almas de los difuntos regresan desde el más allá en este día</a:t>
            </a:r>
            <a:r>
              <a:rPr lang="es-MX" sz="2000" dirty="0">
                <a:solidFill>
                  <a:schemeClr val="bg1"/>
                </a:solidFill>
                <a:effectLst>
                  <a:glow rad="101600">
                    <a:schemeClr val="tx1">
                      <a:alpha val="60000"/>
                    </a:schemeClr>
                  </a:glow>
                </a:effectLst>
                <a:latin typeface="Arial Rounded MT Bold" panose="020F0704030504030204" pitchFamily="34" charset="0"/>
              </a:rPr>
              <a:t>.</a:t>
            </a:r>
            <a:r>
              <a:rPr lang="es-MX" sz="2000" dirty="0" smtClean="0">
                <a:solidFill>
                  <a:schemeClr val="bg1"/>
                </a:solidFill>
                <a:effectLst>
                  <a:glow rad="101600">
                    <a:schemeClr val="tx1">
                      <a:alpha val="60000"/>
                    </a:schemeClr>
                  </a:glow>
                </a:effectLst>
                <a:latin typeface="Arial Rounded MT Bold" panose="020F0704030504030204" pitchFamily="34" charset="0"/>
              </a:rPr>
              <a:t> así que se les espera con una ofrenda que incluye comida, frutas, “pan de muerto” (pan dulce que se elabora en esta fecha) y calaveritas de azúcar. </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4037187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ppt_w/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strVal val="#ppt_h"/>
                                          </p:val>
                                        </p:tav>
                                        <p:tav tm="100000">
                                          <p:val>
                                            <p:strVal val="#ppt_h"/>
                                          </p:val>
                                        </p:tav>
                                      </p:tavLst>
                                    </p:anim>
                                  </p:childTnLst>
                                </p:cTn>
                              </p:par>
                            </p:childTnLst>
                          </p:cTn>
                        </p:par>
                        <p:par>
                          <p:cTn id="11" fill="hold">
                            <p:stCondLst>
                              <p:cond delay="2000"/>
                            </p:stCondLst>
                            <p:childTnLst>
                              <p:par>
                                <p:cTn id="12" presetID="22" presetClass="entr" presetSubtype="1"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670" y="1"/>
            <a:ext cx="11339128" cy="6825804"/>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6718621" y="3863661"/>
            <a:ext cx="5091306" cy="2862322"/>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La familia Chávez se prepara también para visitar la tumba de sus difuntos en el cementerio. Llevan flores y velas, respondiendo a la tradición de iluminar el camino a las almas que regresan a casa. Algunas familias contratan grupos musicales para que interpreten las canciones favoritas de sus difuntos, al pie de su tumba.</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1108" y="4984412"/>
            <a:ext cx="822275" cy="1416140"/>
          </a:xfrm>
          <a:prstGeom prst="rect">
            <a:avLst/>
          </a:prstGeom>
          <a:effectLst>
            <a:softEdge rad="317500"/>
          </a:effectLst>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5511" y="4130329"/>
            <a:ext cx="724138" cy="1247126"/>
          </a:xfrm>
          <a:prstGeom prst="rect">
            <a:avLst/>
          </a:prstGeom>
          <a:effectLst>
            <a:softEdge rad="317500"/>
          </a:effectLst>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56766" y="5383368"/>
            <a:ext cx="546511" cy="941213"/>
          </a:xfrm>
          <a:prstGeom prst="rect">
            <a:avLst/>
          </a:prstGeom>
          <a:effectLst>
            <a:softEdge rad="127000"/>
          </a:effectLst>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8727" y="5177595"/>
            <a:ext cx="597933" cy="1029773"/>
          </a:xfrm>
          <a:prstGeom prst="rect">
            <a:avLst/>
          </a:prstGeom>
          <a:effectLst>
            <a:softEdge rad="127000"/>
          </a:effectLst>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1550" y="481225"/>
            <a:ext cx="2010982" cy="2010982"/>
          </a:xfrm>
          <a:prstGeom prst="rect">
            <a:avLst/>
          </a:prstGeom>
          <a:effectLst>
            <a:softEdge rad="317500"/>
          </a:effectLst>
        </p:spPr>
      </p:pic>
    </p:spTree>
    <p:extLst>
      <p:ext uri="{BB962C8B-B14F-4D97-AF65-F5344CB8AC3E}">
        <p14:creationId xmlns:p14="http://schemas.microsoft.com/office/powerpoint/2010/main" val="25679205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957" y="0"/>
            <a:ext cx="11088710" cy="6724341"/>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231821" y="5074276"/>
            <a:ext cx="11178861" cy="1631216"/>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El día de muertos es considerado la tradición más representativa de la cultura mexicana. Su origen es pagano y está relacionado con la diosa azteca </a:t>
            </a:r>
            <a:r>
              <a:rPr lang="es-MX" sz="2000" dirty="0" err="1" smtClean="0">
                <a:solidFill>
                  <a:schemeClr val="bg1"/>
                </a:solidFill>
                <a:effectLst>
                  <a:glow rad="101600">
                    <a:schemeClr val="tx1">
                      <a:alpha val="60000"/>
                    </a:schemeClr>
                  </a:glow>
                </a:effectLst>
                <a:latin typeface="Arial Rounded MT Bold" panose="020F0704030504030204" pitchFamily="34" charset="0"/>
              </a:rPr>
              <a:t>Mictecacihuatl</a:t>
            </a:r>
            <a:r>
              <a:rPr lang="es-MX" sz="2000" dirty="0" smtClean="0">
                <a:solidFill>
                  <a:schemeClr val="bg1"/>
                </a:solidFill>
                <a:effectLst>
                  <a:glow rad="101600">
                    <a:schemeClr val="tx1">
                      <a:alpha val="60000"/>
                    </a:schemeClr>
                  </a:glow>
                </a:effectLst>
                <a:latin typeface="Arial Rounded MT Bold" panose="020F0704030504030204" pitchFamily="34" charset="0"/>
              </a:rPr>
              <a:t> (dama de la muerte</a:t>
            </a:r>
            <a:r>
              <a:rPr lang="es-MX" sz="2000" dirty="0">
                <a:solidFill>
                  <a:schemeClr val="bg1"/>
                </a:solidFill>
                <a:effectLst>
                  <a:glow rad="101600">
                    <a:schemeClr val="tx1">
                      <a:alpha val="60000"/>
                    </a:schemeClr>
                  </a:glow>
                </a:effectLst>
                <a:latin typeface="Arial Rounded MT Bold" panose="020F0704030504030204" pitchFamily="34" charset="0"/>
              </a:rPr>
              <a:t>). </a:t>
            </a:r>
            <a:r>
              <a:rPr lang="es-MX" sz="2000" dirty="0" smtClean="0">
                <a:solidFill>
                  <a:schemeClr val="bg1"/>
                </a:solidFill>
                <a:effectLst>
                  <a:glow rad="101600">
                    <a:schemeClr val="tx1">
                      <a:alpha val="60000"/>
                    </a:schemeClr>
                  </a:glow>
                </a:effectLst>
                <a:latin typeface="Arial Rounded MT Bold" panose="020F0704030504030204" pitchFamily="34" charset="0"/>
              </a:rPr>
              <a:t>Se creía que ella </a:t>
            </a:r>
            <a:r>
              <a:rPr lang="es-MX" sz="2000" dirty="0">
                <a:solidFill>
                  <a:schemeClr val="bg1"/>
                </a:solidFill>
                <a:effectLst>
                  <a:glow rad="101600">
                    <a:schemeClr val="tx1">
                      <a:alpha val="60000"/>
                    </a:schemeClr>
                  </a:glow>
                </a:effectLst>
                <a:latin typeface="Arial Rounded MT Bold" panose="020F0704030504030204" pitchFamily="34" charset="0"/>
              </a:rPr>
              <a:t>presidía los festivales mexicas hechos en honor de los </a:t>
            </a:r>
            <a:r>
              <a:rPr lang="es-MX" sz="2000" dirty="0" smtClean="0">
                <a:solidFill>
                  <a:schemeClr val="bg1"/>
                </a:solidFill>
                <a:effectLst>
                  <a:glow rad="101600">
                    <a:schemeClr val="tx1">
                      <a:alpha val="60000"/>
                    </a:schemeClr>
                  </a:glow>
                </a:effectLst>
                <a:latin typeface="Arial Rounded MT Bold" panose="020F0704030504030204" pitchFamily="34" charset="0"/>
              </a:rPr>
              <a:t>muertos, celebración que posteriormente, al mezclarse con la religión católica, originó lo que ahora es llamado  Día de Muertos.</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2604941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5"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750" fill="hold"/>
                                        <p:tgtEl>
                                          <p:spTgt spid="2"/>
                                        </p:tgtEl>
                                        <p:attrNameLst>
                                          <p:attrName>ppt_w</p:attrName>
                                        </p:attrNameLst>
                                      </p:cBhvr>
                                      <p:tavLst>
                                        <p:tav tm="0">
                                          <p:val>
                                            <p:strVal val="#ppt_w*0.70"/>
                                          </p:val>
                                        </p:tav>
                                        <p:tav tm="100000">
                                          <p:val>
                                            <p:strVal val="#ppt_w"/>
                                          </p:val>
                                        </p:tav>
                                      </p:tavLst>
                                    </p:anim>
                                    <p:anim calcmode="lin" valueType="num">
                                      <p:cBhvr>
                                        <p:cTn id="12" dur="1750" fill="hold"/>
                                        <p:tgtEl>
                                          <p:spTgt spid="2"/>
                                        </p:tgtEl>
                                        <p:attrNameLst>
                                          <p:attrName>ppt_h</p:attrName>
                                        </p:attrNameLst>
                                      </p:cBhvr>
                                      <p:tavLst>
                                        <p:tav tm="0">
                                          <p:val>
                                            <p:strVal val="#ppt_h"/>
                                          </p:val>
                                        </p:tav>
                                        <p:tav tm="100000">
                                          <p:val>
                                            <p:strVal val="#ppt_h"/>
                                          </p:val>
                                        </p:tav>
                                      </p:tavLst>
                                    </p:anim>
                                    <p:animEffect transition="in" filter="fade">
                                      <p:cBhvr>
                                        <p:cTn id="13" dur="1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546" y="0"/>
            <a:ext cx="11569733" cy="6602461"/>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154547" y="5203065"/>
            <a:ext cx="11333408" cy="1323439"/>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La familia Chávez, así como muchos de los que participan en este evento mantienen la creencia de que a través de estos rituales y prácticas, podrán comunicarse con sus familiares difuntos que vienen desde el más allá, para estar presentes en estas ceremonias. Esta creencia ha venido pasando de generación en generación</a:t>
            </a:r>
            <a:r>
              <a:rPr lang="es-MX" sz="2000" dirty="0">
                <a:solidFill>
                  <a:schemeClr val="bg1"/>
                </a:solidFill>
                <a:effectLst>
                  <a:glow rad="101600">
                    <a:schemeClr val="tx1">
                      <a:alpha val="60000"/>
                    </a:schemeClr>
                  </a:glow>
                </a:effectLst>
                <a:latin typeface="Arial Rounded MT Bold" panose="020F0704030504030204" pitchFamily="34" charset="0"/>
              </a:rPr>
              <a:t>.</a:t>
            </a:r>
          </a:p>
        </p:txBody>
      </p:sp>
    </p:spTree>
    <p:extLst>
      <p:ext uri="{BB962C8B-B14F-4D97-AF65-F5344CB8AC3E}">
        <p14:creationId xmlns:p14="http://schemas.microsoft.com/office/powerpoint/2010/main" val="31503042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000"/>
                                        <p:tgtEl>
                                          <p:spTgt spid="3"/>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750" fill="hold"/>
                                        <p:tgtEl>
                                          <p:spTgt spid="2"/>
                                        </p:tgtEl>
                                        <p:attrNameLst>
                                          <p:attrName>ppt_x</p:attrName>
                                        </p:attrNameLst>
                                      </p:cBhvr>
                                      <p:tavLst>
                                        <p:tav tm="0">
                                          <p:val>
                                            <p:strVal val="#ppt_x"/>
                                          </p:val>
                                        </p:tav>
                                        <p:tav tm="100000">
                                          <p:val>
                                            <p:strVal val="#ppt_x"/>
                                          </p:val>
                                        </p:tav>
                                      </p:tavLst>
                                    </p:anim>
                                    <p:anim calcmode="lin" valueType="num">
                                      <p:cBhvr additive="base">
                                        <p:cTn id="12" dur="175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27" y="90153"/>
            <a:ext cx="11766142" cy="6767848"/>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8397025" y="1519707"/>
            <a:ext cx="3129567" cy="3785652"/>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Es muy humano extrañar a los que ya se fueron, también es muy humano desear volverlos a ver y recibirlos con honores, como un pariente que se fue  lejos y ha tardado mucho tiempo en regresar. Pero la verdad es que los muertos no volverán.</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1856330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3"/>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9"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851" y="0"/>
            <a:ext cx="11257330" cy="6563824"/>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8422783" y="257577"/>
            <a:ext cx="3079245" cy="5940088"/>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“Porque los vivos saben que han de morir, pero los muertos no saben nada ni esperan nada, pues su memoria cae en el olvido. Sus amores, odios y pasiones llegan a su fin, y nunca más vuelven a tener parte en nada de lo que se hace en esta vida.” Eclesiastés 9:5-6. </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Los muertos no son capaces de responder a las consultas de los vivos, ni tampoco de escuchar o responder a sus oraciones.</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37432287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2000"/>
                                        <p:tgtEl>
                                          <p:spTgt spid="3"/>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1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547" y="135228"/>
            <a:ext cx="11578107" cy="6607240"/>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8551572" y="824249"/>
            <a:ext cx="2756079" cy="5324535"/>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¿Qué pasa cuando morimos?</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Cuando </a:t>
            </a:r>
            <a:r>
              <a:rPr lang="es-MX" sz="2000" dirty="0">
                <a:solidFill>
                  <a:schemeClr val="bg1"/>
                </a:solidFill>
                <a:effectLst>
                  <a:glow rad="101600">
                    <a:schemeClr val="tx1">
                      <a:alpha val="60000"/>
                    </a:schemeClr>
                  </a:glow>
                </a:effectLst>
                <a:latin typeface="Arial Rounded MT Bold" panose="020F0704030504030204" pitchFamily="34" charset="0"/>
              </a:rPr>
              <a:t>una persona muere, el cuerpo se desintegra, vuelve al polvo, pero el alma permanece consciente en el estado en que habitará por toda la eternidad. </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“Está establecido para los hombres que mueran una sola vez, y después de esto el juicio" (Hebreos 9:27). </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825049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360"/>
                                          </p:val>
                                        </p:tav>
                                        <p:tav tm="100000">
                                          <p:val>
                                            <p:fltVal val="0"/>
                                          </p:val>
                                        </p:tav>
                                      </p:tavLst>
                                    </p:anim>
                                    <p:animEffect transition="in" filter="fade">
                                      <p:cBhvr>
                                        <p:cTn id="10" dur="2000"/>
                                        <p:tgtEl>
                                          <p:spTgt spid="3"/>
                                        </p:tgtEl>
                                      </p:cBhvr>
                                    </p:animEffect>
                                  </p:childTnLst>
                                </p:cTn>
                              </p:par>
                            </p:childTnLst>
                          </p:cTn>
                        </p:par>
                        <p:par>
                          <p:cTn id="11" fill="hold">
                            <p:stCondLst>
                              <p:cond delay="2000"/>
                            </p:stCondLst>
                            <p:childTnLst>
                              <p:par>
                                <p:cTn id="12" presetID="8" presetClass="entr" presetSubtype="32"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amond(out)">
                                      <p:cBhvr>
                                        <p:cTn id="14" dur="1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207" y="284025"/>
            <a:ext cx="11112548" cy="6341561"/>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158839" y="167425"/>
            <a:ext cx="4490434" cy="5940088"/>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Quien invoca las almas de los difuntos, está incurriendo en una falta grave contra Dios. Deuteronomio 18:10-11 nos dice que aquellos que consultan a los muertos son "abominables" delante del Señor. </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Sólo Dios es digno y lo suficientemente poderoso como para llamar a los muertos. </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Jesús dijo: </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“No se asombren de esto, porque viene la hora en que todos los que están en los sepulcros oirán su voz, y saldrán de allí. Los que han hecho el bien resucitarán para tener vida, pero los que han practicado el mal resucitarán para ser juzgados.” Juan 5:28-29 </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925244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2000"/>
                                        <p:tgtEl>
                                          <p:spTgt spid="4"/>
                                        </p:tgtEl>
                                      </p:cBhvr>
                                    </p:animEffect>
                                  </p:childTnLst>
                                </p:cTn>
                              </p:par>
                            </p:childTnLst>
                          </p:cTn>
                        </p:par>
                        <p:par>
                          <p:cTn id="8" fill="hold">
                            <p:stCondLst>
                              <p:cond delay="2000"/>
                            </p:stCondLst>
                            <p:childTnLst>
                              <p:par>
                                <p:cTn id="9" presetID="17"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750" fill="hold"/>
                                        <p:tgtEl>
                                          <p:spTgt spid="2"/>
                                        </p:tgtEl>
                                        <p:attrNameLst>
                                          <p:attrName>ppt_x</p:attrName>
                                        </p:attrNameLst>
                                      </p:cBhvr>
                                      <p:tavLst>
                                        <p:tav tm="0">
                                          <p:val>
                                            <p:strVal val="#ppt_x"/>
                                          </p:val>
                                        </p:tav>
                                        <p:tav tm="100000">
                                          <p:val>
                                            <p:strVal val="#ppt_x"/>
                                          </p:val>
                                        </p:tav>
                                      </p:tavLst>
                                    </p:anim>
                                    <p:anim calcmode="lin" valueType="num">
                                      <p:cBhvr>
                                        <p:cTn id="12" dur="1750" fill="hold"/>
                                        <p:tgtEl>
                                          <p:spTgt spid="2"/>
                                        </p:tgtEl>
                                        <p:attrNameLst>
                                          <p:attrName>ppt_y</p:attrName>
                                        </p:attrNameLst>
                                      </p:cBhvr>
                                      <p:tavLst>
                                        <p:tav tm="0">
                                          <p:val>
                                            <p:strVal val="#ppt_y-#ppt_h/2"/>
                                          </p:val>
                                        </p:tav>
                                        <p:tav tm="100000">
                                          <p:val>
                                            <p:strVal val="#ppt_y"/>
                                          </p:val>
                                        </p:tav>
                                      </p:tavLst>
                                    </p:anim>
                                    <p:anim calcmode="lin" valueType="num">
                                      <p:cBhvr>
                                        <p:cTn id="13" dur="1750" fill="hold"/>
                                        <p:tgtEl>
                                          <p:spTgt spid="2"/>
                                        </p:tgtEl>
                                        <p:attrNameLst>
                                          <p:attrName>ppt_w</p:attrName>
                                        </p:attrNameLst>
                                      </p:cBhvr>
                                      <p:tavLst>
                                        <p:tav tm="0">
                                          <p:val>
                                            <p:strVal val="#ppt_w"/>
                                          </p:val>
                                        </p:tav>
                                        <p:tav tm="100000">
                                          <p:val>
                                            <p:strVal val="#ppt_w"/>
                                          </p:val>
                                        </p:tav>
                                      </p:tavLst>
                                    </p:anim>
                                    <p:anim calcmode="lin" valueType="num">
                                      <p:cBhvr>
                                        <p:cTn id="14" dur="17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09" y="128788"/>
            <a:ext cx="11517339" cy="6572561"/>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8345509" y="682580"/>
            <a:ext cx="2910625" cy="5324535"/>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San Pablo dice:</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Hermanos, no queremos que ignoren lo que va a pasar con los que ya han muerto, para que no se entristezcan como esos otros que no tienen esperanza. ¿Acaso no creemos que Jesús murió y resucitó? Así también Dios resucitará con Jesús a los que han muerto en unión con él (1 Tesalonicenses 4:13-15)</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2740051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par>
                          <p:cTn id="8" fill="hold">
                            <p:stCondLst>
                              <p:cond delay="2000"/>
                            </p:stCondLst>
                            <p:childTnLst>
                              <p:par>
                                <p:cTn id="9" presetID="55"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500" fill="hold"/>
                                        <p:tgtEl>
                                          <p:spTgt spid="2"/>
                                        </p:tgtEl>
                                        <p:attrNameLst>
                                          <p:attrName>ppt_w</p:attrName>
                                        </p:attrNameLst>
                                      </p:cBhvr>
                                      <p:tavLst>
                                        <p:tav tm="0">
                                          <p:val>
                                            <p:strVal val="#ppt_w*0.70"/>
                                          </p:val>
                                        </p:tav>
                                        <p:tav tm="100000">
                                          <p:val>
                                            <p:strVal val="#ppt_w"/>
                                          </p:val>
                                        </p:tav>
                                      </p:tavLst>
                                    </p:anim>
                                    <p:anim calcmode="lin" valueType="num">
                                      <p:cBhvr>
                                        <p:cTn id="12" dur="1500" fill="hold"/>
                                        <p:tgtEl>
                                          <p:spTgt spid="2"/>
                                        </p:tgtEl>
                                        <p:attrNameLst>
                                          <p:attrName>ppt_h</p:attrName>
                                        </p:attrNameLst>
                                      </p:cBhvr>
                                      <p:tavLst>
                                        <p:tav tm="0">
                                          <p:val>
                                            <p:strVal val="#ppt_h"/>
                                          </p:val>
                                        </p:tav>
                                        <p:tav tm="100000">
                                          <p:val>
                                            <p:strVal val="#ppt_h"/>
                                          </p:val>
                                        </p:tav>
                                      </p:tavLst>
                                    </p:anim>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717" y="124453"/>
            <a:ext cx="11560937" cy="6597441"/>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171717" y="4868214"/>
            <a:ext cx="11560937" cy="1631216"/>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Año tras año, muchas familias mexicanas repiten su ritual del día de  muertos, pensando que no están haciendo nada malo al participar en una tradición muy de su tierra que les vio nacer. Pero</a:t>
            </a:r>
            <a:r>
              <a:rPr lang="es-MX" sz="2000" dirty="0">
                <a:solidFill>
                  <a:schemeClr val="bg1"/>
                </a:solidFill>
                <a:effectLst>
                  <a:glow rad="101600">
                    <a:schemeClr val="tx1">
                      <a:alpha val="60000"/>
                    </a:schemeClr>
                  </a:glow>
                </a:effectLst>
                <a:latin typeface="Arial Rounded MT Bold" panose="020F0704030504030204" pitchFamily="34" charset="0"/>
              </a:rPr>
              <a:t> </a:t>
            </a:r>
            <a:r>
              <a:rPr lang="es-MX" sz="2000" dirty="0" smtClean="0">
                <a:solidFill>
                  <a:schemeClr val="bg1"/>
                </a:solidFill>
                <a:effectLst>
                  <a:glow rad="101600">
                    <a:schemeClr val="tx1">
                      <a:alpha val="60000"/>
                    </a:schemeClr>
                  </a:glow>
                </a:effectLst>
                <a:latin typeface="Arial Rounded MT Bold" panose="020F0704030504030204" pitchFamily="34" charset="0"/>
              </a:rPr>
              <a:t>es muy importante saber si esta celebración está dentro de la voluntad de Dios o no. Celebrar a los muertos está en contra de la voluntad de Dios, así como el satánico festival de Halloween. </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21088445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750" fill="hold"/>
                                        <p:tgtEl>
                                          <p:spTgt spid="2"/>
                                        </p:tgtEl>
                                        <p:attrNameLst>
                                          <p:attrName>ppt_x</p:attrName>
                                        </p:attrNameLst>
                                      </p:cBhvr>
                                      <p:tavLst>
                                        <p:tav tm="0">
                                          <p:val>
                                            <p:strVal val="1+#ppt_w/2"/>
                                          </p:val>
                                        </p:tav>
                                        <p:tav tm="100000">
                                          <p:val>
                                            <p:strVal val="#ppt_x"/>
                                          </p:val>
                                        </p:tav>
                                      </p:tavLst>
                                    </p:anim>
                                    <p:anim calcmode="lin" valueType="num">
                                      <p:cBhvr additive="base">
                                        <p:cTn id="12" dur="175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622582" cy="6632620"/>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7521262" y="399245"/>
            <a:ext cx="3953814" cy="5940088"/>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Por muy INOFENSIVA que parezca una tradición y por muy PROPIA DE NUESTRA TIERRA que sea, hay que tener cuidado en qué participamos, porque muchas de las creencias y celebraciones de este mundo tienen su origen en el paganismo y el ocultismo, terrenos en donde reina el enemigo de Dios. </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“¡Oh </a:t>
            </a:r>
            <a:r>
              <a:rPr lang="es-MX" sz="2000" dirty="0">
                <a:solidFill>
                  <a:schemeClr val="bg1"/>
                </a:solidFill>
                <a:effectLst>
                  <a:glow rad="101600">
                    <a:schemeClr val="tx1">
                      <a:alpha val="60000"/>
                    </a:schemeClr>
                  </a:glow>
                </a:effectLst>
                <a:latin typeface="Arial Rounded MT Bold" panose="020F0704030504030204" pitchFamily="34" charset="0"/>
              </a:rPr>
              <a:t>gente adúltera! ¿No saben que la amistad con el mundo es enemistad con Dios? Si alguien quiere ser amigo del mundo se vuelve enemigo de </a:t>
            </a:r>
            <a:r>
              <a:rPr lang="es-MX" sz="2000" dirty="0" smtClean="0">
                <a:solidFill>
                  <a:schemeClr val="bg1"/>
                </a:solidFill>
                <a:effectLst>
                  <a:glow rad="101600">
                    <a:schemeClr val="tx1">
                      <a:alpha val="60000"/>
                    </a:schemeClr>
                  </a:glow>
                </a:effectLst>
                <a:latin typeface="Arial Rounded MT Bold" panose="020F0704030504030204" pitchFamily="34" charset="0"/>
              </a:rPr>
              <a:t>Dios” </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(Santiago 4:4)</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2703377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ppt_h*1.125000"/>
                                          </p:val>
                                        </p:tav>
                                        <p:tav tm="100000">
                                          <p:val>
                                            <p:strVal val="#ppt_y"/>
                                          </p:val>
                                        </p:tav>
                                      </p:tavLst>
                                    </p:anim>
                                    <p:animEffect transition="in" filter="wipe(up)">
                                      <p:cBhvr>
                                        <p:cTn id="8" dur="2000"/>
                                        <p:tgtEl>
                                          <p:spTgt spid="3"/>
                                        </p:tgtEl>
                                      </p:cBhvr>
                                    </p:animEffect>
                                  </p:childTnLst>
                                </p:cTn>
                              </p:par>
                            </p:childTnLst>
                          </p:cTn>
                        </p:par>
                        <p:par>
                          <p:cTn id="9" fill="hold">
                            <p:stCondLst>
                              <p:cond delay="2000"/>
                            </p:stCondLst>
                            <p:childTnLst>
                              <p:par>
                                <p:cTn id="10" presetID="2" presetClass="entr" presetSubtype="2"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750" fill="hold"/>
                                        <p:tgtEl>
                                          <p:spTgt spid="2"/>
                                        </p:tgtEl>
                                        <p:attrNameLst>
                                          <p:attrName>ppt_x</p:attrName>
                                        </p:attrNameLst>
                                      </p:cBhvr>
                                      <p:tavLst>
                                        <p:tav tm="0">
                                          <p:val>
                                            <p:strVal val="1+#ppt_w/2"/>
                                          </p:val>
                                        </p:tav>
                                        <p:tav tm="100000">
                                          <p:val>
                                            <p:strVal val="#ppt_x"/>
                                          </p:val>
                                        </p:tav>
                                      </p:tavLst>
                                    </p:anim>
                                    <p:anim calcmode="lin" valueType="num">
                                      <p:cBhvr additive="base">
                                        <p:cTn id="13" dur="175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366" y="137267"/>
            <a:ext cx="11294772" cy="6445550"/>
          </a:xfrm>
          <a:prstGeom prst="rect">
            <a:avLst/>
          </a:prstGeom>
          <a:ln>
            <a:noFill/>
          </a:ln>
          <a:effectLst>
            <a:outerShdw blurRad="292100" dist="139700" dir="2700000" algn="tl" rotWithShape="0">
              <a:srgbClr val="333333">
                <a:alpha val="65000"/>
              </a:srgbClr>
            </a:outerShdw>
          </a:effectLst>
        </p:spPr>
      </p:pic>
      <p:sp>
        <p:nvSpPr>
          <p:cNvPr id="2" name="CuadroTexto 1"/>
          <p:cNvSpPr txBox="1"/>
          <p:nvPr/>
        </p:nvSpPr>
        <p:spPr>
          <a:xfrm>
            <a:off x="8087932" y="643944"/>
            <a:ext cx="3425781" cy="5324535"/>
          </a:xfrm>
          <a:prstGeom prst="rect">
            <a:avLst/>
          </a:prstGeom>
          <a:noFill/>
        </p:spPr>
        <p:txBody>
          <a:bodyPr wrap="square" rtlCol="0">
            <a:spAutoFit/>
          </a:bodyPr>
          <a:lstStyle/>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Cuando una tradición o costumbre arraigada a un pueblo es contraria a la voluntad de Dios, si te llamas cristiano, no debes tener ninguna justificación para honrar y preservar la misma. San Pedro dijo: “¡Es necesario obedecer a Dios antes que a los hombres!” (Hechos 5:29) </a:t>
            </a:r>
          </a:p>
          <a:p>
            <a:pPr algn="ctr"/>
            <a:r>
              <a:rPr lang="es-MX" sz="2000" dirty="0" smtClean="0">
                <a:solidFill>
                  <a:schemeClr val="bg1"/>
                </a:solidFill>
                <a:effectLst>
                  <a:glow rad="101600">
                    <a:schemeClr val="tx1">
                      <a:alpha val="60000"/>
                    </a:schemeClr>
                  </a:glow>
                </a:effectLst>
                <a:latin typeface="Arial Rounded MT Bold" panose="020F0704030504030204" pitchFamily="34" charset="0"/>
              </a:rPr>
              <a:t>Si queremos estar bien con Dios, nos es necesario conocer Su voluntad expresada en Su Palabra y cumplirla.</a:t>
            </a:r>
            <a:endParaRPr lang="es-MX" sz="2000" dirty="0">
              <a:solidFill>
                <a:schemeClr val="bg1"/>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375523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par>
                          <p:cTn id="8" fill="hold">
                            <p:stCondLst>
                              <p:cond delay="2000"/>
                            </p:stCondLst>
                            <p:childTnLst>
                              <p:par>
                                <p:cTn id="9" presetID="17"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750" fill="hold"/>
                                        <p:tgtEl>
                                          <p:spTgt spid="2"/>
                                        </p:tgtEl>
                                        <p:attrNameLst>
                                          <p:attrName>ppt_x</p:attrName>
                                        </p:attrNameLst>
                                      </p:cBhvr>
                                      <p:tavLst>
                                        <p:tav tm="0">
                                          <p:val>
                                            <p:strVal val="#ppt_x"/>
                                          </p:val>
                                        </p:tav>
                                        <p:tav tm="100000">
                                          <p:val>
                                            <p:strVal val="#ppt_x"/>
                                          </p:val>
                                        </p:tav>
                                      </p:tavLst>
                                    </p:anim>
                                    <p:anim calcmode="lin" valueType="num">
                                      <p:cBhvr>
                                        <p:cTn id="12" dur="1750" fill="hold"/>
                                        <p:tgtEl>
                                          <p:spTgt spid="2"/>
                                        </p:tgtEl>
                                        <p:attrNameLst>
                                          <p:attrName>ppt_y</p:attrName>
                                        </p:attrNameLst>
                                      </p:cBhvr>
                                      <p:tavLst>
                                        <p:tav tm="0">
                                          <p:val>
                                            <p:strVal val="#ppt_y-#ppt_h/2"/>
                                          </p:val>
                                        </p:tav>
                                        <p:tav tm="100000">
                                          <p:val>
                                            <p:strVal val="#ppt_y"/>
                                          </p:val>
                                        </p:tav>
                                      </p:tavLst>
                                    </p:anim>
                                    <p:anim calcmode="lin" valueType="num">
                                      <p:cBhvr>
                                        <p:cTn id="13" dur="1750" fill="hold"/>
                                        <p:tgtEl>
                                          <p:spTgt spid="2"/>
                                        </p:tgtEl>
                                        <p:attrNameLst>
                                          <p:attrName>ppt_w</p:attrName>
                                        </p:attrNameLst>
                                      </p:cBhvr>
                                      <p:tavLst>
                                        <p:tav tm="0">
                                          <p:val>
                                            <p:strVal val="#ppt_w"/>
                                          </p:val>
                                        </p:tav>
                                        <p:tav tm="100000">
                                          <p:val>
                                            <p:strVal val="#ppt_w"/>
                                          </p:val>
                                        </p:tav>
                                      </p:tavLst>
                                    </p:anim>
                                    <p:anim calcmode="lin" valueType="num">
                                      <p:cBhvr>
                                        <p:cTn id="14" dur="17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58618">
            <a:off x="5442528" y="421031"/>
            <a:ext cx="4909334" cy="60106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400" y="121236"/>
            <a:ext cx="4693920" cy="585216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8" name="Imagen 7"/>
          <p:cNvPicPr>
            <a:picLocks noChangeAspect="1"/>
          </p:cNvPicPr>
          <p:nvPr/>
        </p:nvPicPr>
        <p:blipFill>
          <a:blip r:embed="rId5"/>
          <a:stretch>
            <a:fillRect/>
          </a:stretch>
        </p:blipFill>
        <p:spPr>
          <a:xfrm>
            <a:off x="10289101" y="5491007"/>
            <a:ext cx="1354453" cy="557261"/>
          </a:xfrm>
          <a:prstGeom prst="rect">
            <a:avLst/>
          </a:prstGeom>
          <a:effectLst>
            <a:reflection blurRad="6350" stA="50000" endA="300" endPos="90000" dir="5400000" sy="-100000" algn="bl" rotWithShape="0"/>
          </a:effectLst>
        </p:spPr>
      </p:pic>
    </p:spTree>
    <p:extLst>
      <p:ext uri="{BB962C8B-B14F-4D97-AF65-F5344CB8AC3E}">
        <p14:creationId xmlns:p14="http://schemas.microsoft.com/office/powerpoint/2010/main" val="3969620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5"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style.rotation</p:attrName>
                                        </p:attrNameLst>
                                      </p:cBhvr>
                                      <p:tavLst>
                                        <p:tav tm="0">
                                          <p:val>
                                            <p:fltVal val="720"/>
                                          </p:val>
                                        </p:tav>
                                        <p:tav tm="100000">
                                          <p:val>
                                            <p:fltVal val="0"/>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ppt_w</p:attrName>
                                        </p:attrNameLst>
                                      </p:cBhvr>
                                      <p:tavLst>
                                        <p:tav tm="0">
                                          <p:val>
                                            <p:fltVal val="0"/>
                                          </p:val>
                                        </p:tav>
                                        <p:tav tm="100000">
                                          <p:val>
                                            <p:strVal val="#ppt_w"/>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984</TotalTime>
  <Words>993</Words>
  <Application>Microsoft Office PowerPoint</Application>
  <PresentationFormat>Panorámica</PresentationFormat>
  <Paragraphs>53</Paragraphs>
  <Slides>16</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16</vt:i4>
      </vt:variant>
    </vt:vector>
  </HeadingPairs>
  <TitlesOfParts>
    <vt:vector size="25" baseType="lpstr">
      <vt:lpstr>Green Fuz</vt:lpstr>
      <vt:lpstr>Berlin Sans FB Demi</vt:lpstr>
      <vt:lpstr>Grunt Reaper</vt:lpstr>
      <vt:lpstr>Arial Rounded MT Bold</vt:lpstr>
      <vt:lpstr>Calibri Light</vt:lpstr>
      <vt:lpstr>Arial</vt:lpstr>
      <vt:lpstr>Calibri</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51</cp:revision>
  <dcterms:created xsi:type="dcterms:W3CDTF">2014-10-27T01:31:56Z</dcterms:created>
  <dcterms:modified xsi:type="dcterms:W3CDTF">2014-10-29T17:59:32Z</dcterms:modified>
</cp:coreProperties>
</file>