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1"/>
  </p:notesMasterIdLst>
  <p:sldIdLst>
    <p:sldId id="256" r:id="rId4"/>
    <p:sldId id="257" r:id="rId5"/>
    <p:sldId id="270" r:id="rId6"/>
    <p:sldId id="258" r:id="rId7"/>
    <p:sldId id="271" r:id="rId8"/>
    <p:sldId id="259" r:id="rId9"/>
    <p:sldId id="272" r:id="rId10"/>
    <p:sldId id="260" r:id="rId11"/>
    <p:sldId id="267" r:id="rId12"/>
    <p:sldId id="268" r:id="rId13"/>
    <p:sldId id="269" r:id="rId14"/>
    <p:sldId id="262" r:id="rId15"/>
    <p:sldId id="273" r:id="rId16"/>
    <p:sldId id="263" r:id="rId17"/>
    <p:sldId id="274" r:id="rId18"/>
    <p:sldId id="265" r:id="rId19"/>
    <p:sldId id="266" r:id="rId20"/>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BfQf+CM4wIwHw9zYNO7HQ==" hashData="nPZQF0/sqalIVcHljIGECc/1hBgTCX271eboDFC6hSlAhDr88CBTh+bRbqy19enCz7/rr95dS/2WCk5wOMrgo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6A7"/>
    <a:srgbClr val="3024D2"/>
    <a:srgbClr val="990033"/>
    <a:srgbClr val="3B26D8"/>
    <a:srgbClr val="1A3630"/>
    <a:srgbClr val="1F413A"/>
    <a:srgbClr val="020D20"/>
    <a:srgbClr val="080808"/>
    <a:srgbClr val="1007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P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439ADF-9119-4D8A-B687-8DC59B6CDA64}" type="datetimeFigureOut">
              <a:rPr lang="es-PE" smtClean="0"/>
              <a:t>18/06/2016</a:t>
            </a:fld>
            <a:endParaRPr lang="es-P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P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P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92090F-7D8A-4367-A9C0-44E1FD61104C}" type="slidenum">
              <a:rPr lang="es-PE" smtClean="0"/>
              <a:t>‹Nº›</a:t>
            </a:fld>
            <a:endParaRPr lang="es-PE"/>
          </a:p>
        </p:txBody>
      </p:sp>
    </p:spTree>
    <p:extLst>
      <p:ext uri="{BB962C8B-B14F-4D97-AF65-F5344CB8AC3E}">
        <p14:creationId xmlns:p14="http://schemas.microsoft.com/office/powerpoint/2010/main" val="8827847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PE"/>
          </a:p>
        </p:txBody>
      </p:sp>
      <p:sp>
        <p:nvSpPr>
          <p:cNvPr id="4" name="Marcador de número de diapositiva 3"/>
          <p:cNvSpPr>
            <a:spLocks noGrp="1"/>
          </p:cNvSpPr>
          <p:nvPr>
            <p:ph type="sldNum" sz="quarter" idx="10"/>
          </p:nvPr>
        </p:nvSpPr>
        <p:spPr/>
        <p:txBody>
          <a:bodyPr/>
          <a:lstStyle/>
          <a:p>
            <a:fld id="{5C92090F-7D8A-4367-A9C0-44E1FD61104C}" type="slidenum">
              <a:rPr lang="es-PE" smtClean="0"/>
              <a:t>16</a:t>
            </a:fld>
            <a:endParaRPr lang="es-PE"/>
          </a:p>
        </p:txBody>
      </p:sp>
    </p:spTree>
    <p:extLst>
      <p:ext uri="{BB962C8B-B14F-4D97-AF65-F5344CB8AC3E}">
        <p14:creationId xmlns:p14="http://schemas.microsoft.com/office/powerpoint/2010/main" val="23472276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81A0FFC3-17C3-49A0-861F-BC2F47E5BBC7}" type="datetimeFigureOut">
              <a:rPr lang="es-PE" smtClean="0"/>
              <a:t>18/06/2016</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EC34AA06-AC68-4BEE-B8E9-92C10C48BE7B}" type="slidenum">
              <a:rPr lang="es-PE" smtClean="0"/>
              <a:t>‹Nº›</a:t>
            </a:fld>
            <a:endParaRPr lang="es-PE"/>
          </a:p>
        </p:txBody>
      </p:sp>
    </p:spTree>
    <p:extLst>
      <p:ext uri="{BB962C8B-B14F-4D97-AF65-F5344CB8AC3E}">
        <p14:creationId xmlns:p14="http://schemas.microsoft.com/office/powerpoint/2010/main" val="35098880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81A0FFC3-17C3-49A0-861F-BC2F47E5BBC7}" type="datetimeFigureOut">
              <a:rPr lang="es-PE" smtClean="0"/>
              <a:t>18/06/2016</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EC34AA06-AC68-4BEE-B8E9-92C10C48BE7B}" type="slidenum">
              <a:rPr lang="es-PE" smtClean="0"/>
              <a:t>‹Nº›</a:t>
            </a:fld>
            <a:endParaRPr lang="es-PE"/>
          </a:p>
        </p:txBody>
      </p:sp>
    </p:spTree>
    <p:extLst>
      <p:ext uri="{BB962C8B-B14F-4D97-AF65-F5344CB8AC3E}">
        <p14:creationId xmlns:p14="http://schemas.microsoft.com/office/powerpoint/2010/main" val="3840981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81A0FFC3-17C3-49A0-861F-BC2F47E5BBC7}" type="datetimeFigureOut">
              <a:rPr lang="es-PE" smtClean="0"/>
              <a:t>18/06/2016</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EC34AA06-AC68-4BEE-B8E9-92C10C48BE7B}" type="slidenum">
              <a:rPr lang="es-PE" smtClean="0"/>
              <a:t>‹Nº›</a:t>
            </a:fld>
            <a:endParaRPr lang="es-PE"/>
          </a:p>
        </p:txBody>
      </p:sp>
    </p:spTree>
    <p:extLst>
      <p:ext uri="{BB962C8B-B14F-4D97-AF65-F5344CB8AC3E}">
        <p14:creationId xmlns:p14="http://schemas.microsoft.com/office/powerpoint/2010/main" val="1563538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81A0FFC3-17C3-49A0-861F-BC2F47E5BBC7}" type="datetimeFigureOut">
              <a:rPr lang="es-PE" smtClean="0"/>
              <a:t>18/06/2016</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EC34AA06-AC68-4BEE-B8E9-92C10C48BE7B}" type="slidenum">
              <a:rPr lang="es-PE" smtClean="0"/>
              <a:t>‹Nº›</a:t>
            </a:fld>
            <a:endParaRPr lang="es-PE"/>
          </a:p>
        </p:txBody>
      </p:sp>
    </p:spTree>
    <p:extLst>
      <p:ext uri="{BB962C8B-B14F-4D97-AF65-F5344CB8AC3E}">
        <p14:creationId xmlns:p14="http://schemas.microsoft.com/office/powerpoint/2010/main" val="2942745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81A0FFC3-17C3-49A0-861F-BC2F47E5BBC7}" type="datetimeFigureOut">
              <a:rPr lang="es-PE" smtClean="0"/>
              <a:t>18/06/2016</a:t>
            </a:fld>
            <a:endParaRPr lang="es-PE"/>
          </a:p>
        </p:txBody>
      </p:sp>
      <p:sp>
        <p:nvSpPr>
          <p:cNvPr id="8" name="Marcador de pie de página 7"/>
          <p:cNvSpPr>
            <a:spLocks noGrp="1"/>
          </p:cNvSpPr>
          <p:nvPr>
            <p:ph type="ftr" sz="quarter" idx="11"/>
          </p:nvPr>
        </p:nvSpPr>
        <p:spPr/>
        <p:txBody>
          <a:bodyPr/>
          <a:lstStyle/>
          <a:p>
            <a:endParaRPr lang="es-PE"/>
          </a:p>
        </p:txBody>
      </p:sp>
      <p:sp>
        <p:nvSpPr>
          <p:cNvPr id="9" name="Marcador de número de diapositiva 8"/>
          <p:cNvSpPr>
            <a:spLocks noGrp="1"/>
          </p:cNvSpPr>
          <p:nvPr>
            <p:ph type="sldNum" sz="quarter" idx="12"/>
          </p:nvPr>
        </p:nvSpPr>
        <p:spPr/>
        <p:txBody>
          <a:bodyPr/>
          <a:lstStyle/>
          <a:p>
            <a:fld id="{EC34AA06-AC68-4BEE-B8E9-92C10C48BE7B}" type="slidenum">
              <a:rPr lang="es-PE" smtClean="0"/>
              <a:t>‹Nº›</a:t>
            </a:fld>
            <a:endParaRPr lang="es-PE"/>
          </a:p>
        </p:txBody>
      </p:sp>
    </p:spTree>
    <p:extLst>
      <p:ext uri="{BB962C8B-B14F-4D97-AF65-F5344CB8AC3E}">
        <p14:creationId xmlns:p14="http://schemas.microsoft.com/office/powerpoint/2010/main" val="1029094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81A0FFC3-17C3-49A0-861F-BC2F47E5BBC7}" type="datetimeFigureOut">
              <a:rPr lang="es-PE" smtClean="0"/>
              <a:t>18/06/2016</a:t>
            </a:fld>
            <a:endParaRPr lang="es-PE"/>
          </a:p>
        </p:txBody>
      </p:sp>
      <p:sp>
        <p:nvSpPr>
          <p:cNvPr id="4" name="Marcador de pie de página 3"/>
          <p:cNvSpPr>
            <a:spLocks noGrp="1"/>
          </p:cNvSpPr>
          <p:nvPr>
            <p:ph type="ftr" sz="quarter" idx="11"/>
          </p:nvPr>
        </p:nvSpPr>
        <p:spPr/>
        <p:txBody>
          <a:bodyPr/>
          <a:lstStyle/>
          <a:p>
            <a:endParaRPr lang="es-PE"/>
          </a:p>
        </p:txBody>
      </p:sp>
      <p:sp>
        <p:nvSpPr>
          <p:cNvPr id="5" name="Marcador de número de diapositiva 4"/>
          <p:cNvSpPr>
            <a:spLocks noGrp="1"/>
          </p:cNvSpPr>
          <p:nvPr>
            <p:ph type="sldNum" sz="quarter" idx="12"/>
          </p:nvPr>
        </p:nvSpPr>
        <p:spPr/>
        <p:txBody>
          <a:bodyPr/>
          <a:lstStyle/>
          <a:p>
            <a:fld id="{EC34AA06-AC68-4BEE-B8E9-92C10C48BE7B}" type="slidenum">
              <a:rPr lang="es-PE" smtClean="0"/>
              <a:t>‹Nº›</a:t>
            </a:fld>
            <a:endParaRPr lang="es-PE"/>
          </a:p>
        </p:txBody>
      </p:sp>
    </p:spTree>
    <p:extLst>
      <p:ext uri="{BB962C8B-B14F-4D97-AF65-F5344CB8AC3E}">
        <p14:creationId xmlns:p14="http://schemas.microsoft.com/office/powerpoint/2010/main" val="3788854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81A0FFC3-17C3-49A0-861F-BC2F47E5BBC7}" type="datetimeFigureOut">
              <a:rPr lang="es-PE" smtClean="0"/>
              <a:t>18/06/2016</a:t>
            </a:fld>
            <a:endParaRPr lang="es-PE"/>
          </a:p>
        </p:txBody>
      </p:sp>
      <p:sp>
        <p:nvSpPr>
          <p:cNvPr id="3" name="Marcador de pie de página 2"/>
          <p:cNvSpPr>
            <a:spLocks noGrp="1"/>
          </p:cNvSpPr>
          <p:nvPr>
            <p:ph type="ftr" sz="quarter" idx="11"/>
          </p:nvPr>
        </p:nvSpPr>
        <p:spPr/>
        <p:txBody>
          <a:bodyPr/>
          <a:lstStyle/>
          <a:p>
            <a:endParaRPr lang="es-PE"/>
          </a:p>
        </p:txBody>
      </p:sp>
      <p:sp>
        <p:nvSpPr>
          <p:cNvPr id="4" name="Marcador de número de diapositiva 3"/>
          <p:cNvSpPr>
            <a:spLocks noGrp="1"/>
          </p:cNvSpPr>
          <p:nvPr>
            <p:ph type="sldNum" sz="quarter" idx="12"/>
          </p:nvPr>
        </p:nvSpPr>
        <p:spPr/>
        <p:txBody>
          <a:bodyPr/>
          <a:lstStyle/>
          <a:p>
            <a:fld id="{EC34AA06-AC68-4BEE-B8E9-92C10C48BE7B}" type="slidenum">
              <a:rPr lang="es-PE" smtClean="0"/>
              <a:t>‹Nº›</a:t>
            </a:fld>
            <a:endParaRPr lang="es-PE"/>
          </a:p>
        </p:txBody>
      </p:sp>
    </p:spTree>
    <p:extLst>
      <p:ext uri="{BB962C8B-B14F-4D97-AF65-F5344CB8AC3E}">
        <p14:creationId xmlns:p14="http://schemas.microsoft.com/office/powerpoint/2010/main" val="4205023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1A0FFC3-17C3-49A0-861F-BC2F47E5BBC7}" type="datetimeFigureOut">
              <a:rPr lang="es-PE" smtClean="0"/>
              <a:t>18/06/2016</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EC34AA06-AC68-4BEE-B8E9-92C10C48BE7B}" type="slidenum">
              <a:rPr lang="es-PE" smtClean="0"/>
              <a:t>‹Nº›</a:t>
            </a:fld>
            <a:endParaRPr lang="es-PE"/>
          </a:p>
        </p:txBody>
      </p:sp>
    </p:spTree>
    <p:extLst>
      <p:ext uri="{BB962C8B-B14F-4D97-AF65-F5344CB8AC3E}">
        <p14:creationId xmlns:p14="http://schemas.microsoft.com/office/powerpoint/2010/main" val="1994995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1A0FFC3-17C3-49A0-861F-BC2F47E5BBC7}" type="datetimeFigureOut">
              <a:rPr lang="es-PE" smtClean="0"/>
              <a:t>18/06/2016</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EC34AA06-AC68-4BEE-B8E9-92C10C48BE7B}" type="slidenum">
              <a:rPr lang="es-PE" smtClean="0"/>
              <a:t>‹Nº›</a:t>
            </a:fld>
            <a:endParaRPr lang="es-PE"/>
          </a:p>
        </p:txBody>
      </p:sp>
    </p:spTree>
    <p:extLst>
      <p:ext uri="{BB962C8B-B14F-4D97-AF65-F5344CB8AC3E}">
        <p14:creationId xmlns:p14="http://schemas.microsoft.com/office/powerpoint/2010/main" val="13529519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81A0FFC3-17C3-49A0-861F-BC2F47E5BBC7}" type="datetimeFigureOut">
              <a:rPr lang="es-PE" smtClean="0"/>
              <a:t>18/06/2016</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EC34AA06-AC68-4BEE-B8E9-92C10C48BE7B}" type="slidenum">
              <a:rPr lang="es-PE" smtClean="0"/>
              <a:t>‹Nº›</a:t>
            </a:fld>
            <a:endParaRPr lang="es-PE"/>
          </a:p>
        </p:txBody>
      </p:sp>
    </p:spTree>
    <p:extLst>
      <p:ext uri="{BB962C8B-B14F-4D97-AF65-F5344CB8AC3E}">
        <p14:creationId xmlns:p14="http://schemas.microsoft.com/office/powerpoint/2010/main" val="10213703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81A0FFC3-17C3-49A0-861F-BC2F47E5BBC7}" type="datetimeFigureOut">
              <a:rPr lang="es-PE" smtClean="0"/>
              <a:t>18/06/2016</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EC34AA06-AC68-4BEE-B8E9-92C10C48BE7B}" type="slidenum">
              <a:rPr lang="es-PE" smtClean="0"/>
              <a:t>‹Nº›</a:t>
            </a:fld>
            <a:endParaRPr lang="es-PE"/>
          </a:p>
        </p:txBody>
      </p:sp>
    </p:spTree>
    <p:extLst>
      <p:ext uri="{BB962C8B-B14F-4D97-AF65-F5344CB8AC3E}">
        <p14:creationId xmlns:p14="http://schemas.microsoft.com/office/powerpoint/2010/main" val="20794075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2E92D411-8144-4E42-9E24-3A1912F1D15D}" type="datetimeFigureOut">
              <a:rPr lang="es-PE" smtClean="0">
                <a:solidFill>
                  <a:prstClr val="black">
                    <a:tint val="75000"/>
                  </a:prstClr>
                </a:solidFill>
              </a:rPr>
              <a:pPr/>
              <a:t>18/06/2016</a:t>
            </a:fld>
            <a:endParaRPr lang="es-PE">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PE">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27140030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val="5500663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A0FFC3-17C3-49A0-861F-BC2F47E5BBC7}" type="datetimeFigureOut">
              <a:rPr lang="es-PE" smtClean="0"/>
              <a:t>18/06/2016</a:t>
            </a:fld>
            <a:endParaRPr lang="es-PE"/>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34AA06-AC68-4BEE-B8E9-92C10C48BE7B}" type="slidenum">
              <a:rPr lang="es-PE" smtClean="0"/>
              <a:t>‹Nº›</a:t>
            </a:fld>
            <a:endParaRPr lang="es-PE"/>
          </a:p>
        </p:txBody>
      </p:sp>
    </p:spTree>
    <p:extLst>
      <p:ext uri="{BB962C8B-B14F-4D97-AF65-F5344CB8AC3E}">
        <p14:creationId xmlns:p14="http://schemas.microsoft.com/office/powerpoint/2010/main" val="19508465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92D411-8144-4E42-9E24-3A1912F1D15D}" type="datetimeFigureOut">
              <a:rPr lang="es-PE" smtClean="0">
                <a:solidFill>
                  <a:prstClr val="black">
                    <a:tint val="75000"/>
                  </a:prstClr>
                </a:solidFill>
              </a:rPr>
              <a:pPr/>
              <a:t>18/06/2016</a:t>
            </a:fld>
            <a:endParaRPr lang="es-PE">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3952398650"/>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fontAlgn="base">
              <a:spcBef>
                <a:spcPct val="0"/>
              </a:spcBef>
              <a:spcAft>
                <a:spcPct val="0"/>
              </a:spcAft>
              <a:defRPr/>
            </a:pPr>
            <a:endParaRPr lang="es-ES">
              <a:solidFill>
                <a:srgbClr val="000000"/>
              </a:solidFill>
            </a:endParaRPr>
          </a:p>
        </p:txBody>
      </p:sp>
    </p:spTree>
    <p:extLst>
      <p:ext uri="{BB962C8B-B14F-4D97-AF65-F5344CB8AC3E}">
        <p14:creationId xmlns:p14="http://schemas.microsoft.com/office/powerpoint/2010/main" val="147883295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gif"/></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 Id="rId5" Type="http://schemas.openxmlformats.org/officeDocument/2006/relationships/image" Target="../media/image37.jpeg"/><Relationship Id="rId4" Type="http://schemas.microsoft.com/office/2007/relationships/hdphoto" Target="../media/hdphoto3.wdp"/></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2.gif"/><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1.gif"/><Relationship Id="rId5" Type="http://schemas.openxmlformats.org/officeDocument/2006/relationships/image" Target="../media/image40.gif"/><Relationship Id="rId4" Type="http://schemas.openxmlformats.org/officeDocument/2006/relationships/image" Target="../media/image39.gif"/></Relationships>
</file>

<file path=ppt/slides/_rels/slide17.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lalibreriadejavier.com/wp-content/uploads/2016/03/postales-dia-del-padre-antiguas-oferta-libreria-javier-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2000" cy="6857999"/>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www.gifs-animados.es/brillosas-imagenes/d/dia-del-padre/gifs-animados-dia-del-padre-4375972.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3265" y="3129760"/>
            <a:ext cx="788630" cy="657192"/>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103032" y="5779690"/>
            <a:ext cx="13003370" cy="1323439"/>
          </a:xfrm>
          <a:prstGeom prst="rect">
            <a:avLst/>
          </a:prstGeom>
          <a:noFill/>
        </p:spPr>
        <p:txBody>
          <a:bodyPr wrap="square" rtlCol="0">
            <a:spAutoFit/>
          </a:bodyPr>
          <a:lstStyle/>
          <a:p>
            <a:r>
              <a:rPr lang="es-PE" sz="8000" b="1" dirty="0" smtClean="0">
                <a:solidFill>
                  <a:srgbClr val="3B26D8"/>
                </a:solidFill>
                <a:latin typeface="Monotype Corsiva" panose="03010101010201010101" pitchFamily="66" charset="0"/>
              </a:rPr>
              <a:t>Las Mejores Dedicatorias a Papá</a:t>
            </a:r>
            <a:endParaRPr lang="es-PE" sz="8000" b="1" dirty="0">
              <a:solidFill>
                <a:srgbClr val="3B26D8"/>
              </a:solidFill>
              <a:latin typeface="Monotype Corsiva" panose="03010101010201010101" pitchFamily="66" charset="0"/>
            </a:endParaRPr>
          </a:p>
        </p:txBody>
      </p:sp>
      <p:pic>
        <p:nvPicPr>
          <p:cNvPr id="1028" name="Picture 4" descr="http://lh3.ggpht.com/-fvlE4hBMpkA/Uavr1NiTIlI/AAAAAAAAJsw/etLYUmQFees/s0/tarjetas-para-el-dia-del-padre.jpg"/>
          <p:cNvPicPr>
            <a:picLocks noChangeAspect="1" noChangeArrowheads="1"/>
          </p:cNvPicPr>
          <p:nvPr/>
        </p:nvPicPr>
        <p:blipFill rotWithShape="1">
          <a:blip r:embed="rId5">
            <a:extLst>
              <a:ext uri="{28A0092B-C50C-407E-A947-70E740481C1C}">
                <a14:useLocalDpi xmlns:a14="http://schemas.microsoft.com/office/drawing/2010/main" val="0"/>
              </a:ext>
            </a:extLst>
          </a:blip>
          <a:srcRect l="10910" t="25195" r="31175" b="3951"/>
          <a:stretch/>
        </p:blipFill>
        <p:spPr bwMode="auto">
          <a:xfrm>
            <a:off x="-103032" y="-61839"/>
            <a:ext cx="2550016" cy="227219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Picture 2" descr="http://www.gifs-animados.es/brillosas-imagenes/d/dia-del-padre/gifs-animados-dia-del-padre-4375972.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277640" y="3316177"/>
            <a:ext cx="749642" cy="624702"/>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o 12"/>
          <p:cNvGrpSpPr/>
          <p:nvPr/>
        </p:nvGrpSpPr>
        <p:grpSpPr>
          <a:xfrm>
            <a:off x="2" y="-91195"/>
            <a:ext cx="12191999" cy="6949195"/>
            <a:chOff x="2" y="0"/>
            <a:chExt cx="12191999" cy="6858000"/>
          </a:xfrm>
        </p:grpSpPr>
        <p:grpSp>
          <p:nvGrpSpPr>
            <p:cNvPr id="12" name="Grupo 11"/>
            <p:cNvGrpSpPr/>
            <p:nvPr/>
          </p:nvGrpSpPr>
          <p:grpSpPr>
            <a:xfrm>
              <a:off x="2" y="0"/>
              <a:ext cx="12191999" cy="6858000"/>
              <a:chOff x="-3354718" y="1456809"/>
              <a:chExt cx="12191999" cy="6858000"/>
            </a:xfrm>
          </p:grpSpPr>
          <p:grpSp>
            <p:nvGrpSpPr>
              <p:cNvPr id="10" name="Grupo 9"/>
              <p:cNvGrpSpPr/>
              <p:nvPr/>
            </p:nvGrpSpPr>
            <p:grpSpPr>
              <a:xfrm>
                <a:off x="-3354718" y="1456809"/>
                <a:ext cx="12191999" cy="6858000"/>
                <a:chOff x="1" y="0"/>
                <a:chExt cx="12191999" cy="6858000"/>
              </a:xfrm>
            </p:grpSpPr>
            <p:pic>
              <p:nvPicPr>
                <p:cNvPr id="2" name="Imagen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3" name="CuadroTexto 2"/>
                <p:cNvSpPr txBox="1"/>
                <p:nvPr/>
              </p:nvSpPr>
              <p:spPr>
                <a:xfrm rot="20009054">
                  <a:off x="4164907" y="465874"/>
                  <a:ext cx="3554569" cy="1567737"/>
                </a:xfrm>
                <a:prstGeom prst="rect">
                  <a:avLst/>
                </a:prstGeom>
                <a:noFill/>
              </p:spPr>
              <p:txBody>
                <a:bodyPr wrap="square" rtlCol="0">
                  <a:spAutoFit/>
                </a:bodyPr>
                <a:lstStyle/>
                <a:p>
                  <a:pPr>
                    <a:lnSpc>
                      <a:spcPts val="11520"/>
                    </a:lnSpc>
                  </a:pPr>
                  <a:r>
                    <a:rPr lang="es-PE" sz="9600" b="1" dirty="0" smtClean="0">
                      <a:solidFill>
                        <a:srgbClr val="FF0000"/>
                      </a:solidFill>
                      <a:latin typeface="Monotype Corsiva" panose="03010101010201010101" pitchFamily="66" charset="0"/>
                    </a:rPr>
                    <a:t>Feliz</a:t>
                  </a:r>
                  <a:endParaRPr lang="es-PE" sz="9600" b="1" dirty="0">
                    <a:solidFill>
                      <a:srgbClr val="FF0000"/>
                    </a:solidFill>
                    <a:latin typeface="Monotype Corsiva" panose="03010101010201010101" pitchFamily="66" charset="0"/>
                  </a:endParaRPr>
                </a:p>
              </p:txBody>
            </p:sp>
            <p:sp>
              <p:nvSpPr>
                <p:cNvPr id="5" name="CuadroTexto 4"/>
                <p:cNvSpPr txBox="1"/>
                <p:nvPr/>
              </p:nvSpPr>
              <p:spPr>
                <a:xfrm rot="19713930">
                  <a:off x="5031639" y="1107601"/>
                  <a:ext cx="3017822" cy="1506182"/>
                </a:xfrm>
                <a:prstGeom prst="rect">
                  <a:avLst/>
                </a:prstGeom>
                <a:noFill/>
              </p:spPr>
              <p:txBody>
                <a:bodyPr wrap="square" rtlCol="0">
                  <a:spAutoFit/>
                </a:bodyPr>
                <a:lstStyle/>
                <a:p>
                  <a:pPr>
                    <a:lnSpc>
                      <a:spcPts val="11520"/>
                    </a:lnSpc>
                  </a:pPr>
                  <a:r>
                    <a:rPr lang="es-PE" sz="8000" b="1" dirty="0">
                      <a:solidFill>
                        <a:srgbClr val="FF0000"/>
                      </a:solidFill>
                      <a:latin typeface="Monotype Corsiva" panose="03010101010201010101" pitchFamily="66" charset="0"/>
                    </a:rPr>
                    <a:t>Día </a:t>
                  </a:r>
                </a:p>
              </p:txBody>
            </p:sp>
            <p:pic>
              <p:nvPicPr>
                <p:cNvPr id="1036" name="Picture 12" descr="Imagen relacionada"/>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756" y="140014"/>
                  <a:ext cx="3579270" cy="274461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CuadroTexto 8"/>
                <p:cNvSpPr txBox="1"/>
                <p:nvPr/>
              </p:nvSpPr>
              <p:spPr>
                <a:xfrm rot="20684157">
                  <a:off x="7999884" y="3037127"/>
                  <a:ext cx="2473510" cy="1569660"/>
                </a:xfrm>
                <a:prstGeom prst="rect">
                  <a:avLst/>
                </a:prstGeom>
                <a:noFill/>
              </p:spPr>
              <p:txBody>
                <a:bodyPr wrap="square" rtlCol="0">
                  <a:spAutoFit/>
                </a:bodyPr>
                <a:lstStyle/>
                <a:p>
                  <a:r>
                    <a:rPr lang="es-PE" sz="3200" b="1" dirty="0" smtClean="0">
                      <a:solidFill>
                        <a:srgbClr val="C00000"/>
                      </a:solidFill>
                      <a:latin typeface="Monotype Corsiva" panose="03010101010201010101" pitchFamily="66" charset="0"/>
                    </a:rPr>
                    <a:t> Especial  </a:t>
                  </a:r>
                </a:p>
                <a:p>
                  <a:r>
                    <a:rPr lang="es-PE" sz="3200" b="1" dirty="0">
                      <a:solidFill>
                        <a:srgbClr val="C00000"/>
                      </a:solidFill>
                      <a:latin typeface="Monotype Corsiva" panose="03010101010201010101" pitchFamily="66" charset="0"/>
                    </a:rPr>
                    <a:t> </a:t>
                  </a:r>
                  <a:r>
                    <a:rPr lang="es-PE" sz="3200" b="1" dirty="0" smtClean="0">
                      <a:solidFill>
                        <a:srgbClr val="C00000"/>
                      </a:solidFill>
                      <a:latin typeface="Monotype Corsiva" panose="03010101010201010101" pitchFamily="66" charset="0"/>
                    </a:rPr>
                    <a:t>    para         </a:t>
                  </a:r>
                </a:p>
                <a:p>
                  <a:r>
                    <a:rPr lang="es-PE" sz="3200" b="1" dirty="0">
                      <a:solidFill>
                        <a:srgbClr val="C00000"/>
                      </a:solidFill>
                      <a:latin typeface="Monotype Corsiva" panose="03010101010201010101" pitchFamily="66" charset="0"/>
                    </a:rPr>
                    <a:t> </a:t>
                  </a:r>
                  <a:r>
                    <a:rPr lang="es-PE" sz="3200" b="1" dirty="0" smtClean="0">
                      <a:solidFill>
                        <a:srgbClr val="C00000"/>
                      </a:solidFill>
                      <a:latin typeface="Monotype Corsiva" panose="03010101010201010101" pitchFamily="66" charset="0"/>
                    </a:rPr>
                    <a:t>         ti </a:t>
                  </a:r>
                  <a:endParaRPr lang="es-PE" sz="3200" b="1" dirty="0">
                    <a:solidFill>
                      <a:srgbClr val="C00000"/>
                    </a:solidFill>
                    <a:latin typeface="Monotype Corsiva" panose="03010101010201010101" pitchFamily="66" charset="0"/>
                  </a:endParaRPr>
                </a:p>
              </p:txBody>
            </p:sp>
          </p:grpSp>
          <p:pic>
            <p:nvPicPr>
              <p:cNvPr id="1038" name="Picture 14" descr="http://cinepremiere.impresionesaerea.netdna-cdn.com/listasdecine/2013/06-Junio/papas-buenos/.thumb_papas-17.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34433" y="1516539"/>
                <a:ext cx="2163140" cy="216314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grpSp>
        <p:pic>
          <p:nvPicPr>
            <p:cNvPr id="1042" name="Picture 18" descr="http://www.elmendolotudo.com.ar/wp-content/uploads/dia-del-padre.jpg?dd8ef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43853" y="4923990"/>
              <a:ext cx="2283429" cy="189270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38211535"/>
      </p:ext>
    </p:extLst>
  </p:cSld>
  <p:clrMapOvr>
    <a:masterClrMapping/>
  </p:clrMapOvr>
  <mc:AlternateContent xmlns:mc="http://schemas.openxmlformats.org/markup-compatibility/2006">
    <mc:Choice xmlns:p14="http://schemas.microsoft.com/office/powerpoint/2010/main" Requires="p14">
      <p:transition spd="slow" p14:dur="3000" advTm="18000">
        <p14:vortex dir="r"/>
        <p:sndAc>
          <p:stSnd>
            <p:snd r:embed="rId2" name="03_Papá - Oscar Medina.wav"/>
          </p:stSnd>
        </p:sndAc>
      </p:transition>
    </mc:Choice>
    <mc:Fallback>
      <p:transition spd="slow" advTm="18000">
        <p:fade/>
        <p:sndAc>
          <p:stSnd>
            <p:snd r:embed="rId2" name="03_Papá - Oscar Medin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9" presetClass="entr" presetSubtype="10" fill="hold" nodeType="clickEffect">
                                  <p:stCondLst>
                                    <p:cond delay="0"/>
                                  </p:stCondLst>
                                  <p:childTnLst>
                                    <p:set>
                                      <p:cBhvr>
                                        <p:cTn id="14" dur="1" fill="hold">
                                          <p:stCondLst>
                                            <p:cond delay="0"/>
                                          </p:stCondLst>
                                        </p:cTn>
                                        <p:tgtEl>
                                          <p:spTgt spid="2050"/>
                                        </p:tgtEl>
                                        <p:attrNameLst>
                                          <p:attrName>style.visibility</p:attrName>
                                        </p:attrNameLst>
                                      </p:cBhvr>
                                      <p:to>
                                        <p:strVal val="visible"/>
                                      </p:to>
                                    </p:set>
                                    <p:anim calcmode="lin" valueType="num">
                                      <p:cBhvr>
                                        <p:cTn id="15" dur="5000" fill="hold"/>
                                        <p:tgtEl>
                                          <p:spTgt spid="2050"/>
                                        </p:tgtEl>
                                        <p:attrNameLst>
                                          <p:attrName>ppt_w</p:attrName>
                                        </p:attrNameLst>
                                      </p:cBhvr>
                                      <p:tavLst>
                                        <p:tav tm="0" fmla="#ppt_w*sin(2.5*pi*$)">
                                          <p:val>
                                            <p:fltVal val="0"/>
                                          </p:val>
                                        </p:tav>
                                        <p:tav tm="100000">
                                          <p:val>
                                            <p:fltVal val="1"/>
                                          </p:val>
                                        </p:tav>
                                      </p:tavLst>
                                    </p:anim>
                                    <p:anim calcmode="lin" valueType="num">
                                      <p:cBhvr>
                                        <p:cTn id="16" dur="5000" fill="hold"/>
                                        <p:tgtEl>
                                          <p:spTgt spid="2050"/>
                                        </p:tgtEl>
                                        <p:attrNameLst>
                                          <p:attrName>ppt_h</p:attrName>
                                        </p:attrNameLst>
                                      </p:cBhvr>
                                      <p:tavLst>
                                        <p:tav tm="0">
                                          <p:val>
                                            <p:strVal val="#ppt_h"/>
                                          </p:val>
                                        </p:tav>
                                        <p:tav tm="100000">
                                          <p:val>
                                            <p:strVal val="#ppt_h"/>
                                          </p:val>
                                        </p:tav>
                                      </p:tavLst>
                                    </p:anim>
                                  </p:childTnLst>
                                </p:cTn>
                              </p:par>
                              <p:par>
                                <p:cTn id="17" presetID="19"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0" fill="hold"/>
                                        <p:tgtEl>
                                          <p:spTgt spid="7"/>
                                        </p:tgtEl>
                                        <p:attrNameLst>
                                          <p:attrName>ppt_w</p:attrName>
                                        </p:attrNameLst>
                                      </p:cBhvr>
                                      <p:tavLst>
                                        <p:tav tm="0" fmla="#ppt_w*sin(2.5*pi*$)">
                                          <p:val>
                                            <p:fltVal val="0"/>
                                          </p:val>
                                        </p:tav>
                                        <p:tav tm="100000">
                                          <p:val>
                                            <p:fltVal val="1"/>
                                          </p:val>
                                        </p:tav>
                                      </p:tavLst>
                                    </p:anim>
                                    <p:anim calcmode="lin" valueType="num">
                                      <p:cBhvr>
                                        <p:cTn id="20" dur="5000" fill="hold"/>
                                        <p:tgtEl>
                                          <p:spTgt spid="7"/>
                                        </p:tgtEl>
                                        <p:attrNameLst>
                                          <p:attrName>ppt_h</p:attrName>
                                        </p:attrNameLst>
                                      </p:cBhvr>
                                      <p:tavLst>
                                        <p:tav tm="0">
                                          <p:val>
                                            <p:strVal val="#ppt_h"/>
                                          </p:val>
                                        </p:tav>
                                        <p:tav tm="100000">
                                          <p:val>
                                            <p:strVal val="#ppt_h"/>
                                          </p:val>
                                        </p:tav>
                                      </p:tavLst>
                                    </p:anim>
                                  </p:childTnLst>
                                </p:cTn>
                              </p:par>
                              <p:par>
                                <p:cTn id="21" presetID="12" presetClass="exit" presetSubtype="1" fill="hold" nodeType="withEffect">
                                  <p:stCondLst>
                                    <p:cond delay="0"/>
                                  </p:stCondLst>
                                  <p:childTnLst>
                                    <p:anim calcmode="lin" valueType="num">
                                      <p:cBhvr additive="base">
                                        <p:cTn id="22" dur="3000"/>
                                        <p:tgtEl>
                                          <p:spTgt spid="13"/>
                                        </p:tgtEl>
                                        <p:attrNameLst>
                                          <p:attrName>ppt_y</p:attrName>
                                        </p:attrNameLst>
                                      </p:cBhvr>
                                      <p:tavLst>
                                        <p:tav tm="0">
                                          <p:val>
                                            <p:strVal val="#ppt_y"/>
                                          </p:val>
                                        </p:tav>
                                        <p:tav tm="100000">
                                          <p:val>
                                            <p:strVal val="#ppt_y-#ppt_h*1.125000"/>
                                          </p:val>
                                        </p:tav>
                                      </p:tavLst>
                                    </p:anim>
                                    <p:animEffect transition="out" filter="wipe(up)">
                                      <p:cBhvr>
                                        <p:cTn id="23" dur="3000"/>
                                        <p:tgtEl>
                                          <p:spTgt spid="13"/>
                                        </p:tgtEl>
                                      </p:cBhvr>
                                    </p:animEffect>
                                    <p:set>
                                      <p:cBhvr>
                                        <p:cTn id="24" dur="1" fill="hold">
                                          <p:stCondLst>
                                            <p:cond delay="2999"/>
                                          </p:stCondLst>
                                        </p:cTn>
                                        <p:tgtEl>
                                          <p:spTgt spid="13"/>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4">
                                            <p:txEl>
                                              <p:pRg st="0" end="0"/>
                                            </p:txEl>
                                          </p:spTgt>
                                        </p:tgtEl>
                                        <p:attrNameLst>
                                          <p:attrName>style.visibility</p:attrName>
                                        </p:attrNameLst>
                                      </p:cBhvr>
                                      <p:to>
                                        <p:strVal val="visible"/>
                                      </p:to>
                                    </p:set>
                                    <p:anim by="(-#ppt_w*2)" calcmode="lin" valueType="num">
                                      <p:cBhvr rctx="PPT">
                                        <p:cTn id="29" dur="1500" autoRev="1" fill="hold">
                                          <p:stCondLst>
                                            <p:cond delay="0"/>
                                          </p:stCondLst>
                                        </p:cTn>
                                        <p:tgtEl>
                                          <p:spTgt spid="4">
                                            <p:txEl>
                                              <p:pRg st="0" end="0"/>
                                            </p:txEl>
                                          </p:spTgt>
                                        </p:tgtEl>
                                        <p:attrNameLst>
                                          <p:attrName>ppt_w</p:attrName>
                                        </p:attrNameLst>
                                      </p:cBhvr>
                                    </p:anim>
                                    <p:anim by="(#ppt_w*0.50)" calcmode="lin" valueType="num">
                                      <p:cBhvr>
                                        <p:cTn id="30" dur="1500" decel="50000" autoRev="1" fill="hold">
                                          <p:stCondLst>
                                            <p:cond delay="0"/>
                                          </p:stCondLst>
                                        </p:cTn>
                                        <p:tgtEl>
                                          <p:spTgt spid="4">
                                            <p:txEl>
                                              <p:pRg st="0" end="0"/>
                                            </p:txEl>
                                          </p:spTgt>
                                        </p:tgtEl>
                                        <p:attrNameLst>
                                          <p:attrName>ppt_x</p:attrName>
                                        </p:attrNameLst>
                                      </p:cBhvr>
                                    </p:anim>
                                    <p:anim from="(-#ppt_h/2)" to="(#ppt_y)" calcmode="lin" valueType="num">
                                      <p:cBhvr>
                                        <p:cTn id="31" dur="3000" fill="hold">
                                          <p:stCondLst>
                                            <p:cond delay="0"/>
                                          </p:stCondLst>
                                        </p:cTn>
                                        <p:tgtEl>
                                          <p:spTgt spid="4">
                                            <p:txEl>
                                              <p:pRg st="0" end="0"/>
                                            </p:txEl>
                                          </p:spTgt>
                                        </p:tgtEl>
                                        <p:attrNameLst>
                                          <p:attrName>ppt_y</p:attrName>
                                        </p:attrNameLst>
                                      </p:cBhvr>
                                    </p:anim>
                                    <p:animRot by="21600000">
                                      <p:cBhvr>
                                        <p:cTn id="32" dur="3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poemayamor.com/fotos/poemas/poema_de_amor_129.jpg"/>
          <p:cNvPicPr>
            <a:picLocks noChangeAspect="1" noChangeArrowheads="1"/>
          </p:cNvPicPr>
          <p:nvPr/>
        </p:nvPicPr>
        <p:blipFill rotWithShape="1">
          <a:blip r:embed="rId2">
            <a:extLst>
              <a:ext uri="{28A0092B-C50C-407E-A947-70E740481C1C}">
                <a14:useLocalDpi xmlns:a14="http://schemas.microsoft.com/office/drawing/2010/main" val="0"/>
              </a:ext>
            </a:extLst>
          </a:blip>
          <a:srcRect r="84710"/>
          <a:stretch/>
        </p:blipFill>
        <p:spPr bwMode="auto">
          <a:xfrm flipH="1">
            <a:off x="-2" y="0"/>
            <a:ext cx="473942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www.poemayamor.com/fotos/poemas/poema_de_amor_1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9273" y="0"/>
            <a:ext cx="7542727"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369195" y="157799"/>
            <a:ext cx="4820991" cy="6254148"/>
          </a:xfrm>
          <a:prstGeom prst="rect">
            <a:avLst/>
          </a:prstGeom>
        </p:spPr>
        <p:txBody>
          <a:bodyPr wrap="square">
            <a:spAutoFit/>
          </a:bodyPr>
          <a:lstStyle/>
          <a:p>
            <a:pPr>
              <a:lnSpc>
                <a:spcPct val="107000"/>
              </a:lnSpc>
              <a:spcAft>
                <a:spcPts val="800"/>
              </a:spcAft>
            </a:pPr>
            <a:r>
              <a:rPr lang="es-PE" sz="3200" b="1" dirty="0" smtClean="0">
                <a:solidFill>
                  <a:schemeClr val="accent1">
                    <a:lumMod val="40000"/>
                    <a:lumOff val="60000"/>
                  </a:schemeClr>
                </a:solidFill>
                <a:effectLst>
                  <a:glow rad="228600">
                    <a:srgbClr val="1A3630"/>
                  </a:glow>
                </a:effectLst>
                <a:latin typeface="Monotype Corsiva" panose="03010101010201010101" pitchFamily="66" charset="0"/>
                <a:ea typeface="Calibri" panose="020F0502020204030204" pitchFamily="34" charset="0"/>
                <a:cs typeface="Times New Roman" panose="02020603050405020304" pitchFamily="18" charset="0"/>
              </a:rPr>
              <a:t>La dedicatoria de un bebé.</a:t>
            </a:r>
          </a:p>
          <a:p>
            <a:pPr algn="just">
              <a:lnSpc>
                <a:spcPct val="107000"/>
              </a:lnSpc>
              <a:spcAft>
                <a:spcPts val="800"/>
              </a:spcAft>
            </a:pPr>
            <a:r>
              <a:rPr lang="es-PE" sz="2800" b="1" dirty="0" smtClean="0">
                <a:solidFill>
                  <a:schemeClr val="accent1">
                    <a:lumMod val="40000"/>
                    <a:lumOff val="60000"/>
                  </a:schemeClr>
                </a:solidFill>
                <a:effectLst/>
                <a:latin typeface="Monotype Corsiva" panose="03010101010201010101" pitchFamily="66" charset="0"/>
                <a:ea typeface="Calibri" panose="020F0502020204030204" pitchFamily="34" charset="0"/>
                <a:cs typeface="Times New Roman" panose="02020603050405020304" pitchFamily="18" charset="0"/>
              </a:rPr>
              <a:t>Papá, me encanta cuando vuelves del trabajo y me abrazas, nos quedamos juntos los dos en silencio.  Lo de darme de comer, bañarme y cambiarme los pañales está bien, pero lo que más me gusta es cuando me secas las lágrimas, cuando me dices que todo estará bien, cuando te ríes a carcajadas y cuando me cantas tus canciones una y otra vez.  ¡Gracias Papá por ser el mejor papá del mundo! </a:t>
            </a:r>
            <a:endParaRPr lang="es-PE" sz="2800" b="1" dirty="0">
              <a:solidFill>
                <a:schemeClr val="accent1">
                  <a:lumMod val="40000"/>
                  <a:lumOff val="60000"/>
                </a:schemeClr>
              </a:solidFill>
              <a:effectLst/>
              <a:latin typeface="Monotype Corsiva" panose="03010101010201010101" pitchFamily="66" charset="0"/>
              <a:ea typeface="Calibri" panose="020F0502020204030204" pitchFamily="34" charset="0"/>
              <a:cs typeface="Times New Roman" panose="02020603050405020304" pitchFamily="18" charset="0"/>
            </a:endParaRPr>
          </a:p>
        </p:txBody>
      </p:sp>
      <p:pic>
        <p:nvPicPr>
          <p:cNvPr id="3074" name="Picture 2" descr="http://pf.kizoa.com/ct/col/55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41506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gifgifs.com/animations/holidays/fathers-day/happy-fathers-day-dancing-b.gif"/>
          <p:cNvPicPr>
            <a:picLocks noChangeAspect="1" noChangeArrowheads="1" noCrop="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057011" y="283336"/>
            <a:ext cx="1653271" cy="1165833"/>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n 6"/>
          <p:cNvPicPr>
            <a:picLocks noChangeAspect="1"/>
          </p:cNvPicPr>
          <p:nvPr/>
        </p:nvPicPr>
        <p:blipFill rotWithShape="1">
          <a:blip r:embed="rId5">
            <a:extLst>
              <a:ext uri="{28A0092B-C50C-407E-A947-70E740481C1C}">
                <a14:useLocalDpi xmlns:a14="http://schemas.microsoft.com/office/drawing/2010/main" val="0"/>
              </a:ext>
            </a:extLst>
          </a:blip>
          <a:srcRect l="1928" t="756"/>
          <a:stretch/>
        </p:blipFill>
        <p:spPr>
          <a:xfrm>
            <a:off x="6415065" y="0"/>
            <a:ext cx="5776935" cy="6858000"/>
          </a:xfrm>
          <a:prstGeom prst="rect">
            <a:avLst/>
          </a:prstGeom>
        </p:spPr>
      </p:pic>
    </p:spTree>
    <p:extLst>
      <p:ext uri="{BB962C8B-B14F-4D97-AF65-F5344CB8AC3E}">
        <p14:creationId xmlns:p14="http://schemas.microsoft.com/office/powerpoint/2010/main" val="1247598191"/>
      </p:ext>
    </p:extLst>
  </p:cSld>
  <p:clrMapOvr>
    <a:masterClrMapping/>
  </p:clrMapOvr>
  <mc:AlternateContent xmlns:mc="http://schemas.openxmlformats.org/markup-compatibility/2006">
    <mc:Choice xmlns:p14="http://schemas.microsoft.com/office/powerpoint/2010/main" Requires="p14">
      <p:transition spd="slow" p14:dur="30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withEffect">
                                  <p:stCondLst>
                                    <p:cond delay="0"/>
                                  </p:stCondLst>
                                  <p:childTnLst>
                                    <p:animEffect transition="out" filter="fade">
                                      <p:cBhvr>
                                        <p:cTn id="6" dur="5000"/>
                                        <p:tgtEl>
                                          <p:spTgt spid="3074"/>
                                        </p:tgtEl>
                                      </p:cBhvr>
                                    </p:animEffect>
                                    <p:anim calcmode="lin" valueType="num">
                                      <p:cBhvr>
                                        <p:cTn id="7" dur="5000"/>
                                        <p:tgtEl>
                                          <p:spTgt spid="3074"/>
                                        </p:tgtEl>
                                        <p:attrNameLst>
                                          <p:attrName>style.rotation</p:attrName>
                                        </p:attrNameLst>
                                      </p:cBhvr>
                                      <p:tavLst>
                                        <p:tav tm="0">
                                          <p:val>
                                            <p:fltVal val="0"/>
                                          </p:val>
                                        </p:tav>
                                        <p:tav tm="100000">
                                          <p:val>
                                            <p:fltVal val="720"/>
                                          </p:val>
                                        </p:tav>
                                      </p:tavLst>
                                    </p:anim>
                                    <p:anim calcmode="lin" valueType="num">
                                      <p:cBhvr>
                                        <p:cTn id="8" dur="5000"/>
                                        <p:tgtEl>
                                          <p:spTgt spid="3074"/>
                                        </p:tgtEl>
                                        <p:attrNameLst>
                                          <p:attrName>ppt_h</p:attrName>
                                        </p:attrNameLst>
                                      </p:cBhvr>
                                      <p:tavLst>
                                        <p:tav tm="0">
                                          <p:val>
                                            <p:strVal val="ppt_h"/>
                                          </p:val>
                                        </p:tav>
                                        <p:tav tm="100000">
                                          <p:val>
                                            <p:fltVal val="0"/>
                                          </p:val>
                                        </p:tav>
                                      </p:tavLst>
                                    </p:anim>
                                    <p:anim calcmode="lin" valueType="num">
                                      <p:cBhvr>
                                        <p:cTn id="9" dur="5000"/>
                                        <p:tgtEl>
                                          <p:spTgt spid="3074"/>
                                        </p:tgtEl>
                                        <p:attrNameLst>
                                          <p:attrName>ppt_w</p:attrName>
                                        </p:attrNameLst>
                                      </p:cBhvr>
                                      <p:tavLst>
                                        <p:tav tm="0">
                                          <p:val>
                                            <p:strVal val="ppt_w"/>
                                          </p:val>
                                        </p:tav>
                                        <p:tav tm="100000">
                                          <p:val>
                                            <p:fltVal val="0"/>
                                          </p:val>
                                        </p:tav>
                                      </p:tavLst>
                                    </p:anim>
                                    <p:set>
                                      <p:cBhvr>
                                        <p:cTn id="10" dur="1" fill="hold">
                                          <p:stCondLst>
                                            <p:cond delay="4999"/>
                                          </p:stCondLst>
                                        </p:cTn>
                                        <p:tgtEl>
                                          <p:spTgt spid="3074"/>
                                        </p:tgtEl>
                                        <p:attrNameLst>
                                          <p:attrName>style.visibility</p:attrName>
                                        </p:attrNameLst>
                                      </p:cBhvr>
                                      <p:to>
                                        <p:strVal val="hidden"/>
                                      </p:to>
                                    </p:set>
                                  </p:childTnLst>
                                </p:cTn>
                              </p:par>
                              <p:par>
                                <p:cTn id="11" presetID="35" presetClass="exit" presetSubtype="0" fill="hold" nodeType="withEffect">
                                  <p:stCondLst>
                                    <p:cond delay="0"/>
                                  </p:stCondLst>
                                  <p:childTnLst>
                                    <p:animEffect transition="out" filter="fade">
                                      <p:cBhvr>
                                        <p:cTn id="12" dur="5000"/>
                                        <p:tgtEl>
                                          <p:spTgt spid="7"/>
                                        </p:tgtEl>
                                      </p:cBhvr>
                                    </p:animEffect>
                                    <p:anim calcmode="lin" valueType="num">
                                      <p:cBhvr>
                                        <p:cTn id="13" dur="5000"/>
                                        <p:tgtEl>
                                          <p:spTgt spid="7"/>
                                        </p:tgtEl>
                                        <p:attrNameLst>
                                          <p:attrName>style.rotation</p:attrName>
                                        </p:attrNameLst>
                                      </p:cBhvr>
                                      <p:tavLst>
                                        <p:tav tm="0">
                                          <p:val>
                                            <p:fltVal val="0"/>
                                          </p:val>
                                        </p:tav>
                                        <p:tav tm="100000">
                                          <p:val>
                                            <p:fltVal val="720"/>
                                          </p:val>
                                        </p:tav>
                                      </p:tavLst>
                                    </p:anim>
                                    <p:anim calcmode="lin" valueType="num">
                                      <p:cBhvr>
                                        <p:cTn id="14" dur="5000"/>
                                        <p:tgtEl>
                                          <p:spTgt spid="7"/>
                                        </p:tgtEl>
                                        <p:attrNameLst>
                                          <p:attrName>ppt_h</p:attrName>
                                        </p:attrNameLst>
                                      </p:cBhvr>
                                      <p:tavLst>
                                        <p:tav tm="0">
                                          <p:val>
                                            <p:strVal val="ppt_h"/>
                                          </p:val>
                                        </p:tav>
                                        <p:tav tm="100000">
                                          <p:val>
                                            <p:fltVal val="0"/>
                                          </p:val>
                                        </p:tav>
                                      </p:tavLst>
                                    </p:anim>
                                    <p:anim calcmode="lin" valueType="num">
                                      <p:cBhvr>
                                        <p:cTn id="15" dur="5000"/>
                                        <p:tgtEl>
                                          <p:spTgt spid="7"/>
                                        </p:tgtEl>
                                        <p:attrNameLst>
                                          <p:attrName>ppt_w</p:attrName>
                                        </p:attrNameLst>
                                      </p:cBhvr>
                                      <p:tavLst>
                                        <p:tav tm="0">
                                          <p:val>
                                            <p:strVal val="ppt_w"/>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http://quediade.com/wp-content/uploads/2015/11/Frases-feliz-dia-del-padre-imagenes-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48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4786297"/>
      </p:ext>
    </p:extLst>
  </p:cSld>
  <p:clrMapOvr>
    <a:masterClrMapping/>
  </p:clrMapOvr>
  <mc:AlternateContent xmlns:mc="http://schemas.openxmlformats.org/markup-compatibility/2006">
    <mc:Choice xmlns:p14="http://schemas.microsoft.com/office/powerpoint/2010/main" Requires="p14">
      <p:transition spd="slow" p14:dur="3000" advTm="13000">
        <p14:vortex dir="r"/>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grpSp>
        <p:nvGrpSpPr>
          <p:cNvPr id="5" name="Grupo 4"/>
          <p:cNvGrpSpPr/>
          <p:nvPr/>
        </p:nvGrpSpPr>
        <p:grpSpPr>
          <a:xfrm>
            <a:off x="-1" y="0"/>
            <a:ext cx="12454949" cy="6572522"/>
            <a:chOff x="108626" y="-358182"/>
            <a:chExt cx="12456072" cy="7273695"/>
          </a:xfrm>
        </p:grpSpPr>
        <p:pic>
          <p:nvPicPr>
            <p:cNvPr id="5122" name="Picture 2" descr="http://4.bp.blogspot.com/-wNTXdoakFdI/US6DrhTk1RI/AAAAAAAAs0g/5qeRKG84New/s1600/fotosdepapas7.jpg"/>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4148696" y="-358182"/>
              <a:ext cx="8416002" cy="727369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4.bp.blogspot.com/-wNTXdoakFdI/US6DrhTk1RI/AAAAAAAAs0g/5qeRKG84New/s1600/fotosdepapas7.jpg"/>
            <p:cNvPicPr>
              <a:picLocks noChangeAspect="1" noChangeArrowheads="1"/>
            </p:cNvPicPr>
            <p:nvPr/>
          </p:nvPicPr>
          <p:blipFill rotWithShape="1">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rcRect r="92753"/>
            <a:stretch/>
          </p:blipFill>
          <p:spPr bwMode="auto">
            <a:xfrm>
              <a:off x="108626" y="-358182"/>
              <a:ext cx="4058171" cy="7113764"/>
            </a:xfrm>
            <a:prstGeom prst="rect">
              <a:avLst/>
            </a:prstGeom>
            <a:noFill/>
            <a:extLst>
              <a:ext uri="{909E8E84-426E-40DD-AFC4-6F175D3DCCD1}">
                <a14:hiddenFill xmlns:a14="http://schemas.microsoft.com/office/drawing/2010/main">
                  <a:solidFill>
                    <a:srgbClr val="FFFFFF"/>
                  </a:solidFill>
                </a14:hiddenFill>
              </a:ext>
            </a:extLst>
          </p:spPr>
        </p:pic>
      </p:grpSp>
      <p:pic>
        <p:nvPicPr>
          <p:cNvPr id="6" name="Picture 4" descr="https://image.freepik.com/vector-gratis/tarjeta-de-esmoquin-para-el-dia-del-padre_23-2147507192.jpg"/>
          <p:cNvPicPr>
            <a:picLocks noChangeAspect="1" noChangeArrowheads="1"/>
          </p:cNvPicPr>
          <p:nvPr/>
        </p:nvPicPr>
        <p:blipFill rotWithShape="1">
          <a:blip r:embed="rId4">
            <a:extLst>
              <a:ext uri="{28A0092B-C50C-407E-A947-70E740481C1C}">
                <a14:useLocalDpi xmlns:a14="http://schemas.microsoft.com/office/drawing/2010/main" val="0"/>
              </a:ext>
            </a:extLst>
          </a:blip>
          <a:srcRect b="5880"/>
          <a:stretch/>
        </p:blipFill>
        <p:spPr bwMode="auto">
          <a:xfrm>
            <a:off x="6400799" y="0"/>
            <a:ext cx="6054149" cy="7017846"/>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827458" y="686730"/>
            <a:ext cx="3880833" cy="6254917"/>
          </a:xfrm>
          <a:prstGeom prst="rect">
            <a:avLst/>
          </a:prstGeom>
        </p:spPr>
        <p:txBody>
          <a:bodyPr wrap="square">
            <a:spAutoFit/>
          </a:bodyPr>
          <a:lstStyle/>
          <a:p>
            <a:pPr algn="ctr">
              <a:spcAft>
                <a:spcPts val="800"/>
              </a:spcAft>
            </a:pPr>
            <a:r>
              <a:rPr lang="es-PE" sz="2600" b="1" dirty="0" smtClean="0">
                <a:solidFill>
                  <a:srgbClr val="3024D2"/>
                </a:solidFill>
                <a:effectLst/>
                <a:latin typeface="Monotype Corsiva" panose="03010101010201010101" pitchFamily="66" charset="0"/>
                <a:ea typeface="Calibri" panose="020F0502020204030204" pitchFamily="34" charset="0"/>
                <a:cs typeface="Times New Roman" panose="02020603050405020304" pitchFamily="18" charset="0"/>
              </a:rPr>
              <a:t>Algunos súper héroes no tienen capas... ¡son padres!  ¡Feliz día del padre!  </a:t>
            </a:r>
          </a:p>
          <a:p>
            <a:pPr algn="ctr">
              <a:spcAft>
                <a:spcPts val="800"/>
              </a:spcAft>
            </a:pPr>
            <a:r>
              <a:rPr lang="es-PE" sz="2600" b="1" dirty="0" smtClean="0">
                <a:solidFill>
                  <a:srgbClr val="3024D2"/>
                </a:solidFill>
                <a:effectLst/>
                <a:latin typeface="Monotype Corsiva" panose="03010101010201010101" pitchFamily="66" charset="0"/>
                <a:ea typeface="Calibri" panose="020F0502020204030204" pitchFamily="34" charset="0"/>
                <a:cs typeface="Times New Roman" panose="02020603050405020304" pitchFamily="18" charset="0"/>
              </a:rPr>
              <a:t>Te queremos hasta el infinito y más allá!</a:t>
            </a:r>
          </a:p>
          <a:p>
            <a:pPr>
              <a:spcAft>
                <a:spcPts val="800"/>
              </a:spcAft>
            </a:pPr>
            <a:endParaRPr lang="es-PE" sz="600" b="1" dirty="0" smtClean="0">
              <a:solidFill>
                <a:srgbClr val="3024D2"/>
              </a:solidFill>
              <a:effectLst/>
              <a:latin typeface="Monotype Corsiva" panose="03010101010201010101"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s-PE" sz="2600" b="1" dirty="0" smtClean="0">
                <a:solidFill>
                  <a:srgbClr val="3024D2"/>
                </a:solidFill>
                <a:effectLst/>
                <a:latin typeface="Monotype Corsiva" panose="03010101010201010101" pitchFamily="66" charset="0"/>
                <a:ea typeface="Calibri" panose="020F0502020204030204" pitchFamily="34" charset="0"/>
                <a:cs typeface="Times New Roman" panose="02020603050405020304" pitchFamily="18" charset="0"/>
              </a:rPr>
              <a:t>Si </a:t>
            </a:r>
            <a:r>
              <a:rPr lang="es-PE" sz="2600" b="1" dirty="0" smtClean="0">
                <a:solidFill>
                  <a:srgbClr val="3024D2"/>
                </a:solidFill>
                <a:effectLst/>
                <a:latin typeface="Monotype Corsiva" panose="03010101010201010101" pitchFamily="66" charset="0"/>
                <a:ea typeface="Calibri" panose="020F0502020204030204" pitchFamily="34" charset="0"/>
                <a:cs typeface="Times New Roman" panose="02020603050405020304" pitchFamily="18" charset="0"/>
              </a:rPr>
              <a:t>quieres un regalo mejor para el día de padre, ¿qué hay si me subes la paga? ¡Feliz Día del Padre!</a:t>
            </a:r>
          </a:p>
          <a:p>
            <a:pPr>
              <a:lnSpc>
                <a:spcPct val="107000"/>
              </a:lnSpc>
              <a:spcAft>
                <a:spcPts val="800"/>
              </a:spcAft>
            </a:pPr>
            <a:endParaRPr lang="es-PE" sz="600" b="1" dirty="0" smtClean="0">
              <a:solidFill>
                <a:srgbClr val="3024D2"/>
              </a:solidFill>
              <a:effectLst/>
              <a:latin typeface="Monotype Corsiva" panose="03010101010201010101"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s-PE" sz="2600" b="1" dirty="0" smtClean="0">
                <a:solidFill>
                  <a:srgbClr val="3024D2"/>
                </a:solidFill>
                <a:effectLst/>
                <a:latin typeface="Monotype Corsiva" panose="03010101010201010101" pitchFamily="66" charset="0"/>
                <a:ea typeface="Calibri" panose="020F0502020204030204" pitchFamily="34" charset="0"/>
                <a:cs typeface="Times New Roman" panose="02020603050405020304" pitchFamily="18" charset="0"/>
              </a:rPr>
              <a:t>Gracias </a:t>
            </a:r>
            <a:r>
              <a:rPr lang="es-PE" sz="2600" b="1" dirty="0" smtClean="0">
                <a:solidFill>
                  <a:srgbClr val="3024D2"/>
                </a:solidFill>
                <a:effectLst/>
                <a:latin typeface="Monotype Corsiva" panose="03010101010201010101" pitchFamily="66" charset="0"/>
                <a:ea typeface="Calibri" panose="020F0502020204030204" pitchFamily="34" charset="0"/>
                <a:cs typeface="Times New Roman" panose="02020603050405020304" pitchFamily="18" charset="0"/>
              </a:rPr>
              <a:t>por siempre ahuyentar a los monstruos debajo de la cama, papá!  ¡Feliz día del </a:t>
            </a:r>
            <a:r>
              <a:rPr lang="es-PE" sz="2800" b="1" dirty="0" smtClean="0">
                <a:solidFill>
                  <a:srgbClr val="3024D2"/>
                </a:solidFill>
                <a:effectLst/>
                <a:latin typeface="Monotype Corsiva" panose="03010101010201010101" pitchFamily="66" charset="0"/>
                <a:ea typeface="Calibri" panose="020F0502020204030204" pitchFamily="34" charset="0"/>
                <a:cs typeface="Times New Roman" panose="02020603050405020304" pitchFamily="18" charset="0"/>
              </a:rPr>
              <a:t>padre!</a:t>
            </a:r>
          </a:p>
        </p:txBody>
      </p:sp>
      <p:sp>
        <p:nvSpPr>
          <p:cNvPr id="4" name="CuadroTexto 3"/>
          <p:cNvSpPr txBox="1"/>
          <p:nvPr/>
        </p:nvSpPr>
        <p:spPr>
          <a:xfrm>
            <a:off x="596695" y="33360"/>
            <a:ext cx="4880020" cy="619272"/>
          </a:xfrm>
          <a:prstGeom prst="rect">
            <a:avLst/>
          </a:prstGeom>
          <a:noFill/>
        </p:spPr>
        <p:txBody>
          <a:bodyPr wrap="square" rtlCol="0">
            <a:spAutoFit/>
          </a:bodyPr>
          <a:lstStyle/>
          <a:p>
            <a:pPr>
              <a:lnSpc>
                <a:spcPct val="107000"/>
              </a:lnSpc>
              <a:spcAft>
                <a:spcPts val="800"/>
              </a:spcAft>
            </a:pPr>
            <a:r>
              <a:rPr lang="es-PE" sz="3200" b="1" dirty="0">
                <a:solidFill>
                  <a:srgbClr val="C00000"/>
                </a:solidFill>
                <a:latin typeface="Monotype Corsiva" panose="03010101010201010101" pitchFamily="66" charset="0"/>
                <a:ea typeface="Calibri" panose="020F0502020204030204" pitchFamily="34" charset="0"/>
                <a:cs typeface="Times New Roman" panose="02020603050405020304" pitchFamily="18" charset="0"/>
              </a:rPr>
              <a:t>Dedicatoria de hijos pequeños:</a:t>
            </a:r>
          </a:p>
        </p:txBody>
      </p:sp>
      <p:pic>
        <p:nvPicPr>
          <p:cNvPr id="4100" name="Picture 4" descr="https://image.freepik.com/vector-gratis/tarjeta-de-esmoquin-para-el-dia-del-padre_23-2147507192.jpg"/>
          <p:cNvPicPr>
            <a:picLocks noChangeAspect="1" noChangeArrowheads="1"/>
          </p:cNvPicPr>
          <p:nvPr/>
        </p:nvPicPr>
        <p:blipFill rotWithShape="1">
          <a:blip r:embed="rId4">
            <a:extLst>
              <a:ext uri="{28A0092B-C50C-407E-A947-70E740481C1C}">
                <a14:useLocalDpi xmlns:a14="http://schemas.microsoft.com/office/drawing/2010/main" val="0"/>
              </a:ext>
            </a:extLst>
          </a:blip>
          <a:srcRect b="5880"/>
          <a:stretch/>
        </p:blipFill>
        <p:spPr bwMode="auto">
          <a:xfrm>
            <a:off x="0" y="0"/>
            <a:ext cx="6400801" cy="7365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9282391"/>
      </p:ext>
    </p:extLst>
  </p:cSld>
  <p:clrMapOvr>
    <a:masterClrMapping/>
  </p:clrMapOvr>
  <mc:AlternateContent xmlns:mc="http://schemas.openxmlformats.org/markup-compatibility/2006">
    <mc:Choice xmlns:p14="http://schemas.microsoft.com/office/powerpoint/2010/main" Requires="p14">
      <p:transition spd="slow" p14:dur="30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9" fill="hold" nodeType="withEffect">
                                  <p:stCondLst>
                                    <p:cond delay="0"/>
                                  </p:stCondLst>
                                  <p:childTnLst>
                                    <p:anim calcmode="lin" valueType="num">
                                      <p:cBhvr additive="base">
                                        <p:cTn id="6" dur="3000"/>
                                        <p:tgtEl>
                                          <p:spTgt spid="6"/>
                                        </p:tgtEl>
                                        <p:attrNameLst>
                                          <p:attrName>ppt_x</p:attrName>
                                        </p:attrNameLst>
                                      </p:cBhvr>
                                      <p:tavLst>
                                        <p:tav tm="0">
                                          <p:val>
                                            <p:strVal val="ppt_x"/>
                                          </p:val>
                                        </p:tav>
                                        <p:tav tm="100000">
                                          <p:val>
                                            <p:strVal val="0-ppt_w/2"/>
                                          </p:val>
                                        </p:tav>
                                      </p:tavLst>
                                    </p:anim>
                                    <p:anim calcmode="lin" valueType="num">
                                      <p:cBhvr additive="base">
                                        <p:cTn id="7" dur="3000"/>
                                        <p:tgtEl>
                                          <p:spTgt spid="6"/>
                                        </p:tgtEl>
                                        <p:attrNameLst>
                                          <p:attrName>ppt_y</p:attrName>
                                        </p:attrNameLst>
                                      </p:cBhvr>
                                      <p:tavLst>
                                        <p:tav tm="0">
                                          <p:val>
                                            <p:strVal val="ppt_y"/>
                                          </p:val>
                                        </p:tav>
                                        <p:tav tm="100000">
                                          <p:val>
                                            <p:strVal val="0-ppt_h/2"/>
                                          </p:val>
                                        </p:tav>
                                      </p:tavLst>
                                    </p:anim>
                                    <p:set>
                                      <p:cBhvr>
                                        <p:cTn id="8" dur="1" fill="hold">
                                          <p:stCondLst>
                                            <p:cond delay="2999"/>
                                          </p:stCondLst>
                                        </p:cTn>
                                        <p:tgtEl>
                                          <p:spTgt spid="6"/>
                                        </p:tgtEl>
                                        <p:attrNameLst>
                                          <p:attrName>style.visibility</p:attrName>
                                        </p:attrNameLst>
                                      </p:cBhvr>
                                      <p:to>
                                        <p:strVal val="hidden"/>
                                      </p:to>
                                    </p:set>
                                  </p:childTnLst>
                                </p:cTn>
                              </p:par>
                              <p:par>
                                <p:cTn id="9" presetID="2" presetClass="exit" presetSubtype="6" fill="hold" nodeType="withEffect">
                                  <p:stCondLst>
                                    <p:cond delay="0"/>
                                  </p:stCondLst>
                                  <p:childTnLst>
                                    <p:anim calcmode="lin" valueType="num">
                                      <p:cBhvr additive="base">
                                        <p:cTn id="10" dur="3000"/>
                                        <p:tgtEl>
                                          <p:spTgt spid="4100"/>
                                        </p:tgtEl>
                                        <p:attrNameLst>
                                          <p:attrName>ppt_x</p:attrName>
                                        </p:attrNameLst>
                                      </p:cBhvr>
                                      <p:tavLst>
                                        <p:tav tm="0">
                                          <p:val>
                                            <p:strVal val="ppt_x"/>
                                          </p:val>
                                        </p:tav>
                                        <p:tav tm="100000">
                                          <p:val>
                                            <p:strVal val="1+ppt_w/2"/>
                                          </p:val>
                                        </p:tav>
                                      </p:tavLst>
                                    </p:anim>
                                    <p:anim calcmode="lin" valueType="num">
                                      <p:cBhvr additive="base">
                                        <p:cTn id="11" dur="3000"/>
                                        <p:tgtEl>
                                          <p:spTgt spid="4100"/>
                                        </p:tgtEl>
                                        <p:attrNameLst>
                                          <p:attrName>ppt_y</p:attrName>
                                        </p:attrNameLst>
                                      </p:cBhvr>
                                      <p:tavLst>
                                        <p:tav tm="0">
                                          <p:val>
                                            <p:strVal val="ppt_y"/>
                                          </p:val>
                                        </p:tav>
                                        <p:tav tm="100000">
                                          <p:val>
                                            <p:strVal val="1+ppt_h/2"/>
                                          </p:val>
                                        </p:tav>
                                      </p:tavLst>
                                    </p:anim>
                                    <p:set>
                                      <p:cBhvr>
                                        <p:cTn id="12" dur="1" fill="hold">
                                          <p:stCondLst>
                                            <p:cond delay="2999"/>
                                          </p:stCondLst>
                                        </p:cTn>
                                        <p:tgtEl>
                                          <p:spTgt spid="410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destellodesugloria.org/blog/wp-content/uploads/2015/03/Feliz-dia-del-Padre-Abueli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7699" y="450761"/>
            <a:ext cx="3171825" cy="38100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i0.wp.com/bancodeimagenesgratis.net/wp-content/uploads/2015/03/feliz-dia-del-padre-para-facebook-Frases_y_Mensajes_para_Facebook_del_D_a_del_Padre_20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017" y="0"/>
            <a:ext cx="1240403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4460193"/>
      </p:ext>
    </p:extLst>
  </p:cSld>
  <p:clrMapOvr>
    <a:masterClrMapping/>
  </p:clrMapOvr>
  <mc:AlternateContent xmlns:mc="http://schemas.openxmlformats.org/markup-compatibility/2006">
    <mc:Choice xmlns:p14="http://schemas.microsoft.com/office/powerpoint/2010/main" Requires="p14">
      <p:transition spd="slow" p14:dur="3000" advTm="10000">
        <p14:vortex dir="r"/>
      </p:transition>
    </mc:Choice>
    <mc:Fallback>
      <p:transition spd="slow" advTm="10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Rectángulo 1"/>
          <p:cNvSpPr/>
          <p:nvPr/>
        </p:nvSpPr>
        <p:spPr>
          <a:xfrm>
            <a:off x="324120" y="-1"/>
            <a:ext cx="6787165" cy="4117537"/>
          </a:xfrm>
          <a:prstGeom prst="rect">
            <a:avLst/>
          </a:prstGeom>
        </p:spPr>
        <p:txBody>
          <a:bodyPr wrap="square">
            <a:spAutoFit/>
          </a:bodyPr>
          <a:lstStyle/>
          <a:p>
            <a:pPr>
              <a:lnSpc>
                <a:spcPct val="107000"/>
              </a:lnSpc>
              <a:spcAft>
                <a:spcPts val="800"/>
              </a:spcAft>
            </a:pPr>
            <a:r>
              <a:rPr lang="es-PE" sz="3200" b="1" dirty="0" smtClean="0">
                <a:solidFill>
                  <a:schemeClr val="accent5">
                    <a:lumMod val="60000"/>
                    <a:lumOff val="40000"/>
                  </a:schemeClr>
                </a:solidFill>
                <a:effectLst>
                  <a:glow rad="228600">
                    <a:srgbClr val="1F413A"/>
                  </a:glow>
                </a:effectLst>
                <a:latin typeface="Monotype Corsiva" panose="03010101010201010101" pitchFamily="66" charset="0"/>
                <a:ea typeface="Calibri" panose="020F0502020204030204" pitchFamily="34" charset="0"/>
                <a:cs typeface="Times New Roman" panose="02020603050405020304" pitchFamily="18" charset="0"/>
              </a:rPr>
              <a:t>La dedicatoria de un hijo travieso</a:t>
            </a:r>
            <a:r>
              <a:rPr lang="es-PE" sz="2800" b="1" dirty="0" smtClean="0">
                <a:solidFill>
                  <a:schemeClr val="accent5">
                    <a:lumMod val="75000"/>
                  </a:schemeClr>
                </a:solidFill>
                <a:effectLst/>
                <a:latin typeface="Monotype Corsiva" panose="03010101010201010101" pitchFamily="66" charset="0"/>
                <a:ea typeface="Calibri" panose="020F0502020204030204" pitchFamily="34" charset="0"/>
                <a:cs typeface="Times New Roman" panose="02020603050405020304" pitchFamily="18" charset="0"/>
              </a:rPr>
              <a:t>.</a:t>
            </a:r>
          </a:p>
          <a:p>
            <a:pPr>
              <a:lnSpc>
                <a:spcPct val="107000"/>
              </a:lnSpc>
              <a:spcAft>
                <a:spcPts val="800"/>
              </a:spcAft>
            </a:pPr>
            <a:r>
              <a:rPr lang="es-PE" sz="2400" dirty="0" smtClean="0">
                <a:effectLst/>
                <a:latin typeface="Monotype Corsiva" panose="03010101010201010101" pitchFamily="66" charset="0"/>
                <a:ea typeface="Calibri" panose="020F0502020204030204" pitchFamily="34" charset="0"/>
                <a:cs typeface="Times New Roman" panose="02020603050405020304" pitchFamily="18" charset="0"/>
              </a:rPr>
              <a:t>Cada tanto me regañas porque no hago los deberes, porque no recojo mis juguetes, porque no quiero comer verduras, porque no me lavo los dientes o porque no obedezco a la primera.  </a:t>
            </a:r>
            <a:endParaRPr lang="es-PE" sz="2400" dirty="0" smtClean="0">
              <a:effectLst/>
              <a:latin typeface="Monotype Corsiva" panose="03010101010201010101" pitchFamily="66" charset="0"/>
              <a:ea typeface="Calibri" panose="020F0502020204030204" pitchFamily="34" charset="0"/>
              <a:cs typeface="Times New Roman" panose="02020603050405020304" pitchFamily="18" charset="0"/>
            </a:endParaRPr>
          </a:p>
          <a:p>
            <a:pPr>
              <a:lnSpc>
                <a:spcPct val="107000"/>
              </a:lnSpc>
              <a:spcAft>
                <a:spcPts val="800"/>
              </a:spcAft>
            </a:pPr>
            <a:r>
              <a:rPr lang="es-PE" sz="2400" dirty="0" smtClean="0">
                <a:effectLst/>
                <a:latin typeface="Monotype Corsiva" panose="03010101010201010101" pitchFamily="66" charset="0"/>
                <a:ea typeface="Calibri" panose="020F0502020204030204" pitchFamily="34" charset="0"/>
                <a:cs typeface="Times New Roman" panose="02020603050405020304" pitchFamily="18" charset="0"/>
              </a:rPr>
              <a:t>No </a:t>
            </a:r>
            <a:r>
              <a:rPr lang="es-PE" sz="2400" dirty="0" smtClean="0">
                <a:effectLst/>
                <a:latin typeface="Monotype Corsiva" panose="03010101010201010101" pitchFamily="66" charset="0"/>
                <a:ea typeface="Calibri" panose="020F0502020204030204" pitchFamily="34" charset="0"/>
                <a:cs typeface="Times New Roman" panose="02020603050405020304" pitchFamily="18" charset="0"/>
              </a:rPr>
              <a:t>te preocupes papá, se que lo haces por mi bien, para enseñarme. Me encanta sorprenderte de vez portándome bien, ¡¡y cómo se te ilumina la cara... estás feliz!!!  No te acostumbres papá, que dentro de nada soy adolescente</a:t>
            </a:r>
            <a:r>
              <a:rPr lang="es-PE" sz="2800" dirty="0" smtClean="0">
                <a:effectLst/>
                <a:latin typeface="Monotype Corsiva" panose="03010101010201010101" pitchFamily="66" charset="0"/>
                <a:ea typeface="Calibri" panose="020F0502020204030204" pitchFamily="34" charset="0"/>
                <a:cs typeface="Times New Roman" panose="02020603050405020304" pitchFamily="18" charset="0"/>
              </a:rPr>
              <a:t>! ¡¡Feliz día del padre!</a:t>
            </a:r>
            <a:endParaRPr lang="es-PE" sz="2800" dirty="0">
              <a:effectLst/>
              <a:latin typeface="Monotype Corsiva" panose="03010101010201010101" pitchFamily="66" charset="0"/>
              <a:ea typeface="Calibri" panose="020F0502020204030204" pitchFamily="34" charset="0"/>
              <a:cs typeface="Times New Roman" panose="02020603050405020304" pitchFamily="18" charset="0"/>
            </a:endParaRPr>
          </a:p>
        </p:txBody>
      </p:sp>
      <p:pic>
        <p:nvPicPr>
          <p:cNvPr id="4098" name="Picture 2" descr="http://www.radiopanamericana.com/j/images/galerias/2014-10-24_-141417197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2473" y="102345"/>
            <a:ext cx="4799527" cy="347756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www.guiainfantil.com/uploads/Familia/nino-da-cereales-padre-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644074"/>
            <a:ext cx="12192000" cy="321392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www.lalibreriadejavier.com/wp-content/uploads/2016/03/postales-dia-del-padre-antiguas-oferta-libreria-javier.jpg"/>
          <p:cNvPicPr>
            <a:picLocks noChangeAspect="1" noChangeArrowheads="1"/>
          </p:cNvPicPr>
          <p:nvPr/>
        </p:nvPicPr>
        <p:blipFill rotWithShape="1">
          <a:blip r:embed="rId4">
            <a:extLst>
              <a:ext uri="{28A0092B-C50C-407E-A947-70E740481C1C}">
                <a14:useLocalDpi xmlns:a14="http://schemas.microsoft.com/office/drawing/2010/main" val="0"/>
              </a:ext>
            </a:extLst>
          </a:blip>
          <a:srcRect t="6723"/>
          <a:stretch/>
        </p:blipFill>
        <p:spPr bwMode="auto">
          <a:xfrm>
            <a:off x="-1072" y="-30634"/>
            <a:ext cx="6034827" cy="688320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lalibreriadejavier.com/wp-content/uploads/2016/03/postales-dia-del-padre-antiguas-oferta-libreria-javier.jpg"/>
          <p:cNvPicPr>
            <a:picLocks noChangeAspect="1" noChangeArrowheads="1"/>
          </p:cNvPicPr>
          <p:nvPr/>
        </p:nvPicPr>
        <p:blipFill rotWithShape="1">
          <a:blip r:embed="rId4">
            <a:extLst>
              <a:ext uri="{28A0092B-C50C-407E-A947-70E740481C1C}">
                <a14:useLocalDpi xmlns:a14="http://schemas.microsoft.com/office/drawing/2010/main" val="0"/>
              </a:ext>
            </a:extLst>
          </a:blip>
          <a:srcRect t="6946"/>
          <a:stretch/>
        </p:blipFill>
        <p:spPr bwMode="auto">
          <a:xfrm flipH="1">
            <a:off x="6035898" y="1"/>
            <a:ext cx="6157174" cy="6917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2672815"/>
      </p:ext>
    </p:extLst>
  </p:cSld>
  <p:clrMapOvr>
    <a:masterClrMapping/>
  </p:clrMapOvr>
  <mc:AlternateContent xmlns:mc="http://schemas.openxmlformats.org/markup-compatibility/2006">
    <mc:Choice xmlns:p14="http://schemas.microsoft.com/office/powerpoint/2010/main" Requires="p14">
      <p:transition spd="slow" p14:dur="30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2" fill="hold" nodeType="withEffect">
                                  <p:stCondLst>
                                    <p:cond delay="0"/>
                                  </p:stCondLst>
                                  <p:childTnLst>
                                    <p:anim calcmode="lin" valueType="num">
                                      <p:cBhvr additive="base">
                                        <p:cTn id="6" dur="3000"/>
                                        <p:tgtEl>
                                          <p:spTgt spid="2050"/>
                                        </p:tgtEl>
                                        <p:attrNameLst>
                                          <p:attrName>ppt_x</p:attrName>
                                        </p:attrNameLst>
                                      </p:cBhvr>
                                      <p:tavLst>
                                        <p:tav tm="0">
                                          <p:val>
                                            <p:strVal val="#ppt_x"/>
                                          </p:val>
                                        </p:tav>
                                        <p:tav tm="100000">
                                          <p:val>
                                            <p:strVal val="#ppt_x+#ppt_w*1.125000"/>
                                          </p:val>
                                        </p:tav>
                                      </p:tavLst>
                                    </p:anim>
                                    <p:animEffect transition="out" filter="wipe(right)">
                                      <p:cBhvr>
                                        <p:cTn id="7" dur="3000"/>
                                        <p:tgtEl>
                                          <p:spTgt spid="2050"/>
                                        </p:tgtEl>
                                      </p:cBhvr>
                                    </p:animEffect>
                                    <p:set>
                                      <p:cBhvr>
                                        <p:cTn id="8" dur="1" fill="hold">
                                          <p:stCondLst>
                                            <p:cond delay="2999"/>
                                          </p:stCondLst>
                                        </p:cTn>
                                        <p:tgtEl>
                                          <p:spTgt spid="2050"/>
                                        </p:tgtEl>
                                        <p:attrNameLst>
                                          <p:attrName>style.visibility</p:attrName>
                                        </p:attrNameLst>
                                      </p:cBhvr>
                                      <p:to>
                                        <p:strVal val="hidden"/>
                                      </p:to>
                                    </p:set>
                                  </p:childTnLst>
                                </p:cTn>
                              </p:par>
                              <p:par>
                                <p:cTn id="9" presetID="12" presetClass="exit" presetSubtype="8" fill="hold" nodeType="withEffect">
                                  <p:stCondLst>
                                    <p:cond delay="0"/>
                                  </p:stCondLst>
                                  <p:childTnLst>
                                    <p:anim calcmode="lin" valueType="num">
                                      <p:cBhvr additive="base">
                                        <p:cTn id="10" dur="3000"/>
                                        <p:tgtEl>
                                          <p:spTgt spid="2052"/>
                                        </p:tgtEl>
                                        <p:attrNameLst>
                                          <p:attrName>ppt_x</p:attrName>
                                        </p:attrNameLst>
                                      </p:cBhvr>
                                      <p:tavLst>
                                        <p:tav tm="0">
                                          <p:val>
                                            <p:strVal val="#ppt_x"/>
                                          </p:val>
                                        </p:tav>
                                        <p:tav tm="100000">
                                          <p:val>
                                            <p:strVal val="#ppt_x-#ppt_w*1.125000"/>
                                          </p:val>
                                        </p:tav>
                                      </p:tavLst>
                                    </p:anim>
                                    <p:animEffect transition="out" filter="wipe(left)">
                                      <p:cBhvr>
                                        <p:cTn id="11" dur="3000"/>
                                        <p:tgtEl>
                                          <p:spTgt spid="2052"/>
                                        </p:tgtEl>
                                      </p:cBhvr>
                                    </p:animEffect>
                                    <p:set>
                                      <p:cBhvr>
                                        <p:cTn id="12" dur="1" fill="hold">
                                          <p:stCondLst>
                                            <p:cond delay="2999"/>
                                          </p:stCondLst>
                                        </p:cTn>
                                        <p:tgtEl>
                                          <p:spTgt spid="205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p:cNvGrpSpPr/>
          <p:nvPr/>
        </p:nvGrpSpPr>
        <p:grpSpPr>
          <a:xfrm>
            <a:off x="1" y="0"/>
            <a:ext cx="12191999" cy="6858000"/>
            <a:chOff x="1" y="0"/>
            <a:chExt cx="12191999" cy="6858000"/>
          </a:xfrm>
        </p:grpSpPr>
        <p:pic>
          <p:nvPicPr>
            <p:cNvPr id="2" name="Imagen 1"/>
            <p:cNvPicPr>
              <a:picLocks noChangeAspect="1"/>
            </p:cNvPicPr>
            <p:nvPr/>
          </p:nvPicPr>
          <p:blipFill rotWithShape="1">
            <a:blip r:embed="rId2">
              <a:extLst>
                <a:ext uri="{28A0092B-C50C-407E-A947-70E740481C1C}">
                  <a14:useLocalDpi xmlns:a14="http://schemas.microsoft.com/office/drawing/2010/main" val="0"/>
                </a:ext>
              </a:extLst>
            </a:blip>
            <a:srcRect r="2285"/>
            <a:stretch/>
          </p:blipFill>
          <p:spPr>
            <a:xfrm>
              <a:off x="1" y="0"/>
              <a:ext cx="12191999" cy="6858000"/>
            </a:xfrm>
            <a:prstGeom prst="rect">
              <a:avLst/>
            </a:prstGeom>
          </p:spPr>
        </p:pic>
        <p:sp>
          <p:nvSpPr>
            <p:cNvPr id="3" name="Nube 2"/>
            <p:cNvSpPr/>
            <p:nvPr/>
          </p:nvSpPr>
          <p:spPr>
            <a:xfrm rot="21428254">
              <a:off x="668139" y="2923534"/>
              <a:ext cx="4666626" cy="1134499"/>
            </a:xfrm>
            <a:prstGeom prst="cloud">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PE" dirty="0"/>
            </a:p>
          </p:txBody>
        </p:sp>
        <p:pic>
          <p:nvPicPr>
            <p:cNvPr id="6146" name="Picture 2" descr="https://4.bp.blogspot.com/-MqD-g9XQmao/Ux1TFD383pI/AAAAAAAB0rQ/W1sh75LSL6U/s1600/P44.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5320" y="2807720"/>
              <a:ext cx="1005774" cy="96924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s://encrypted-tbn3.gstatic.com/images?q=tbn:ANd9GcR7Vks0QBNI6mWqSI0iZOa6pRxTBKIcxVPVA7jXYUUpRlzkOX5zXw"/>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9730" b="89730" l="1471" r="98529">
                          <a14:foregroundMark x1="73529" y1="82162" x2="75735" y2="59459"/>
                          <a14:foregroundMark x1="84926" y1="75676" x2="93750" y2="75676"/>
                          <a14:foregroundMark x1="85662" y1="17297" x2="96324" y2="31351"/>
                          <a14:foregroundMark x1="88235" y1="45946" x2="89706" y2="52973"/>
                          <a14:foregroundMark x1="87868" y1="15135" x2="95588" y2="23243"/>
                          <a14:foregroundMark x1="94118" y1="42703" x2="97794" y2="31892"/>
                          <a14:foregroundMark x1="40074" y1="60541" x2="40074" y2="60541"/>
                          <a14:foregroundMark x1="51838" y1="17838" x2="56985" y2="10811"/>
                          <a14:foregroundMark x1="60294" y1="12432" x2="68015" y2="17838"/>
                          <a14:foregroundMark x1="58456" y1="12432" x2="58456" y2="12432"/>
                          <a14:foregroundMark x1="68015" y1="25405" x2="68750" y2="21622"/>
                          <a14:foregroundMark x1="5147" y1="75676" x2="9191" y2="87568"/>
                          <a14:foregroundMark x1="21324" y1="85405" x2="29779" y2="86486"/>
                          <a14:foregroundMark x1="20588" y1="86486" x2="31250" y2="85946"/>
                        </a14:backgroundRemoval>
                      </a14:imgEffect>
                    </a14:imgLayer>
                  </a14:imgProps>
                </a:ext>
                <a:ext uri="{28A0092B-C50C-407E-A947-70E740481C1C}">
                  <a14:useLocalDpi xmlns:a14="http://schemas.microsoft.com/office/drawing/2010/main" val="0"/>
                </a:ext>
              </a:extLst>
            </a:blip>
            <a:srcRect/>
            <a:stretch>
              <a:fillRect/>
            </a:stretch>
          </p:blipFill>
          <p:spPr bwMode="auto">
            <a:xfrm>
              <a:off x="1284520" y="2910737"/>
              <a:ext cx="2590800" cy="118644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192391993"/>
      </p:ext>
    </p:extLst>
  </p:cSld>
  <p:clrMapOvr>
    <a:masterClrMapping/>
  </p:clrMapOvr>
  <mc:AlternateContent xmlns:mc="http://schemas.openxmlformats.org/markup-compatibility/2006">
    <mc:Choice xmlns:p14="http://schemas.microsoft.com/office/powerpoint/2010/main" Requires="p14">
      <p:transition spd="slow" p14:dur="3000" advTm="15000">
        <p14:vortex dir="r"/>
      </p:transition>
    </mc:Choice>
    <mc:Fallback>
      <p:transition spd="slow" advTm="1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minutonoticias.com/wp-content/uploads/2014/12/padre-hijo-abrazo-adolescente.jpg"/>
          <p:cNvPicPr>
            <a:picLocks noChangeAspect="1" noChangeArrowheads="1"/>
          </p:cNvPicPr>
          <p:nvPr/>
        </p:nvPicPr>
        <p:blipFill rotWithShape="1">
          <a:blip r:embed="rId2">
            <a:extLst>
              <a:ext uri="{28A0092B-C50C-407E-A947-70E740481C1C}">
                <a14:useLocalDpi xmlns:a14="http://schemas.microsoft.com/office/drawing/2010/main" val="0"/>
              </a:ext>
            </a:extLst>
          </a:blip>
          <a:srcRect r="2003"/>
          <a:stretch/>
        </p:blipFill>
        <p:spPr bwMode="auto">
          <a:xfrm>
            <a:off x="1" y="0"/>
            <a:ext cx="1029022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minutonoticias.com/wp-content/uploads/2014/12/padre-hijo-abrazo-adolescente.jpg"/>
          <p:cNvPicPr>
            <a:picLocks noChangeAspect="1" noChangeArrowheads="1"/>
          </p:cNvPicPr>
          <p:nvPr/>
        </p:nvPicPr>
        <p:blipFill rotWithShape="1">
          <a:blip r:embed="rId2">
            <a:extLst>
              <a:ext uri="{28A0092B-C50C-407E-A947-70E740481C1C}">
                <a14:useLocalDpi xmlns:a14="http://schemas.microsoft.com/office/drawing/2010/main" val="0"/>
              </a:ext>
            </a:extLst>
          </a:blip>
          <a:srcRect l="85241" r="2003"/>
          <a:stretch/>
        </p:blipFill>
        <p:spPr bwMode="auto">
          <a:xfrm flipH="1">
            <a:off x="10290220" y="0"/>
            <a:ext cx="190177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8925059" y="683797"/>
            <a:ext cx="3078051" cy="6019918"/>
          </a:xfrm>
          <a:prstGeom prst="rect">
            <a:avLst/>
          </a:prstGeom>
        </p:spPr>
        <p:txBody>
          <a:bodyPr wrap="square">
            <a:spAutoFit/>
          </a:bodyPr>
          <a:lstStyle/>
          <a:p>
            <a:pPr algn="just">
              <a:lnSpc>
                <a:spcPct val="107000"/>
              </a:lnSpc>
              <a:spcAft>
                <a:spcPts val="800"/>
              </a:spcAft>
            </a:pPr>
            <a:r>
              <a:rPr lang="es-PE" sz="2400" dirty="0" smtClean="0">
                <a:solidFill>
                  <a:srgbClr val="FFFF00"/>
                </a:solidFill>
                <a:effectLst>
                  <a:glow rad="228600">
                    <a:srgbClr val="100700"/>
                  </a:glow>
                </a:effectLst>
                <a:latin typeface="Monotype Corsiva" panose="03010101010201010101" pitchFamily="66" charset="0"/>
                <a:ea typeface="Calibri" panose="020F0502020204030204" pitchFamily="34" charset="0"/>
                <a:cs typeface="Times New Roman" panose="02020603050405020304" pitchFamily="18" charset="0"/>
              </a:rPr>
              <a:t>Papá, se que vivir conmigo es como montarse en una montaña rusa.  Mis notas últimamente no son muy allá, salgo más de lo que te gustaría, me despierto tarde y hablar conmigo es... pues tampoco es nada del otro mundo.  Pero tu nunca te has bajado de esta montaña rusa, te has puesto el cinturón y estás a mi lado siempre.  ¡Gracias por aguantarme y por estar siempre conmigo!</a:t>
            </a:r>
            <a:endParaRPr lang="es-PE" sz="2400" dirty="0">
              <a:solidFill>
                <a:srgbClr val="FFFF00"/>
              </a:solidFill>
              <a:effectLst>
                <a:glow rad="228600">
                  <a:srgbClr val="100700"/>
                </a:glow>
              </a:effectLst>
              <a:latin typeface="Monotype Corsiva" panose="03010101010201010101" pitchFamily="66" charset="0"/>
              <a:ea typeface="Calibri" panose="020F0502020204030204" pitchFamily="34" charset="0"/>
              <a:cs typeface="Times New Roman" panose="02020603050405020304" pitchFamily="18" charset="0"/>
            </a:endParaRPr>
          </a:p>
        </p:txBody>
      </p:sp>
      <p:sp>
        <p:nvSpPr>
          <p:cNvPr id="3" name="CuadroTexto 2"/>
          <p:cNvSpPr txBox="1"/>
          <p:nvPr/>
        </p:nvSpPr>
        <p:spPr>
          <a:xfrm>
            <a:off x="5022762" y="142363"/>
            <a:ext cx="4520484" cy="553357"/>
          </a:xfrm>
          <a:prstGeom prst="rect">
            <a:avLst/>
          </a:prstGeom>
          <a:noFill/>
        </p:spPr>
        <p:txBody>
          <a:bodyPr wrap="square" rtlCol="0">
            <a:spAutoFit/>
          </a:bodyPr>
          <a:lstStyle/>
          <a:p>
            <a:pPr>
              <a:lnSpc>
                <a:spcPct val="107000"/>
              </a:lnSpc>
              <a:spcAft>
                <a:spcPts val="800"/>
              </a:spcAft>
            </a:pPr>
            <a:r>
              <a:rPr lang="es-PE" sz="2800" dirty="0" smtClean="0">
                <a:solidFill>
                  <a:srgbClr val="FFFF00"/>
                </a:solidFill>
                <a:effectLst>
                  <a:glow rad="228600">
                    <a:srgbClr val="080808"/>
                  </a:glow>
                </a:effectLst>
                <a:latin typeface="Monotype Corsiva" panose="03010101010201010101" pitchFamily="66" charset="0"/>
                <a:ea typeface="Calibri" panose="020F0502020204030204" pitchFamily="34" charset="0"/>
                <a:cs typeface="Times New Roman" panose="02020603050405020304" pitchFamily="18" charset="0"/>
              </a:rPr>
              <a:t>Dedicatoria de un hijo adolescente</a:t>
            </a:r>
            <a:r>
              <a:rPr lang="es-PE" dirty="0" smtClean="0">
                <a:solidFill>
                  <a:srgbClr val="FFFF00"/>
                </a:solidFill>
                <a:effectLst>
                  <a:glow rad="228600">
                    <a:srgbClr val="080808"/>
                  </a:glow>
                </a:effectLst>
                <a:latin typeface="Monotype Corsiva" panose="03010101010201010101" pitchFamily="66" charset="0"/>
                <a:ea typeface="Calibri" panose="020F0502020204030204" pitchFamily="34" charset="0"/>
                <a:cs typeface="Times New Roman" panose="02020603050405020304" pitchFamily="18" charset="0"/>
              </a:rPr>
              <a:t>.</a:t>
            </a:r>
          </a:p>
        </p:txBody>
      </p:sp>
      <p:pic>
        <p:nvPicPr>
          <p:cNvPr id="5122" name="Picture 2" descr="http://image3.spreadshirtmedia.net/image-server/v1/compositions/19493959/views/1,width=235,height=235,appearanceId=2/Black-Tuxedo-Men-s-T-Shirt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695"/>
            <a:ext cx="6250548" cy="68573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image3.spreadshirtmedia.net/image-server/v1/compositions/19493959/views/1,width=235,height=235,appearanceId=2/Black-Tuxedo-Men-s-T-Shirt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0549" y="0"/>
            <a:ext cx="5954330" cy="6857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8740452"/>
      </p:ext>
    </p:extLst>
  </p:cSld>
  <p:clrMapOvr>
    <a:masterClrMapping/>
  </p:clrMapOvr>
  <mc:AlternateContent xmlns:mc="http://schemas.openxmlformats.org/markup-compatibility/2006">
    <mc:Choice xmlns:p14="http://schemas.microsoft.com/office/powerpoint/2010/main" Requires="p14">
      <p:transition spd="slow" p14:dur="30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xit" presetSubtype="0" fill="hold" nodeType="withEffect">
                                  <p:stCondLst>
                                    <p:cond delay="0"/>
                                  </p:stCondLst>
                                  <p:childTnLst>
                                    <p:animEffect transition="out" filter="fade">
                                      <p:cBhvr>
                                        <p:cTn id="6" dur="3000"/>
                                        <p:tgtEl>
                                          <p:spTgt spid="5122"/>
                                        </p:tgtEl>
                                      </p:cBhvr>
                                    </p:animEffect>
                                    <p:anim calcmode="lin" valueType="num">
                                      <p:cBhvr>
                                        <p:cTn id="7" dur="3000"/>
                                        <p:tgtEl>
                                          <p:spTgt spid="5122"/>
                                        </p:tgtEl>
                                        <p:attrNameLst>
                                          <p:attrName>ppt_x</p:attrName>
                                        </p:attrNameLst>
                                      </p:cBhvr>
                                      <p:tavLst>
                                        <p:tav tm="0">
                                          <p:val>
                                            <p:strVal val="ppt_x"/>
                                          </p:val>
                                        </p:tav>
                                        <p:tav tm="100000">
                                          <p:val>
                                            <p:strVal val="ppt_x"/>
                                          </p:val>
                                        </p:tav>
                                      </p:tavLst>
                                    </p:anim>
                                    <p:anim calcmode="lin" valueType="num">
                                      <p:cBhvr>
                                        <p:cTn id="8" dur="3000"/>
                                        <p:tgtEl>
                                          <p:spTgt spid="5122"/>
                                        </p:tgtEl>
                                        <p:attrNameLst>
                                          <p:attrName>ppt_y</p:attrName>
                                        </p:attrNameLst>
                                      </p:cBhvr>
                                      <p:tavLst>
                                        <p:tav tm="0">
                                          <p:val>
                                            <p:strVal val="ppt_y"/>
                                          </p:val>
                                        </p:tav>
                                        <p:tav tm="100000">
                                          <p:val>
                                            <p:strVal val="ppt_y-.1"/>
                                          </p:val>
                                        </p:tav>
                                      </p:tavLst>
                                    </p:anim>
                                    <p:set>
                                      <p:cBhvr>
                                        <p:cTn id="9" dur="1" fill="hold">
                                          <p:stCondLst>
                                            <p:cond delay="2999"/>
                                          </p:stCondLst>
                                        </p:cTn>
                                        <p:tgtEl>
                                          <p:spTgt spid="5122"/>
                                        </p:tgtEl>
                                        <p:attrNameLst>
                                          <p:attrName>style.visibility</p:attrName>
                                        </p:attrNameLst>
                                      </p:cBhvr>
                                      <p:to>
                                        <p:strVal val="hidden"/>
                                      </p:to>
                                    </p:set>
                                  </p:childTnLst>
                                </p:cTn>
                              </p:par>
                              <p:par>
                                <p:cTn id="10" presetID="42" presetClass="exit" presetSubtype="0" fill="hold" nodeType="withEffect">
                                  <p:stCondLst>
                                    <p:cond delay="0"/>
                                  </p:stCondLst>
                                  <p:childTnLst>
                                    <p:animEffect transition="out" filter="fade">
                                      <p:cBhvr>
                                        <p:cTn id="11" dur="3000"/>
                                        <p:tgtEl>
                                          <p:spTgt spid="7"/>
                                        </p:tgtEl>
                                      </p:cBhvr>
                                    </p:animEffect>
                                    <p:anim calcmode="lin" valueType="num">
                                      <p:cBhvr>
                                        <p:cTn id="12" dur="3000"/>
                                        <p:tgtEl>
                                          <p:spTgt spid="7"/>
                                        </p:tgtEl>
                                        <p:attrNameLst>
                                          <p:attrName>ppt_x</p:attrName>
                                        </p:attrNameLst>
                                      </p:cBhvr>
                                      <p:tavLst>
                                        <p:tav tm="0">
                                          <p:val>
                                            <p:strVal val="ppt_x"/>
                                          </p:val>
                                        </p:tav>
                                        <p:tav tm="100000">
                                          <p:val>
                                            <p:strVal val="ppt_x"/>
                                          </p:val>
                                        </p:tav>
                                      </p:tavLst>
                                    </p:anim>
                                    <p:anim calcmode="lin" valueType="num">
                                      <p:cBhvr>
                                        <p:cTn id="13" dur="3000"/>
                                        <p:tgtEl>
                                          <p:spTgt spid="7"/>
                                        </p:tgtEl>
                                        <p:attrNameLst>
                                          <p:attrName>ppt_y</p:attrName>
                                        </p:attrNameLst>
                                      </p:cBhvr>
                                      <p:tavLst>
                                        <p:tav tm="0">
                                          <p:val>
                                            <p:strVal val="ppt_y"/>
                                          </p:val>
                                        </p:tav>
                                        <p:tav tm="100000">
                                          <p:val>
                                            <p:strVal val="ppt_y+.1"/>
                                          </p:val>
                                        </p:tav>
                                      </p:tavLst>
                                    </p:anim>
                                    <p:set>
                                      <p:cBhvr>
                                        <p:cTn id="14"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o 2"/>
          <p:cNvGrpSpPr/>
          <p:nvPr/>
        </p:nvGrpSpPr>
        <p:grpSpPr>
          <a:xfrm>
            <a:off x="-154546" y="0"/>
            <a:ext cx="12608417" cy="7141336"/>
            <a:chOff x="-154546" y="0"/>
            <a:chExt cx="12608417" cy="7141336"/>
          </a:xfrm>
        </p:grpSpPr>
        <p:pic>
          <p:nvPicPr>
            <p:cNvPr id="1028" name="Picture 4" descr="https://3.bp.blogspot.com/-RbhU5axn908/VyA669fRFkI/AAAAAAAABhw/Y9Fp91HBtqMXsgHPA_D0ILYQDRUBdbzqQCLcB/s1600/Feliz-Dia-Del-Padre-Imagenes-20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46" y="0"/>
              <a:ext cx="12608417" cy="7141336"/>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rotWithShape="1">
            <a:blip r:embed="rId3"/>
            <a:srcRect r="3620" b="-335"/>
            <a:stretch/>
          </p:blipFill>
          <p:spPr>
            <a:xfrm>
              <a:off x="9826581" y="5821250"/>
              <a:ext cx="2009104" cy="901522"/>
            </a:xfrm>
            <a:prstGeom prst="rect">
              <a:avLst/>
            </a:prstGeom>
            <a:ln>
              <a:noFill/>
            </a:ln>
            <a:effectLst>
              <a:softEdge rad="112500"/>
            </a:effectLst>
          </p:spPr>
        </p:pic>
      </p:grpSp>
    </p:spTree>
    <p:extLst>
      <p:ext uri="{BB962C8B-B14F-4D97-AF65-F5344CB8AC3E}">
        <p14:creationId xmlns:p14="http://schemas.microsoft.com/office/powerpoint/2010/main" val="4291695268"/>
      </p:ext>
    </p:extLst>
  </p:cSld>
  <p:clrMapOvr>
    <a:masterClrMapping/>
  </p:clrMapOvr>
  <mc:AlternateContent xmlns:mc="http://schemas.openxmlformats.org/markup-compatibility/2006">
    <mc:Choice xmlns:p14="http://schemas.microsoft.com/office/powerpoint/2010/main" Requires="p14">
      <p:transition spd="slow" p14:dur="3000" advTm="10000">
        <p14:vortex dir="r"/>
      </p:transition>
    </mc:Choice>
    <mc:Fallback>
      <p:transition spd="slow" advTm="10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img.imagenescool.com/ic/dia-del-padre/dia-del-padre_0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645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1267143"/>
      </p:ext>
    </p:extLst>
  </p:cSld>
  <p:clrMapOvr>
    <a:masterClrMapping/>
  </p:clrMapOvr>
  <mc:AlternateContent xmlns:mc="http://schemas.openxmlformats.org/markup-compatibility/2006">
    <mc:Choice xmlns:p14="http://schemas.microsoft.com/office/powerpoint/2010/main" Requires="p14">
      <p:transition spd="slow" p14:dur="3000" advTm="15000">
        <p14:vortex dir="r"/>
      </p:transition>
    </mc:Choice>
    <mc:Fallback>
      <p:transition spd="slow" advTm="1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89.photobucket.com/albums/k213/eldaram/Latinosite/holidays/cat/Dia_del_Padre/Feliz_dia_del_padre_1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51514"/>
            <a:ext cx="12015989" cy="6806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8122354"/>
      </p:ext>
    </p:extLst>
  </p:cSld>
  <p:clrMapOvr>
    <a:masterClrMapping/>
  </p:clrMapOvr>
  <mc:AlternateContent xmlns:mc="http://schemas.openxmlformats.org/markup-compatibility/2006">
    <mc:Choice xmlns:p14="http://schemas.microsoft.com/office/powerpoint/2010/main" Requires="p14">
      <p:transition spd="slow" p14:dur="3000" advTm="8000">
        <p14:vortex dir="r"/>
      </p:transition>
    </mc:Choice>
    <mc:Fallback>
      <p:transition spd="slow"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footage.framepool.com/shotimg/510847137-suburbio-virginia-felicidad-familiar-3-6-an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124496" y="0"/>
            <a:ext cx="4138411" cy="6682663"/>
          </a:xfrm>
          <a:prstGeom prst="rect">
            <a:avLst/>
          </a:prstGeom>
        </p:spPr>
        <p:txBody>
          <a:bodyPr wrap="square">
            <a:spAutoFit/>
          </a:bodyPr>
          <a:lstStyle/>
          <a:p>
            <a:pPr algn="ctr">
              <a:lnSpc>
                <a:spcPct val="107000"/>
              </a:lnSpc>
              <a:spcAft>
                <a:spcPts val="800"/>
              </a:spcAft>
            </a:pPr>
            <a:r>
              <a:rPr lang="es-PE" sz="2800" b="1" dirty="0" smtClean="0">
                <a:solidFill>
                  <a:schemeClr val="tx2">
                    <a:lumMod val="20000"/>
                    <a:lumOff val="80000"/>
                  </a:schemeClr>
                </a:solidFill>
                <a:effectLst>
                  <a:glow rad="228600">
                    <a:srgbClr val="020D20"/>
                  </a:glow>
                </a:effectLst>
                <a:latin typeface="Monotype Corsiva" panose="03010101010201010101" pitchFamily="66" charset="0"/>
                <a:ea typeface="Calibri" panose="020F0502020204030204" pitchFamily="34" charset="0"/>
                <a:cs typeface="Times New Roman" panose="02020603050405020304" pitchFamily="18" charset="0"/>
              </a:rPr>
              <a:t>Dedicatoria de un hijo agradecido.</a:t>
            </a:r>
          </a:p>
          <a:p>
            <a:pPr algn="just">
              <a:lnSpc>
                <a:spcPct val="107000"/>
              </a:lnSpc>
              <a:spcAft>
                <a:spcPts val="800"/>
              </a:spcAft>
            </a:pPr>
            <a:r>
              <a:rPr lang="es-PE" sz="2600" b="1" dirty="0" smtClean="0">
                <a:effectLst/>
                <a:latin typeface="Monotype Corsiva" panose="03010101010201010101" pitchFamily="66" charset="0"/>
                <a:ea typeface="Calibri" panose="020F0502020204030204" pitchFamily="34" charset="0"/>
                <a:cs typeface="Times New Roman" panose="02020603050405020304" pitchFamily="18" charset="0"/>
              </a:rPr>
              <a:t>Papá, nunca podré agradecer lo suficiente todo tu trabajo, dedicación, consejos y sacrificio constante.  Siempre has estado a mi lado para apoyarme en todo y aunque no siempre he sabido demostrar todo lo que te quiero y te aprecio hoy quiero que sepas que te quiero, te aprecio, te admiro y te agradezco porque desde que nací te has desvivido por mi, por todos tus hijos y por mamá.</a:t>
            </a:r>
            <a:endParaRPr lang="es-PE" sz="2600" b="1" dirty="0">
              <a:effectLst/>
              <a:latin typeface="Monotype Corsiva" panose="03010101010201010101" pitchFamily="66" charset="0"/>
              <a:ea typeface="Calibri" panose="020F0502020204030204" pitchFamily="34" charset="0"/>
              <a:cs typeface="Times New Roman" panose="02020603050405020304" pitchFamily="18" charset="0"/>
            </a:endParaRPr>
          </a:p>
        </p:txBody>
      </p:sp>
      <p:pic>
        <p:nvPicPr>
          <p:cNvPr id="1032" name="Picture 8" descr="http://thumbs.dreamstime.com/z/corazn-con-un-bigote-y-un-texto-feliz-dia-del-padre-48994242.jpg"/>
          <p:cNvPicPr>
            <a:picLocks noChangeAspect="1" noChangeArrowheads="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624" b="9218"/>
          <a:stretch/>
        </p:blipFill>
        <p:spPr bwMode="auto">
          <a:xfrm>
            <a:off x="1" y="0"/>
            <a:ext cx="627630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http://thumbs.dreamstime.com/z/corazn-con-un-bigote-y-un-texto-feliz-dia-del-padre-48994242.jpg"/>
          <p:cNvPicPr>
            <a:picLocks noChangeAspect="1" noChangeArrowheads="1"/>
          </p:cNvPicPr>
          <p:nvPr/>
        </p:nvPicPr>
        <p:blipFill rotWithShape="1">
          <a:blip r:embed="rId3">
            <a:duotone>
              <a:prstClr val="black"/>
              <a:schemeClr val="accent1">
                <a:tint val="45000"/>
                <a:satMod val="400000"/>
              </a:schemeClr>
            </a:duotone>
            <a:extLst>
              <a:ext uri="{28A0092B-C50C-407E-A947-70E740481C1C}">
                <a14:useLocalDpi xmlns:a14="http://schemas.microsoft.com/office/drawing/2010/main" val="0"/>
              </a:ext>
            </a:extLst>
          </a:blip>
          <a:srcRect l="624" b="9218"/>
          <a:stretch/>
        </p:blipFill>
        <p:spPr bwMode="auto">
          <a:xfrm>
            <a:off x="6276306" y="0"/>
            <a:ext cx="591569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0987030"/>
      </p:ext>
    </p:extLst>
  </p:cSld>
  <p:clrMapOvr>
    <a:masterClrMapping/>
  </p:clrMapOvr>
  <mc:AlternateContent xmlns:mc="http://schemas.openxmlformats.org/markup-compatibility/2006">
    <mc:Choice xmlns:p14="http://schemas.microsoft.com/office/powerpoint/2010/main" Requires="p14">
      <p:transition spd="slow" p14:dur="30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1032"/>
                                        </p:tgtEl>
                                        <p:attrNameLst>
                                          <p:attrName>ppt_x</p:attrName>
                                        </p:attrNameLst>
                                      </p:cBhvr>
                                      <p:tavLst>
                                        <p:tav tm="0">
                                          <p:val>
                                            <p:strVal val="ppt_x"/>
                                          </p:val>
                                        </p:tav>
                                        <p:tav tm="100000">
                                          <p:val>
                                            <p:strVal val="ppt_x-ppt_w/2"/>
                                          </p:val>
                                        </p:tav>
                                      </p:tavLst>
                                    </p:anim>
                                    <p:anim calcmode="lin" valueType="num">
                                      <p:cBhvr>
                                        <p:cTn id="7" dur="3000"/>
                                        <p:tgtEl>
                                          <p:spTgt spid="1032"/>
                                        </p:tgtEl>
                                        <p:attrNameLst>
                                          <p:attrName>ppt_y</p:attrName>
                                        </p:attrNameLst>
                                      </p:cBhvr>
                                      <p:tavLst>
                                        <p:tav tm="0">
                                          <p:val>
                                            <p:strVal val="ppt_y"/>
                                          </p:val>
                                        </p:tav>
                                        <p:tav tm="100000">
                                          <p:val>
                                            <p:strVal val="ppt_y"/>
                                          </p:val>
                                        </p:tav>
                                      </p:tavLst>
                                    </p:anim>
                                    <p:anim calcmode="lin" valueType="num">
                                      <p:cBhvr>
                                        <p:cTn id="8" dur="3000"/>
                                        <p:tgtEl>
                                          <p:spTgt spid="1032"/>
                                        </p:tgtEl>
                                        <p:attrNameLst>
                                          <p:attrName>ppt_w</p:attrName>
                                        </p:attrNameLst>
                                      </p:cBhvr>
                                      <p:tavLst>
                                        <p:tav tm="0">
                                          <p:val>
                                            <p:strVal val="ppt_w"/>
                                          </p:val>
                                        </p:tav>
                                        <p:tav tm="100000">
                                          <p:val>
                                            <p:fltVal val="0"/>
                                          </p:val>
                                        </p:tav>
                                      </p:tavLst>
                                    </p:anim>
                                    <p:anim calcmode="lin" valueType="num">
                                      <p:cBhvr>
                                        <p:cTn id="9" dur="3000"/>
                                        <p:tgtEl>
                                          <p:spTgt spid="1032"/>
                                        </p:tgtEl>
                                        <p:attrNameLst>
                                          <p:attrName>ppt_h</p:attrName>
                                        </p:attrNameLst>
                                      </p:cBhvr>
                                      <p:tavLst>
                                        <p:tav tm="0">
                                          <p:val>
                                            <p:strVal val="ppt_h"/>
                                          </p:val>
                                        </p:tav>
                                        <p:tav tm="100000">
                                          <p:val>
                                            <p:strVal val="ppt_h"/>
                                          </p:val>
                                        </p:tav>
                                      </p:tavLst>
                                    </p:anim>
                                    <p:set>
                                      <p:cBhvr>
                                        <p:cTn id="10" dur="1" fill="hold">
                                          <p:stCondLst>
                                            <p:cond delay="2999"/>
                                          </p:stCondLst>
                                        </p:cTn>
                                        <p:tgtEl>
                                          <p:spTgt spid="1032"/>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5"/>
                                        </p:tgtEl>
                                        <p:attrNameLst>
                                          <p:attrName>ppt_x</p:attrName>
                                        </p:attrNameLst>
                                      </p:cBhvr>
                                      <p:tavLst>
                                        <p:tav tm="0">
                                          <p:val>
                                            <p:strVal val="ppt_x"/>
                                          </p:val>
                                        </p:tav>
                                        <p:tav tm="100000">
                                          <p:val>
                                            <p:strVal val="ppt_x+ppt_w/2"/>
                                          </p:val>
                                        </p:tav>
                                      </p:tavLst>
                                    </p:anim>
                                    <p:anim calcmode="lin" valueType="num">
                                      <p:cBhvr>
                                        <p:cTn id="13" dur="3000"/>
                                        <p:tgtEl>
                                          <p:spTgt spid="5"/>
                                        </p:tgtEl>
                                        <p:attrNameLst>
                                          <p:attrName>ppt_y</p:attrName>
                                        </p:attrNameLst>
                                      </p:cBhvr>
                                      <p:tavLst>
                                        <p:tav tm="0">
                                          <p:val>
                                            <p:strVal val="ppt_y"/>
                                          </p:val>
                                        </p:tav>
                                        <p:tav tm="100000">
                                          <p:val>
                                            <p:strVal val="ppt_y"/>
                                          </p:val>
                                        </p:tav>
                                      </p:tavLst>
                                    </p:anim>
                                    <p:anim calcmode="lin" valueType="num">
                                      <p:cBhvr>
                                        <p:cTn id="14" dur="3000"/>
                                        <p:tgtEl>
                                          <p:spTgt spid="5"/>
                                        </p:tgtEl>
                                        <p:attrNameLst>
                                          <p:attrName>ppt_w</p:attrName>
                                        </p:attrNameLst>
                                      </p:cBhvr>
                                      <p:tavLst>
                                        <p:tav tm="0">
                                          <p:val>
                                            <p:strVal val="ppt_w"/>
                                          </p:val>
                                        </p:tav>
                                        <p:tav tm="100000">
                                          <p:val>
                                            <p:fltVal val="0"/>
                                          </p:val>
                                        </p:tav>
                                      </p:tavLst>
                                    </p:anim>
                                    <p:anim calcmode="lin" valueType="num">
                                      <p:cBhvr>
                                        <p:cTn id="15" dur="3000"/>
                                        <p:tgtEl>
                                          <p:spTgt spid="5"/>
                                        </p:tgtEl>
                                        <p:attrNameLst>
                                          <p:attrName>ppt_h</p:attrName>
                                        </p:attrNameLst>
                                      </p:cBhvr>
                                      <p:tavLst>
                                        <p:tav tm="0">
                                          <p:val>
                                            <p:strVal val="ppt_h"/>
                                          </p:val>
                                        </p:tav>
                                        <p:tav tm="100000">
                                          <p:val>
                                            <p:strVal val="ppt_h"/>
                                          </p:val>
                                        </p:tav>
                                      </p:tavLst>
                                    </p:anim>
                                    <p:set>
                                      <p:cBhvr>
                                        <p:cTn id="16"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espiritualidadycomunicacion.blogia.com/upload/externo-fd7b4d719961e0590683d69a05064b19.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0749793"/>
      </p:ext>
    </p:extLst>
  </p:cSld>
  <p:clrMapOvr>
    <a:masterClrMapping/>
  </p:clrMapOvr>
  <mc:AlternateContent xmlns:mc="http://schemas.openxmlformats.org/markup-compatibility/2006">
    <mc:Choice xmlns:p14="http://schemas.microsoft.com/office/powerpoint/2010/main" Requires="p14">
      <p:transition spd="slow" p14:dur="3000" advTm="8000"/>
    </mc:Choice>
    <mc:Fallback>
      <p:transition spd="slow" advTm="8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http://blogs.periodistadigital.com/imgs/20080324/estresa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0" y="0"/>
            <a:ext cx="651671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ttp://f.tqn.com/y/actividadesfamilia/1/W/7/Q/-/-/Ideas-dia-del-padr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3322" y="0"/>
            <a:ext cx="5988678"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3130638" y="35567"/>
            <a:ext cx="4842457" cy="553357"/>
          </a:xfrm>
          <a:prstGeom prst="rect">
            <a:avLst/>
          </a:prstGeom>
          <a:noFill/>
        </p:spPr>
        <p:txBody>
          <a:bodyPr wrap="square" rtlCol="0">
            <a:spAutoFit/>
          </a:bodyPr>
          <a:lstStyle/>
          <a:p>
            <a:pPr>
              <a:lnSpc>
                <a:spcPct val="107000"/>
              </a:lnSpc>
              <a:spcAft>
                <a:spcPts val="800"/>
              </a:spcAft>
            </a:pPr>
            <a:r>
              <a:rPr lang="es-PE" sz="2800" b="1" dirty="0">
                <a:solidFill>
                  <a:srgbClr val="C00000"/>
                </a:solidFill>
                <a:latin typeface="Monotype Corsiva" panose="03010101010201010101" pitchFamily="66" charset="0"/>
                <a:ea typeface="Calibri" panose="020F0502020204030204" pitchFamily="34" charset="0"/>
                <a:cs typeface="Times New Roman" panose="02020603050405020304" pitchFamily="18" charset="0"/>
              </a:rPr>
              <a:t>Dedicatoria para padres estresados.</a:t>
            </a:r>
          </a:p>
        </p:txBody>
      </p:sp>
      <p:sp>
        <p:nvSpPr>
          <p:cNvPr id="2" name="Rectángulo 1"/>
          <p:cNvSpPr/>
          <p:nvPr/>
        </p:nvSpPr>
        <p:spPr>
          <a:xfrm>
            <a:off x="3608237" y="624491"/>
            <a:ext cx="2779684" cy="4626908"/>
          </a:xfrm>
          <a:prstGeom prst="rect">
            <a:avLst/>
          </a:prstGeom>
        </p:spPr>
        <p:txBody>
          <a:bodyPr wrap="square">
            <a:spAutoFit/>
          </a:bodyPr>
          <a:lstStyle/>
          <a:p>
            <a:pPr>
              <a:spcAft>
                <a:spcPts val="800"/>
              </a:spcAft>
            </a:pPr>
            <a:r>
              <a:rPr lang="es-PE" sz="2400" b="1" dirty="0" smtClean="0">
                <a:solidFill>
                  <a:srgbClr val="C00000"/>
                </a:solidFill>
                <a:effectLst/>
                <a:latin typeface="Monotype Corsiva" panose="03010101010201010101" pitchFamily="66" charset="0"/>
                <a:ea typeface="Calibri" panose="020F0502020204030204" pitchFamily="34" charset="0"/>
                <a:cs typeface="Times New Roman" panose="02020603050405020304" pitchFamily="18" charset="0"/>
              </a:rPr>
              <a:t>Papá</a:t>
            </a:r>
            <a:r>
              <a:rPr lang="es-PE" sz="2400" b="1" dirty="0" smtClean="0">
                <a:solidFill>
                  <a:srgbClr val="C00000"/>
                </a:solidFill>
                <a:effectLst/>
                <a:latin typeface="Monotype Corsiva" panose="03010101010201010101" pitchFamily="66" charset="0"/>
                <a:ea typeface="Calibri" panose="020F0502020204030204" pitchFamily="34" charset="0"/>
                <a:cs typeface="Times New Roman" panose="02020603050405020304" pitchFamily="18" charset="0"/>
              </a:rPr>
              <a:t>, hoy es tu día!  </a:t>
            </a:r>
            <a:endParaRPr lang="es-PE" sz="2400" b="1" dirty="0" smtClean="0">
              <a:solidFill>
                <a:srgbClr val="C00000"/>
              </a:solidFill>
              <a:effectLst/>
              <a:latin typeface="Monotype Corsiva" panose="03010101010201010101" pitchFamily="66" charset="0"/>
              <a:ea typeface="Calibri" panose="020F0502020204030204" pitchFamily="34" charset="0"/>
              <a:cs typeface="Times New Roman" panose="02020603050405020304" pitchFamily="18" charset="0"/>
            </a:endParaRPr>
          </a:p>
          <a:p>
            <a:pPr>
              <a:spcAft>
                <a:spcPts val="800"/>
              </a:spcAft>
            </a:pPr>
            <a:r>
              <a:rPr lang="es-PE" sz="2400" b="1" dirty="0" smtClean="0">
                <a:solidFill>
                  <a:srgbClr val="C00000"/>
                </a:solidFill>
                <a:effectLst/>
                <a:latin typeface="Monotype Corsiva" panose="03010101010201010101" pitchFamily="66" charset="0"/>
                <a:ea typeface="Calibri" panose="020F0502020204030204" pitchFamily="34" charset="0"/>
                <a:cs typeface="Times New Roman" panose="02020603050405020304" pitchFamily="18" charset="0"/>
              </a:rPr>
              <a:t>Y </a:t>
            </a:r>
            <a:r>
              <a:rPr lang="es-PE" sz="2400" b="1" dirty="0" smtClean="0">
                <a:solidFill>
                  <a:srgbClr val="C00000"/>
                </a:solidFill>
                <a:effectLst/>
                <a:latin typeface="Monotype Corsiva" panose="03010101010201010101" pitchFamily="66" charset="0"/>
                <a:ea typeface="Calibri" panose="020F0502020204030204" pitchFamily="34" charset="0"/>
                <a:cs typeface="Times New Roman" panose="02020603050405020304" pitchFamily="18" charset="0"/>
              </a:rPr>
              <a:t>eso quiere decir que hoy no te tienes que preocupar del trabajo, de la crisis, de la dieta, del estrés, de la abuela.  Así que siéntate, relájate y disfruta!  ¡Qué hoy mandas tú.. y como una excepción, hoy te obedeceremos </a:t>
            </a:r>
            <a:r>
              <a:rPr lang="es-PE" sz="2400" b="1" dirty="0" smtClean="0">
                <a:solidFill>
                  <a:srgbClr val="C00000"/>
                </a:solidFill>
                <a:effectLst/>
                <a:latin typeface="Monotype Corsiva" panose="03010101010201010101" pitchFamily="66" charset="0"/>
                <a:ea typeface="Calibri" panose="020F0502020204030204" pitchFamily="34" charset="0"/>
                <a:cs typeface="Times New Roman" panose="02020603050405020304" pitchFamily="18" charset="0"/>
              </a:rPr>
              <a:t>todos</a:t>
            </a:r>
            <a:r>
              <a:rPr lang="es-PE" sz="2400" b="1" dirty="0">
                <a:solidFill>
                  <a:srgbClr val="C00000"/>
                </a:solidFill>
                <a:latin typeface="Monotype Corsiva" panose="03010101010201010101" pitchFamily="66" charset="0"/>
                <a:ea typeface="Calibri" panose="020F0502020204030204" pitchFamily="34" charset="0"/>
                <a:cs typeface="Times New Roman" panose="02020603050405020304" pitchFamily="18" charset="0"/>
              </a:rPr>
              <a:t>.</a:t>
            </a:r>
            <a:endParaRPr lang="es-PE"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146" name="Picture 2" descr="http://media.salemwebnetwork.com/ecards/d%C3%ADa-del-padre/deseandote-un-dia-del-padre-bendecido-x.jpg"/>
          <p:cNvPicPr>
            <a:picLocks noChangeAspect="1" noChangeArrowheads="1"/>
          </p:cNvPicPr>
          <p:nvPr/>
        </p:nvPicPr>
        <p:blipFill rotWithShape="1">
          <a:blip r:embed="rId4">
            <a:extLst>
              <a:ext uri="{28A0092B-C50C-407E-A947-70E740481C1C}">
                <a14:useLocalDpi xmlns:a14="http://schemas.microsoft.com/office/drawing/2010/main" val="0"/>
              </a:ext>
            </a:extLst>
          </a:blip>
          <a:srcRect r="37823"/>
          <a:stretch/>
        </p:blipFill>
        <p:spPr bwMode="auto">
          <a:xfrm>
            <a:off x="4291" y="0"/>
            <a:ext cx="6252694" cy="70254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media.salemwebnetwork.com/ecards/d%C3%ADa-del-padre/deseandote-un-dia-del-padre-bendecido-x.jpg"/>
          <p:cNvPicPr>
            <a:picLocks noChangeAspect="1" noChangeArrowheads="1"/>
          </p:cNvPicPr>
          <p:nvPr/>
        </p:nvPicPr>
        <p:blipFill rotWithShape="1">
          <a:blip r:embed="rId4">
            <a:extLst>
              <a:ext uri="{28A0092B-C50C-407E-A947-70E740481C1C}">
                <a14:useLocalDpi xmlns:a14="http://schemas.microsoft.com/office/drawing/2010/main" val="0"/>
              </a:ext>
            </a:extLst>
          </a:blip>
          <a:srcRect r="37823"/>
          <a:stretch/>
        </p:blipFill>
        <p:spPr bwMode="auto">
          <a:xfrm>
            <a:off x="6203322" y="-1"/>
            <a:ext cx="5988678" cy="7025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967251"/>
      </p:ext>
    </p:extLst>
  </p:cSld>
  <p:clrMapOvr>
    <a:masterClrMapping/>
  </p:clrMapOvr>
  <mc:AlternateContent xmlns:mc="http://schemas.openxmlformats.org/markup-compatibility/2006">
    <mc:Choice xmlns:p14="http://schemas.microsoft.com/office/powerpoint/2010/main" Requires="p14">
      <p:transition spd="slow" p14:dur="30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3000"/>
                                        <p:tgtEl>
                                          <p:spTgt spid="6146"/>
                                        </p:tgtEl>
                                        <p:attrNameLst>
                                          <p:attrName>ppt_x</p:attrName>
                                        </p:attrNameLst>
                                      </p:cBhvr>
                                      <p:tavLst>
                                        <p:tav tm="0">
                                          <p:val>
                                            <p:strVal val="ppt_x"/>
                                          </p:val>
                                        </p:tav>
                                        <p:tav tm="100000">
                                          <p:val>
                                            <p:strVal val="1+ppt_w/2"/>
                                          </p:val>
                                        </p:tav>
                                      </p:tavLst>
                                    </p:anim>
                                    <p:anim calcmode="lin" valueType="num">
                                      <p:cBhvr additive="base">
                                        <p:cTn id="7" dur="3000"/>
                                        <p:tgtEl>
                                          <p:spTgt spid="6146"/>
                                        </p:tgtEl>
                                        <p:attrNameLst>
                                          <p:attrName>ppt_y</p:attrName>
                                        </p:attrNameLst>
                                      </p:cBhvr>
                                      <p:tavLst>
                                        <p:tav tm="0">
                                          <p:val>
                                            <p:strVal val="ppt_y"/>
                                          </p:val>
                                        </p:tav>
                                        <p:tav tm="100000">
                                          <p:val>
                                            <p:strVal val="0-ppt_h/2"/>
                                          </p:val>
                                        </p:tav>
                                      </p:tavLst>
                                    </p:anim>
                                    <p:set>
                                      <p:cBhvr>
                                        <p:cTn id="8" dur="1" fill="hold">
                                          <p:stCondLst>
                                            <p:cond delay="2999"/>
                                          </p:stCondLst>
                                        </p:cTn>
                                        <p:tgtEl>
                                          <p:spTgt spid="6146"/>
                                        </p:tgtEl>
                                        <p:attrNameLst>
                                          <p:attrName>style.visibility</p:attrName>
                                        </p:attrNameLst>
                                      </p:cBhvr>
                                      <p:to>
                                        <p:strVal val="hidden"/>
                                      </p:to>
                                    </p:set>
                                  </p:childTnLst>
                                </p:cTn>
                              </p:par>
                              <p:par>
                                <p:cTn id="9" presetID="2" presetClass="exit" presetSubtype="9" fill="hold" nodeType="withEffect">
                                  <p:stCondLst>
                                    <p:cond delay="0"/>
                                  </p:stCondLst>
                                  <p:childTnLst>
                                    <p:anim calcmode="lin" valueType="num">
                                      <p:cBhvr additive="base">
                                        <p:cTn id="10" dur="3000"/>
                                        <p:tgtEl>
                                          <p:spTgt spid="8"/>
                                        </p:tgtEl>
                                        <p:attrNameLst>
                                          <p:attrName>ppt_x</p:attrName>
                                        </p:attrNameLst>
                                      </p:cBhvr>
                                      <p:tavLst>
                                        <p:tav tm="0">
                                          <p:val>
                                            <p:strVal val="ppt_x"/>
                                          </p:val>
                                        </p:tav>
                                        <p:tav tm="100000">
                                          <p:val>
                                            <p:strVal val="0-ppt_w/2"/>
                                          </p:val>
                                        </p:tav>
                                      </p:tavLst>
                                    </p:anim>
                                    <p:anim calcmode="lin" valueType="num">
                                      <p:cBhvr additive="base">
                                        <p:cTn id="11" dur="3000"/>
                                        <p:tgtEl>
                                          <p:spTgt spid="8"/>
                                        </p:tgtEl>
                                        <p:attrNameLst>
                                          <p:attrName>ppt_y</p:attrName>
                                        </p:attrNameLst>
                                      </p:cBhvr>
                                      <p:tavLst>
                                        <p:tav tm="0">
                                          <p:val>
                                            <p:strVal val="ppt_y"/>
                                          </p:val>
                                        </p:tav>
                                        <p:tav tm="100000">
                                          <p:val>
                                            <p:strVal val="0-ppt_h/2"/>
                                          </p:val>
                                        </p:tav>
                                      </p:tavLst>
                                    </p:anim>
                                    <p:set>
                                      <p:cBhvr>
                                        <p:cTn id="12"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ctividad del dia del padr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8340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ÍA DEL PADRE - TITA K - Álbumes web de Picasa"/>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2524" b="96530" l="9746" r="93644"/>
                    </a14:imgEffect>
                  </a14:imgLayer>
                </a14:imgProps>
              </a:ext>
              <a:ext uri="{28A0092B-C50C-407E-A947-70E740481C1C}">
                <a14:useLocalDpi xmlns:a14="http://schemas.microsoft.com/office/drawing/2010/main" val="0"/>
              </a:ext>
            </a:extLst>
          </a:blip>
          <a:srcRect/>
          <a:stretch>
            <a:fillRect/>
          </a:stretch>
        </p:blipFill>
        <p:spPr bwMode="auto">
          <a:xfrm>
            <a:off x="3915177" y="1840371"/>
            <a:ext cx="3361386" cy="317725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Actividad del dia del padre: "/>
          <p:cNvPicPr>
            <a:picLocks noChangeAspect="1" noChangeArrowheads="1"/>
          </p:cNvPicPr>
          <p:nvPr/>
        </p:nvPicPr>
        <p:blipFill rotWithShape="1">
          <a:blip r:embed="rId2">
            <a:extLst>
              <a:ext uri="{28A0092B-C50C-407E-A947-70E740481C1C}">
                <a14:useLocalDpi xmlns:a14="http://schemas.microsoft.com/office/drawing/2010/main" val="0"/>
              </a:ext>
            </a:extLst>
          </a:blip>
          <a:srcRect l="92903"/>
          <a:stretch/>
        </p:blipFill>
        <p:spPr bwMode="auto">
          <a:xfrm flipH="1">
            <a:off x="10483402" y="0"/>
            <a:ext cx="2009105"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9478850" y="3749457"/>
            <a:ext cx="2897747" cy="3108543"/>
          </a:xfrm>
          <a:prstGeom prst="rect">
            <a:avLst/>
          </a:prstGeom>
          <a:noFill/>
        </p:spPr>
        <p:txBody>
          <a:bodyPr wrap="square" rtlCol="0">
            <a:spAutoFit/>
          </a:bodyPr>
          <a:lstStyle/>
          <a:p>
            <a:pPr algn="ctr"/>
            <a:r>
              <a:rPr lang="es-PE" sz="2800" b="1" dirty="0" smtClean="0">
                <a:solidFill>
                  <a:srgbClr val="003054"/>
                </a:solidFill>
                <a:effectLst>
                  <a:glow rad="228600">
                    <a:srgbClr val="FFF98B"/>
                  </a:glow>
                </a:effectLst>
                <a:latin typeface="Monotype Corsiva" panose="03010101010201010101" pitchFamily="66" charset="0"/>
              </a:rPr>
              <a:t>Un buen papá </a:t>
            </a:r>
          </a:p>
          <a:p>
            <a:pPr algn="ctr"/>
            <a:r>
              <a:rPr lang="es-PE" sz="2800" b="1" dirty="0" smtClean="0">
                <a:solidFill>
                  <a:srgbClr val="003054"/>
                </a:solidFill>
                <a:effectLst>
                  <a:glow rad="228600">
                    <a:srgbClr val="FFF98B"/>
                  </a:glow>
                </a:effectLst>
                <a:latin typeface="Monotype Corsiva" panose="03010101010201010101" pitchFamily="66" charset="0"/>
              </a:rPr>
              <a:t>es el que después de una dura jornada </a:t>
            </a:r>
          </a:p>
          <a:p>
            <a:pPr algn="ctr"/>
            <a:r>
              <a:rPr lang="es-PE" sz="2800" b="1" dirty="0" smtClean="0">
                <a:solidFill>
                  <a:srgbClr val="003054"/>
                </a:solidFill>
                <a:effectLst>
                  <a:glow rad="228600">
                    <a:srgbClr val="FFF98B"/>
                  </a:glow>
                </a:effectLst>
                <a:latin typeface="Monotype Corsiva" panose="03010101010201010101" pitchFamily="66" charset="0"/>
              </a:rPr>
              <a:t>de     trabajo, </a:t>
            </a:r>
          </a:p>
          <a:p>
            <a:pPr algn="ctr"/>
            <a:r>
              <a:rPr lang="es-PE" sz="2800" b="1" dirty="0" smtClean="0">
                <a:solidFill>
                  <a:srgbClr val="003054"/>
                </a:solidFill>
                <a:effectLst>
                  <a:glow rad="228600">
                    <a:srgbClr val="FFF98B"/>
                  </a:glow>
                </a:effectLst>
                <a:latin typeface="Monotype Corsiva" panose="03010101010201010101" pitchFamily="66" charset="0"/>
              </a:rPr>
              <a:t>al llegar a casa abraza a sus hijos y juega con ellos</a:t>
            </a:r>
            <a:endParaRPr lang="es-PE" sz="2800" b="1" dirty="0">
              <a:solidFill>
                <a:srgbClr val="003054"/>
              </a:solidFill>
              <a:effectLst>
                <a:glow rad="228600">
                  <a:srgbClr val="FFF98B"/>
                </a:glow>
              </a:effectLst>
              <a:latin typeface="Monotype Corsiva" panose="03010101010201010101" pitchFamily="66" charset="0"/>
            </a:endParaRPr>
          </a:p>
        </p:txBody>
      </p:sp>
      <p:pic>
        <p:nvPicPr>
          <p:cNvPr id="9218" name="Picture 2" descr="http://detallesconamor.com/upload/1432324283pm-papa03.jpg"/>
          <p:cNvPicPr>
            <a:picLocks noChangeAspect="1" noChangeArrowheads="1"/>
          </p:cNvPicPr>
          <p:nvPr/>
        </p:nvPicPr>
        <p:blipFill rotWithShape="1">
          <a:blip r:embed="rId5">
            <a:extLst>
              <a:ext uri="{28A0092B-C50C-407E-A947-70E740481C1C}">
                <a14:useLocalDpi xmlns:a14="http://schemas.microsoft.com/office/drawing/2010/main" val="0"/>
              </a:ext>
            </a:extLst>
          </a:blip>
          <a:srcRect l="9690" t="9015" r="7154" b="12788"/>
          <a:stretch/>
        </p:blipFill>
        <p:spPr bwMode="auto">
          <a:xfrm>
            <a:off x="0" y="0"/>
            <a:ext cx="665837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detallesconamor.com/upload/1432324283pm-papa03.jpg"/>
          <p:cNvPicPr>
            <a:picLocks noChangeAspect="1" noChangeArrowheads="1"/>
          </p:cNvPicPr>
          <p:nvPr/>
        </p:nvPicPr>
        <p:blipFill rotWithShape="1">
          <a:blip r:embed="rId5">
            <a:extLst>
              <a:ext uri="{28A0092B-C50C-407E-A947-70E740481C1C}">
                <a14:useLocalDpi xmlns:a14="http://schemas.microsoft.com/office/drawing/2010/main" val="0"/>
              </a:ext>
            </a:extLst>
          </a:blip>
          <a:srcRect l="9690" t="9015" r="7154" b="12788"/>
          <a:stretch/>
        </p:blipFill>
        <p:spPr bwMode="auto">
          <a:xfrm>
            <a:off x="6658376" y="0"/>
            <a:ext cx="584701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2335804"/>
      </p:ext>
    </p:extLst>
  </p:cSld>
  <p:clrMapOvr>
    <a:masterClrMapping/>
  </p:clrMapOvr>
  <mc:AlternateContent xmlns:mc="http://schemas.openxmlformats.org/markup-compatibility/2006">
    <mc:Choice xmlns:p14="http://schemas.microsoft.com/office/powerpoint/2010/main" Requires="p14">
      <p:transition spd="slow" p14:dur="400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4" fill="hold" nodeType="clickEffect">
                                  <p:stCondLst>
                                    <p:cond delay="0"/>
                                  </p:stCondLst>
                                  <p:childTnLst>
                                    <p:anim calcmode="lin" valueType="num">
                                      <p:cBhvr additive="base">
                                        <p:cTn id="6" dur="3000"/>
                                        <p:tgtEl>
                                          <p:spTgt spid="9218"/>
                                        </p:tgtEl>
                                        <p:attrNameLst>
                                          <p:attrName>ppt_y</p:attrName>
                                        </p:attrNameLst>
                                      </p:cBhvr>
                                      <p:tavLst>
                                        <p:tav tm="0">
                                          <p:val>
                                            <p:strVal val="#ppt_y"/>
                                          </p:val>
                                        </p:tav>
                                        <p:tav tm="100000">
                                          <p:val>
                                            <p:strVal val="#ppt_y+#ppt_h*1.125000"/>
                                          </p:val>
                                        </p:tav>
                                      </p:tavLst>
                                    </p:anim>
                                    <p:animEffect transition="out" filter="wipe(down)">
                                      <p:cBhvr>
                                        <p:cTn id="7" dur="3000"/>
                                        <p:tgtEl>
                                          <p:spTgt spid="9218"/>
                                        </p:tgtEl>
                                      </p:cBhvr>
                                    </p:animEffect>
                                    <p:set>
                                      <p:cBhvr>
                                        <p:cTn id="8" dur="1" fill="hold">
                                          <p:stCondLst>
                                            <p:cond delay="2999"/>
                                          </p:stCondLst>
                                        </p:cTn>
                                        <p:tgtEl>
                                          <p:spTgt spid="9218"/>
                                        </p:tgtEl>
                                        <p:attrNameLst>
                                          <p:attrName>style.visibility</p:attrName>
                                        </p:attrNameLst>
                                      </p:cBhvr>
                                      <p:to>
                                        <p:strVal val="hidden"/>
                                      </p:to>
                                    </p:set>
                                  </p:childTnLst>
                                </p:cTn>
                              </p:par>
                              <p:par>
                                <p:cTn id="9" presetID="12" presetClass="exit" presetSubtype="1" fill="hold" nodeType="withEffect">
                                  <p:stCondLst>
                                    <p:cond delay="0"/>
                                  </p:stCondLst>
                                  <p:childTnLst>
                                    <p:anim calcmode="lin" valueType="num">
                                      <p:cBhvr additive="base">
                                        <p:cTn id="10" dur="3000"/>
                                        <p:tgtEl>
                                          <p:spTgt spid="9"/>
                                        </p:tgtEl>
                                        <p:attrNameLst>
                                          <p:attrName>ppt_y</p:attrName>
                                        </p:attrNameLst>
                                      </p:cBhvr>
                                      <p:tavLst>
                                        <p:tav tm="0">
                                          <p:val>
                                            <p:strVal val="#ppt_y"/>
                                          </p:val>
                                        </p:tav>
                                        <p:tav tm="100000">
                                          <p:val>
                                            <p:strVal val="#ppt_y-#ppt_h*1.125000"/>
                                          </p:val>
                                        </p:tav>
                                      </p:tavLst>
                                    </p:anim>
                                    <p:animEffect transition="out" filter="wipe(up)">
                                      <p:cBhvr>
                                        <p:cTn id="11" dur="3000"/>
                                        <p:tgtEl>
                                          <p:spTgt spid="9"/>
                                        </p:tgtEl>
                                      </p:cBhvr>
                                    </p:animEffect>
                                    <p:set>
                                      <p:cBhvr>
                                        <p:cTn id="12" dur="1" fill="hold">
                                          <p:stCondLst>
                                            <p:cond delay="2999"/>
                                          </p:stCondLst>
                                        </p:cTn>
                                        <p:tgtEl>
                                          <p:spTgt spid="9"/>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5"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anim calcmode="lin" valueType="num">
                                      <p:cBhvr>
                                        <p:cTn id="19"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0" dur="3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3">
            <a:extLst>
              <a:ext uri="{28A0092B-C50C-407E-A947-70E740481C1C}">
                <a14:useLocalDpi xmlns:a14="http://schemas.microsoft.com/office/drawing/2010/main" val="0"/>
              </a:ext>
            </a:extLst>
          </a:blip>
          <a:srcRect t="939"/>
          <a:stretch/>
        </p:blipFill>
        <p:spPr>
          <a:xfrm>
            <a:off x="0" y="-38637"/>
            <a:ext cx="12191999" cy="6858000"/>
          </a:xfrm>
          <a:prstGeom prst="rect">
            <a:avLst/>
          </a:prstGeom>
        </p:spPr>
      </p:pic>
      <p:pic>
        <p:nvPicPr>
          <p:cNvPr id="5" name="Picture 2" descr="http://4.bp.blogspot.com/_ib9VKPnSRuQ/TS5BYlIiUjI/AAAAAAAADGQ/oGf5TnVtUp4/s1600/bendiciones567.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959106" y="352895"/>
            <a:ext cx="2684527" cy="2723210"/>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7131122" y="3429000"/>
            <a:ext cx="4170773" cy="1200329"/>
          </a:xfrm>
          <a:prstGeom prst="rect">
            <a:avLst/>
          </a:prstGeom>
          <a:noFill/>
        </p:spPr>
        <p:txBody>
          <a:bodyPr wrap="square" rtlCol="0">
            <a:spAutoFit/>
          </a:bodyPr>
          <a:lstStyle/>
          <a:p>
            <a:r>
              <a:rPr lang="es-PE" b="1" dirty="0" smtClean="0">
                <a:solidFill>
                  <a:srgbClr val="7030A0"/>
                </a:solidFill>
                <a:latin typeface="Monotype Corsiva" panose="03010101010201010101" pitchFamily="66" charset="0"/>
              </a:rPr>
              <a:t>Diseño       : Amore</a:t>
            </a:r>
          </a:p>
          <a:p>
            <a:r>
              <a:rPr lang="es-PE" b="1" dirty="0" smtClean="0">
                <a:solidFill>
                  <a:srgbClr val="7030A0"/>
                </a:solidFill>
                <a:latin typeface="Monotype Corsiva" panose="03010101010201010101" pitchFamily="66" charset="0"/>
              </a:rPr>
              <a:t>Tema         : Las </a:t>
            </a:r>
            <a:r>
              <a:rPr lang="es-PE" b="1" dirty="0" smtClean="0">
                <a:solidFill>
                  <a:srgbClr val="7030A0"/>
                </a:solidFill>
                <a:latin typeface="Monotype Corsiva" panose="03010101010201010101" pitchFamily="66" charset="0"/>
              </a:rPr>
              <a:t>Mejores </a:t>
            </a:r>
            <a:r>
              <a:rPr lang="es-PE" b="1" dirty="0" smtClean="0">
                <a:solidFill>
                  <a:srgbClr val="7030A0"/>
                </a:solidFill>
                <a:latin typeface="Monotype Corsiva" panose="03010101010201010101" pitchFamily="66" charset="0"/>
              </a:rPr>
              <a:t>Ded</a:t>
            </a:r>
            <a:r>
              <a:rPr lang="es-PE" b="1" dirty="0" smtClean="0">
                <a:solidFill>
                  <a:srgbClr val="7030A0"/>
                </a:solidFill>
                <a:latin typeface="Monotype Corsiva" panose="03010101010201010101" pitchFamily="66" charset="0"/>
              </a:rPr>
              <a:t>icatorias </a:t>
            </a:r>
            <a:r>
              <a:rPr lang="es-PE" b="1" dirty="0" smtClean="0">
                <a:solidFill>
                  <a:srgbClr val="7030A0"/>
                </a:solidFill>
                <a:latin typeface="Monotype Corsiva" panose="03010101010201010101" pitchFamily="66" charset="0"/>
              </a:rPr>
              <a:t>a Papá</a:t>
            </a:r>
          </a:p>
          <a:p>
            <a:r>
              <a:rPr lang="es-PE" b="1" dirty="0" smtClean="0">
                <a:solidFill>
                  <a:srgbClr val="7030A0"/>
                </a:solidFill>
                <a:latin typeface="Monotype Corsiva" panose="03010101010201010101" pitchFamily="66" charset="0"/>
              </a:rPr>
              <a:t>Música     : Papá</a:t>
            </a:r>
          </a:p>
          <a:p>
            <a:r>
              <a:rPr lang="es-PE" b="1" dirty="0" smtClean="0">
                <a:solidFill>
                  <a:srgbClr val="7030A0"/>
                </a:solidFill>
                <a:latin typeface="Monotype Corsiva" panose="03010101010201010101" pitchFamily="66" charset="0"/>
              </a:rPr>
              <a:t>Interprete : Óscar Medina</a:t>
            </a:r>
            <a:endParaRPr lang="es-PE" b="1" dirty="0">
              <a:solidFill>
                <a:srgbClr val="7030A0"/>
              </a:solidFill>
              <a:latin typeface="Monotype Corsiva" panose="03010101010201010101" pitchFamily="66" charset="0"/>
            </a:endParaRPr>
          </a:p>
        </p:txBody>
      </p:sp>
      <p:grpSp>
        <p:nvGrpSpPr>
          <p:cNvPr id="7" name="Grupo 6"/>
          <p:cNvGrpSpPr/>
          <p:nvPr/>
        </p:nvGrpSpPr>
        <p:grpSpPr>
          <a:xfrm>
            <a:off x="11410681" y="5911403"/>
            <a:ext cx="781317" cy="936818"/>
            <a:chOff x="4771145" y="4689809"/>
            <a:chExt cx="1381680" cy="1006379"/>
          </a:xfrm>
        </p:grpSpPr>
        <p:pic>
          <p:nvPicPr>
            <p:cNvPr id="8" name="Picture 4" descr="https://isabelgaviota.files.wordpress.com/2011/02/000w054r0td.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71145" y="4689809"/>
              <a:ext cx="1381680" cy="1006379"/>
            </a:xfrm>
            <a:prstGeom prst="rect">
              <a:avLst/>
            </a:prstGeom>
            <a:noFill/>
            <a:extLst>
              <a:ext uri="{909E8E84-426E-40DD-AFC4-6F175D3DCCD1}">
                <a14:hiddenFill xmlns:a14="http://schemas.microsoft.com/office/drawing/2010/main">
                  <a:solidFill>
                    <a:srgbClr val="FFFFFF"/>
                  </a:solidFill>
                </a14:hiddenFill>
              </a:ext>
            </a:extLst>
          </p:spPr>
        </p:pic>
        <p:sp>
          <p:nvSpPr>
            <p:cNvPr id="9" name="CuadroTexto 8"/>
            <p:cNvSpPr txBox="1"/>
            <p:nvPr/>
          </p:nvSpPr>
          <p:spPr>
            <a:xfrm rot="937010">
              <a:off x="4814459" y="4785433"/>
              <a:ext cx="1266506" cy="429819"/>
            </a:xfrm>
            <a:prstGeom prst="rect">
              <a:avLst/>
            </a:prstGeom>
            <a:noFill/>
          </p:spPr>
          <p:txBody>
            <a:bodyPr wrap="square" rtlCol="0">
              <a:spAutoFit/>
            </a:bodyPr>
            <a:lstStyle/>
            <a:p>
              <a:r>
                <a:rPr lang="es-ES" sz="1600" b="1" dirty="0" smtClean="0">
                  <a:solidFill>
                    <a:srgbClr val="0000FF"/>
                  </a:solidFill>
                  <a:latin typeface="Monotype Corsiva" panose="03010101010201010101" pitchFamily="66" charset="0"/>
                </a:rPr>
                <a:t>Amor</a:t>
              </a:r>
              <a:r>
                <a:rPr lang="es-ES" sz="2000" b="1" dirty="0" smtClean="0">
                  <a:solidFill>
                    <a:srgbClr val="0000FF"/>
                  </a:solidFill>
                  <a:latin typeface="Monotype Corsiva" panose="03010101010201010101" pitchFamily="66" charset="0"/>
                </a:rPr>
                <a:t>e</a:t>
              </a:r>
              <a:endParaRPr lang="es-ES" sz="2000" b="1" dirty="0">
                <a:solidFill>
                  <a:srgbClr val="0000FF"/>
                </a:solidFill>
                <a:latin typeface="Monotype Corsiva" panose="03010101010201010101" pitchFamily="66" charset="0"/>
              </a:endParaRPr>
            </a:p>
          </p:txBody>
        </p:sp>
      </p:grpSp>
      <p:pic>
        <p:nvPicPr>
          <p:cNvPr id="10" name="Picture 4" descr="http://gifgifs.com/animations/names/y/yolanda/yolanda-855195.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800045" y="5383370"/>
            <a:ext cx="2575775" cy="101237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descr="C:\Documents and Settings\Servidor\Mis documentos\besos-mariposa-labios-gif.gif"/>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376599" y="0"/>
            <a:ext cx="925296" cy="991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8" descr="C:\Documents and Settings\Servidor\Mis documentos\besos-mariposa-labios-gif.gif"/>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52937" y="-38637"/>
            <a:ext cx="942332" cy="1107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fecha 1"/>
          <p:cNvSpPr>
            <a:spLocks noGrp="1"/>
          </p:cNvSpPr>
          <p:nvPr>
            <p:ph type="dt" sz="half" idx="10"/>
          </p:nvPr>
        </p:nvSpPr>
        <p:spPr/>
        <p:txBody>
          <a:bodyPr/>
          <a:lstStyle/>
          <a:p>
            <a:fld id="{724CE023-74D4-4FDB-BEB5-F6EBA4EC5751}" type="datetime1">
              <a:rPr lang="es-PE" sz="1600" b="1" smtClean="0">
                <a:solidFill>
                  <a:srgbClr val="7030A0"/>
                </a:solidFill>
                <a:latin typeface="Monotype Corsiva" panose="03010101010201010101" pitchFamily="66" charset="0"/>
              </a:rPr>
              <a:t>18/06/2016</a:t>
            </a:fld>
            <a:endParaRPr lang="es-PE" sz="1600" b="1" dirty="0">
              <a:solidFill>
                <a:srgbClr val="7030A0"/>
              </a:solidFill>
              <a:latin typeface="Monotype Corsiva" panose="03010101010201010101" pitchFamily="66" charset="0"/>
            </a:endParaRPr>
          </a:p>
        </p:txBody>
      </p:sp>
    </p:spTree>
    <p:extLst>
      <p:ext uri="{BB962C8B-B14F-4D97-AF65-F5344CB8AC3E}">
        <p14:creationId xmlns:p14="http://schemas.microsoft.com/office/powerpoint/2010/main" val="186243526"/>
      </p:ext>
    </p:extLst>
  </p:cSld>
  <p:clrMapOvr>
    <a:masterClrMapping/>
  </p:clrMapOvr>
  <mc:AlternateContent xmlns:mc="http://schemas.openxmlformats.org/markup-compatibility/2006">
    <mc:Choice xmlns:p14="http://schemas.microsoft.com/office/powerpoint/2010/main" Requires="p14">
      <p:transition spd="slow" p14:dur="3000" advTm="8000"/>
    </mc:Choice>
    <mc:Fallback>
      <p:transition spd="slow" advTm="8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endParaRPr lang="es-PE">
              <a:solidFill>
                <a:srgbClr val="000000"/>
              </a:solidFill>
            </a:endParaRPr>
          </a:p>
        </p:txBody>
      </p:sp>
      <p:sp>
        <p:nvSpPr>
          <p:cNvPr id="205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pPr>
            <a:endParaRPr lang="es-PE">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3000" advTm="8000">
        <p:fade thruBlk="1"/>
      </p:transition>
    </mc:Choice>
    <mc:Fallback>
      <p:transition spd="slow" advTm="8000">
        <p:fade thruBlk="1"/>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826</TotalTime>
  <Words>570</Words>
  <Application>Microsoft Office PowerPoint</Application>
  <PresentationFormat>Panorámica</PresentationFormat>
  <Paragraphs>38</Paragraphs>
  <Slides>17</Slides>
  <Notes>1</Notes>
  <HiddenSlides>0</HiddenSlides>
  <MMClips>0</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17</vt:i4>
      </vt:variant>
    </vt:vector>
  </HeadingPairs>
  <TitlesOfParts>
    <vt:vector size="26" baseType="lpstr">
      <vt:lpstr>Arial</vt:lpstr>
      <vt:lpstr>Calibri</vt:lpstr>
      <vt:lpstr>Calibri Light</vt:lpstr>
      <vt:lpstr>Kristen ITC</vt:lpstr>
      <vt:lpstr>Monotype Corsiva</vt:lpstr>
      <vt:lpstr>Times New Roman</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Amore</dc:creator>
  <cp:lastModifiedBy>Servidor</cp:lastModifiedBy>
  <cp:revision>62</cp:revision>
  <dcterms:created xsi:type="dcterms:W3CDTF">2016-06-15T20:58:41Z</dcterms:created>
  <dcterms:modified xsi:type="dcterms:W3CDTF">2016-06-18T22:13:22Z</dcterms:modified>
</cp:coreProperties>
</file>