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97.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0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11"/>
  </p:notesMasterIdLst>
  <p:sldIdLst>
    <p:sldId id="372" r:id="rId3"/>
    <p:sldId id="287" r:id="rId4"/>
    <p:sldId id="284" r:id="rId5"/>
    <p:sldId id="258" r:id="rId6"/>
    <p:sldId id="259" r:id="rId7"/>
    <p:sldId id="273" r:id="rId8"/>
    <p:sldId id="274" r:id="rId9"/>
    <p:sldId id="260" r:id="rId10"/>
    <p:sldId id="262" r:id="rId11"/>
    <p:sldId id="265" r:id="rId12"/>
    <p:sldId id="266" r:id="rId13"/>
    <p:sldId id="269" r:id="rId14"/>
    <p:sldId id="270" r:id="rId15"/>
    <p:sldId id="271" r:id="rId16"/>
    <p:sldId id="272" r:id="rId17"/>
    <p:sldId id="263" r:id="rId18"/>
    <p:sldId id="281" r:id="rId19"/>
    <p:sldId id="261" r:id="rId20"/>
    <p:sldId id="264" r:id="rId21"/>
    <p:sldId id="282" r:id="rId22"/>
    <p:sldId id="283" r:id="rId23"/>
    <p:sldId id="256" r:id="rId24"/>
    <p:sldId id="257" r:id="rId25"/>
    <p:sldId id="275" r:id="rId26"/>
    <p:sldId id="276" r:id="rId27"/>
    <p:sldId id="277" r:id="rId28"/>
    <p:sldId id="278" r:id="rId29"/>
    <p:sldId id="285" r:id="rId30"/>
    <p:sldId id="286"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267" r:id="rId52"/>
    <p:sldId id="268"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35" r:id="rId67"/>
    <p:sldId id="336" r:id="rId68"/>
    <p:sldId id="337" r:id="rId69"/>
    <p:sldId id="329" r:id="rId70"/>
    <p:sldId id="330" r:id="rId71"/>
    <p:sldId id="332" r:id="rId72"/>
    <p:sldId id="333" r:id="rId73"/>
    <p:sldId id="334" r:id="rId74"/>
    <p:sldId id="331" r:id="rId75"/>
    <p:sldId id="338" r:id="rId76"/>
    <p:sldId id="339" r:id="rId77"/>
    <p:sldId id="340" r:id="rId78"/>
    <p:sldId id="341" r:id="rId79"/>
    <p:sldId id="342" r:id="rId80"/>
    <p:sldId id="343" r:id="rId81"/>
    <p:sldId id="354" r:id="rId82"/>
    <p:sldId id="356" r:id="rId83"/>
    <p:sldId id="355" r:id="rId84"/>
    <p:sldId id="321" r:id="rId85"/>
    <p:sldId id="322" r:id="rId86"/>
    <p:sldId id="327" r:id="rId87"/>
    <p:sldId id="328" r:id="rId88"/>
    <p:sldId id="362" r:id="rId89"/>
    <p:sldId id="370" r:id="rId90"/>
    <p:sldId id="347" r:id="rId91"/>
    <p:sldId id="352" r:id="rId92"/>
    <p:sldId id="363" r:id="rId93"/>
    <p:sldId id="364" r:id="rId94"/>
    <p:sldId id="365" r:id="rId95"/>
    <p:sldId id="366" r:id="rId96"/>
    <p:sldId id="367" r:id="rId97"/>
    <p:sldId id="368" r:id="rId98"/>
    <p:sldId id="279" r:id="rId99"/>
    <p:sldId id="280" r:id="rId100"/>
    <p:sldId id="323" r:id="rId101"/>
    <p:sldId id="325" r:id="rId102"/>
    <p:sldId id="369" r:id="rId103"/>
    <p:sldId id="371" r:id="rId104"/>
    <p:sldId id="326" r:id="rId105"/>
    <p:sldId id="324" r:id="rId106"/>
    <p:sldId id="346" r:id="rId107"/>
    <p:sldId id="348" r:id="rId108"/>
    <p:sldId id="357" r:id="rId109"/>
    <p:sldId id="373" r:id="rId110"/>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Ia4a0f81JzAQQPHJQbj/A==" hashData="60ggW3WXNLbTDw2Wc2pXVDbSaf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CC00CC"/>
    <a:srgbClr val="00FFCC"/>
    <a:srgbClr val="009900"/>
    <a:srgbClr val="66FF33"/>
  </p:clrMru>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4599" autoAdjust="0"/>
  </p:normalViewPr>
  <p:slideViewPr>
    <p:cSldViewPr>
      <p:cViewPr varScale="1">
        <p:scale>
          <a:sx n="65" d="100"/>
          <a:sy n="65" d="100"/>
        </p:scale>
        <p:origin x="-1306" y="-67"/>
      </p:cViewPr>
      <p:guideLst>
        <p:guide orient="horz" pos="2160"/>
        <p:guide pos="2880"/>
      </p:guideLst>
    </p:cSldViewPr>
  </p:slideViewPr>
  <p:notesTextViewPr>
    <p:cViewPr>
      <p:scale>
        <a:sx n="100" d="100"/>
        <a:sy n="100" d="100"/>
      </p:scale>
      <p:origin x="0" y="0"/>
    </p:cViewPr>
  </p:notesTextViewPr>
  <p:sorterViewPr>
    <p:cViewPr>
      <p:scale>
        <a:sx n="66" d="100"/>
        <a:sy n="66" d="100"/>
      </p:scale>
      <p:origin x="0" y="7272"/>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presProps" Target="presProps.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110" Type="http://schemas.openxmlformats.org/officeDocument/2006/relationships/slide" Target="slides/slide108.xml"/><Relationship Id="rId115"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13B0F31-ABFC-4C9D-A464-2510EF78356B}" type="datetimeFigureOut">
              <a:rPr lang="es-MX" smtClean="0"/>
              <a:pPr/>
              <a:t>17/09/2012</a:t>
            </a:fld>
            <a:endParaRPr lang="es-MX"/>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5A5157-202A-4D6F-A232-D0ACCDD8CF55}" type="slidenum">
              <a:rPr lang="es-MX" smtClean="0"/>
              <a:pPr/>
              <a:t>‹Nº›</a:t>
            </a:fld>
            <a:endParaRPr lang="es-MX"/>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436554B7-1060-4369-84C3-7D4CA148305F}" type="datetimeFigureOut">
              <a:rPr lang="es-MX" smtClean="0"/>
              <a:pPr/>
              <a:t>17/09/2012</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D8D5858D-8D17-49A2-96F4-912520ABB33B}"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436554B7-1060-4369-84C3-7D4CA148305F}" type="datetimeFigureOut">
              <a:rPr lang="es-MX" smtClean="0"/>
              <a:pPr/>
              <a:t>17/09/2012</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D8D5858D-8D17-49A2-96F4-912520ABB33B}"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36554B7-1060-4369-84C3-7D4CA148305F}" type="datetimeFigureOut">
              <a:rPr lang="es-MX" smtClean="0"/>
              <a:pPr/>
              <a:t>17/09/2012</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D8D5858D-8D17-49A2-96F4-912520ABB33B}" type="slidenum">
              <a:rPr lang="es-MX" smtClean="0"/>
              <a:pPr/>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436554B7-1060-4369-84C3-7D4CA148305F}" type="datetimeFigureOut">
              <a:rPr lang="es-MX" smtClean="0"/>
              <a:pPr/>
              <a:t>17/09/2012</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D8D5858D-8D17-49A2-96F4-912520ABB33B}"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436554B7-1060-4369-84C3-7D4CA148305F}" type="datetimeFigureOut">
              <a:rPr lang="es-MX" smtClean="0"/>
              <a:pPr/>
              <a:t>17/09/2012</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D8D5858D-8D17-49A2-96F4-912520ABB33B}"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436554B7-1060-4369-84C3-7D4CA148305F}" type="datetimeFigureOut">
              <a:rPr lang="es-MX" smtClean="0"/>
              <a:pPr/>
              <a:t>17/09/2012</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D8D5858D-8D17-49A2-96F4-912520ABB33B}"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36554B7-1060-4369-84C3-7D4CA148305F}" type="datetimeFigureOut">
              <a:rPr lang="es-MX" smtClean="0"/>
              <a:pPr/>
              <a:t>17/09/2012</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D8D5858D-8D17-49A2-96F4-912520ABB33B}"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36554B7-1060-4369-84C3-7D4CA148305F}" type="datetimeFigureOut">
              <a:rPr lang="es-MX" smtClean="0"/>
              <a:pPr/>
              <a:t>17/09/2012</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D8D5858D-8D17-49A2-96F4-912520ABB33B}"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36554B7-1060-4369-84C3-7D4CA148305F}" type="datetimeFigureOut">
              <a:rPr lang="es-MX" smtClean="0"/>
              <a:pPr/>
              <a:t>17/09/2012</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D8D5858D-8D17-49A2-96F4-912520ABB33B}" type="slidenum">
              <a:rPr lang="es-MX" smtClean="0"/>
              <a:pPr/>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436554B7-1060-4369-84C3-7D4CA148305F}" type="datetimeFigureOut">
              <a:rPr lang="es-MX" smtClean="0"/>
              <a:pPr/>
              <a:t>17/09/2012</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D8D5858D-8D17-49A2-96F4-912520ABB33B}"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436554B7-1060-4369-84C3-7D4CA148305F}" type="datetimeFigureOut">
              <a:rPr lang="es-MX" smtClean="0"/>
              <a:pPr/>
              <a:t>17/09/2012</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D8D5858D-8D17-49A2-96F4-912520ABB33B}" type="slidenum">
              <a:rPr lang="es-MX" smtClean="0"/>
              <a:pPr/>
              <a:t>‹Nº›</a:t>
            </a:fld>
            <a:endParaRPr lang="es-MX"/>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E51B555-A27B-45B1-A75E-F51A637170A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6554B7-1060-4369-84C3-7D4CA148305F}" type="datetimeFigureOut">
              <a:rPr lang="es-MX" smtClean="0"/>
              <a:pPr/>
              <a:t>17/09/2012</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D5858D-8D17-49A2-96F4-912520ABB33B}"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2EC8B398-FC59-4E18-888A-1C04B38ED2B3}"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slide" Target="slide40.xml"/><Relationship Id="rId13" Type="http://schemas.openxmlformats.org/officeDocument/2006/relationships/slide" Target="slide50.xml"/><Relationship Id="rId18" Type="http://schemas.openxmlformats.org/officeDocument/2006/relationships/slide" Target="slide60.xml"/><Relationship Id="rId26" Type="http://schemas.openxmlformats.org/officeDocument/2006/relationships/slide" Target="slide76.xml"/><Relationship Id="rId3" Type="http://schemas.openxmlformats.org/officeDocument/2006/relationships/slide" Target="slide30.xml"/><Relationship Id="rId21" Type="http://schemas.openxmlformats.org/officeDocument/2006/relationships/slide" Target="slide66.xml"/><Relationship Id="rId7" Type="http://schemas.openxmlformats.org/officeDocument/2006/relationships/slide" Target="slide38.xml"/><Relationship Id="rId12" Type="http://schemas.openxmlformats.org/officeDocument/2006/relationships/slide" Target="slide48.xml"/><Relationship Id="rId17" Type="http://schemas.openxmlformats.org/officeDocument/2006/relationships/slide" Target="slide58.xml"/><Relationship Id="rId25" Type="http://schemas.openxmlformats.org/officeDocument/2006/relationships/slide" Target="slide74.xml"/><Relationship Id="rId2" Type="http://schemas.openxmlformats.org/officeDocument/2006/relationships/slide" Target="slide28.xml"/><Relationship Id="rId16" Type="http://schemas.openxmlformats.org/officeDocument/2006/relationships/slide" Target="slide56.xml"/><Relationship Id="rId20" Type="http://schemas.openxmlformats.org/officeDocument/2006/relationships/slide" Target="slide64.xml"/><Relationship Id="rId29"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slide" Target="slide36.xml"/><Relationship Id="rId11" Type="http://schemas.openxmlformats.org/officeDocument/2006/relationships/slide" Target="slide46.xml"/><Relationship Id="rId24" Type="http://schemas.openxmlformats.org/officeDocument/2006/relationships/slide" Target="slide72.xml"/><Relationship Id="rId32" Type="http://schemas.openxmlformats.org/officeDocument/2006/relationships/image" Target="../media/image4.png"/><Relationship Id="rId5" Type="http://schemas.openxmlformats.org/officeDocument/2006/relationships/slide" Target="slide34.xml"/><Relationship Id="rId15" Type="http://schemas.openxmlformats.org/officeDocument/2006/relationships/slide" Target="slide54.xml"/><Relationship Id="rId23" Type="http://schemas.openxmlformats.org/officeDocument/2006/relationships/slide" Target="slide70.xml"/><Relationship Id="rId28" Type="http://schemas.openxmlformats.org/officeDocument/2006/relationships/slide" Target="slide80.xml"/><Relationship Id="rId10" Type="http://schemas.openxmlformats.org/officeDocument/2006/relationships/slide" Target="slide44.xml"/><Relationship Id="rId19" Type="http://schemas.openxmlformats.org/officeDocument/2006/relationships/slide" Target="slide62.xml"/><Relationship Id="rId31" Type="http://schemas.openxmlformats.org/officeDocument/2006/relationships/slide" Target="slide3.xml"/><Relationship Id="rId4" Type="http://schemas.openxmlformats.org/officeDocument/2006/relationships/slide" Target="slide32.xml"/><Relationship Id="rId9" Type="http://schemas.openxmlformats.org/officeDocument/2006/relationships/slide" Target="slide42.xml"/><Relationship Id="rId14" Type="http://schemas.openxmlformats.org/officeDocument/2006/relationships/slide" Target="slide52.xml"/><Relationship Id="rId22" Type="http://schemas.openxmlformats.org/officeDocument/2006/relationships/slide" Target="slide68.xml"/><Relationship Id="rId27" Type="http://schemas.openxmlformats.org/officeDocument/2006/relationships/slide" Target="slide78.xml"/><Relationship Id="rId30" Type="http://schemas.openxmlformats.org/officeDocument/2006/relationships/slide" Target="slide107.xml"/></Relationships>
</file>

<file path=ppt/slides/_rels/slide3.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slide" Target="slide26.xml"/><Relationship Id="rId3" Type="http://schemas.openxmlformats.org/officeDocument/2006/relationships/slide" Target="slide8.xml"/><Relationship Id="rId7" Type="http://schemas.openxmlformats.org/officeDocument/2006/relationships/slide" Target="slide24.xml"/><Relationship Id="rId12" Type="http://schemas.openxmlformats.org/officeDocument/2006/relationships/slide" Target="slide22.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20.xml"/><Relationship Id="rId11" Type="http://schemas.openxmlformats.org/officeDocument/2006/relationships/slide" Target="slide18.xml"/><Relationship Id="rId5" Type="http://schemas.openxmlformats.org/officeDocument/2006/relationships/slide" Target="slide16.xml"/><Relationship Id="rId15" Type="http://schemas.openxmlformats.org/officeDocument/2006/relationships/image" Target="../media/image6.jpeg"/><Relationship Id="rId10" Type="http://schemas.openxmlformats.org/officeDocument/2006/relationships/slide" Target="slide14.xml"/><Relationship Id="rId4" Type="http://schemas.openxmlformats.org/officeDocument/2006/relationships/slide" Target="slide12.xml"/><Relationship Id="rId9" Type="http://schemas.openxmlformats.org/officeDocument/2006/relationships/slide" Target="slide10.xml"/><Relationship Id="rId1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slide" Target="slide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 Target="slide3.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gif"/></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image" Target="../media/image19.gif"/><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image" Target="../media/image18.gif"/><Relationship Id="rId5" Type="http://schemas.openxmlformats.org/officeDocument/2006/relationships/image" Target="../media/image17.gif"/><Relationship Id="rId4" Type="http://schemas.openxmlformats.org/officeDocument/2006/relationships/image" Target="../media/image16.gif"/></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 Target="slide3.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gif"/></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 Target="slide3.xml"/><Relationship Id="rId1" Type="http://schemas.openxmlformats.org/officeDocument/2006/relationships/slideLayout" Target="../slideLayouts/slideLayout2.xml"/><Relationship Id="rId5" Type="http://schemas.openxmlformats.org/officeDocument/2006/relationships/image" Target="../media/image25.gif"/><Relationship Id="rId4" Type="http://schemas.openxmlformats.org/officeDocument/2006/relationships/image" Target="../media/image24.gif"/></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slide" Target="slide2.xml"/><Relationship Id="rId7" Type="http://schemas.openxmlformats.org/officeDocument/2006/relationships/image" Target="../media/image30.gif"/><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image" Target="../media/image29.gif"/><Relationship Id="rId5" Type="http://schemas.openxmlformats.org/officeDocument/2006/relationships/image" Target="../media/image28.gif"/><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image" Target="../media/image35.gif"/><Relationship Id="rId5" Type="http://schemas.openxmlformats.org/officeDocument/2006/relationships/image" Target="../media/image34.gif"/><Relationship Id="rId4" Type="http://schemas.openxmlformats.org/officeDocument/2006/relationships/image" Target="../media/image33.gif"/></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40.gif"/><Relationship Id="rId3" Type="http://schemas.openxmlformats.org/officeDocument/2006/relationships/slide" Target="slide2.xml"/><Relationship Id="rId7" Type="http://schemas.openxmlformats.org/officeDocument/2006/relationships/image" Target="../media/image39.jpeg"/><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hyperlink" Target="http://www.rinconespecial.com.ar/imagen/producto/extra_grande/1783-es-529-p-mom-kids2.jpg" TargetMode="External"/><Relationship Id="rId5" Type="http://schemas.openxmlformats.org/officeDocument/2006/relationships/image" Target="../media/image38.jpeg"/><Relationship Id="rId10" Type="http://schemas.openxmlformats.org/officeDocument/2006/relationships/image" Target="../media/image42.gif"/><Relationship Id="rId4" Type="http://schemas.openxmlformats.org/officeDocument/2006/relationships/image" Target="../media/image37.gif"/><Relationship Id="rId9" Type="http://schemas.openxmlformats.org/officeDocument/2006/relationships/image" Target="../media/image41.jpeg"/></Relationships>
</file>

<file path=ppt/slides/_rels/slide2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2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image" Target="../media/image47.gif"/><Relationship Id="rId5" Type="http://schemas.openxmlformats.org/officeDocument/2006/relationships/image" Target="../media/image46.jpeg"/><Relationship Id="rId4" Type="http://schemas.openxmlformats.org/officeDocument/2006/relationships/image" Target="../media/image45.png"/></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52.gif"/><Relationship Id="rId3" Type="http://schemas.openxmlformats.org/officeDocument/2006/relationships/slide" Target="slide2.xml"/><Relationship Id="rId7" Type="http://schemas.openxmlformats.org/officeDocument/2006/relationships/hyperlink" Target="http://3.bp.blogspot.com/-Njrda17VcME/TeG9SL_xJUI/AAAAAAAAIRM/sXmSGt12qrA/s1600/doll_135.gif" TargetMode="Externa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image" Target="../media/image51.gif"/><Relationship Id="rId5" Type="http://schemas.openxmlformats.org/officeDocument/2006/relationships/image" Target="../media/image50.png"/><Relationship Id="rId4" Type="http://schemas.openxmlformats.org/officeDocument/2006/relationships/image" Target="../media/image49.pn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image" Target="../media/image56.png"/><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image" Target="../media/image55.gif"/><Relationship Id="rId5" Type="http://schemas.openxmlformats.org/officeDocument/2006/relationships/image" Target="../media/image54.gif"/><Relationship Id="rId4" Type="http://schemas.openxmlformats.org/officeDocument/2006/relationships/hyperlink" Target="http://2.bp.blogspot.com/-Ig4c8x9G0r8/TeG9IlTgEzI/AAAAAAAAIQ0/lmM0ryHAgcQ/s1600/niosvariospaises.gif"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58.gif"/><Relationship Id="rId7" Type="http://schemas.openxmlformats.org/officeDocument/2006/relationships/image" Target="../media/image62.gif"/><Relationship Id="rId2" Type="http://schemas.openxmlformats.org/officeDocument/2006/relationships/image" Target="../media/image57.jpeg"/><Relationship Id="rId1" Type="http://schemas.openxmlformats.org/officeDocument/2006/relationships/slideLayout" Target="../slideLayouts/slideLayout2.xml"/><Relationship Id="rId6" Type="http://schemas.openxmlformats.org/officeDocument/2006/relationships/image" Target="../media/image61.gif"/><Relationship Id="rId5" Type="http://schemas.openxmlformats.org/officeDocument/2006/relationships/image" Target="../media/image60.gif"/><Relationship Id="rId4" Type="http://schemas.openxmlformats.org/officeDocument/2006/relationships/image" Target="../media/image59.gif"/></Relationships>
</file>

<file path=ppt/slides/_rels/slide2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5.gif"/><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8.gif"/><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1.gif"/><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4.gif"/><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75.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7.gif"/><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0.gif"/><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3.gif"/><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86.gif"/><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89.gif"/><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00.gif"/><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07.gif"/><Relationship Id="rId2" Type="http://schemas.openxmlformats.org/officeDocument/2006/relationships/image" Target="../media/image106.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08.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4.gif"/><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11.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13.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15.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17.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19.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21.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23.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8" Type="http://schemas.openxmlformats.org/officeDocument/2006/relationships/hyperlink" Target="http://mundoamor.es/la-serpiente" TargetMode="External"/><Relationship Id="rId13" Type="http://schemas.openxmlformats.org/officeDocument/2006/relationships/slide" Target="slide101.xml"/><Relationship Id="rId18" Type="http://schemas.openxmlformats.org/officeDocument/2006/relationships/slide" Target="slide2.xml"/><Relationship Id="rId3" Type="http://schemas.openxmlformats.org/officeDocument/2006/relationships/slide" Target="slide85.xml"/><Relationship Id="rId7" Type="http://schemas.openxmlformats.org/officeDocument/2006/relationships/slide" Target="slide93.xml"/><Relationship Id="rId12" Type="http://schemas.openxmlformats.org/officeDocument/2006/relationships/hyperlink" Target="http://mundoamor.es/el-mono" TargetMode="External"/><Relationship Id="rId17" Type="http://schemas.openxmlformats.org/officeDocument/2006/relationships/image" Target="../media/image126.jpeg"/><Relationship Id="rId2" Type="http://schemas.openxmlformats.org/officeDocument/2006/relationships/slide" Target="slide83.xml"/><Relationship Id="rId16" Type="http://schemas.openxmlformats.org/officeDocument/2006/relationships/hyperlink" Target="http://mundoamor.es/el-cerdo" TargetMode="External"/><Relationship Id="rId1" Type="http://schemas.openxmlformats.org/officeDocument/2006/relationships/slideLayout" Target="../slideLayouts/slideLayout2.xml"/><Relationship Id="rId6" Type="http://schemas.openxmlformats.org/officeDocument/2006/relationships/slide" Target="slide91.xml"/><Relationship Id="rId11" Type="http://schemas.openxmlformats.org/officeDocument/2006/relationships/slide" Target="slide99.xml"/><Relationship Id="rId5" Type="http://schemas.openxmlformats.org/officeDocument/2006/relationships/slide" Target="slide89.xml"/><Relationship Id="rId15" Type="http://schemas.openxmlformats.org/officeDocument/2006/relationships/slide" Target="slide105.xml"/><Relationship Id="rId10" Type="http://schemas.openxmlformats.org/officeDocument/2006/relationships/slide" Target="slide97.xml"/><Relationship Id="rId4" Type="http://schemas.openxmlformats.org/officeDocument/2006/relationships/slide" Target="slide87.xml"/><Relationship Id="rId9" Type="http://schemas.openxmlformats.org/officeDocument/2006/relationships/slide" Target="slide95.xml"/><Relationship Id="rId14" Type="http://schemas.openxmlformats.org/officeDocument/2006/relationships/slide" Target="slide103.xml"/></Relationships>
</file>

<file path=ppt/slides/_rels/slide83.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slide" Target="slide82.xml"/><Relationship Id="rId7" Type="http://schemas.openxmlformats.org/officeDocument/2006/relationships/image" Target="../media/image130.gif"/><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image" Target="../media/image129.gif"/><Relationship Id="rId5" Type="http://schemas.openxmlformats.org/officeDocument/2006/relationships/image" Target="../media/image128.gif"/><Relationship Id="rId4" Type="http://schemas.openxmlformats.org/officeDocument/2006/relationships/hyperlink" Target="http://frasesparamsn.blogspot.com/" TargetMode="External"/></Relationships>
</file>

<file path=ppt/slides/_rels/slide85.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slide" Target="slide82.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image" Target="../media/image134.gif"/><Relationship Id="rId5" Type="http://schemas.openxmlformats.org/officeDocument/2006/relationships/image" Target="../media/image133.gif"/><Relationship Id="rId4" Type="http://schemas.openxmlformats.org/officeDocument/2006/relationships/image" Target="../media/image132.gif"/></Relationships>
</file>

<file path=ppt/slides/_rels/slide87.xml.rels><?xml version="1.0" encoding="UTF-8" standalone="yes"?>
<Relationships xmlns="http://schemas.openxmlformats.org/package/2006/relationships"><Relationship Id="rId2" Type="http://schemas.openxmlformats.org/officeDocument/2006/relationships/image" Target="../media/image135.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slide" Target="slide82.xml"/><Relationship Id="rId2" Type="http://schemas.openxmlformats.org/officeDocument/2006/relationships/slide" Target="slide2.xml"/><Relationship Id="rId1" Type="http://schemas.openxmlformats.org/officeDocument/2006/relationships/slideLayout" Target="../slideLayouts/slideLayout2.xml"/><Relationship Id="rId5" Type="http://schemas.openxmlformats.org/officeDocument/2006/relationships/image" Target="../media/image137.gif"/><Relationship Id="rId4" Type="http://schemas.openxmlformats.org/officeDocument/2006/relationships/image" Target="../media/image136.gif"/></Relationships>
</file>

<file path=ppt/slides/_rels/slide89.xml.rels><?xml version="1.0" encoding="UTF-8" standalone="yes"?>
<Relationships xmlns="http://schemas.openxmlformats.org/package/2006/relationships"><Relationship Id="rId2" Type="http://schemas.openxmlformats.org/officeDocument/2006/relationships/image" Target="../media/image138.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slide" Target="slide82.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image" Target="../media/image141.gif"/><Relationship Id="rId5" Type="http://schemas.openxmlformats.org/officeDocument/2006/relationships/image" Target="../media/image140.gif"/><Relationship Id="rId4" Type="http://schemas.openxmlformats.org/officeDocument/2006/relationships/image" Target="../media/image139.gif"/></Relationships>
</file>

<file path=ppt/slides/_rels/slide91.xml.rels><?xml version="1.0" encoding="UTF-8" standalone="yes"?>
<Relationships xmlns="http://schemas.openxmlformats.org/package/2006/relationships"><Relationship Id="rId2" Type="http://schemas.openxmlformats.org/officeDocument/2006/relationships/image" Target="../media/image142.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slide" Target="slide82.xml"/><Relationship Id="rId2" Type="http://schemas.openxmlformats.org/officeDocument/2006/relationships/slide" Target="slide2.xml"/><Relationship Id="rId1" Type="http://schemas.openxmlformats.org/officeDocument/2006/relationships/slideLayout" Target="../slideLayouts/slideLayout2.xml"/><Relationship Id="rId5" Type="http://schemas.openxmlformats.org/officeDocument/2006/relationships/image" Target="../media/image144.gif"/><Relationship Id="rId4" Type="http://schemas.openxmlformats.org/officeDocument/2006/relationships/image" Target="../media/image143.gif"/></Relationships>
</file>

<file path=ppt/slides/_rels/slide93.xml.rels><?xml version="1.0" encoding="UTF-8" standalone="yes"?>
<Relationships xmlns="http://schemas.openxmlformats.org/package/2006/relationships"><Relationship Id="rId2" Type="http://schemas.openxmlformats.org/officeDocument/2006/relationships/image" Target="../media/image145.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slide" Target="slide82.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image" Target="../media/image148.gif"/><Relationship Id="rId5" Type="http://schemas.openxmlformats.org/officeDocument/2006/relationships/image" Target="../media/image147.gif"/><Relationship Id="rId4" Type="http://schemas.openxmlformats.org/officeDocument/2006/relationships/image" Target="../media/image146.gif"/></Relationships>
</file>

<file path=ppt/slides/_rels/slide95.xml.rels><?xml version="1.0" encoding="UTF-8" standalone="yes"?>
<Relationships xmlns="http://schemas.openxmlformats.org/package/2006/relationships"><Relationship Id="rId2" Type="http://schemas.openxmlformats.org/officeDocument/2006/relationships/image" Target="../media/image149.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slide" Target="slide82.xml"/><Relationship Id="rId2" Type="http://schemas.openxmlformats.org/officeDocument/2006/relationships/slide" Target="slide2.xml"/><Relationship Id="rId1" Type="http://schemas.openxmlformats.org/officeDocument/2006/relationships/slideLayout" Target="../slideLayouts/slideLayout2.xml"/><Relationship Id="rId5" Type="http://schemas.openxmlformats.org/officeDocument/2006/relationships/image" Target="../media/image151.gif"/><Relationship Id="rId4" Type="http://schemas.openxmlformats.org/officeDocument/2006/relationships/image" Target="../media/image150.jpeg"/></Relationships>
</file>

<file path=ppt/slides/_rels/slide97.xml.rels><?xml version="1.0" encoding="UTF-8" standalone="yes"?>
<Relationships xmlns="http://schemas.openxmlformats.org/package/2006/relationships"><Relationship Id="rId2" Type="http://schemas.openxmlformats.org/officeDocument/2006/relationships/image" Target="../media/image152.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slide" Target="slide82.xml"/><Relationship Id="rId7" Type="http://schemas.openxmlformats.org/officeDocument/2006/relationships/image" Target="../media/image156.jpeg"/><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image" Target="../media/image155.gif"/><Relationship Id="rId5" Type="http://schemas.openxmlformats.org/officeDocument/2006/relationships/image" Target="../media/image154.gif"/><Relationship Id="rId4" Type="http://schemas.openxmlformats.org/officeDocument/2006/relationships/image" Target="../media/image153.gif"/></Relationships>
</file>

<file path=ppt/slides/_rels/slide99.xml.rels><?xml version="1.0" encoding="UTF-8" standalone="yes"?>
<Relationships xmlns="http://schemas.openxmlformats.org/package/2006/relationships"><Relationship Id="rId2" Type="http://schemas.openxmlformats.org/officeDocument/2006/relationships/image" Target="../media/image157.jpe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slide" Target="slide82.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image" Target="../media/image160.gif"/><Relationship Id="rId5" Type="http://schemas.openxmlformats.org/officeDocument/2006/relationships/image" Target="../media/image159.gif"/><Relationship Id="rId4" Type="http://schemas.openxmlformats.org/officeDocument/2006/relationships/image" Target="../media/image158.gif"/></Relationships>
</file>

<file path=ppt/slides/_rels/slide101.xml.rels><?xml version="1.0" encoding="UTF-8" standalone="yes"?>
<Relationships xmlns="http://schemas.openxmlformats.org/package/2006/relationships"><Relationship Id="rId2" Type="http://schemas.openxmlformats.org/officeDocument/2006/relationships/image" Target="../media/image161.jpe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slide" Target="slide82.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image" Target="../media/image164.gif"/><Relationship Id="rId5" Type="http://schemas.openxmlformats.org/officeDocument/2006/relationships/image" Target="../media/image163.gif"/><Relationship Id="rId4" Type="http://schemas.openxmlformats.org/officeDocument/2006/relationships/image" Target="../media/image162.gif"/></Relationships>
</file>

<file path=ppt/slides/_rels/slide103.xml.rels><?xml version="1.0" encoding="UTF-8" standalone="yes"?>
<Relationships xmlns="http://schemas.openxmlformats.org/package/2006/relationships"><Relationship Id="rId2" Type="http://schemas.openxmlformats.org/officeDocument/2006/relationships/image" Target="../media/image165.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slide" Target="slide82.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image" Target="../media/image168.jpeg"/><Relationship Id="rId5" Type="http://schemas.openxmlformats.org/officeDocument/2006/relationships/image" Target="../media/image167.gif"/><Relationship Id="rId4" Type="http://schemas.openxmlformats.org/officeDocument/2006/relationships/image" Target="../media/image166.gif"/></Relationships>
</file>

<file path=ppt/slides/_rels/slide105.xml.rels><?xml version="1.0" encoding="UTF-8" standalone="yes"?>
<Relationships xmlns="http://schemas.openxmlformats.org/package/2006/relationships"><Relationship Id="rId2" Type="http://schemas.openxmlformats.org/officeDocument/2006/relationships/image" Target="../media/image169.jpe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slide" Target="slide82.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image" Target="../media/image172.jpeg"/><Relationship Id="rId5" Type="http://schemas.openxmlformats.org/officeDocument/2006/relationships/image" Target="../media/image171.gif"/><Relationship Id="rId4" Type="http://schemas.openxmlformats.org/officeDocument/2006/relationships/image" Target="../media/image170.gif"/></Relationships>
</file>

<file path=ppt/slides/_rels/slide107.xml.rels><?xml version="1.0" encoding="UTF-8" standalone="yes"?>
<Relationships xmlns="http://schemas.openxmlformats.org/package/2006/relationships"><Relationship Id="rId3" Type="http://schemas.openxmlformats.org/officeDocument/2006/relationships/image" Target="../media/image174.gif"/><Relationship Id="rId7" Type="http://schemas.openxmlformats.org/officeDocument/2006/relationships/image" Target="../media/image178.gif"/><Relationship Id="rId2" Type="http://schemas.openxmlformats.org/officeDocument/2006/relationships/image" Target="../media/image173.jpeg"/><Relationship Id="rId1" Type="http://schemas.openxmlformats.org/officeDocument/2006/relationships/slideLayout" Target="../slideLayouts/slideLayout2.xml"/><Relationship Id="rId6" Type="http://schemas.openxmlformats.org/officeDocument/2006/relationships/image" Target="../media/image177.gif"/><Relationship Id="rId5" Type="http://schemas.openxmlformats.org/officeDocument/2006/relationships/image" Target="../media/image176.gif"/><Relationship Id="rId4" Type="http://schemas.openxmlformats.org/officeDocument/2006/relationships/image" Target="../media/image175.gif"/></Relationships>
</file>

<file path=ppt/slides/_rels/slide10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7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8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8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251520" y="0"/>
            <a:ext cx="8229600" cy="1858218"/>
          </a:xfrm>
        </p:spPr>
        <p:txBody>
          <a:bodyPr>
            <a:normAutofit fontScale="90000"/>
          </a:bodyPr>
          <a:lstStyle/>
          <a:p>
            <a:r>
              <a:rPr lang="es-MX" dirty="0" smtClean="0"/>
              <a:t>Como Eres Según, Tu mes, La letra de tu Nombre y según el Calendario Chino</a:t>
            </a:r>
            <a:endParaRPr lang="es-MX" dirty="0"/>
          </a:p>
        </p:txBody>
      </p:sp>
      <p:pic>
        <p:nvPicPr>
          <p:cNvPr id="1026" name="Picture 2" descr="http://3.bp.blogspot.com/_8H9IjxWwsJY/TDyfIvFWrMI/AAAAAAAAACk/hdmrjsD0_ic/s1600/hombre-sorprendido.jpg"/>
          <p:cNvPicPr>
            <a:picLocks noChangeAspect="1" noChangeArrowheads="1"/>
          </p:cNvPicPr>
          <p:nvPr/>
        </p:nvPicPr>
        <p:blipFill>
          <a:blip r:embed="rId3" cstate="print"/>
          <a:srcRect/>
          <a:stretch>
            <a:fillRect/>
          </a:stretch>
        </p:blipFill>
        <p:spPr bwMode="auto">
          <a:xfrm>
            <a:off x="5436096" y="1628800"/>
            <a:ext cx="3421114" cy="4869160"/>
          </a:xfrm>
          <a:prstGeom prst="rect">
            <a:avLst/>
          </a:prstGeom>
          <a:noFill/>
        </p:spPr>
      </p:pic>
      <p:sp>
        <p:nvSpPr>
          <p:cNvPr id="5" name="4 CuadroTexto"/>
          <p:cNvSpPr txBox="1"/>
          <p:nvPr/>
        </p:nvSpPr>
        <p:spPr>
          <a:xfrm>
            <a:off x="1043608" y="5877272"/>
            <a:ext cx="1728192" cy="646331"/>
          </a:xfrm>
          <a:prstGeom prst="rect">
            <a:avLst/>
          </a:prstGeom>
          <a:noFill/>
        </p:spPr>
        <p:txBody>
          <a:bodyPr wrap="square" rtlCol="0">
            <a:spAutoFit/>
          </a:bodyPr>
          <a:lstStyle/>
          <a:p>
            <a:pPr algn="ctr"/>
            <a:r>
              <a:rPr lang="es-MX" b="1" dirty="0" smtClean="0"/>
              <a:t>Clic Para  Comenzar</a:t>
            </a:r>
            <a:endParaRPr lang="es-MX" b="1" dirty="0"/>
          </a:p>
        </p:txBody>
      </p:sp>
      <p:pic>
        <p:nvPicPr>
          <p:cNvPr id="1028" name="Picture 4" descr="http://3.bp.blogspot.com/_v9scUDK6fEY/SLbOi1Rv8CI/AAAAAAAAABo/ZebyEecStHY/s320/mouse.gif"/>
          <p:cNvPicPr>
            <a:picLocks noChangeAspect="1" noChangeArrowheads="1"/>
          </p:cNvPicPr>
          <p:nvPr/>
        </p:nvPicPr>
        <p:blipFill>
          <a:blip r:embed="rId4" cstate="print"/>
          <a:srcRect/>
          <a:stretch>
            <a:fillRect/>
          </a:stretch>
        </p:blipFill>
        <p:spPr bwMode="auto">
          <a:xfrm>
            <a:off x="2843808" y="4725144"/>
            <a:ext cx="1944216" cy="1944216"/>
          </a:xfrm>
          <a:prstGeom prst="rect">
            <a:avLst/>
          </a:prstGeom>
          <a:noFill/>
        </p:spPr>
      </p:pic>
    </p:spTree>
  </p:cSld>
  <p:clrMapOvr>
    <a:masterClrMapping/>
  </p:clrMapOvr>
  <p:transition>
    <p:sndAc>
      <p:stSnd loop="1">
        <p:snd r:embed="rId2" name="Besame much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3000"/>
                                        <p:tgtEl>
                                          <p:spTgt spid="2"/>
                                        </p:tgtEl>
                                      </p:cBhvr>
                                    </p:animEffect>
                                  </p:childTnLst>
                                </p:cTn>
                              </p:par>
                            </p:childTnLst>
                          </p:cTn>
                        </p:par>
                        <p:par>
                          <p:cTn id="8" fill="hold">
                            <p:stCondLst>
                              <p:cond delay="3000"/>
                            </p:stCondLst>
                            <p:childTnLst>
                              <p:par>
                                <p:cTn id="9" presetID="8"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in)">
                                      <p:cBhvr>
                                        <p:cTn id="11" dur="5000"/>
                                        <p:tgtEl>
                                          <p:spTgt spid="5"/>
                                        </p:tgtEl>
                                      </p:cBhvr>
                                    </p:animEffect>
                                  </p:childTnLst>
                                </p:cTn>
                              </p:par>
                            </p:childTnLst>
                          </p:cTn>
                        </p:par>
                        <p:par>
                          <p:cTn id="12" fill="hold">
                            <p:stCondLst>
                              <p:cond delay="8000"/>
                            </p:stCondLst>
                            <p:childTnLst>
                              <p:par>
                                <p:cTn id="13" presetID="8" presetClass="entr" presetSubtype="16" fill="hold" nodeType="afterEffect">
                                  <p:stCondLst>
                                    <p:cond delay="0"/>
                                  </p:stCondLst>
                                  <p:childTnLst>
                                    <p:set>
                                      <p:cBhvr>
                                        <p:cTn id="14" dur="1" fill="hold">
                                          <p:stCondLst>
                                            <p:cond delay="0"/>
                                          </p:stCondLst>
                                        </p:cTn>
                                        <p:tgtEl>
                                          <p:spTgt spid="1028"/>
                                        </p:tgtEl>
                                        <p:attrNameLst>
                                          <p:attrName>style.visibility</p:attrName>
                                        </p:attrNameLst>
                                      </p:cBhvr>
                                      <p:to>
                                        <p:strVal val="visible"/>
                                      </p:to>
                                    </p:set>
                                    <p:animEffect transition="in" filter="diamond(in)">
                                      <p:cBhvr>
                                        <p:cTn id="15" dur="5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4" name="1 Título"/>
          <p:cNvSpPr txBox="1">
            <a:spLocks/>
          </p:cNvSpPr>
          <p:nvPr/>
        </p:nvSpPr>
        <p:spPr>
          <a:xfrm>
            <a:off x="395536" y="1916832"/>
            <a:ext cx="8229600" cy="634082"/>
          </a:xfrm>
          <a:prstGeom prst="rect">
            <a:avLst/>
          </a:prstGeom>
        </p:spPr>
        <p:txBody>
          <a:bodyPr vert="horz" lIns="91440" tIns="45720" rIns="91440" bIns="45720" rtlCol="0" anchor="ctr">
            <a:normAutofit fontScale="9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4400" b="0" i="0" u="none" strike="noStrike" kern="1200" cap="none" spc="0" normalizeH="0" baseline="0" noProof="0" dirty="0" smtClean="0">
                <a:ln>
                  <a:noFill/>
                </a:ln>
                <a:solidFill>
                  <a:schemeClr val="tx1"/>
                </a:solidFill>
                <a:effectLst/>
                <a:uLnTx/>
                <a:uFillTx/>
                <a:latin typeface="+mj-lt"/>
                <a:ea typeface="+mj-ea"/>
                <a:cs typeface="+mj-cs"/>
              </a:rPr>
              <a:t>Como Eres según tu Letra </a:t>
            </a:r>
            <a:r>
              <a:rPr kumimoji="0" lang="es-MX" sz="3600" b="0" i="0" u="none" strike="noStrike" kern="1200" cap="none" spc="0" normalizeH="0" baseline="0" noProof="0" dirty="0" smtClean="0">
                <a:ln>
                  <a:noFill/>
                </a:ln>
                <a:solidFill>
                  <a:schemeClr val="tx1"/>
                </a:solidFill>
                <a:effectLst/>
                <a:uLnTx/>
                <a:uFillTx/>
                <a:latin typeface="+mj-lt"/>
                <a:ea typeface="+mj-ea"/>
                <a:cs typeface="+mj-cs"/>
              </a:rPr>
              <a:t>“</a:t>
            </a:r>
            <a:r>
              <a:rPr kumimoji="0" lang="es-MX" sz="3600" b="0" i="0" u="none" strike="noStrike" kern="1200" cap="none" spc="0" normalizeH="0" baseline="0" noProof="0" dirty="0" smtClean="0">
                <a:ln>
                  <a:noFill/>
                </a:ln>
                <a:solidFill>
                  <a:srgbClr val="FF0000"/>
                </a:solidFill>
                <a:effectLst/>
                <a:uLnTx/>
                <a:uFillTx/>
                <a:latin typeface="+mj-lt"/>
                <a:ea typeface="+mj-ea"/>
                <a:cs typeface="+mj-cs"/>
              </a:rPr>
              <a:t>Clic Letra</a:t>
            </a:r>
            <a:r>
              <a:rPr kumimoji="0" lang="es-MX" sz="3600" b="0" i="0" u="none" strike="noStrike" kern="1200" cap="none" spc="0" normalizeH="0" baseline="0" noProof="0" dirty="0" smtClean="0">
                <a:ln>
                  <a:noFill/>
                </a:ln>
                <a:solidFill>
                  <a:schemeClr val="tx1"/>
                </a:solidFill>
                <a:effectLst/>
                <a:uLnTx/>
                <a:uFillTx/>
                <a:latin typeface="+mj-lt"/>
                <a:ea typeface="+mj-ea"/>
                <a:cs typeface="+mj-cs"/>
              </a:rPr>
              <a:t>”</a:t>
            </a:r>
          </a:p>
        </p:txBody>
      </p:sp>
      <p:sp>
        <p:nvSpPr>
          <p:cNvPr id="5" name="1 Título"/>
          <p:cNvSpPr txBox="1">
            <a:spLocks/>
          </p:cNvSpPr>
          <p:nvPr/>
        </p:nvSpPr>
        <p:spPr>
          <a:xfrm>
            <a:off x="179512" y="4365104"/>
            <a:ext cx="4608512" cy="2304256"/>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4400" b="0" i="0" u="none" strike="noStrike" kern="1200" cap="none" spc="0" normalizeH="0" baseline="0" noProof="0" dirty="0" smtClean="0">
                <a:ln>
                  <a:noFill/>
                </a:ln>
                <a:solidFill>
                  <a:schemeClr val="tx1"/>
                </a:solidFill>
                <a:effectLst/>
                <a:uLnTx/>
                <a:uFillTx/>
                <a:latin typeface="+mj-lt"/>
                <a:ea typeface="+mj-ea"/>
                <a:cs typeface="+mj-cs"/>
              </a:rPr>
              <a:t>Como Eres según Calendario</a:t>
            </a:r>
            <a:r>
              <a:rPr kumimoji="0" lang="es-MX" sz="4400" b="0" i="0" u="none" strike="noStrike" kern="1200" cap="none" spc="0" normalizeH="0" noProof="0" dirty="0" smtClean="0">
                <a:ln>
                  <a:noFill/>
                </a:ln>
                <a:solidFill>
                  <a:schemeClr val="tx1"/>
                </a:solidFill>
                <a:effectLst/>
                <a:uLnTx/>
                <a:uFillTx/>
                <a:latin typeface="+mj-lt"/>
                <a:ea typeface="+mj-ea"/>
                <a:cs typeface="+mj-cs"/>
              </a:rPr>
              <a:t> Chino </a:t>
            </a:r>
            <a:r>
              <a:rPr kumimoji="0" lang="es-MX" sz="3700" b="0" i="0" u="none" strike="noStrike" kern="1200" cap="none" spc="0" normalizeH="0" noProof="0" dirty="0" smtClean="0">
                <a:ln>
                  <a:noFill/>
                </a:ln>
                <a:solidFill>
                  <a:srgbClr val="FFFF00"/>
                </a:solidFill>
                <a:effectLst/>
                <a:uLnTx/>
                <a:uFillTx/>
                <a:latin typeface="+mj-lt"/>
                <a:ea typeface="+mj-ea"/>
                <a:cs typeface="+mj-cs"/>
              </a:rPr>
              <a:t>“Clic Calendario”</a:t>
            </a:r>
            <a:endParaRPr kumimoji="0" lang="es-MX" sz="3700" b="0" i="0" u="none" strike="noStrike" kern="1200" cap="none" spc="0" normalizeH="0" baseline="0" noProof="0" dirty="0" smtClean="0">
              <a:ln>
                <a:noFill/>
              </a:ln>
              <a:solidFill>
                <a:srgbClr val="FFFF00"/>
              </a:solidFill>
              <a:effectLst/>
              <a:uLnTx/>
              <a:uFillTx/>
              <a:latin typeface="+mj-lt"/>
              <a:ea typeface="+mj-ea"/>
              <a:cs typeface="+mj-cs"/>
            </a:endParaRPr>
          </a:p>
        </p:txBody>
      </p:sp>
      <p:graphicFrame>
        <p:nvGraphicFramePr>
          <p:cNvPr id="6" name="5 Tabla"/>
          <p:cNvGraphicFramePr>
            <a:graphicFrameLocks noGrp="1"/>
          </p:cNvGraphicFramePr>
          <p:nvPr/>
        </p:nvGraphicFramePr>
        <p:xfrm>
          <a:off x="827584" y="2780928"/>
          <a:ext cx="6095999" cy="1483360"/>
        </p:xfrm>
        <a:graphic>
          <a:graphicData uri="http://schemas.openxmlformats.org/drawingml/2006/table">
            <a:tbl>
              <a:tblPr firstRow="1" bandRow="1">
                <a:tableStyleId>{5C22544A-7EE6-4342-B048-85BDC9FD1C3A}</a:tableStyleId>
              </a:tblPr>
              <a:tblGrid>
                <a:gridCol w="870857"/>
                <a:gridCol w="870857"/>
                <a:gridCol w="850574"/>
                <a:gridCol w="891140"/>
                <a:gridCol w="870857"/>
                <a:gridCol w="870857"/>
                <a:gridCol w="870857"/>
              </a:tblGrid>
              <a:tr h="370840">
                <a:tc>
                  <a:txBody>
                    <a:bodyPr/>
                    <a:lstStyle/>
                    <a:p>
                      <a:pPr algn="ctr"/>
                      <a:r>
                        <a:rPr lang="es-MX" dirty="0" smtClean="0">
                          <a:hlinkClick r:id="rId2" action="ppaction://hlinksldjump"/>
                        </a:rPr>
                        <a:t>A</a:t>
                      </a:r>
                      <a:endParaRPr lang="es-MX" dirty="0"/>
                    </a:p>
                  </a:txBody>
                  <a:tcPr/>
                </a:tc>
                <a:tc>
                  <a:txBody>
                    <a:bodyPr/>
                    <a:lstStyle/>
                    <a:p>
                      <a:pPr algn="ctr"/>
                      <a:r>
                        <a:rPr lang="es-MX" dirty="0" smtClean="0">
                          <a:hlinkClick r:id="rId3" action="ppaction://hlinksldjump"/>
                        </a:rPr>
                        <a:t>B</a:t>
                      </a:r>
                      <a:endParaRPr lang="es-MX" dirty="0"/>
                    </a:p>
                  </a:txBody>
                  <a:tcPr/>
                </a:tc>
                <a:tc>
                  <a:txBody>
                    <a:bodyPr/>
                    <a:lstStyle/>
                    <a:p>
                      <a:pPr algn="ctr"/>
                      <a:r>
                        <a:rPr lang="es-MX" dirty="0" smtClean="0">
                          <a:hlinkClick r:id="rId4" action="ppaction://hlinksldjump"/>
                        </a:rPr>
                        <a:t>C</a:t>
                      </a:r>
                      <a:endParaRPr lang="es-MX" dirty="0"/>
                    </a:p>
                  </a:txBody>
                  <a:tcPr/>
                </a:tc>
                <a:tc>
                  <a:txBody>
                    <a:bodyPr/>
                    <a:lstStyle/>
                    <a:p>
                      <a:pPr algn="ctr"/>
                      <a:r>
                        <a:rPr lang="es-MX" dirty="0" smtClean="0">
                          <a:hlinkClick r:id="rId5" action="ppaction://hlinksldjump"/>
                        </a:rPr>
                        <a:t>D</a:t>
                      </a:r>
                      <a:endParaRPr lang="es-MX" dirty="0"/>
                    </a:p>
                  </a:txBody>
                  <a:tcPr/>
                </a:tc>
                <a:tc>
                  <a:txBody>
                    <a:bodyPr/>
                    <a:lstStyle/>
                    <a:p>
                      <a:pPr algn="ctr"/>
                      <a:r>
                        <a:rPr lang="es-MX" dirty="0" smtClean="0">
                          <a:solidFill>
                            <a:srgbClr val="0033CC"/>
                          </a:solidFill>
                          <a:hlinkClick r:id="rId6" action="ppaction://hlinksldjump"/>
                        </a:rPr>
                        <a:t>E</a:t>
                      </a:r>
                      <a:endParaRPr lang="es-MX" dirty="0">
                        <a:solidFill>
                          <a:srgbClr val="0033CC"/>
                        </a:solidFill>
                      </a:endParaRPr>
                    </a:p>
                  </a:txBody>
                  <a:tcPr/>
                </a:tc>
                <a:tc>
                  <a:txBody>
                    <a:bodyPr/>
                    <a:lstStyle/>
                    <a:p>
                      <a:pPr algn="ctr"/>
                      <a:r>
                        <a:rPr lang="es-MX" dirty="0" smtClean="0">
                          <a:hlinkClick r:id="rId7" action="ppaction://hlinksldjump"/>
                        </a:rPr>
                        <a:t>F</a:t>
                      </a:r>
                      <a:endParaRPr lang="es-MX" dirty="0"/>
                    </a:p>
                  </a:txBody>
                  <a:tcPr/>
                </a:tc>
                <a:tc>
                  <a:txBody>
                    <a:bodyPr/>
                    <a:lstStyle/>
                    <a:p>
                      <a:pPr algn="ctr"/>
                      <a:r>
                        <a:rPr lang="es-MX" dirty="0" smtClean="0">
                          <a:hlinkClick r:id="rId8" action="ppaction://hlinksldjump"/>
                        </a:rPr>
                        <a:t>G</a:t>
                      </a:r>
                      <a:endParaRPr lang="es-MX" dirty="0"/>
                    </a:p>
                  </a:txBody>
                  <a:tcPr/>
                </a:tc>
              </a:tr>
              <a:tr h="370840">
                <a:tc>
                  <a:txBody>
                    <a:bodyPr/>
                    <a:lstStyle/>
                    <a:p>
                      <a:pPr algn="ctr"/>
                      <a:r>
                        <a:rPr lang="es-MX" b="1" dirty="0" smtClean="0">
                          <a:hlinkClick r:id="rId9" action="ppaction://hlinksldjump"/>
                        </a:rPr>
                        <a:t>H</a:t>
                      </a:r>
                      <a:endParaRPr lang="es-MX" b="1" dirty="0"/>
                    </a:p>
                  </a:txBody>
                  <a:tcPr/>
                </a:tc>
                <a:tc>
                  <a:txBody>
                    <a:bodyPr/>
                    <a:lstStyle/>
                    <a:p>
                      <a:pPr algn="ctr"/>
                      <a:r>
                        <a:rPr lang="es-MX" b="1" dirty="0" smtClean="0">
                          <a:hlinkClick r:id="rId10" action="ppaction://hlinksldjump"/>
                        </a:rPr>
                        <a:t>I</a:t>
                      </a:r>
                      <a:endParaRPr lang="es-MX" b="1" dirty="0"/>
                    </a:p>
                  </a:txBody>
                  <a:tcPr/>
                </a:tc>
                <a:tc>
                  <a:txBody>
                    <a:bodyPr/>
                    <a:lstStyle/>
                    <a:p>
                      <a:pPr algn="ctr"/>
                      <a:r>
                        <a:rPr lang="es-MX" b="1" dirty="0" smtClean="0">
                          <a:hlinkClick r:id="rId11" action="ppaction://hlinksldjump"/>
                        </a:rPr>
                        <a:t>J</a:t>
                      </a:r>
                      <a:endParaRPr lang="es-MX" b="1" dirty="0"/>
                    </a:p>
                  </a:txBody>
                  <a:tcPr/>
                </a:tc>
                <a:tc>
                  <a:txBody>
                    <a:bodyPr/>
                    <a:lstStyle/>
                    <a:p>
                      <a:pPr algn="ctr"/>
                      <a:r>
                        <a:rPr lang="es-MX" b="1" dirty="0" smtClean="0">
                          <a:hlinkClick r:id="rId12" action="ppaction://hlinksldjump"/>
                        </a:rPr>
                        <a:t>K</a:t>
                      </a:r>
                      <a:endParaRPr lang="es-MX" b="1" dirty="0"/>
                    </a:p>
                  </a:txBody>
                  <a:tcPr/>
                </a:tc>
                <a:tc>
                  <a:txBody>
                    <a:bodyPr/>
                    <a:lstStyle/>
                    <a:p>
                      <a:pPr algn="ctr"/>
                      <a:r>
                        <a:rPr lang="es-MX" b="1" dirty="0" smtClean="0">
                          <a:hlinkClick r:id="rId13" action="ppaction://hlinksldjump"/>
                        </a:rPr>
                        <a:t>L</a:t>
                      </a:r>
                      <a:endParaRPr lang="es-MX" b="1" dirty="0"/>
                    </a:p>
                  </a:txBody>
                  <a:tcPr/>
                </a:tc>
                <a:tc>
                  <a:txBody>
                    <a:bodyPr/>
                    <a:lstStyle/>
                    <a:p>
                      <a:pPr algn="ctr"/>
                      <a:r>
                        <a:rPr lang="es-MX" b="1" dirty="0" smtClean="0">
                          <a:hlinkClick r:id="rId14" action="ppaction://hlinksldjump"/>
                        </a:rPr>
                        <a:t>M</a:t>
                      </a:r>
                      <a:endParaRPr lang="es-MX" b="1" dirty="0"/>
                    </a:p>
                  </a:txBody>
                  <a:tcPr/>
                </a:tc>
                <a:tc>
                  <a:txBody>
                    <a:bodyPr/>
                    <a:lstStyle/>
                    <a:p>
                      <a:pPr algn="ctr"/>
                      <a:r>
                        <a:rPr lang="es-MX" b="1" dirty="0" smtClean="0">
                          <a:hlinkClick r:id="rId15" action="ppaction://hlinksldjump"/>
                        </a:rPr>
                        <a:t>N</a:t>
                      </a:r>
                      <a:endParaRPr lang="es-MX" b="1" dirty="0"/>
                    </a:p>
                  </a:txBody>
                  <a:tcPr/>
                </a:tc>
              </a:tr>
              <a:tr h="370840">
                <a:tc>
                  <a:txBody>
                    <a:bodyPr/>
                    <a:lstStyle/>
                    <a:p>
                      <a:pPr algn="ctr"/>
                      <a:r>
                        <a:rPr lang="es-MX" b="1" dirty="0" smtClean="0">
                          <a:hlinkClick r:id="rId16" action="ppaction://hlinksldjump"/>
                        </a:rPr>
                        <a:t>O</a:t>
                      </a:r>
                      <a:endParaRPr lang="es-MX" b="1" dirty="0"/>
                    </a:p>
                  </a:txBody>
                  <a:tcPr/>
                </a:tc>
                <a:tc>
                  <a:txBody>
                    <a:bodyPr/>
                    <a:lstStyle/>
                    <a:p>
                      <a:pPr algn="ctr"/>
                      <a:r>
                        <a:rPr lang="es-MX" b="1" dirty="0" smtClean="0">
                          <a:hlinkClick r:id="rId17" action="ppaction://hlinksldjump"/>
                        </a:rPr>
                        <a:t>P</a:t>
                      </a:r>
                      <a:endParaRPr lang="es-MX" b="1" dirty="0"/>
                    </a:p>
                  </a:txBody>
                  <a:tcPr/>
                </a:tc>
                <a:tc>
                  <a:txBody>
                    <a:bodyPr/>
                    <a:lstStyle/>
                    <a:p>
                      <a:pPr algn="ctr"/>
                      <a:r>
                        <a:rPr lang="es-MX" b="1" dirty="0" smtClean="0">
                          <a:hlinkClick r:id="rId18" action="ppaction://hlinksldjump"/>
                        </a:rPr>
                        <a:t>Q</a:t>
                      </a:r>
                      <a:endParaRPr lang="es-MX" b="1" dirty="0"/>
                    </a:p>
                  </a:txBody>
                  <a:tcPr/>
                </a:tc>
                <a:tc>
                  <a:txBody>
                    <a:bodyPr/>
                    <a:lstStyle/>
                    <a:p>
                      <a:pPr algn="ctr"/>
                      <a:r>
                        <a:rPr lang="es-MX" b="1" dirty="0" smtClean="0">
                          <a:hlinkClick r:id="rId19" action="ppaction://hlinksldjump"/>
                        </a:rPr>
                        <a:t>R</a:t>
                      </a:r>
                      <a:endParaRPr lang="es-MX" b="1" dirty="0"/>
                    </a:p>
                  </a:txBody>
                  <a:tcPr/>
                </a:tc>
                <a:tc>
                  <a:txBody>
                    <a:bodyPr/>
                    <a:lstStyle/>
                    <a:p>
                      <a:pPr algn="ctr"/>
                      <a:r>
                        <a:rPr lang="es-MX" b="1" dirty="0" smtClean="0">
                          <a:hlinkClick r:id="rId20" action="ppaction://hlinksldjump"/>
                        </a:rPr>
                        <a:t>S</a:t>
                      </a:r>
                      <a:endParaRPr lang="es-MX" b="1" dirty="0"/>
                    </a:p>
                  </a:txBody>
                  <a:tcPr/>
                </a:tc>
                <a:tc>
                  <a:txBody>
                    <a:bodyPr/>
                    <a:lstStyle/>
                    <a:p>
                      <a:pPr algn="ctr"/>
                      <a:r>
                        <a:rPr lang="es-MX" b="1" dirty="0" smtClean="0">
                          <a:hlinkClick r:id="rId21" action="ppaction://hlinksldjump"/>
                        </a:rPr>
                        <a:t>T</a:t>
                      </a:r>
                      <a:endParaRPr lang="es-MX" b="1" dirty="0"/>
                    </a:p>
                  </a:txBody>
                  <a:tcPr/>
                </a:tc>
                <a:tc>
                  <a:txBody>
                    <a:bodyPr/>
                    <a:lstStyle/>
                    <a:p>
                      <a:pPr algn="ctr"/>
                      <a:r>
                        <a:rPr lang="es-MX" b="1" dirty="0" smtClean="0">
                          <a:hlinkClick r:id="rId22" action="ppaction://hlinksldjump"/>
                        </a:rPr>
                        <a:t>U</a:t>
                      </a:r>
                      <a:endParaRPr lang="es-MX" b="1" dirty="0"/>
                    </a:p>
                  </a:txBody>
                  <a:tcPr/>
                </a:tc>
              </a:tr>
              <a:tr h="370840">
                <a:tc>
                  <a:txBody>
                    <a:bodyPr/>
                    <a:lstStyle/>
                    <a:p>
                      <a:pPr algn="ctr"/>
                      <a:r>
                        <a:rPr lang="es-MX" b="1" dirty="0" smtClean="0">
                          <a:hlinkClick r:id="rId23" action="ppaction://hlinksldjump"/>
                        </a:rPr>
                        <a:t>V</a:t>
                      </a:r>
                      <a:endParaRPr lang="es-MX" b="1" dirty="0"/>
                    </a:p>
                  </a:txBody>
                  <a:tcPr/>
                </a:tc>
                <a:tc>
                  <a:txBody>
                    <a:bodyPr/>
                    <a:lstStyle/>
                    <a:p>
                      <a:pPr algn="ctr"/>
                      <a:r>
                        <a:rPr lang="es-MX" b="1" dirty="0" smtClean="0">
                          <a:hlinkClick r:id="rId24" action="ppaction://hlinksldjump"/>
                        </a:rPr>
                        <a:t>W</a:t>
                      </a:r>
                      <a:endParaRPr lang="es-MX" b="1" dirty="0"/>
                    </a:p>
                  </a:txBody>
                  <a:tcPr/>
                </a:tc>
                <a:tc>
                  <a:txBody>
                    <a:bodyPr/>
                    <a:lstStyle/>
                    <a:p>
                      <a:pPr algn="ctr"/>
                      <a:r>
                        <a:rPr lang="es-MX" b="1" dirty="0" smtClean="0">
                          <a:hlinkClick r:id="rId25" action="ppaction://hlinksldjump"/>
                        </a:rPr>
                        <a:t>X</a:t>
                      </a:r>
                      <a:endParaRPr lang="es-MX" b="1" dirty="0"/>
                    </a:p>
                  </a:txBody>
                  <a:tcPr/>
                </a:tc>
                <a:tc>
                  <a:txBody>
                    <a:bodyPr/>
                    <a:lstStyle/>
                    <a:p>
                      <a:pPr algn="ctr"/>
                      <a:r>
                        <a:rPr lang="es-MX" b="1" dirty="0" smtClean="0">
                          <a:hlinkClick r:id="rId26" action="ppaction://hlinksldjump"/>
                        </a:rPr>
                        <a:t>Y</a:t>
                      </a:r>
                      <a:endParaRPr lang="es-MX" b="1" dirty="0"/>
                    </a:p>
                  </a:txBody>
                  <a:tcPr/>
                </a:tc>
                <a:tc>
                  <a:txBody>
                    <a:bodyPr/>
                    <a:lstStyle/>
                    <a:p>
                      <a:pPr algn="ctr"/>
                      <a:r>
                        <a:rPr lang="es-MX" b="1" dirty="0" smtClean="0">
                          <a:hlinkClick r:id="rId27" action="ppaction://hlinksldjump"/>
                        </a:rPr>
                        <a:t>Z</a:t>
                      </a:r>
                      <a:endParaRPr lang="es-MX" b="1" dirty="0"/>
                    </a:p>
                  </a:txBody>
                  <a:tcPr/>
                </a:tc>
                <a:tc>
                  <a:txBody>
                    <a:bodyPr/>
                    <a:lstStyle/>
                    <a:p>
                      <a:pPr algn="ctr"/>
                      <a:endParaRPr lang="es-MX"/>
                    </a:p>
                  </a:txBody>
                  <a:tcPr/>
                </a:tc>
                <a:tc>
                  <a:txBody>
                    <a:bodyPr/>
                    <a:lstStyle/>
                    <a:p>
                      <a:pPr algn="ctr"/>
                      <a:endParaRPr lang="es-MX" dirty="0"/>
                    </a:p>
                  </a:txBody>
                  <a:tcPr/>
                </a:tc>
              </a:tr>
            </a:tbl>
          </a:graphicData>
        </a:graphic>
      </p:graphicFrame>
      <p:pic>
        <p:nvPicPr>
          <p:cNvPr id="111618" name="Picture 2" descr="horoscopochinogif.png">
            <a:hlinkClick r:id="rId28" action="ppaction://hlinksldjump"/>
          </p:cNvPr>
          <p:cNvPicPr>
            <a:picLocks noChangeAspect="1" noChangeArrowheads="1"/>
          </p:cNvPicPr>
          <p:nvPr/>
        </p:nvPicPr>
        <p:blipFill>
          <a:blip r:embed="rId29" cstate="print"/>
          <a:srcRect/>
          <a:stretch>
            <a:fillRect/>
          </a:stretch>
        </p:blipFill>
        <p:spPr bwMode="auto">
          <a:xfrm>
            <a:off x="4572000" y="4481735"/>
            <a:ext cx="2376264" cy="2376265"/>
          </a:xfrm>
          <a:prstGeom prst="rect">
            <a:avLst/>
          </a:prstGeom>
          <a:noFill/>
        </p:spPr>
      </p:pic>
      <p:sp>
        <p:nvSpPr>
          <p:cNvPr id="7" name="6 CuadroTexto"/>
          <p:cNvSpPr txBox="1"/>
          <p:nvPr/>
        </p:nvSpPr>
        <p:spPr>
          <a:xfrm>
            <a:off x="7380312" y="5229200"/>
            <a:ext cx="1584176" cy="707886"/>
          </a:xfrm>
          <a:prstGeom prst="rect">
            <a:avLst/>
          </a:prstGeom>
          <a:noFill/>
        </p:spPr>
        <p:txBody>
          <a:bodyPr wrap="square" rtlCol="0">
            <a:spAutoFit/>
          </a:bodyPr>
          <a:lstStyle/>
          <a:p>
            <a:pPr algn="ctr"/>
            <a:r>
              <a:rPr lang="es-MX" sz="2000" dirty="0" smtClean="0">
                <a:solidFill>
                  <a:schemeClr val="bg1"/>
                </a:solidFill>
              </a:rPr>
              <a:t>FIN</a:t>
            </a:r>
            <a:r>
              <a:rPr lang="es-MX" sz="2000" dirty="0" smtClean="0"/>
              <a:t> de la Presentación</a:t>
            </a:r>
            <a:endParaRPr lang="es-MX" sz="2000" dirty="0"/>
          </a:p>
        </p:txBody>
      </p:sp>
      <p:sp>
        <p:nvSpPr>
          <p:cNvPr id="8" name="7 Flecha abajo">
            <a:hlinkClick r:id="rId30" action="ppaction://hlinksldjump"/>
          </p:cNvPr>
          <p:cNvSpPr/>
          <p:nvPr/>
        </p:nvSpPr>
        <p:spPr>
          <a:xfrm>
            <a:off x="7668344" y="6093296"/>
            <a:ext cx="864096" cy="5760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9" name="8 Título"/>
          <p:cNvSpPr>
            <a:spLocks noGrp="1"/>
          </p:cNvSpPr>
          <p:nvPr>
            <p:ph type="title"/>
          </p:nvPr>
        </p:nvSpPr>
        <p:spPr>
          <a:xfrm>
            <a:off x="457200" y="274638"/>
            <a:ext cx="5194920" cy="922114"/>
          </a:xfrm>
        </p:spPr>
        <p:txBody>
          <a:bodyPr/>
          <a:lstStyle/>
          <a:p>
            <a:r>
              <a:rPr lang="es-MX" dirty="0" smtClean="0"/>
              <a:t>Has </a:t>
            </a:r>
            <a:r>
              <a:rPr lang="es-MX" dirty="0" smtClean="0">
                <a:solidFill>
                  <a:srgbClr val="FF0000"/>
                </a:solidFill>
              </a:rPr>
              <a:t>Clic</a:t>
            </a:r>
            <a:r>
              <a:rPr lang="es-MX" dirty="0" smtClean="0"/>
              <a:t> Calendario</a:t>
            </a:r>
            <a:endParaRPr lang="es-MX" dirty="0"/>
          </a:p>
        </p:txBody>
      </p:sp>
      <p:pic>
        <p:nvPicPr>
          <p:cNvPr id="109569" name="Picture 1">
            <a:hlinkClick r:id="rId31" action="ppaction://hlinksldjump"/>
          </p:cNvPr>
          <p:cNvPicPr>
            <a:picLocks noChangeAspect="1" noChangeArrowheads="1"/>
          </p:cNvPicPr>
          <p:nvPr/>
        </p:nvPicPr>
        <p:blipFill>
          <a:blip r:embed="rId32" cstate="print"/>
          <a:srcRect/>
          <a:stretch>
            <a:fillRect/>
          </a:stretch>
        </p:blipFill>
        <p:spPr bwMode="auto">
          <a:xfrm>
            <a:off x="6084168" y="83978"/>
            <a:ext cx="1584176" cy="184750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nvPr>
        </p:nvGraphicFramePr>
        <p:xfrm>
          <a:off x="0" y="0"/>
          <a:ext cx="9144000" cy="741680"/>
        </p:xfrm>
        <a:graphic>
          <a:graphicData uri="http://schemas.openxmlformats.org/drawingml/2006/table">
            <a:tbl>
              <a:tblPr firstRow="1" bandRow="1">
                <a:tableStyleId>{5C22544A-7EE6-4342-B048-85BDC9FD1C3A}</a:tableStyleId>
              </a:tblPr>
              <a:tblGrid>
                <a:gridCol w="1524000"/>
                <a:gridCol w="1524000"/>
                <a:gridCol w="1524000"/>
                <a:gridCol w="1524000"/>
                <a:gridCol w="1524000"/>
                <a:gridCol w="1524000"/>
              </a:tblGrid>
              <a:tr h="370840">
                <a:tc>
                  <a:txBody>
                    <a:bodyPr/>
                    <a:lstStyle/>
                    <a:p>
                      <a:r>
                        <a:rPr lang="es-MX" dirty="0" smtClean="0">
                          <a:hlinkClick r:id="rId2" action="ppaction://hlinksldjump"/>
                        </a:rPr>
                        <a:t>ENERO</a:t>
                      </a:r>
                      <a:endParaRPr lang="es-MX" dirty="0"/>
                    </a:p>
                  </a:txBody>
                  <a:tcPr/>
                </a:tc>
                <a:tc>
                  <a:txBody>
                    <a:bodyPr/>
                    <a:lstStyle/>
                    <a:p>
                      <a:r>
                        <a:rPr lang="es-MX" dirty="0" smtClean="0">
                          <a:hlinkClick r:id="rId3" action="ppaction://hlinksldjump"/>
                        </a:rPr>
                        <a:t>MARZO</a:t>
                      </a:r>
                      <a:endParaRPr lang="es-MX" dirty="0"/>
                    </a:p>
                  </a:txBody>
                  <a:tcPr/>
                </a:tc>
                <a:tc>
                  <a:txBody>
                    <a:bodyPr/>
                    <a:lstStyle/>
                    <a:p>
                      <a:r>
                        <a:rPr lang="es-MX" dirty="0" smtClean="0">
                          <a:hlinkClick r:id="rId4" action="ppaction://hlinksldjump"/>
                        </a:rPr>
                        <a:t>MAYO</a:t>
                      </a:r>
                      <a:endParaRPr lang="es-MX" dirty="0"/>
                    </a:p>
                  </a:txBody>
                  <a:tcPr/>
                </a:tc>
                <a:tc>
                  <a:txBody>
                    <a:bodyPr/>
                    <a:lstStyle/>
                    <a:p>
                      <a:r>
                        <a:rPr lang="es-MX" dirty="0" smtClean="0">
                          <a:hlinkClick r:id="rId5" action="ppaction://hlinksldjump"/>
                        </a:rPr>
                        <a:t>JULIO</a:t>
                      </a:r>
                      <a:endParaRPr lang="es-MX" dirty="0"/>
                    </a:p>
                  </a:txBody>
                  <a:tcPr/>
                </a:tc>
                <a:tc>
                  <a:txBody>
                    <a:bodyPr/>
                    <a:lstStyle/>
                    <a:p>
                      <a:r>
                        <a:rPr lang="es-MX" dirty="0" smtClean="0">
                          <a:hlinkClick r:id="rId6" action="ppaction://hlinksldjump"/>
                        </a:rPr>
                        <a:t>SEPTIEMBRE</a:t>
                      </a:r>
                      <a:endParaRPr lang="es-MX" dirty="0"/>
                    </a:p>
                  </a:txBody>
                  <a:tcPr/>
                </a:tc>
                <a:tc>
                  <a:txBody>
                    <a:bodyPr/>
                    <a:lstStyle/>
                    <a:p>
                      <a:r>
                        <a:rPr lang="es-MX" dirty="0" smtClean="0">
                          <a:hlinkClick r:id="rId7" action="ppaction://hlinksldjump"/>
                        </a:rPr>
                        <a:t>NOVIEMBRE</a:t>
                      </a:r>
                      <a:endParaRPr lang="es-MX" dirty="0"/>
                    </a:p>
                  </a:txBody>
                  <a:tcPr/>
                </a:tc>
              </a:tr>
              <a:tr h="370840">
                <a:tc>
                  <a:txBody>
                    <a:bodyPr/>
                    <a:lstStyle/>
                    <a:p>
                      <a:r>
                        <a:rPr lang="es-MX" b="1" dirty="0" smtClean="0">
                          <a:hlinkClick r:id="rId8" action="ppaction://hlinksldjump"/>
                        </a:rPr>
                        <a:t>FEBRERO</a:t>
                      </a:r>
                      <a:endParaRPr lang="es-MX" b="1" dirty="0"/>
                    </a:p>
                  </a:txBody>
                  <a:tcPr/>
                </a:tc>
                <a:tc>
                  <a:txBody>
                    <a:bodyPr/>
                    <a:lstStyle/>
                    <a:p>
                      <a:r>
                        <a:rPr lang="es-MX" b="1" dirty="0" smtClean="0">
                          <a:hlinkClick r:id="rId9" action="ppaction://hlinksldjump"/>
                        </a:rPr>
                        <a:t>ABRIL</a:t>
                      </a:r>
                      <a:endParaRPr lang="es-MX" b="1" dirty="0"/>
                    </a:p>
                  </a:txBody>
                  <a:tcPr/>
                </a:tc>
                <a:tc>
                  <a:txBody>
                    <a:bodyPr/>
                    <a:lstStyle/>
                    <a:p>
                      <a:r>
                        <a:rPr lang="es-MX" b="1" dirty="0" smtClean="0">
                          <a:hlinkClick r:id="rId10" action="ppaction://hlinksldjump"/>
                        </a:rPr>
                        <a:t>JUNIO</a:t>
                      </a:r>
                      <a:endParaRPr lang="es-MX" b="1" dirty="0"/>
                    </a:p>
                  </a:txBody>
                  <a:tcPr/>
                </a:tc>
                <a:tc>
                  <a:txBody>
                    <a:bodyPr/>
                    <a:lstStyle/>
                    <a:p>
                      <a:r>
                        <a:rPr lang="es-MX" b="1" dirty="0" smtClean="0">
                          <a:hlinkClick r:id="rId11" action="ppaction://hlinksldjump"/>
                        </a:rPr>
                        <a:t>AGOSTO</a:t>
                      </a:r>
                      <a:endParaRPr lang="es-MX" b="1" dirty="0"/>
                    </a:p>
                  </a:txBody>
                  <a:tcPr/>
                </a:tc>
                <a:tc>
                  <a:txBody>
                    <a:bodyPr/>
                    <a:lstStyle/>
                    <a:p>
                      <a:r>
                        <a:rPr lang="es-MX" b="1" dirty="0" smtClean="0">
                          <a:hlinkClick r:id="rId12" action="ppaction://hlinksldjump"/>
                        </a:rPr>
                        <a:t>OCTUBRE</a:t>
                      </a:r>
                      <a:endParaRPr lang="es-MX" b="1" dirty="0"/>
                    </a:p>
                  </a:txBody>
                  <a:tcPr/>
                </a:tc>
                <a:tc>
                  <a:txBody>
                    <a:bodyPr/>
                    <a:lstStyle/>
                    <a:p>
                      <a:r>
                        <a:rPr lang="es-MX" b="1" dirty="0" smtClean="0">
                          <a:hlinkClick r:id="rId13" action="ppaction://hlinksldjump"/>
                        </a:rPr>
                        <a:t>DICIEMBRE</a:t>
                      </a:r>
                      <a:endParaRPr lang="es-MX" b="1" dirty="0"/>
                    </a:p>
                  </a:txBody>
                  <a:tcPr/>
                </a:tc>
              </a:tr>
            </a:tbl>
          </a:graphicData>
        </a:graphic>
      </p:graphicFrame>
      <p:pic>
        <p:nvPicPr>
          <p:cNvPr id="5" name="4 Imagen" descr="arturo 00896.jpg"/>
          <p:cNvPicPr>
            <a:picLocks noChangeAspect="1"/>
          </p:cNvPicPr>
          <p:nvPr/>
        </p:nvPicPr>
        <p:blipFill>
          <a:blip r:embed="rId14" cstate="print"/>
          <a:stretch>
            <a:fillRect/>
          </a:stretch>
        </p:blipFill>
        <p:spPr>
          <a:xfrm>
            <a:off x="4283968" y="692696"/>
            <a:ext cx="4860032" cy="6165304"/>
          </a:xfrm>
          <a:prstGeom prst="rect">
            <a:avLst/>
          </a:prstGeom>
        </p:spPr>
      </p:pic>
      <p:pic>
        <p:nvPicPr>
          <p:cNvPr id="6" name="5 Imagen" descr="VIDENTES3.jpg"/>
          <p:cNvPicPr>
            <a:picLocks noChangeAspect="1"/>
          </p:cNvPicPr>
          <p:nvPr/>
        </p:nvPicPr>
        <p:blipFill>
          <a:blip r:embed="rId15" cstate="print"/>
          <a:stretch>
            <a:fillRect/>
          </a:stretch>
        </p:blipFill>
        <p:spPr>
          <a:xfrm>
            <a:off x="0" y="692696"/>
            <a:ext cx="4427984" cy="6165304"/>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Mes de Enero (ambiciosos y romanticos)"/>
          <p:cNvPicPr>
            <a:picLocks noChangeAspect="1" noChangeArrowheads="1"/>
          </p:cNvPicPr>
          <p:nvPr/>
        </p:nvPicPr>
        <p:blipFill>
          <a:blip r:embed="rId2" cstate="print"/>
          <a:srcRect/>
          <a:stretch>
            <a:fillRect/>
          </a:stretch>
        </p:blipFill>
        <p:spPr bwMode="auto">
          <a:xfrm>
            <a:off x="0" y="0"/>
            <a:ext cx="9540552" cy="6858000"/>
          </a:xfrm>
          <a:prstGeom prst="rect">
            <a:avLst/>
          </a:prstGeom>
          <a:noFill/>
        </p:spPr>
      </p:pic>
      <p:pic>
        <p:nvPicPr>
          <p:cNvPr id="3" name="2 Imagen" descr="_ 0000 entrando por la puerta.jpg"/>
          <p:cNvPicPr>
            <a:picLocks noChangeAspect="1"/>
          </p:cNvPicPr>
          <p:nvPr/>
        </p:nvPicPr>
        <p:blipFill>
          <a:blip r:embed="rId3" cstate="print"/>
          <a:stretch>
            <a:fillRect/>
          </a:stretch>
        </p:blipFill>
        <p:spPr>
          <a:xfrm>
            <a:off x="5292080" y="476672"/>
            <a:ext cx="3851920" cy="5904656"/>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55776" y="116632"/>
            <a:ext cx="4037387" cy="369332"/>
          </a:xfrm>
          <a:prstGeom prst="rect">
            <a:avLst/>
          </a:prstGeom>
        </p:spPr>
        <p:txBody>
          <a:bodyPr wrap="none">
            <a:spAutoFit/>
          </a:bodyPr>
          <a:lstStyle/>
          <a:p>
            <a:r>
              <a:rPr lang="es-MX" b="1" dirty="0"/>
              <a:t>Mes de Enero (ambiciosos y </a:t>
            </a:r>
            <a:r>
              <a:rPr lang="es-MX" b="1" dirty="0" smtClean="0"/>
              <a:t>románticos)</a:t>
            </a:r>
            <a:endParaRPr lang="es-MX" dirty="0"/>
          </a:p>
        </p:txBody>
      </p:sp>
      <p:sp>
        <p:nvSpPr>
          <p:cNvPr id="3" name="2 Rectángulo"/>
          <p:cNvSpPr/>
          <p:nvPr/>
        </p:nvSpPr>
        <p:spPr>
          <a:xfrm>
            <a:off x="431032" y="908720"/>
            <a:ext cx="8712968" cy="2677656"/>
          </a:xfrm>
          <a:prstGeom prst="rect">
            <a:avLst/>
          </a:prstGeom>
        </p:spPr>
        <p:txBody>
          <a:bodyPr wrap="square">
            <a:spAutoFit/>
          </a:bodyPr>
          <a:lstStyle/>
          <a:p>
            <a:pPr algn="just"/>
            <a:r>
              <a:rPr lang="es-MX" sz="2400" dirty="0"/>
              <a:t>Son personas ambiciosas por lo tanto no se conforman fácilmente si no que luchan por tener y conseguir lo que desean. Son perfeccionistas en su interior y a veces quieren que la gente igual lo sea, por lo cual en ocasiones miran defectos en los otros. Hacen críticas constructivas: Son trabajadores y muy productivos en lo que hacen. Son personas que meditan y sus pensamientos son de gran profundidad, son seres muy sensibles.</a:t>
            </a:r>
          </a:p>
        </p:txBody>
      </p:sp>
      <p:sp>
        <p:nvSpPr>
          <p:cNvPr id="4" name="3 Rectángulo"/>
          <p:cNvSpPr/>
          <p:nvPr/>
        </p:nvSpPr>
        <p:spPr>
          <a:xfrm>
            <a:off x="251520" y="4005064"/>
            <a:ext cx="8568952" cy="1938992"/>
          </a:xfrm>
          <a:prstGeom prst="rect">
            <a:avLst/>
          </a:prstGeom>
        </p:spPr>
        <p:txBody>
          <a:bodyPr wrap="square">
            <a:spAutoFit/>
          </a:bodyPr>
          <a:lstStyle/>
          <a:p>
            <a:pPr algn="just"/>
            <a:r>
              <a:rPr lang="es-MX" sz="2400" dirty="0"/>
              <a:t>Personas calladas y muy reservadas, son románticos pero les suele dar dificultad expresarlo. Tienen habilidad con los niños, los que han nacido en este mes son personas leales y tienen una vida social muy agradable. Se ponen celosos con facilidad y son excelentes administradores del dinero además de precavidos</a:t>
            </a:r>
          </a:p>
        </p:txBody>
      </p:sp>
      <p:pic>
        <p:nvPicPr>
          <p:cNvPr id="7" name="6 Imagen" descr="dolar.gif"/>
          <p:cNvPicPr>
            <a:picLocks noChangeAspect="1"/>
          </p:cNvPicPr>
          <p:nvPr/>
        </p:nvPicPr>
        <p:blipFill>
          <a:blip r:embed="rId2" cstate="print"/>
          <a:stretch>
            <a:fillRect/>
          </a:stretch>
        </p:blipFill>
        <p:spPr>
          <a:xfrm>
            <a:off x="6804248" y="0"/>
            <a:ext cx="1143000" cy="670560"/>
          </a:xfrm>
          <a:prstGeom prst="rect">
            <a:avLst/>
          </a:prstGeom>
        </p:spPr>
      </p:pic>
      <p:sp>
        <p:nvSpPr>
          <p:cNvPr id="8" name="7 CuadroTexto"/>
          <p:cNvSpPr txBox="1"/>
          <p:nvPr/>
        </p:nvSpPr>
        <p:spPr>
          <a:xfrm>
            <a:off x="395536" y="6021288"/>
            <a:ext cx="1656184" cy="646331"/>
          </a:xfrm>
          <a:prstGeom prst="rect">
            <a:avLst/>
          </a:prstGeom>
          <a:noFill/>
        </p:spPr>
        <p:txBody>
          <a:bodyPr wrap="square" rtlCol="0">
            <a:spAutoFit/>
          </a:bodyPr>
          <a:lstStyle/>
          <a:p>
            <a:pPr algn="ctr"/>
            <a:r>
              <a:rPr lang="es-MX" dirty="0" smtClean="0"/>
              <a:t>REGRESAR MENU MES</a:t>
            </a:r>
            <a:endParaRPr lang="es-MX" dirty="0"/>
          </a:p>
        </p:txBody>
      </p:sp>
      <p:sp>
        <p:nvSpPr>
          <p:cNvPr id="9" name="8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10" name="9 Flecha arriba">
            <a:hlinkClick r:id="rId3" action="ppaction://hlinksldjump"/>
          </p:cNvPr>
          <p:cNvSpPr/>
          <p:nvPr/>
        </p:nvSpPr>
        <p:spPr>
          <a:xfrm>
            <a:off x="1979712" y="6021288"/>
            <a:ext cx="576064" cy="64807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1" name="10 Flecha derecha">
            <a:hlinkClick r:id="rId4"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12" name="11 Imagen" descr="dolar.gif"/>
          <p:cNvPicPr>
            <a:picLocks noChangeAspect="1"/>
          </p:cNvPicPr>
          <p:nvPr/>
        </p:nvPicPr>
        <p:blipFill>
          <a:blip r:embed="rId2" cstate="print"/>
          <a:stretch>
            <a:fillRect/>
          </a:stretch>
        </p:blipFill>
        <p:spPr>
          <a:xfrm>
            <a:off x="683568" y="188640"/>
            <a:ext cx="1143000" cy="67056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Mes de Febrero (poseen un sexto sentido)"/>
          <p:cNvPicPr>
            <a:picLocks noChangeAspect="1" noChangeArrowheads="1"/>
          </p:cNvPicPr>
          <p:nvPr/>
        </p:nvPicPr>
        <p:blipFill>
          <a:blip r:embed="rId2" cstate="print"/>
          <a:srcRect/>
          <a:stretch>
            <a:fillRect/>
          </a:stretch>
        </p:blipFill>
        <p:spPr bwMode="auto">
          <a:xfrm>
            <a:off x="0" y="-243408"/>
            <a:ext cx="9144000" cy="7101408"/>
          </a:xfrm>
          <a:prstGeom prst="rect">
            <a:avLst/>
          </a:prstGeom>
          <a:noFill/>
        </p:spPr>
      </p:pic>
      <p:pic>
        <p:nvPicPr>
          <p:cNvPr id="3" name="2 Imagen" descr="_ 0000 entrando por la puerta.jpg"/>
          <p:cNvPicPr>
            <a:picLocks noChangeAspect="1"/>
          </p:cNvPicPr>
          <p:nvPr/>
        </p:nvPicPr>
        <p:blipFill>
          <a:blip r:embed="rId3" cstate="print"/>
          <a:stretch>
            <a:fillRect/>
          </a:stretch>
        </p:blipFill>
        <p:spPr>
          <a:xfrm>
            <a:off x="5076056" y="404664"/>
            <a:ext cx="3888432" cy="6264696"/>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1520" y="0"/>
            <a:ext cx="4193071" cy="369332"/>
          </a:xfrm>
          <a:prstGeom prst="rect">
            <a:avLst/>
          </a:prstGeom>
        </p:spPr>
        <p:txBody>
          <a:bodyPr wrap="none">
            <a:spAutoFit/>
          </a:bodyPr>
          <a:lstStyle/>
          <a:p>
            <a:r>
              <a:rPr lang="es-MX" b="1" dirty="0"/>
              <a:t>Mes de Febrero (poseen un sexto sentido)</a:t>
            </a:r>
            <a:endParaRPr lang="es-MX" dirty="0"/>
          </a:p>
        </p:txBody>
      </p:sp>
      <p:sp>
        <p:nvSpPr>
          <p:cNvPr id="3" name="2 Rectángulo"/>
          <p:cNvSpPr/>
          <p:nvPr/>
        </p:nvSpPr>
        <p:spPr>
          <a:xfrm>
            <a:off x="107504" y="980728"/>
            <a:ext cx="5616624" cy="2308324"/>
          </a:xfrm>
          <a:prstGeom prst="rect">
            <a:avLst/>
          </a:prstGeom>
        </p:spPr>
        <p:txBody>
          <a:bodyPr wrap="square">
            <a:spAutoFit/>
          </a:bodyPr>
          <a:lstStyle/>
          <a:p>
            <a:pPr algn="just"/>
            <a:r>
              <a:rPr lang="es-MX" sz="2400" dirty="0"/>
              <a:t>Las personas nacidas en este mes están regidas por el sentimiento de libertad, les agobia estar bajo presión. Son excelentes seres humanos soñadores sensibles, estas personas se dice poseer un sexto sentido el de la intuición,</a:t>
            </a:r>
          </a:p>
        </p:txBody>
      </p:sp>
      <p:sp>
        <p:nvSpPr>
          <p:cNvPr id="4" name="3 Rectángulo"/>
          <p:cNvSpPr/>
          <p:nvPr/>
        </p:nvSpPr>
        <p:spPr>
          <a:xfrm>
            <a:off x="107504" y="3645024"/>
            <a:ext cx="8784976" cy="1569660"/>
          </a:xfrm>
          <a:prstGeom prst="rect">
            <a:avLst/>
          </a:prstGeom>
        </p:spPr>
        <p:txBody>
          <a:bodyPr wrap="square">
            <a:spAutoFit/>
          </a:bodyPr>
          <a:lstStyle/>
          <a:p>
            <a:pPr algn="just"/>
            <a:r>
              <a:rPr lang="es-MX" sz="2400" dirty="0"/>
              <a:t>buscan siempre el interior de las personas ya que se identifican con la famosa frase las apariencias engañan. En ocasiones se hacen las victimas para conseguir lo que desean pero en general son grandes seres humanos.</a:t>
            </a:r>
          </a:p>
        </p:txBody>
      </p:sp>
      <p:sp>
        <p:nvSpPr>
          <p:cNvPr id="6" name="5 CuadroTexto"/>
          <p:cNvSpPr txBox="1"/>
          <p:nvPr/>
        </p:nvSpPr>
        <p:spPr>
          <a:xfrm>
            <a:off x="395536" y="6021288"/>
            <a:ext cx="1656184" cy="646331"/>
          </a:xfrm>
          <a:prstGeom prst="rect">
            <a:avLst/>
          </a:prstGeom>
          <a:noFill/>
        </p:spPr>
        <p:txBody>
          <a:bodyPr wrap="square" rtlCol="0">
            <a:spAutoFit/>
          </a:bodyPr>
          <a:lstStyle/>
          <a:p>
            <a:pPr algn="ctr"/>
            <a:r>
              <a:rPr lang="es-MX" dirty="0" smtClean="0"/>
              <a:t>REGRESAR MENU MES</a:t>
            </a:r>
            <a:endParaRPr lang="es-MX" dirty="0"/>
          </a:p>
        </p:txBody>
      </p:sp>
      <p:sp>
        <p:nvSpPr>
          <p:cNvPr id="7" name="6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9" name="8 Flecha arriba">
            <a:hlinkClick r:id="rId2" action="ppaction://hlinksldjump"/>
          </p:cNvPr>
          <p:cNvSpPr/>
          <p:nvPr/>
        </p:nvSpPr>
        <p:spPr>
          <a:xfrm>
            <a:off x="1979712" y="6021288"/>
            <a:ext cx="576064" cy="64807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1" name="10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103426" name="Picture 2" descr="http://2.bp.blogspot.com/-kj2RMnvoGNg/TZKCkwhgXMI/AAAAAAAAEH8/NH2SQlJa0bc/s1600/vidente+del+camino.jpg"/>
          <p:cNvPicPr>
            <a:picLocks noChangeAspect="1" noChangeArrowheads="1"/>
          </p:cNvPicPr>
          <p:nvPr/>
        </p:nvPicPr>
        <p:blipFill>
          <a:blip r:embed="rId4" cstate="print"/>
          <a:srcRect/>
          <a:stretch>
            <a:fillRect/>
          </a:stretch>
        </p:blipFill>
        <p:spPr bwMode="auto">
          <a:xfrm>
            <a:off x="5832648" y="0"/>
            <a:ext cx="3203848" cy="2420888"/>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Mes de marzo (agradables y cariñoso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2 Imagen" descr="_ 0000 entrando por la puerta.jpg"/>
          <p:cNvPicPr>
            <a:picLocks noChangeAspect="1"/>
          </p:cNvPicPr>
          <p:nvPr/>
        </p:nvPicPr>
        <p:blipFill>
          <a:blip r:embed="rId3" cstate="print"/>
          <a:stretch>
            <a:fillRect/>
          </a:stretch>
        </p:blipFill>
        <p:spPr>
          <a:xfrm>
            <a:off x="5076056" y="404664"/>
            <a:ext cx="3888432" cy="6264696"/>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27584" y="260648"/>
            <a:ext cx="4305730" cy="400110"/>
          </a:xfrm>
          <a:prstGeom prst="rect">
            <a:avLst/>
          </a:prstGeom>
        </p:spPr>
        <p:txBody>
          <a:bodyPr wrap="none">
            <a:spAutoFit/>
          </a:bodyPr>
          <a:lstStyle/>
          <a:p>
            <a:r>
              <a:rPr lang="es-MX" sz="2000" b="1" dirty="0"/>
              <a:t>Mes de </a:t>
            </a:r>
            <a:r>
              <a:rPr lang="es-MX" sz="2000" b="1" dirty="0" smtClean="0"/>
              <a:t>Marzo </a:t>
            </a:r>
            <a:r>
              <a:rPr lang="es-MX" sz="2000" b="1" dirty="0"/>
              <a:t>(agradables y </a:t>
            </a:r>
            <a:r>
              <a:rPr lang="es-MX" sz="2000" b="1" dirty="0" smtClean="0"/>
              <a:t>cariñosos)</a:t>
            </a:r>
            <a:endParaRPr lang="es-MX" sz="2000" dirty="0"/>
          </a:p>
        </p:txBody>
      </p:sp>
      <p:sp>
        <p:nvSpPr>
          <p:cNvPr id="3" name="2 Rectángulo"/>
          <p:cNvSpPr/>
          <p:nvPr/>
        </p:nvSpPr>
        <p:spPr>
          <a:xfrm>
            <a:off x="0" y="1700808"/>
            <a:ext cx="8856984" cy="2246769"/>
          </a:xfrm>
          <a:prstGeom prst="rect">
            <a:avLst/>
          </a:prstGeom>
        </p:spPr>
        <p:txBody>
          <a:bodyPr wrap="square">
            <a:spAutoFit/>
          </a:bodyPr>
          <a:lstStyle/>
          <a:p>
            <a:pPr algn="ctr"/>
            <a:r>
              <a:rPr lang="es-MX" sz="2800" dirty="0"/>
              <a:t>Lindas personitas su principales cualidades son agradables y aunque en ocasiones tímidas son muy cariñosas. Tienen miedo a la soledad por lo que a veces sienten la necesidad de tener un amor una personas que les brinde cariño protección y consejos</a:t>
            </a:r>
          </a:p>
        </p:txBody>
      </p:sp>
      <p:sp>
        <p:nvSpPr>
          <p:cNvPr id="4" name="3 Rectángulo"/>
          <p:cNvSpPr/>
          <p:nvPr/>
        </p:nvSpPr>
        <p:spPr>
          <a:xfrm>
            <a:off x="251520" y="4077072"/>
            <a:ext cx="8640960" cy="1569660"/>
          </a:xfrm>
          <a:prstGeom prst="rect">
            <a:avLst/>
          </a:prstGeom>
        </p:spPr>
        <p:txBody>
          <a:bodyPr wrap="square">
            <a:spAutoFit/>
          </a:bodyPr>
          <a:lstStyle/>
          <a:p>
            <a:pPr algn="ctr"/>
            <a:r>
              <a:rPr lang="es-MX" sz="3200" dirty="0"/>
              <a:t>En general son personas muy tranquilas que adoran la paz y la calma por lo cual pocas veces se verán envueltas en riñas</a:t>
            </a:r>
          </a:p>
        </p:txBody>
      </p:sp>
      <p:sp>
        <p:nvSpPr>
          <p:cNvPr id="7" name="6 CuadroTexto"/>
          <p:cNvSpPr txBox="1"/>
          <p:nvPr/>
        </p:nvSpPr>
        <p:spPr>
          <a:xfrm>
            <a:off x="395536" y="6021288"/>
            <a:ext cx="1656184" cy="646331"/>
          </a:xfrm>
          <a:prstGeom prst="rect">
            <a:avLst/>
          </a:prstGeom>
          <a:noFill/>
        </p:spPr>
        <p:txBody>
          <a:bodyPr wrap="square" rtlCol="0">
            <a:spAutoFit/>
          </a:bodyPr>
          <a:lstStyle/>
          <a:p>
            <a:pPr algn="ctr"/>
            <a:r>
              <a:rPr lang="es-MX" dirty="0" smtClean="0"/>
              <a:t>REGRESAR MENU MES</a:t>
            </a:r>
            <a:endParaRPr lang="es-MX" dirty="0"/>
          </a:p>
        </p:txBody>
      </p:sp>
      <p:sp>
        <p:nvSpPr>
          <p:cNvPr id="8" name="7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9" name="8 Flecha arriba">
            <a:hlinkClick r:id="rId2" action="ppaction://hlinksldjump"/>
          </p:cNvPr>
          <p:cNvSpPr/>
          <p:nvPr/>
        </p:nvSpPr>
        <p:spPr>
          <a:xfrm>
            <a:off x="1979712" y="6021288"/>
            <a:ext cx="576064" cy="64807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0" name="9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11" name="10 Imagen" descr="ABRAZO.GIF"/>
          <p:cNvPicPr>
            <a:picLocks noChangeAspect="1"/>
          </p:cNvPicPr>
          <p:nvPr/>
        </p:nvPicPr>
        <p:blipFill>
          <a:blip r:embed="rId4" cstate="print"/>
          <a:stretch>
            <a:fillRect/>
          </a:stretch>
        </p:blipFill>
        <p:spPr>
          <a:xfrm>
            <a:off x="7812360" y="-1"/>
            <a:ext cx="1008112" cy="1745673"/>
          </a:xfrm>
          <a:prstGeom prst="rect">
            <a:avLst/>
          </a:prstGeom>
        </p:spPr>
      </p:pic>
      <p:pic>
        <p:nvPicPr>
          <p:cNvPr id="12" name="11 Imagen" descr="AMISTAD.JPG"/>
          <p:cNvPicPr>
            <a:picLocks noChangeAspect="1"/>
          </p:cNvPicPr>
          <p:nvPr/>
        </p:nvPicPr>
        <p:blipFill>
          <a:blip r:embed="rId5" cstate="print"/>
          <a:stretch>
            <a:fillRect/>
          </a:stretch>
        </p:blipFill>
        <p:spPr>
          <a:xfrm>
            <a:off x="5580112" y="0"/>
            <a:ext cx="1512168" cy="1828314"/>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Mes de Abril (activas y dinámicas)"/>
          <p:cNvPicPr>
            <a:picLocks noChangeAspect="1" noChangeArrowheads="1"/>
          </p:cNvPicPr>
          <p:nvPr/>
        </p:nvPicPr>
        <p:blipFill>
          <a:blip r:embed="rId2" cstate="print"/>
          <a:srcRect/>
          <a:stretch>
            <a:fillRect/>
          </a:stretch>
        </p:blipFill>
        <p:spPr bwMode="auto">
          <a:xfrm>
            <a:off x="0" y="0"/>
            <a:ext cx="9468544" cy="6858000"/>
          </a:xfrm>
          <a:prstGeom prst="rect">
            <a:avLst/>
          </a:prstGeom>
          <a:noFill/>
        </p:spPr>
      </p:pic>
      <p:pic>
        <p:nvPicPr>
          <p:cNvPr id="3" name="2 Imagen" descr="_ 0000 entrando por la puerta.jpg"/>
          <p:cNvPicPr>
            <a:picLocks noChangeAspect="1"/>
          </p:cNvPicPr>
          <p:nvPr/>
        </p:nvPicPr>
        <p:blipFill>
          <a:blip r:embed="rId3" cstate="print"/>
          <a:stretch>
            <a:fillRect/>
          </a:stretch>
        </p:blipFill>
        <p:spPr>
          <a:xfrm>
            <a:off x="5292080" y="476672"/>
            <a:ext cx="3851920" cy="5904656"/>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915816" y="260648"/>
            <a:ext cx="3424399" cy="369332"/>
          </a:xfrm>
          <a:prstGeom prst="rect">
            <a:avLst/>
          </a:prstGeom>
        </p:spPr>
        <p:txBody>
          <a:bodyPr wrap="none">
            <a:spAutoFit/>
          </a:bodyPr>
          <a:lstStyle/>
          <a:p>
            <a:r>
              <a:rPr lang="es-MX" b="1" dirty="0"/>
              <a:t>Mes de Abril (activas y dinámicas)</a:t>
            </a:r>
            <a:endParaRPr lang="es-MX" dirty="0"/>
          </a:p>
        </p:txBody>
      </p:sp>
      <p:sp>
        <p:nvSpPr>
          <p:cNvPr id="3" name="2 Rectángulo"/>
          <p:cNvSpPr/>
          <p:nvPr/>
        </p:nvSpPr>
        <p:spPr>
          <a:xfrm>
            <a:off x="0" y="2348880"/>
            <a:ext cx="8856984" cy="1323439"/>
          </a:xfrm>
          <a:prstGeom prst="rect">
            <a:avLst/>
          </a:prstGeom>
        </p:spPr>
        <p:txBody>
          <a:bodyPr wrap="square">
            <a:spAutoFit/>
          </a:bodyPr>
          <a:lstStyle/>
          <a:p>
            <a:r>
              <a:rPr lang="es-MX" sz="2000" dirty="0"/>
              <a:t>Las personas nacidas en este mes son grandes personitas activas y muy dinámicas aunque en ocasiones calladas y serias pueden pasar por creídas y orgullosas pero su naturaleza no es ser muy extrovertidas. Son temerosas al amor sin embargo se enamoran fácilmente.</a:t>
            </a:r>
          </a:p>
        </p:txBody>
      </p:sp>
      <p:sp>
        <p:nvSpPr>
          <p:cNvPr id="4" name="3 Rectángulo"/>
          <p:cNvSpPr/>
          <p:nvPr/>
        </p:nvSpPr>
        <p:spPr>
          <a:xfrm>
            <a:off x="0" y="4869160"/>
            <a:ext cx="8568952" cy="707886"/>
          </a:xfrm>
          <a:prstGeom prst="rect">
            <a:avLst/>
          </a:prstGeom>
        </p:spPr>
        <p:txBody>
          <a:bodyPr wrap="square">
            <a:spAutoFit/>
          </a:bodyPr>
          <a:lstStyle/>
          <a:p>
            <a:r>
              <a:rPr lang="es-MX" sz="2000" dirty="0"/>
              <a:t>Son de aquellas que perdonan pero nunca olvidan una ofensa o una traición, de gran corazón son muy simpáticos honestos y sobre todo generosos</a:t>
            </a:r>
          </a:p>
        </p:txBody>
      </p:sp>
      <p:sp>
        <p:nvSpPr>
          <p:cNvPr id="7" name="6 CuadroTexto"/>
          <p:cNvSpPr txBox="1"/>
          <p:nvPr/>
        </p:nvSpPr>
        <p:spPr>
          <a:xfrm>
            <a:off x="395536" y="6021288"/>
            <a:ext cx="1656184" cy="646331"/>
          </a:xfrm>
          <a:prstGeom prst="rect">
            <a:avLst/>
          </a:prstGeom>
          <a:noFill/>
        </p:spPr>
        <p:txBody>
          <a:bodyPr wrap="square" rtlCol="0">
            <a:spAutoFit/>
          </a:bodyPr>
          <a:lstStyle/>
          <a:p>
            <a:pPr algn="ctr"/>
            <a:r>
              <a:rPr lang="es-MX" dirty="0" smtClean="0"/>
              <a:t>REGRESAR MENU MES</a:t>
            </a:r>
            <a:endParaRPr lang="es-MX" dirty="0"/>
          </a:p>
        </p:txBody>
      </p:sp>
      <p:sp>
        <p:nvSpPr>
          <p:cNvPr id="8" name="7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9" name="8 Flecha arriba">
            <a:hlinkClick r:id="rId2" action="ppaction://hlinksldjump"/>
          </p:cNvPr>
          <p:cNvSpPr/>
          <p:nvPr/>
        </p:nvSpPr>
        <p:spPr>
          <a:xfrm>
            <a:off x="1979712" y="6021288"/>
            <a:ext cx="576064" cy="64807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0" name="9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11" name="10 Imagen" descr="AEROBIC.GIF"/>
          <p:cNvPicPr>
            <a:picLocks noChangeAspect="1"/>
          </p:cNvPicPr>
          <p:nvPr/>
        </p:nvPicPr>
        <p:blipFill>
          <a:blip r:embed="rId4" cstate="print"/>
          <a:stretch>
            <a:fillRect/>
          </a:stretch>
        </p:blipFill>
        <p:spPr>
          <a:xfrm>
            <a:off x="6588224" y="0"/>
            <a:ext cx="1296144" cy="1605316"/>
          </a:xfrm>
          <a:prstGeom prst="rect">
            <a:avLst/>
          </a:prstGeom>
        </p:spPr>
      </p:pic>
      <p:pic>
        <p:nvPicPr>
          <p:cNvPr id="12" name="11 Imagen" descr="AG00280_.GIF"/>
          <p:cNvPicPr>
            <a:picLocks noChangeAspect="1"/>
          </p:cNvPicPr>
          <p:nvPr/>
        </p:nvPicPr>
        <p:blipFill>
          <a:blip r:embed="rId5" cstate="print"/>
          <a:stretch>
            <a:fillRect/>
          </a:stretch>
        </p:blipFill>
        <p:spPr>
          <a:xfrm>
            <a:off x="467544" y="188640"/>
            <a:ext cx="1572420" cy="1440160"/>
          </a:xfrm>
          <a:prstGeom prst="rect">
            <a:avLst/>
          </a:prstGeom>
        </p:spPr>
      </p:pic>
      <p:pic>
        <p:nvPicPr>
          <p:cNvPr id="13" name="12 Imagen" descr="ejercicio.gif"/>
          <p:cNvPicPr>
            <a:picLocks noChangeAspect="1"/>
          </p:cNvPicPr>
          <p:nvPr/>
        </p:nvPicPr>
        <p:blipFill>
          <a:blip r:embed="rId6" cstate="print"/>
          <a:stretch>
            <a:fillRect/>
          </a:stretch>
        </p:blipFill>
        <p:spPr>
          <a:xfrm>
            <a:off x="3347864" y="980728"/>
            <a:ext cx="1779632" cy="1104031"/>
          </a:xfrm>
          <a:prstGeom prst="rect">
            <a:avLst/>
          </a:prstGeom>
        </p:spPr>
      </p:pic>
      <p:pic>
        <p:nvPicPr>
          <p:cNvPr id="14" name="13 Imagen" descr="BESO11.gif"/>
          <p:cNvPicPr>
            <a:picLocks noChangeAspect="1"/>
          </p:cNvPicPr>
          <p:nvPr/>
        </p:nvPicPr>
        <p:blipFill>
          <a:blip r:embed="rId7" cstate="print"/>
          <a:stretch>
            <a:fillRect/>
          </a:stretch>
        </p:blipFill>
        <p:spPr>
          <a:xfrm>
            <a:off x="4139952" y="3284984"/>
            <a:ext cx="1150620" cy="152400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Mes de Mayo (soñadores y trabajadores)"/>
          <p:cNvPicPr>
            <a:picLocks noChangeAspect="1" noChangeArrowheads="1"/>
          </p:cNvPicPr>
          <p:nvPr/>
        </p:nvPicPr>
        <p:blipFill>
          <a:blip r:embed="rId2" cstate="print"/>
          <a:srcRect/>
          <a:stretch>
            <a:fillRect/>
          </a:stretch>
        </p:blipFill>
        <p:spPr bwMode="auto">
          <a:xfrm>
            <a:off x="0" y="0"/>
            <a:ext cx="9468544" cy="6858000"/>
          </a:xfrm>
          <a:prstGeom prst="rect">
            <a:avLst/>
          </a:prstGeom>
          <a:noFill/>
        </p:spPr>
      </p:pic>
      <p:pic>
        <p:nvPicPr>
          <p:cNvPr id="3" name="2 Imagen" descr="_ 0000 entrando por la puerta.jpg"/>
          <p:cNvPicPr>
            <a:picLocks noChangeAspect="1"/>
          </p:cNvPicPr>
          <p:nvPr/>
        </p:nvPicPr>
        <p:blipFill>
          <a:blip r:embed="rId3" cstate="print"/>
          <a:stretch>
            <a:fillRect/>
          </a:stretch>
        </p:blipFill>
        <p:spPr>
          <a:xfrm>
            <a:off x="5292080" y="476672"/>
            <a:ext cx="3851920" cy="5904656"/>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71800" y="0"/>
            <a:ext cx="4090351" cy="369332"/>
          </a:xfrm>
          <a:prstGeom prst="rect">
            <a:avLst/>
          </a:prstGeom>
        </p:spPr>
        <p:txBody>
          <a:bodyPr wrap="none">
            <a:spAutoFit/>
          </a:bodyPr>
          <a:lstStyle/>
          <a:p>
            <a:r>
              <a:rPr lang="es-MX" b="1" dirty="0"/>
              <a:t>Mes de Mayo (soñadores y trabajadores)</a:t>
            </a:r>
            <a:endParaRPr lang="es-MX" dirty="0"/>
          </a:p>
        </p:txBody>
      </p:sp>
      <p:sp>
        <p:nvSpPr>
          <p:cNvPr id="3" name="2 Rectángulo"/>
          <p:cNvSpPr/>
          <p:nvPr/>
        </p:nvSpPr>
        <p:spPr>
          <a:xfrm>
            <a:off x="0" y="1772816"/>
            <a:ext cx="8820472" cy="1631216"/>
          </a:xfrm>
          <a:prstGeom prst="rect">
            <a:avLst/>
          </a:prstGeom>
        </p:spPr>
        <p:txBody>
          <a:bodyPr wrap="square">
            <a:spAutoFit/>
          </a:bodyPr>
          <a:lstStyle/>
          <a:p>
            <a:pPr algn="ctr"/>
            <a:r>
              <a:rPr lang="es-MX" sz="2000" dirty="0"/>
              <a:t>Las personas que son regidas por este mes son grandes personas son obstinadas cuando quieren algo no descansan hasta conseguirlo, son muy inteligentes y buenos entendedores, cuando están triste son difíciles de consolar ya que no hay palabras que les valga, cuando se cierran en una idea es difícil que cambien de opinión a menos de que piensen las cosas ya con calma,</a:t>
            </a:r>
          </a:p>
        </p:txBody>
      </p:sp>
      <p:sp>
        <p:nvSpPr>
          <p:cNvPr id="4" name="3 Rectángulo"/>
          <p:cNvSpPr/>
          <p:nvPr/>
        </p:nvSpPr>
        <p:spPr>
          <a:xfrm>
            <a:off x="359024" y="4077072"/>
            <a:ext cx="8784976" cy="1631216"/>
          </a:xfrm>
          <a:prstGeom prst="rect">
            <a:avLst/>
          </a:prstGeom>
        </p:spPr>
        <p:txBody>
          <a:bodyPr wrap="square">
            <a:spAutoFit/>
          </a:bodyPr>
          <a:lstStyle/>
          <a:p>
            <a:pPr algn="ctr"/>
            <a:r>
              <a:rPr lang="es-MX" sz="2000" dirty="0"/>
              <a:t>se enojan fácilmente, en el amor aman con locura pero también se desenamoran fácilmente son de aquellas la cual su filosofía dice no sufrir por alguien q es feliz sin ti, tienen una personalidad muy especial y físicamente son muy atractivos, nunca pasan desapercibidos son eternamente soñadores y eso si muy trabajadores. Poseen el don de la intuición.</a:t>
            </a:r>
          </a:p>
        </p:txBody>
      </p:sp>
      <p:sp>
        <p:nvSpPr>
          <p:cNvPr id="7" name="6 CuadroTexto"/>
          <p:cNvSpPr txBox="1"/>
          <p:nvPr/>
        </p:nvSpPr>
        <p:spPr>
          <a:xfrm>
            <a:off x="395536" y="6021288"/>
            <a:ext cx="1656184" cy="646331"/>
          </a:xfrm>
          <a:prstGeom prst="rect">
            <a:avLst/>
          </a:prstGeom>
          <a:noFill/>
        </p:spPr>
        <p:txBody>
          <a:bodyPr wrap="square" rtlCol="0">
            <a:spAutoFit/>
          </a:bodyPr>
          <a:lstStyle/>
          <a:p>
            <a:pPr algn="ctr"/>
            <a:r>
              <a:rPr lang="es-MX" dirty="0" smtClean="0"/>
              <a:t>REGRESAR MENU MES</a:t>
            </a:r>
            <a:endParaRPr lang="es-MX" dirty="0"/>
          </a:p>
        </p:txBody>
      </p:sp>
      <p:sp>
        <p:nvSpPr>
          <p:cNvPr id="8" name="7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9" name="8 Flecha arriba">
            <a:hlinkClick r:id="rId2" action="ppaction://hlinksldjump"/>
          </p:cNvPr>
          <p:cNvSpPr/>
          <p:nvPr/>
        </p:nvSpPr>
        <p:spPr>
          <a:xfrm>
            <a:off x="1979712" y="6021288"/>
            <a:ext cx="576064" cy="64807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0" name="9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11" name="10 Imagen" descr="PC10.gif"/>
          <p:cNvPicPr>
            <a:picLocks noChangeAspect="1"/>
          </p:cNvPicPr>
          <p:nvPr/>
        </p:nvPicPr>
        <p:blipFill>
          <a:blip r:embed="rId4" cstate="print"/>
          <a:stretch>
            <a:fillRect/>
          </a:stretch>
        </p:blipFill>
        <p:spPr>
          <a:xfrm>
            <a:off x="7164288" y="0"/>
            <a:ext cx="1979712" cy="1662958"/>
          </a:xfrm>
          <a:prstGeom prst="rect">
            <a:avLst/>
          </a:prstGeom>
        </p:spPr>
      </p:pic>
      <p:pic>
        <p:nvPicPr>
          <p:cNvPr id="12" name="11 Imagen" descr="mi maestra.jpg"/>
          <p:cNvPicPr>
            <a:picLocks noChangeAspect="1"/>
          </p:cNvPicPr>
          <p:nvPr/>
        </p:nvPicPr>
        <p:blipFill>
          <a:blip r:embed="rId5" cstate="print"/>
          <a:stretch>
            <a:fillRect/>
          </a:stretch>
        </p:blipFill>
        <p:spPr>
          <a:xfrm>
            <a:off x="0" y="0"/>
            <a:ext cx="2438400" cy="182880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Mes de Junio (sensibles y amables)"/>
          <p:cNvPicPr>
            <a:picLocks noChangeAspect="1" noChangeArrowheads="1"/>
          </p:cNvPicPr>
          <p:nvPr/>
        </p:nvPicPr>
        <p:blipFill>
          <a:blip r:embed="rId2" cstate="print"/>
          <a:srcRect/>
          <a:stretch>
            <a:fillRect/>
          </a:stretch>
        </p:blipFill>
        <p:spPr bwMode="auto">
          <a:xfrm>
            <a:off x="0" y="-171400"/>
            <a:ext cx="9468544" cy="7029400"/>
          </a:xfrm>
          <a:prstGeom prst="rect">
            <a:avLst/>
          </a:prstGeom>
          <a:noFill/>
        </p:spPr>
      </p:pic>
      <p:pic>
        <p:nvPicPr>
          <p:cNvPr id="3" name="2 Imagen" descr="_ 0000 entrando por la puerta.jpg"/>
          <p:cNvPicPr>
            <a:picLocks noChangeAspect="1"/>
          </p:cNvPicPr>
          <p:nvPr/>
        </p:nvPicPr>
        <p:blipFill>
          <a:blip r:embed="rId3" cstate="print"/>
          <a:stretch>
            <a:fillRect/>
          </a:stretch>
        </p:blipFill>
        <p:spPr>
          <a:xfrm>
            <a:off x="5292080" y="332656"/>
            <a:ext cx="3851920" cy="6048672"/>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699792" y="0"/>
            <a:ext cx="3518912" cy="369332"/>
          </a:xfrm>
          <a:prstGeom prst="rect">
            <a:avLst/>
          </a:prstGeom>
        </p:spPr>
        <p:txBody>
          <a:bodyPr wrap="none">
            <a:spAutoFit/>
          </a:bodyPr>
          <a:lstStyle/>
          <a:p>
            <a:r>
              <a:rPr lang="es-MX" b="1" dirty="0"/>
              <a:t>Mes de Junio (sensibles y amables)</a:t>
            </a:r>
            <a:endParaRPr lang="es-MX" dirty="0"/>
          </a:p>
        </p:txBody>
      </p:sp>
      <p:sp>
        <p:nvSpPr>
          <p:cNvPr id="3" name="2 Rectángulo"/>
          <p:cNvSpPr/>
          <p:nvPr/>
        </p:nvSpPr>
        <p:spPr>
          <a:xfrm>
            <a:off x="0" y="2492896"/>
            <a:ext cx="9144000" cy="1569660"/>
          </a:xfrm>
          <a:prstGeom prst="rect">
            <a:avLst/>
          </a:prstGeom>
        </p:spPr>
        <p:txBody>
          <a:bodyPr wrap="square">
            <a:spAutoFit/>
          </a:bodyPr>
          <a:lstStyle/>
          <a:p>
            <a:pPr algn="just"/>
            <a:r>
              <a:rPr lang="es-MX" sz="2400" dirty="0"/>
              <a:t>Piensan a largo plazo por lo cual casi nunca se les vera tomando decisiones a la ligera. Son personas muy sensibles y amables, poseen tienen un gran corazón no sé si como virtud o defecto ya que podría haber gente que se puede aprovechar de ellos y manipularles.</a:t>
            </a:r>
          </a:p>
        </p:txBody>
      </p:sp>
      <p:sp>
        <p:nvSpPr>
          <p:cNvPr id="4" name="3 Rectángulo"/>
          <p:cNvSpPr/>
          <p:nvPr/>
        </p:nvSpPr>
        <p:spPr>
          <a:xfrm>
            <a:off x="0" y="4221088"/>
            <a:ext cx="9144000" cy="1569660"/>
          </a:xfrm>
          <a:prstGeom prst="rect">
            <a:avLst/>
          </a:prstGeom>
        </p:spPr>
        <p:txBody>
          <a:bodyPr wrap="square">
            <a:spAutoFit/>
          </a:bodyPr>
          <a:lstStyle/>
          <a:p>
            <a:pPr algn="just"/>
            <a:r>
              <a:rPr lang="es-MX" sz="2400" dirty="0"/>
              <a:t>Siempre desean lo mejor a sus seres queridos. Son algo temperamentales pero muy divertidos, además tienen un gran sentido del humor. Pueden ser tímidos pero unas ves en confianza van mucho de bromas, son buenos conversadores pero además grandes amigos.</a:t>
            </a:r>
          </a:p>
        </p:txBody>
      </p:sp>
      <p:sp>
        <p:nvSpPr>
          <p:cNvPr id="7" name="6 CuadroTexto"/>
          <p:cNvSpPr txBox="1"/>
          <p:nvPr/>
        </p:nvSpPr>
        <p:spPr>
          <a:xfrm>
            <a:off x="395536" y="6021288"/>
            <a:ext cx="1656184" cy="646331"/>
          </a:xfrm>
          <a:prstGeom prst="rect">
            <a:avLst/>
          </a:prstGeom>
          <a:noFill/>
        </p:spPr>
        <p:txBody>
          <a:bodyPr wrap="square" rtlCol="0">
            <a:spAutoFit/>
          </a:bodyPr>
          <a:lstStyle/>
          <a:p>
            <a:pPr algn="ctr"/>
            <a:r>
              <a:rPr lang="es-MX" dirty="0" smtClean="0"/>
              <a:t>REGRESAR MENU MES</a:t>
            </a:r>
            <a:endParaRPr lang="es-MX" dirty="0"/>
          </a:p>
        </p:txBody>
      </p:sp>
      <p:sp>
        <p:nvSpPr>
          <p:cNvPr id="8" name="7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9" name="8 Flecha arriba">
            <a:hlinkClick r:id="rId2" action="ppaction://hlinksldjump"/>
          </p:cNvPr>
          <p:cNvSpPr/>
          <p:nvPr/>
        </p:nvSpPr>
        <p:spPr>
          <a:xfrm>
            <a:off x="1979712" y="6021288"/>
            <a:ext cx="576064" cy="64807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0" name="9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11" name="10 Imagen" descr="_ lagrimas.gif"/>
          <p:cNvPicPr>
            <a:picLocks noChangeAspect="1"/>
          </p:cNvPicPr>
          <p:nvPr/>
        </p:nvPicPr>
        <p:blipFill>
          <a:blip r:embed="rId4" cstate="print"/>
          <a:stretch>
            <a:fillRect/>
          </a:stretch>
        </p:blipFill>
        <p:spPr>
          <a:xfrm>
            <a:off x="0" y="0"/>
            <a:ext cx="2689860" cy="2362200"/>
          </a:xfrm>
          <a:prstGeom prst="rect">
            <a:avLst/>
          </a:prstGeom>
        </p:spPr>
      </p:pic>
      <p:pic>
        <p:nvPicPr>
          <p:cNvPr id="12" name="11 Imagen" descr="Imagen1 galan.gif"/>
          <p:cNvPicPr>
            <a:picLocks noChangeAspect="1"/>
          </p:cNvPicPr>
          <p:nvPr/>
        </p:nvPicPr>
        <p:blipFill>
          <a:blip r:embed="rId5" cstate="print"/>
          <a:stretch>
            <a:fillRect/>
          </a:stretch>
        </p:blipFill>
        <p:spPr>
          <a:xfrm>
            <a:off x="7343800" y="0"/>
            <a:ext cx="1800200" cy="2515942"/>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Mes de Julio (grandes sentimientos)"/>
          <p:cNvPicPr>
            <a:picLocks noChangeAspect="1" noChangeArrowheads="1"/>
          </p:cNvPicPr>
          <p:nvPr/>
        </p:nvPicPr>
        <p:blipFill>
          <a:blip r:embed="rId2" cstate="print"/>
          <a:srcRect/>
          <a:stretch>
            <a:fillRect/>
          </a:stretch>
        </p:blipFill>
        <p:spPr bwMode="auto">
          <a:xfrm>
            <a:off x="0" y="-171400"/>
            <a:ext cx="9468544" cy="7029400"/>
          </a:xfrm>
          <a:prstGeom prst="rect">
            <a:avLst/>
          </a:prstGeom>
          <a:noFill/>
        </p:spPr>
      </p:pic>
      <p:pic>
        <p:nvPicPr>
          <p:cNvPr id="3" name="2 Imagen" descr="_ 0000 entrando por la puerta.jpg"/>
          <p:cNvPicPr>
            <a:picLocks noChangeAspect="1"/>
          </p:cNvPicPr>
          <p:nvPr/>
        </p:nvPicPr>
        <p:blipFill>
          <a:blip r:embed="rId3" cstate="print"/>
          <a:stretch>
            <a:fillRect/>
          </a:stretch>
        </p:blipFill>
        <p:spPr>
          <a:xfrm>
            <a:off x="5292080" y="332656"/>
            <a:ext cx="3851920" cy="6120680"/>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67744" y="188640"/>
            <a:ext cx="3615926" cy="369332"/>
          </a:xfrm>
          <a:prstGeom prst="rect">
            <a:avLst/>
          </a:prstGeom>
        </p:spPr>
        <p:txBody>
          <a:bodyPr wrap="none">
            <a:spAutoFit/>
          </a:bodyPr>
          <a:lstStyle/>
          <a:p>
            <a:r>
              <a:rPr lang="es-MX" b="1" dirty="0"/>
              <a:t>Mes de Julio (grandes </a:t>
            </a:r>
            <a:r>
              <a:rPr lang="es-MX" b="1" dirty="0" smtClean="0"/>
              <a:t>sentimientos)</a:t>
            </a:r>
            <a:endParaRPr lang="es-MX" dirty="0"/>
          </a:p>
        </p:txBody>
      </p:sp>
      <p:sp>
        <p:nvSpPr>
          <p:cNvPr id="3" name="2 Rectángulo"/>
          <p:cNvSpPr/>
          <p:nvPr/>
        </p:nvSpPr>
        <p:spPr>
          <a:xfrm>
            <a:off x="323528" y="1844824"/>
            <a:ext cx="6768752" cy="2000548"/>
          </a:xfrm>
          <a:prstGeom prst="rect">
            <a:avLst/>
          </a:prstGeom>
        </p:spPr>
        <p:txBody>
          <a:bodyPr wrap="square">
            <a:spAutoFit/>
          </a:bodyPr>
          <a:lstStyle/>
          <a:p>
            <a:pPr algn="just"/>
            <a:r>
              <a:rPr lang="es-MX" sz="2400" dirty="0"/>
              <a:t>Quienes nacieron en este mes son personas difíciles de comprender por eso se les suele escuchar esta frase de “nadie me entiende”. A pesar de tener un carácter fuerte son personas con grandes sentimientos, sensibles y muy </a:t>
            </a:r>
            <a:r>
              <a:rPr lang="es-MX" sz="2800" dirty="0"/>
              <a:t>sentimentales</a:t>
            </a:r>
            <a:endParaRPr lang="es-MX" sz="2400" dirty="0"/>
          </a:p>
        </p:txBody>
      </p:sp>
      <p:sp>
        <p:nvSpPr>
          <p:cNvPr id="4" name="3 Rectángulo"/>
          <p:cNvSpPr/>
          <p:nvPr/>
        </p:nvSpPr>
        <p:spPr>
          <a:xfrm>
            <a:off x="0" y="4005064"/>
            <a:ext cx="9144000" cy="1200329"/>
          </a:xfrm>
          <a:prstGeom prst="rect">
            <a:avLst/>
          </a:prstGeom>
        </p:spPr>
        <p:txBody>
          <a:bodyPr wrap="square">
            <a:spAutoFit/>
          </a:bodyPr>
          <a:lstStyle/>
          <a:p>
            <a:pPr algn="ctr"/>
            <a:r>
              <a:rPr lang="es-MX" sz="2400" dirty="0"/>
              <a:t>Su estado de humor en el día suele variar pero son alegres, más que guiar a los demás lo suyo es enseñar lo que saben y compartir conocimientos, son divertidos y les gusta hacer planes con sus amigos</a:t>
            </a:r>
          </a:p>
        </p:txBody>
      </p:sp>
      <p:sp>
        <p:nvSpPr>
          <p:cNvPr id="7" name="6 CuadroTexto"/>
          <p:cNvSpPr txBox="1"/>
          <p:nvPr/>
        </p:nvSpPr>
        <p:spPr>
          <a:xfrm>
            <a:off x="395536" y="6021288"/>
            <a:ext cx="1656184" cy="646331"/>
          </a:xfrm>
          <a:prstGeom prst="rect">
            <a:avLst/>
          </a:prstGeom>
          <a:noFill/>
        </p:spPr>
        <p:txBody>
          <a:bodyPr wrap="square" rtlCol="0">
            <a:spAutoFit/>
          </a:bodyPr>
          <a:lstStyle/>
          <a:p>
            <a:pPr algn="ctr"/>
            <a:r>
              <a:rPr lang="es-MX" dirty="0" smtClean="0"/>
              <a:t>REGRESAR MENU MES</a:t>
            </a:r>
            <a:endParaRPr lang="es-MX" dirty="0"/>
          </a:p>
        </p:txBody>
      </p:sp>
      <p:sp>
        <p:nvSpPr>
          <p:cNvPr id="8" name="7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9" name="8 Flecha arriba">
            <a:hlinkClick r:id="rId2" action="ppaction://hlinksldjump"/>
          </p:cNvPr>
          <p:cNvSpPr/>
          <p:nvPr/>
        </p:nvSpPr>
        <p:spPr>
          <a:xfrm>
            <a:off x="1979712" y="6021288"/>
            <a:ext cx="576064" cy="64807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0" name="9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11" name="10 Imagen" descr="ENAMORADO.bmp"/>
          <p:cNvPicPr>
            <a:picLocks noChangeAspect="1"/>
          </p:cNvPicPr>
          <p:nvPr/>
        </p:nvPicPr>
        <p:blipFill>
          <a:blip r:embed="rId4" cstate="print"/>
          <a:stretch>
            <a:fillRect/>
          </a:stretch>
        </p:blipFill>
        <p:spPr>
          <a:xfrm>
            <a:off x="8001000" y="0"/>
            <a:ext cx="1143000" cy="2209800"/>
          </a:xfrm>
          <a:prstGeom prst="rect">
            <a:avLst/>
          </a:prstGeom>
        </p:spPr>
      </p:pic>
      <p:pic>
        <p:nvPicPr>
          <p:cNvPr id="93186" name="Picture 2" descr="http://www.serfeliz.net/imagenes/enojo.gif"/>
          <p:cNvPicPr>
            <a:picLocks noChangeAspect="1" noChangeArrowheads="1"/>
          </p:cNvPicPr>
          <p:nvPr/>
        </p:nvPicPr>
        <p:blipFill>
          <a:blip r:embed="rId5" cstate="print"/>
          <a:srcRect/>
          <a:stretch>
            <a:fillRect/>
          </a:stretch>
        </p:blipFill>
        <p:spPr bwMode="auto">
          <a:xfrm>
            <a:off x="0" y="0"/>
            <a:ext cx="2200275" cy="1819276"/>
          </a:xfrm>
          <a:prstGeom prst="rect">
            <a:avLst/>
          </a:prstGeom>
          <a:noFill/>
        </p:spPr>
      </p:pic>
      <p:pic>
        <p:nvPicPr>
          <p:cNvPr id="93188" name="Picture 4" descr="http://madonnafanclub.com.ar/forum/images/smilies/enojado.gif"/>
          <p:cNvPicPr>
            <a:picLocks noChangeAspect="1" noChangeArrowheads="1" noCrop="1"/>
          </p:cNvPicPr>
          <p:nvPr/>
        </p:nvPicPr>
        <p:blipFill>
          <a:blip r:embed="rId6" cstate="print"/>
          <a:srcRect/>
          <a:stretch>
            <a:fillRect/>
          </a:stretch>
        </p:blipFill>
        <p:spPr bwMode="auto">
          <a:xfrm>
            <a:off x="3347864" y="836712"/>
            <a:ext cx="952500" cy="952500"/>
          </a:xfrm>
          <a:prstGeom prst="rect">
            <a:avLst/>
          </a:prstGeom>
          <a:noFill/>
        </p:spPr>
      </p:pic>
      <p:pic>
        <p:nvPicPr>
          <p:cNvPr id="93190" name="Picture 6" descr="http://picasion.com/pic27/ef2ab77a308a79b91bd523af3821bfd7.gif"/>
          <p:cNvPicPr>
            <a:picLocks noChangeAspect="1" noChangeArrowheads="1" noCrop="1"/>
          </p:cNvPicPr>
          <p:nvPr/>
        </p:nvPicPr>
        <p:blipFill>
          <a:blip r:embed="rId7" cstate="print"/>
          <a:srcRect/>
          <a:stretch>
            <a:fillRect/>
          </a:stretch>
        </p:blipFill>
        <p:spPr bwMode="auto">
          <a:xfrm>
            <a:off x="4499992" y="5085184"/>
            <a:ext cx="1152128" cy="1772816"/>
          </a:xfrm>
          <a:prstGeom prst="rect">
            <a:avLst/>
          </a:prstGeom>
          <a:noFill/>
        </p:spPr>
      </p:pic>
      <p:pic>
        <p:nvPicPr>
          <p:cNvPr id="14" name="13 Imagen" descr="enojado.jpg"/>
          <p:cNvPicPr>
            <a:picLocks noChangeAspect="1"/>
          </p:cNvPicPr>
          <p:nvPr/>
        </p:nvPicPr>
        <p:blipFill>
          <a:blip r:embed="rId8" cstate="print"/>
          <a:stretch>
            <a:fillRect/>
          </a:stretch>
        </p:blipFill>
        <p:spPr>
          <a:xfrm>
            <a:off x="2699792" y="5085184"/>
            <a:ext cx="1572517" cy="1556792"/>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Mes de Agosto (atractivos y delicados)"/>
          <p:cNvPicPr>
            <a:picLocks noChangeAspect="1" noChangeArrowheads="1"/>
          </p:cNvPicPr>
          <p:nvPr/>
        </p:nvPicPr>
        <p:blipFill>
          <a:blip r:embed="rId2" cstate="print"/>
          <a:srcRect/>
          <a:stretch>
            <a:fillRect/>
          </a:stretch>
        </p:blipFill>
        <p:spPr bwMode="auto">
          <a:xfrm>
            <a:off x="0" y="-243408"/>
            <a:ext cx="9612560" cy="7101408"/>
          </a:xfrm>
          <a:prstGeom prst="rect">
            <a:avLst/>
          </a:prstGeom>
          <a:noFill/>
        </p:spPr>
      </p:pic>
      <p:pic>
        <p:nvPicPr>
          <p:cNvPr id="3" name="2 Imagen" descr="_ 0000 entrando por la puerta.jpg"/>
          <p:cNvPicPr>
            <a:picLocks noChangeAspect="1"/>
          </p:cNvPicPr>
          <p:nvPr/>
        </p:nvPicPr>
        <p:blipFill>
          <a:blip r:embed="rId3" cstate="print"/>
          <a:stretch>
            <a:fillRect/>
          </a:stretch>
        </p:blipFill>
        <p:spPr>
          <a:xfrm>
            <a:off x="5292080" y="260648"/>
            <a:ext cx="3851920" cy="6120680"/>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71800" y="476672"/>
            <a:ext cx="3844258" cy="369332"/>
          </a:xfrm>
          <a:prstGeom prst="rect">
            <a:avLst/>
          </a:prstGeom>
        </p:spPr>
        <p:txBody>
          <a:bodyPr wrap="none">
            <a:spAutoFit/>
          </a:bodyPr>
          <a:lstStyle/>
          <a:p>
            <a:r>
              <a:rPr lang="es-MX" b="1" dirty="0"/>
              <a:t>Mes de Agosto (atractivos y </a:t>
            </a:r>
            <a:r>
              <a:rPr lang="es-MX" b="1" dirty="0" smtClean="0"/>
              <a:t>delicados)</a:t>
            </a:r>
            <a:endParaRPr lang="es-MX" dirty="0"/>
          </a:p>
        </p:txBody>
      </p:sp>
      <p:sp>
        <p:nvSpPr>
          <p:cNvPr id="3" name="2 Rectángulo"/>
          <p:cNvSpPr/>
          <p:nvPr/>
        </p:nvSpPr>
        <p:spPr>
          <a:xfrm>
            <a:off x="503040" y="2276872"/>
            <a:ext cx="8640960" cy="1323439"/>
          </a:xfrm>
          <a:prstGeom prst="rect">
            <a:avLst/>
          </a:prstGeom>
        </p:spPr>
        <p:txBody>
          <a:bodyPr wrap="square">
            <a:spAutoFit/>
          </a:bodyPr>
          <a:lstStyle/>
          <a:p>
            <a:pPr algn="ctr"/>
            <a:r>
              <a:rPr lang="es-MX" sz="2000" dirty="0"/>
              <a:t>Son muy alegres y les encantan las bromas son de muchas risas, son atractivos y delicados, así como orgullosos y un poquito celosos, son grandes soñadores y cuando algo merece la pena en sus vidas luchan por alcanzarlo, los hay demasiados generosos como egoístas en ocasiones.</a:t>
            </a:r>
          </a:p>
        </p:txBody>
      </p:sp>
      <p:sp>
        <p:nvSpPr>
          <p:cNvPr id="4" name="3 Rectángulo"/>
          <p:cNvSpPr/>
          <p:nvPr/>
        </p:nvSpPr>
        <p:spPr>
          <a:xfrm>
            <a:off x="323528" y="4077072"/>
            <a:ext cx="8568952" cy="1631216"/>
          </a:xfrm>
          <a:prstGeom prst="rect">
            <a:avLst/>
          </a:prstGeom>
        </p:spPr>
        <p:txBody>
          <a:bodyPr wrap="square">
            <a:spAutoFit/>
          </a:bodyPr>
          <a:lstStyle/>
          <a:p>
            <a:r>
              <a:rPr lang="es-MX" sz="2000" dirty="0"/>
              <a:t>Cuando son provocados hay que temerles ya que son de carácter fuerte, tienen espíritu de liderazgo. En el amor se entregan totalmente a la pareja y esperan recibir lo mismo a cambio, son unos consentidos les encanta recibir mimos por parte del otro, tienen un espíritu extraordinario, son cuidadosos, muy buenos amigos les encantan los elogios.</a:t>
            </a:r>
          </a:p>
        </p:txBody>
      </p:sp>
      <p:sp>
        <p:nvSpPr>
          <p:cNvPr id="7" name="6 CuadroTexto"/>
          <p:cNvSpPr txBox="1"/>
          <p:nvPr/>
        </p:nvSpPr>
        <p:spPr>
          <a:xfrm>
            <a:off x="395536" y="6021288"/>
            <a:ext cx="1656184" cy="646331"/>
          </a:xfrm>
          <a:prstGeom prst="rect">
            <a:avLst/>
          </a:prstGeom>
          <a:noFill/>
        </p:spPr>
        <p:txBody>
          <a:bodyPr wrap="square" rtlCol="0">
            <a:spAutoFit/>
          </a:bodyPr>
          <a:lstStyle/>
          <a:p>
            <a:pPr algn="ctr"/>
            <a:r>
              <a:rPr lang="es-MX" dirty="0" smtClean="0"/>
              <a:t>REGRESAR MENU MES</a:t>
            </a:r>
            <a:endParaRPr lang="es-MX" dirty="0"/>
          </a:p>
        </p:txBody>
      </p:sp>
      <p:sp>
        <p:nvSpPr>
          <p:cNvPr id="8" name="7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9" name="8 Flecha arriba">
            <a:hlinkClick r:id="rId2" action="ppaction://hlinksldjump"/>
          </p:cNvPr>
          <p:cNvSpPr/>
          <p:nvPr/>
        </p:nvSpPr>
        <p:spPr>
          <a:xfrm>
            <a:off x="1979712" y="6021288"/>
            <a:ext cx="576064" cy="64807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0" name="9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11" name="10 Imagen" descr="elegante2gif1rr3.gif"/>
          <p:cNvPicPr>
            <a:picLocks noChangeAspect="1"/>
          </p:cNvPicPr>
          <p:nvPr/>
        </p:nvPicPr>
        <p:blipFill>
          <a:blip r:embed="rId4" cstate="print"/>
          <a:stretch>
            <a:fillRect/>
          </a:stretch>
        </p:blipFill>
        <p:spPr>
          <a:xfrm>
            <a:off x="6876256" y="188640"/>
            <a:ext cx="936104" cy="1916832"/>
          </a:xfrm>
          <a:prstGeom prst="rect">
            <a:avLst/>
          </a:prstGeom>
        </p:spPr>
      </p:pic>
      <p:pic>
        <p:nvPicPr>
          <p:cNvPr id="13" name="12 Imagen" descr="linda9.gif"/>
          <p:cNvPicPr>
            <a:picLocks noChangeAspect="1"/>
          </p:cNvPicPr>
          <p:nvPr/>
        </p:nvPicPr>
        <p:blipFill>
          <a:blip r:embed="rId5" cstate="print"/>
          <a:stretch>
            <a:fillRect/>
          </a:stretch>
        </p:blipFill>
        <p:spPr>
          <a:xfrm>
            <a:off x="827584" y="0"/>
            <a:ext cx="1152902" cy="2239779"/>
          </a:xfrm>
          <a:prstGeom prst="rect">
            <a:avLst/>
          </a:prstGeom>
        </p:spPr>
      </p:pic>
      <p:pic>
        <p:nvPicPr>
          <p:cNvPr id="91138" name="Picture 2" descr="http://faggella.com.ar/tag/ikon/jojojo.gif"/>
          <p:cNvPicPr>
            <a:picLocks noChangeAspect="1" noChangeArrowheads="1" noCrop="1"/>
          </p:cNvPicPr>
          <p:nvPr/>
        </p:nvPicPr>
        <p:blipFill>
          <a:blip r:embed="rId6" cstate="print"/>
          <a:srcRect/>
          <a:stretch>
            <a:fillRect/>
          </a:stretch>
        </p:blipFill>
        <p:spPr bwMode="auto">
          <a:xfrm>
            <a:off x="4067944" y="1124744"/>
            <a:ext cx="936104" cy="936104"/>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Mes de Septiembre (organizadas y exigentes)"/>
          <p:cNvPicPr>
            <a:picLocks noChangeAspect="1" noChangeArrowheads="1"/>
          </p:cNvPicPr>
          <p:nvPr/>
        </p:nvPicPr>
        <p:blipFill>
          <a:blip r:embed="rId2" cstate="print"/>
          <a:srcRect/>
          <a:stretch>
            <a:fillRect/>
          </a:stretch>
        </p:blipFill>
        <p:spPr bwMode="auto">
          <a:xfrm>
            <a:off x="0" y="-315416"/>
            <a:ext cx="9612560" cy="7173416"/>
          </a:xfrm>
          <a:prstGeom prst="rect">
            <a:avLst/>
          </a:prstGeom>
          <a:noFill/>
        </p:spPr>
      </p:pic>
      <p:pic>
        <p:nvPicPr>
          <p:cNvPr id="3" name="2 Imagen" descr="_ 0000 entrando por la puerta.jpg"/>
          <p:cNvPicPr>
            <a:picLocks noChangeAspect="1"/>
          </p:cNvPicPr>
          <p:nvPr/>
        </p:nvPicPr>
        <p:blipFill>
          <a:blip r:embed="rId3" cstate="print"/>
          <a:stretch>
            <a:fillRect/>
          </a:stretch>
        </p:blipFill>
        <p:spPr>
          <a:xfrm>
            <a:off x="5292080" y="188640"/>
            <a:ext cx="3851920" cy="6192688"/>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07704" y="260648"/>
            <a:ext cx="4487062" cy="369332"/>
          </a:xfrm>
          <a:prstGeom prst="rect">
            <a:avLst/>
          </a:prstGeom>
        </p:spPr>
        <p:txBody>
          <a:bodyPr wrap="none">
            <a:spAutoFit/>
          </a:bodyPr>
          <a:lstStyle/>
          <a:p>
            <a:r>
              <a:rPr lang="es-MX" b="1" dirty="0"/>
              <a:t>Mes de Septiembre (organizadas y exigentes)</a:t>
            </a:r>
            <a:endParaRPr lang="es-MX" dirty="0"/>
          </a:p>
        </p:txBody>
      </p:sp>
      <p:sp>
        <p:nvSpPr>
          <p:cNvPr id="3" name="2 Rectángulo"/>
          <p:cNvSpPr/>
          <p:nvPr/>
        </p:nvSpPr>
        <p:spPr>
          <a:xfrm>
            <a:off x="179512" y="2420888"/>
            <a:ext cx="8712968" cy="1323439"/>
          </a:xfrm>
          <a:prstGeom prst="rect">
            <a:avLst/>
          </a:prstGeom>
        </p:spPr>
        <p:txBody>
          <a:bodyPr wrap="square">
            <a:spAutoFit/>
          </a:bodyPr>
          <a:lstStyle/>
          <a:p>
            <a:pPr algn="just"/>
            <a:r>
              <a:rPr lang="es-MX" sz="2000" dirty="0"/>
              <a:t>Son personas muy organizadas, exigentes y eso si muy precavidas. Son reservados y les cuesta expresar lo que sienten o sus emociones, por lo cual casi siempre las reprimen, les encantan las nuevas experiencias y les gusta </a:t>
            </a:r>
            <a:r>
              <a:rPr lang="es-MX" sz="2000" dirty="0" smtClean="0"/>
              <a:t>viajar, </a:t>
            </a:r>
            <a:r>
              <a:rPr lang="es-MX" sz="2000" dirty="0"/>
              <a:t>algunos les </a:t>
            </a:r>
            <a:r>
              <a:rPr lang="es-MX" sz="2000" dirty="0" smtClean="0"/>
              <a:t>gustan  </a:t>
            </a:r>
            <a:r>
              <a:rPr lang="es-MX" sz="2000" dirty="0"/>
              <a:t>las alturas</a:t>
            </a:r>
          </a:p>
        </p:txBody>
      </p:sp>
      <p:sp>
        <p:nvSpPr>
          <p:cNvPr id="4" name="3 Rectángulo"/>
          <p:cNvSpPr/>
          <p:nvPr/>
        </p:nvSpPr>
        <p:spPr>
          <a:xfrm>
            <a:off x="251520" y="4077072"/>
            <a:ext cx="8568952" cy="1015663"/>
          </a:xfrm>
          <a:prstGeom prst="rect">
            <a:avLst/>
          </a:prstGeom>
        </p:spPr>
        <p:txBody>
          <a:bodyPr wrap="square">
            <a:spAutoFit/>
          </a:bodyPr>
          <a:lstStyle/>
          <a:p>
            <a:pPr algn="ctr"/>
            <a:r>
              <a:rPr lang="es-MX" sz="2000" dirty="0"/>
              <a:t>En el amor son entregados y les encanta hacer planes con su pareja, cuidan de ella y están a su lado cuando esta más les necesita. Son personas justas y odian las mentiras, y son excelentes mediadores en conflictos</a:t>
            </a:r>
          </a:p>
        </p:txBody>
      </p:sp>
      <p:sp>
        <p:nvSpPr>
          <p:cNvPr id="7" name="6 CuadroTexto"/>
          <p:cNvSpPr txBox="1"/>
          <p:nvPr/>
        </p:nvSpPr>
        <p:spPr>
          <a:xfrm>
            <a:off x="395536" y="6021288"/>
            <a:ext cx="1656184" cy="646331"/>
          </a:xfrm>
          <a:prstGeom prst="rect">
            <a:avLst/>
          </a:prstGeom>
          <a:noFill/>
        </p:spPr>
        <p:txBody>
          <a:bodyPr wrap="square" rtlCol="0">
            <a:spAutoFit/>
          </a:bodyPr>
          <a:lstStyle/>
          <a:p>
            <a:pPr algn="ctr"/>
            <a:r>
              <a:rPr lang="es-MX" dirty="0" smtClean="0"/>
              <a:t>REGRESAR MENU MES</a:t>
            </a:r>
            <a:endParaRPr lang="es-MX" dirty="0"/>
          </a:p>
        </p:txBody>
      </p:sp>
      <p:sp>
        <p:nvSpPr>
          <p:cNvPr id="8" name="7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9" name="8 Flecha arriba">
            <a:hlinkClick r:id="rId2" action="ppaction://hlinksldjump"/>
          </p:cNvPr>
          <p:cNvSpPr/>
          <p:nvPr/>
        </p:nvSpPr>
        <p:spPr>
          <a:xfrm>
            <a:off x="1979712" y="6021288"/>
            <a:ext cx="576064" cy="64807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0" name="9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89090" name="Picture 2" descr="http://www.gif-anime-gratuit.com/gif-anime-gratuit/metier/militaire/militaire009.gif"/>
          <p:cNvPicPr>
            <a:picLocks noChangeAspect="1" noChangeArrowheads="1" noCrop="1"/>
          </p:cNvPicPr>
          <p:nvPr/>
        </p:nvPicPr>
        <p:blipFill>
          <a:blip r:embed="rId4" cstate="print"/>
          <a:srcRect/>
          <a:stretch>
            <a:fillRect/>
          </a:stretch>
        </p:blipFill>
        <p:spPr bwMode="auto">
          <a:xfrm>
            <a:off x="467544" y="0"/>
            <a:ext cx="952500" cy="2143125"/>
          </a:xfrm>
          <a:prstGeom prst="rect">
            <a:avLst/>
          </a:prstGeom>
          <a:noFill/>
        </p:spPr>
      </p:pic>
      <p:pic>
        <p:nvPicPr>
          <p:cNvPr id="89092" name="Picture 4" descr="http://t3.gstatic.com/images?q=tbn:ANd9GcRRmNhtGKnuuLOb0hLGTboxht5FWgCxeh4WN_cuuf_4alaRfQ5iImpk7tg"/>
          <p:cNvPicPr>
            <a:picLocks noChangeAspect="1" noChangeArrowheads="1"/>
          </p:cNvPicPr>
          <p:nvPr/>
        </p:nvPicPr>
        <p:blipFill>
          <a:blip r:embed="rId5" cstate="print"/>
          <a:srcRect/>
          <a:stretch>
            <a:fillRect/>
          </a:stretch>
        </p:blipFill>
        <p:spPr bwMode="auto">
          <a:xfrm>
            <a:off x="3203848" y="1052736"/>
            <a:ext cx="571500" cy="942976"/>
          </a:xfrm>
          <a:prstGeom prst="rect">
            <a:avLst/>
          </a:prstGeom>
          <a:noFill/>
        </p:spPr>
      </p:pic>
      <p:pic>
        <p:nvPicPr>
          <p:cNvPr id="89096" name="Picture 8" descr="http://www.rinconespecial.com.ar/imagen/producto/extra_chica/1783-es-529-p-mom-kids2.jpg">
            <a:hlinkClick r:id="rId6" tooltip="El devolver un regaño es uno de los problema que tienen que enfrentar los padres"/>
          </p:cNvPr>
          <p:cNvPicPr>
            <a:picLocks noChangeAspect="1" noChangeArrowheads="1"/>
          </p:cNvPicPr>
          <p:nvPr/>
        </p:nvPicPr>
        <p:blipFill>
          <a:blip r:embed="rId7" cstate="print"/>
          <a:srcRect/>
          <a:stretch>
            <a:fillRect/>
          </a:stretch>
        </p:blipFill>
        <p:spPr bwMode="auto">
          <a:xfrm>
            <a:off x="6444208" y="188640"/>
            <a:ext cx="2160240" cy="2232249"/>
          </a:xfrm>
          <a:prstGeom prst="rect">
            <a:avLst/>
          </a:prstGeom>
          <a:noFill/>
        </p:spPr>
      </p:pic>
      <p:pic>
        <p:nvPicPr>
          <p:cNvPr id="13" name="12 Imagen" descr="amorpareja.gif"/>
          <p:cNvPicPr>
            <a:picLocks noChangeAspect="1"/>
          </p:cNvPicPr>
          <p:nvPr/>
        </p:nvPicPr>
        <p:blipFill>
          <a:blip r:embed="rId8" cstate="print"/>
          <a:stretch>
            <a:fillRect/>
          </a:stretch>
        </p:blipFill>
        <p:spPr>
          <a:xfrm>
            <a:off x="4355976" y="836712"/>
            <a:ext cx="1440160" cy="1440160"/>
          </a:xfrm>
          <a:prstGeom prst="rect">
            <a:avLst/>
          </a:prstGeom>
        </p:spPr>
      </p:pic>
      <p:pic>
        <p:nvPicPr>
          <p:cNvPr id="14" name="13 Imagen" descr="ciudad612.jpg"/>
          <p:cNvPicPr>
            <a:picLocks noChangeAspect="1"/>
          </p:cNvPicPr>
          <p:nvPr/>
        </p:nvPicPr>
        <p:blipFill>
          <a:blip r:embed="rId9" cstate="print"/>
          <a:stretch>
            <a:fillRect/>
          </a:stretch>
        </p:blipFill>
        <p:spPr>
          <a:xfrm>
            <a:off x="3347864" y="5167162"/>
            <a:ext cx="1872208" cy="1690838"/>
          </a:xfrm>
          <a:prstGeom prst="rect">
            <a:avLst/>
          </a:prstGeom>
        </p:spPr>
      </p:pic>
      <p:pic>
        <p:nvPicPr>
          <p:cNvPr id="15" name="14 Imagen" descr="Mail.gif"/>
          <p:cNvPicPr>
            <a:picLocks noChangeAspect="1"/>
          </p:cNvPicPr>
          <p:nvPr/>
        </p:nvPicPr>
        <p:blipFill>
          <a:blip r:embed="rId10" cstate="print"/>
          <a:stretch>
            <a:fillRect/>
          </a:stretch>
        </p:blipFill>
        <p:spPr>
          <a:xfrm>
            <a:off x="3059832" y="3356992"/>
            <a:ext cx="1074435" cy="1008112"/>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pic>
        <p:nvPicPr>
          <p:cNvPr id="11266" name="Picture 2" descr="Mes de Octubre (aman la libertad)"/>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5" name="4 CuadroTexto"/>
          <p:cNvSpPr txBox="1"/>
          <p:nvPr/>
        </p:nvSpPr>
        <p:spPr>
          <a:xfrm>
            <a:off x="1331640" y="0"/>
            <a:ext cx="6912768" cy="461665"/>
          </a:xfrm>
          <a:prstGeom prst="rect">
            <a:avLst/>
          </a:prstGeom>
          <a:noFill/>
        </p:spPr>
        <p:txBody>
          <a:bodyPr wrap="square" rtlCol="0">
            <a:spAutoFit/>
          </a:bodyPr>
          <a:lstStyle/>
          <a:p>
            <a:pPr algn="ctr"/>
            <a:r>
              <a:rPr lang="es-MX" sz="2400" b="1" dirty="0" smtClean="0"/>
              <a:t>LOS DE OCTUBRE AMAN LA LIBERTAD</a:t>
            </a:r>
            <a:endParaRPr lang="es-MX" sz="2400" b="1" dirty="0"/>
          </a:p>
        </p:txBody>
      </p:sp>
      <p:pic>
        <p:nvPicPr>
          <p:cNvPr id="4" name="3 Imagen" descr="_ 0000 entrando por la puerta.jpg"/>
          <p:cNvPicPr>
            <a:picLocks noChangeAspect="1"/>
          </p:cNvPicPr>
          <p:nvPr/>
        </p:nvPicPr>
        <p:blipFill>
          <a:blip r:embed="rId4" cstate="print"/>
          <a:stretch>
            <a:fillRect/>
          </a:stretch>
        </p:blipFill>
        <p:spPr>
          <a:xfrm>
            <a:off x="5076056" y="476672"/>
            <a:ext cx="3851920" cy="5904656"/>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63688" y="260648"/>
            <a:ext cx="6264696" cy="1152128"/>
          </a:xfrm>
        </p:spPr>
        <p:txBody>
          <a:bodyPr>
            <a:noAutofit/>
          </a:bodyPr>
          <a:lstStyle/>
          <a:p>
            <a:r>
              <a:rPr lang="es-MX" sz="3600" dirty="0"/>
              <a:t>Mes de Octubre (aman la libertad)</a:t>
            </a:r>
            <a:br>
              <a:rPr lang="es-MX" sz="3600" dirty="0"/>
            </a:br>
            <a:endParaRPr lang="es-MX" sz="3600" dirty="0"/>
          </a:p>
        </p:txBody>
      </p:sp>
      <p:sp>
        <p:nvSpPr>
          <p:cNvPr id="4" name="3 Rectángulo"/>
          <p:cNvSpPr/>
          <p:nvPr/>
        </p:nvSpPr>
        <p:spPr>
          <a:xfrm>
            <a:off x="0" y="2996952"/>
            <a:ext cx="8820472" cy="1323439"/>
          </a:xfrm>
          <a:prstGeom prst="rect">
            <a:avLst/>
          </a:prstGeom>
        </p:spPr>
        <p:txBody>
          <a:bodyPr wrap="square">
            <a:spAutoFit/>
          </a:bodyPr>
          <a:lstStyle/>
          <a:p>
            <a:pPr algn="just"/>
            <a:endParaRPr lang="es-MX" sz="2000" dirty="0" smtClean="0"/>
          </a:p>
          <a:p>
            <a:pPr algn="just"/>
            <a:r>
              <a:rPr lang="es-MX" sz="2000" dirty="0" smtClean="0"/>
              <a:t>Tienen </a:t>
            </a:r>
            <a:r>
              <a:rPr lang="es-MX" sz="2000" dirty="0"/>
              <a:t>un corazón frágil, pero a la vez muy fuerte ya que se les hiere con facilidad pero así mismo toman fuerzas y se reponen. Los conflictos de lejos y bueno nunca rompas su confianza por que una vez rota no volverán a confiar en </a:t>
            </a:r>
            <a:r>
              <a:rPr lang="es-MX" sz="2000" dirty="0" smtClean="0"/>
              <a:t>ti Jamás.</a:t>
            </a:r>
            <a:endParaRPr lang="es-MX" sz="2000" dirty="0"/>
          </a:p>
        </p:txBody>
      </p:sp>
      <p:sp>
        <p:nvSpPr>
          <p:cNvPr id="5" name="4 Rectángulo"/>
          <p:cNvSpPr/>
          <p:nvPr/>
        </p:nvSpPr>
        <p:spPr>
          <a:xfrm>
            <a:off x="323528" y="2276872"/>
            <a:ext cx="8208912" cy="707886"/>
          </a:xfrm>
          <a:prstGeom prst="rect">
            <a:avLst/>
          </a:prstGeom>
        </p:spPr>
        <p:txBody>
          <a:bodyPr wrap="square">
            <a:spAutoFit/>
          </a:bodyPr>
          <a:lstStyle/>
          <a:p>
            <a:r>
              <a:rPr lang="es-MX" sz="2000" dirty="0"/>
              <a:t>Una persona nacida en el mes de octubre aman la libertad, no viven del que dirán es mas la opinión de los demás sobre sus vidas poco les importa.</a:t>
            </a:r>
          </a:p>
        </p:txBody>
      </p:sp>
      <p:sp>
        <p:nvSpPr>
          <p:cNvPr id="6" name="5 CuadroTexto"/>
          <p:cNvSpPr txBox="1"/>
          <p:nvPr/>
        </p:nvSpPr>
        <p:spPr>
          <a:xfrm>
            <a:off x="395536" y="6021288"/>
            <a:ext cx="1656184" cy="646331"/>
          </a:xfrm>
          <a:prstGeom prst="rect">
            <a:avLst/>
          </a:prstGeom>
          <a:noFill/>
        </p:spPr>
        <p:txBody>
          <a:bodyPr wrap="square" rtlCol="0">
            <a:spAutoFit/>
          </a:bodyPr>
          <a:lstStyle/>
          <a:p>
            <a:pPr algn="ctr"/>
            <a:r>
              <a:rPr lang="es-MX" dirty="0" smtClean="0"/>
              <a:t>REGRESAR MENU MES</a:t>
            </a:r>
            <a:endParaRPr lang="es-MX" dirty="0"/>
          </a:p>
        </p:txBody>
      </p:sp>
      <p:sp>
        <p:nvSpPr>
          <p:cNvPr id="8" name="7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9" name="8 Flecha arriba">
            <a:hlinkClick r:id="rId2" action="ppaction://hlinksldjump"/>
          </p:cNvPr>
          <p:cNvSpPr/>
          <p:nvPr/>
        </p:nvSpPr>
        <p:spPr>
          <a:xfrm>
            <a:off x="1979712" y="6021288"/>
            <a:ext cx="576064" cy="64807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0" name="9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87041" name="Picture 1"/>
          <p:cNvPicPr>
            <a:picLocks noChangeAspect="1" noChangeArrowheads="1"/>
          </p:cNvPicPr>
          <p:nvPr/>
        </p:nvPicPr>
        <p:blipFill>
          <a:blip r:embed="rId4" cstate="print"/>
          <a:srcRect/>
          <a:stretch>
            <a:fillRect/>
          </a:stretch>
        </p:blipFill>
        <p:spPr bwMode="auto">
          <a:xfrm>
            <a:off x="7867016" y="188640"/>
            <a:ext cx="1276984" cy="1956817"/>
          </a:xfrm>
          <a:prstGeom prst="rect">
            <a:avLst/>
          </a:prstGeom>
          <a:noFill/>
          <a:ln w="9525">
            <a:noFill/>
            <a:miter lim="800000"/>
            <a:headEnd/>
            <a:tailEnd/>
          </a:ln>
        </p:spPr>
      </p:pic>
      <p:pic>
        <p:nvPicPr>
          <p:cNvPr id="87043" name="Picture 3" descr="20081204212641-el-hombre-feliz.jpg"/>
          <p:cNvPicPr>
            <a:picLocks noChangeAspect="1" noChangeArrowheads="1"/>
          </p:cNvPicPr>
          <p:nvPr/>
        </p:nvPicPr>
        <p:blipFill>
          <a:blip r:embed="rId5" cstate="print"/>
          <a:srcRect/>
          <a:stretch>
            <a:fillRect/>
          </a:stretch>
        </p:blipFill>
        <p:spPr bwMode="auto">
          <a:xfrm>
            <a:off x="0" y="0"/>
            <a:ext cx="2009800" cy="2009800"/>
          </a:xfrm>
          <a:prstGeom prst="rect">
            <a:avLst/>
          </a:prstGeom>
          <a:noFill/>
        </p:spPr>
      </p:pic>
      <p:pic>
        <p:nvPicPr>
          <p:cNvPr id="11" name="10 Imagen" descr="2a0w9f.gif"/>
          <p:cNvPicPr>
            <a:picLocks noChangeAspect="1"/>
          </p:cNvPicPr>
          <p:nvPr/>
        </p:nvPicPr>
        <p:blipFill>
          <a:blip r:embed="rId6" cstate="print"/>
          <a:stretch>
            <a:fillRect/>
          </a:stretch>
        </p:blipFill>
        <p:spPr>
          <a:xfrm>
            <a:off x="3203848" y="4437112"/>
            <a:ext cx="1944216" cy="2420888"/>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Mes de Noviembre (un gran corazón)"/>
          <p:cNvPicPr>
            <a:picLocks noChangeAspect="1" noChangeArrowheads="1"/>
          </p:cNvPicPr>
          <p:nvPr/>
        </p:nvPicPr>
        <p:blipFill>
          <a:blip r:embed="rId2" cstate="print"/>
          <a:srcRect/>
          <a:stretch>
            <a:fillRect/>
          </a:stretch>
        </p:blipFill>
        <p:spPr bwMode="auto">
          <a:xfrm>
            <a:off x="0" y="0"/>
            <a:ext cx="9252520" cy="6858000"/>
          </a:xfrm>
          <a:prstGeom prst="rect">
            <a:avLst/>
          </a:prstGeom>
          <a:noFill/>
        </p:spPr>
      </p:pic>
      <p:pic>
        <p:nvPicPr>
          <p:cNvPr id="3" name="2 Imagen" descr="_ 0000 entrando por la puerta.jpg"/>
          <p:cNvPicPr>
            <a:picLocks noChangeAspect="1"/>
          </p:cNvPicPr>
          <p:nvPr/>
        </p:nvPicPr>
        <p:blipFill>
          <a:blip r:embed="rId3" cstate="print"/>
          <a:stretch>
            <a:fillRect/>
          </a:stretch>
        </p:blipFill>
        <p:spPr>
          <a:xfrm>
            <a:off x="5148064" y="404664"/>
            <a:ext cx="3851920" cy="6048672"/>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23728" y="188640"/>
            <a:ext cx="4898585" cy="461665"/>
          </a:xfrm>
          <a:prstGeom prst="rect">
            <a:avLst/>
          </a:prstGeom>
        </p:spPr>
        <p:txBody>
          <a:bodyPr wrap="none">
            <a:spAutoFit/>
          </a:bodyPr>
          <a:lstStyle/>
          <a:p>
            <a:r>
              <a:rPr lang="es-MX" sz="2400" b="1" dirty="0"/>
              <a:t>Mes de Noviembre (un gran corazón)</a:t>
            </a:r>
            <a:endParaRPr lang="es-MX" sz="2400" dirty="0"/>
          </a:p>
        </p:txBody>
      </p:sp>
      <p:sp>
        <p:nvSpPr>
          <p:cNvPr id="3" name="2 Rectángulo"/>
          <p:cNvSpPr/>
          <p:nvPr/>
        </p:nvSpPr>
        <p:spPr>
          <a:xfrm>
            <a:off x="359024" y="2636912"/>
            <a:ext cx="8784976" cy="1200329"/>
          </a:xfrm>
          <a:prstGeom prst="rect">
            <a:avLst/>
          </a:prstGeom>
        </p:spPr>
        <p:txBody>
          <a:bodyPr wrap="square">
            <a:spAutoFit/>
          </a:bodyPr>
          <a:lstStyle/>
          <a:p>
            <a:r>
              <a:rPr lang="es-MX" sz="2400" dirty="0"/>
              <a:t>Son personas muy reservadas en sus sentimientos y emociones. Un apersona que ha nacido en este mes necesitan sentirse amados ya que soy muy cariñosos y románticos.</a:t>
            </a:r>
          </a:p>
        </p:txBody>
      </p:sp>
      <p:sp>
        <p:nvSpPr>
          <p:cNvPr id="4" name="3 Rectángulo"/>
          <p:cNvSpPr/>
          <p:nvPr/>
        </p:nvSpPr>
        <p:spPr>
          <a:xfrm>
            <a:off x="251520" y="4077072"/>
            <a:ext cx="8712968" cy="1200329"/>
          </a:xfrm>
          <a:prstGeom prst="rect">
            <a:avLst/>
          </a:prstGeom>
        </p:spPr>
        <p:txBody>
          <a:bodyPr wrap="square">
            <a:spAutoFit/>
          </a:bodyPr>
          <a:lstStyle/>
          <a:p>
            <a:r>
              <a:rPr lang="es-MX" sz="2400" dirty="0"/>
              <a:t>Les gusta vivir la vida de una manera sana, en sus relaciones de pareja son muy entregados pero también han sufrido mucho ya que tienen un gran corazón.</a:t>
            </a:r>
          </a:p>
        </p:txBody>
      </p:sp>
      <p:sp>
        <p:nvSpPr>
          <p:cNvPr id="7" name="6 CuadroTexto"/>
          <p:cNvSpPr txBox="1"/>
          <p:nvPr/>
        </p:nvSpPr>
        <p:spPr>
          <a:xfrm>
            <a:off x="395536" y="6021288"/>
            <a:ext cx="1656184" cy="646331"/>
          </a:xfrm>
          <a:prstGeom prst="rect">
            <a:avLst/>
          </a:prstGeom>
          <a:noFill/>
        </p:spPr>
        <p:txBody>
          <a:bodyPr wrap="square" rtlCol="0">
            <a:spAutoFit/>
          </a:bodyPr>
          <a:lstStyle/>
          <a:p>
            <a:pPr algn="ctr"/>
            <a:r>
              <a:rPr lang="es-MX" dirty="0" smtClean="0"/>
              <a:t>REGRESAR MENU MES</a:t>
            </a:r>
            <a:endParaRPr lang="es-MX" dirty="0"/>
          </a:p>
        </p:txBody>
      </p:sp>
      <p:sp>
        <p:nvSpPr>
          <p:cNvPr id="8" name="7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9" name="8 Flecha arriba">
            <a:hlinkClick r:id="rId2" action="ppaction://hlinksldjump"/>
          </p:cNvPr>
          <p:cNvSpPr/>
          <p:nvPr/>
        </p:nvSpPr>
        <p:spPr>
          <a:xfrm>
            <a:off x="1979712" y="6021288"/>
            <a:ext cx="576064" cy="64807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0" name="9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84994" name="Picture 2" descr="http://1.bp.blogspot.com/-is_FUPKEdJA/TyPi3hj6BhI/AAAAAAAAFnY/bUs8XA1-x1w/s1600/hearthandingyoukeyhgclrsj5.gif"/>
          <p:cNvPicPr>
            <a:picLocks noChangeAspect="1" noChangeArrowheads="1"/>
          </p:cNvPicPr>
          <p:nvPr/>
        </p:nvPicPr>
        <p:blipFill>
          <a:blip r:embed="rId4" cstate="print"/>
          <a:srcRect/>
          <a:stretch>
            <a:fillRect/>
          </a:stretch>
        </p:blipFill>
        <p:spPr bwMode="auto">
          <a:xfrm>
            <a:off x="0" y="0"/>
            <a:ext cx="2160240" cy="2160240"/>
          </a:xfrm>
          <a:prstGeom prst="rect">
            <a:avLst/>
          </a:prstGeom>
          <a:noFill/>
        </p:spPr>
      </p:pic>
      <p:pic>
        <p:nvPicPr>
          <p:cNvPr id="84996" name="Picture 4" descr="http://1.bp.blogspot.com/-pI0pyFJZMSU/Ty5paRAktxI/AAAAAAAAGpk/6bHbe5EhEYw/s1600/hearts-29.gif"/>
          <p:cNvPicPr>
            <a:picLocks noChangeAspect="1" noChangeArrowheads="1"/>
          </p:cNvPicPr>
          <p:nvPr/>
        </p:nvPicPr>
        <p:blipFill>
          <a:blip r:embed="rId5" cstate="print"/>
          <a:srcRect/>
          <a:stretch>
            <a:fillRect/>
          </a:stretch>
        </p:blipFill>
        <p:spPr bwMode="auto">
          <a:xfrm>
            <a:off x="6948264" y="260648"/>
            <a:ext cx="1944216" cy="2512332"/>
          </a:xfrm>
          <a:prstGeom prst="rect">
            <a:avLst/>
          </a:prstGeom>
          <a:noFill/>
        </p:spPr>
      </p:pic>
      <p:pic>
        <p:nvPicPr>
          <p:cNvPr id="84998" name="Picture 6" descr="http://yessicalua.files.wordpress.com/2008/04/corazonnnn.gif?w=500"/>
          <p:cNvPicPr>
            <a:picLocks noChangeAspect="1" noChangeArrowheads="1" noCrop="1"/>
          </p:cNvPicPr>
          <p:nvPr/>
        </p:nvPicPr>
        <p:blipFill>
          <a:blip r:embed="rId6" cstate="print"/>
          <a:srcRect/>
          <a:stretch>
            <a:fillRect/>
          </a:stretch>
        </p:blipFill>
        <p:spPr bwMode="auto">
          <a:xfrm>
            <a:off x="3275856" y="4904699"/>
            <a:ext cx="2088232" cy="1953301"/>
          </a:xfrm>
          <a:prstGeom prst="rect">
            <a:avLst/>
          </a:prstGeom>
          <a:noFill/>
        </p:spPr>
      </p:pic>
      <p:pic>
        <p:nvPicPr>
          <p:cNvPr id="85000" name="Picture 8" descr="http://3.bp.blogspot.com/-Njrda17VcME/TeG9SL_xJUI/AAAAAAAAIRM/sXmSGt12qrA/s1600/doll_135.gif">
            <a:hlinkClick r:id="rId7"/>
          </p:cNvPr>
          <p:cNvPicPr>
            <a:picLocks noChangeAspect="1" noChangeArrowheads="1" noCrop="1"/>
          </p:cNvPicPr>
          <p:nvPr/>
        </p:nvPicPr>
        <p:blipFill>
          <a:blip r:embed="rId8" cstate="print"/>
          <a:srcRect/>
          <a:stretch>
            <a:fillRect/>
          </a:stretch>
        </p:blipFill>
        <p:spPr bwMode="auto">
          <a:xfrm>
            <a:off x="3851920" y="692696"/>
            <a:ext cx="1080120" cy="1800202"/>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Mes de Diciembre (buenos amigos  y simpáticos)"/>
          <p:cNvPicPr>
            <a:picLocks noChangeAspect="1" noChangeArrowheads="1"/>
          </p:cNvPicPr>
          <p:nvPr/>
        </p:nvPicPr>
        <p:blipFill>
          <a:blip r:embed="rId2" cstate="print"/>
          <a:srcRect/>
          <a:stretch>
            <a:fillRect/>
          </a:stretch>
        </p:blipFill>
        <p:spPr bwMode="auto">
          <a:xfrm>
            <a:off x="0" y="-315416"/>
            <a:ext cx="9648056" cy="7173416"/>
          </a:xfrm>
          <a:prstGeom prst="rect">
            <a:avLst/>
          </a:prstGeom>
          <a:noFill/>
        </p:spPr>
      </p:pic>
      <p:pic>
        <p:nvPicPr>
          <p:cNvPr id="3" name="2 Imagen" descr="_ 0000 entrando por la puerta.jpg"/>
          <p:cNvPicPr>
            <a:picLocks noChangeAspect="1"/>
          </p:cNvPicPr>
          <p:nvPr/>
        </p:nvPicPr>
        <p:blipFill>
          <a:blip r:embed="rId3" cstate="print"/>
          <a:stretch>
            <a:fillRect/>
          </a:stretch>
        </p:blipFill>
        <p:spPr>
          <a:xfrm>
            <a:off x="5364088" y="188640"/>
            <a:ext cx="3960440" cy="6264696"/>
          </a:xfrm>
          <a:prstGeom prst="rect">
            <a:avLst/>
          </a:prstGeo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63888" y="260648"/>
            <a:ext cx="5400600" cy="369332"/>
          </a:xfrm>
          <a:prstGeom prst="rect">
            <a:avLst/>
          </a:prstGeom>
        </p:spPr>
        <p:txBody>
          <a:bodyPr wrap="square">
            <a:spAutoFit/>
          </a:bodyPr>
          <a:lstStyle/>
          <a:p>
            <a:pPr algn="ctr"/>
            <a:r>
              <a:rPr lang="es-MX" b="1" dirty="0" smtClean="0"/>
              <a:t>Mes de Diciembre (buenos amigos y simpáticos)</a:t>
            </a:r>
            <a:endParaRPr lang="es-MX" dirty="0"/>
          </a:p>
        </p:txBody>
      </p:sp>
      <p:sp>
        <p:nvSpPr>
          <p:cNvPr id="3" name="2 Rectángulo"/>
          <p:cNvSpPr/>
          <p:nvPr/>
        </p:nvSpPr>
        <p:spPr>
          <a:xfrm>
            <a:off x="179512" y="2924944"/>
            <a:ext cx="8640960" cy="1323439"/>
          </a:xfrm>
          <a:prstGeom prst="rect">
            <a:avLst/>
          </a:prstGeom>
        </p:spPr>
        <p:txBody>
          <a:bodyPr wrap="square">
            <a:spAutoFit/>
          </a:bodyPr>
          <a:lstStyle/>
          <a:p>
            <a:pPr algn="ctr"/>
            <a:r>
              <a:rPr lang="es-MX" sz="2000" dirty="0"/>
              <a:t>Son grandiosos divertidos y con muy buen sentido del humor. Son buenos amigos y simpáticos. No suelen ser egoístas aunque poseen una personalidad cambiante y suelen ser a veces </a:t>
            </a:r>
            <a:r>
              <a:rPr lang="es-MX" sz="2000" dirty="0" smtClean="0"/>
              <a:t>impacientes…Para algunos son Angelicales… Pero a otros son lo contrario . Jamás Enfrentes a esta personas. Si las enfadas,  son peligrosa.</a:t>
            </a:r>
            <a:endParaRPr lang="es-MX" sz="2000" dirty="0"/>
          </a:p>
        </p:txBody>
      </p:sp>
      <p:sp>
        <p:nvSpPr>
          <p:cNvPr id="6" name="5 CuadroTexto"/>
          <p:cNvSpPr txBox="1"/>
          <p:nvPr/>
        </p:nvSpPr>
        <p:spPr>
          <a:xfrm>
            <a:off x="395536" y="6021288"/>
            <a:ext cx="1656184" cy="646331"/>
          </a:xfrm>
          <a:prstGeom prst="rect">
            <a:avLst/>
          </a:prstGeom>
          <a:noFill/>
        </p:spPr>
        <p:txBody>
          <a:bodyPr wrap="square" rtlCol="0">
            <a:spAutoFit/>
          </a:bodyPr>
          <a:lstStyle/>
          <a:p>
            <a:pPr algn="ctr"/>
            <a:r>
              <a:rPr lang="es-MX" dirty="0" smtClean="0"/>
              <a:t>REGRESAR MENU MES</a:t>
            </a:r>
            <a:endParaRPr lang="es-MX" dirty="0"/>
          </a:p>
        </p:txBody>
      </p:sp>
      <p:sp>
        <p:nvSpPr>
          <p:cNvPr id="7" name="6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8" name="7 Flecha arriba">
            <a:hlinkClick r:id="rId2" action="ppaction://hlinksldjump"/>
          </p:cNvPr>
          <p:cNvSpPr/>
          <p:nvPr/>
        </p:nvSpPr>
        <p:spPr>
          <a:xfrm>
            <a:off x="1979712" y="6021288"/>
            <a:ext cx="576064" cy="64807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9" name="8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82946" name="Picture 2" descr="http://2.bp.blogspot.com/-Ig4c8x9G0r8/TeG9IlTgEzI/AAAAAAAAIQ0/lmM0ryHAgcQ/s1600/niosvariospaises.gif">
            <a:hlinkClick r:id="rId4"/>
          </p:cNvPr>
          <p:cNvPicPr>
            <a:picLocks noChangeAspect="1" noChangeArrowheads="1" noCrop="1"/>
          </p:cNvPicPr>
          <p:nvPr/>
        </p:nvPicPr>
        <p:blipFill>
          <a:blip r:embed="rId5" cstate="print"/>
          <a:srcRect/>
          <a:stretch>
            <a:fillRect/>
          </a:stretch>
        </p:blipFill>
        <p:spPr bwMode="auto">
          <a:xfrm>
            <a:off x="5076056" y="692696"/>
            <a:ext cx="1584176" cy="2192810"/>
          </a:xfrm>
          <a:prstGeom prst="rect">
            <a:avLst/>
          </a:prstGeom>
          <a:noFill/>
        </p:spPr>
      </p:pic>
      <p:pic>
        <p:nvPicPr>
          <p:cNvPr id="82948" name="Picture 4" descr="Click here to see a large version"/>
          <p:cNvPicPr>
            <a:picLocks noChangeAspect="1" noChangeArrowheads="1"/>
          </p:cNvPicPr>
          <p:nvPr/>
        </p:nvPicPr>
        <p:blipFill>
          <a:blip r:embed="rId6" cstate="print"/>
          <a:srcRect/>
          <a:stretch>
            <a:fillRect/>
          </a:stretch>
        </p:blipFill>
        <p:spPr bwMode="auto">
          <a:xfrm>
            <a:off x="0" y="123210"/>
            <a:ext cx="3059832" cy="2088336"/>
          </a:xfrm>
          <a:prstGeom prst="rect">
            <a:avLst/>
          </a:prstGeom>
          <a:noFill/>
        </p:spPr>
      </p:pic>
      <p:pic>
        <p:nvPicPr>
          <p:cNvPr id="82949" name="Picture 5"/>
          <p:cNvPicPr>
            <a:picLocks noChangeAspect="1" noChangeArrowheads="1"/>
          </p:cNvPicPr>
          <p:nvPr/>
        </p:nvPicPr>
        <p:blipFill>
          <a:blip r:embed="rId7" cstate="print"/>
          <a:srcRect/>
          <a:stretch>
            <a:fillRect/>
          </a:stretch>
        </p:blipFill>
        <p:spPr bwMode="auto">
          <a:xfrm>
            <a:off x="3347864" y="4232579"/>
            <a:ext cx="1778694" cy="262542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La letra A"/>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Rectángulo"/>
          <p:cNvSpPr/>
          <p:nvPr/>
        </p:nvSpPr>
        <p:spPr>
          <a:xfrm>
            <a:off x="2267744" y="0"/>
            <a:ext cx="5206041" cy="584775"/>
          </a:xfrm>
          <a:prstGeom prst="rect">
            <a:avLst/>
          </a:prstGeom>
        </p:spPr>
        <p:txBody>
          <a:bodyPr wrap="none">
            <a:spAutoFit/>
          </a:bodyPr>
          <a:lstStyle/>
          <a:p>
            <a:r>
              <a:rPr lang="es-MX" sz="3200" b="1" dirty="0"/>
              <a:t>Letra </a:t>
            </a:r>
            <a:r>
              <a:rPr lang="es-MX" sz="3200" b="1" dirty="0">
                <a:solidFill>
                  <a:srgbClr val="FF0000"/>
                </a:solidFill>
              </a:rPr>
              <a:t>A</a:t>
            </a:r>
            <a:r>
              <a:rPr lang="es-MX" sz="3200" b="1" dirty="0"/>
              <a:t> (personas sociables…)</a:t>
            </a:r>
            <a:endParaRPr lang="es-MX" sz="3200" dirty="0"/>
          </a:p>
        </p:txBody>
      </p:sp>
      <p:grpSp>
        <p:nvGrpSpPr>
          <p:cNvPr id="4" name="3 Grupo"/>
          <p:cNvGrpSpPr/>
          <p:nvPr/>
        </p:nvGrpSpPr>
        <p:grpSpPr>
          <a:xfrm>
            <a:off x="5220072" y="5949280"/>
            <a:ext cx="3451225" cy="714375"/>
            <a:chOff x="3779838" y="2708275"/>
            <a:chExt cx="3451225" cy="714375"/>
          </a:xfrm>
        </p:grpSpPr>
        <p:pic>
          <p:nvPicPr>
            <p:cNvPr id="6" name="Picture 22" descr="http://fotos.infojardin.com/subidas-fotos/images/jdv1237275515v.gif"/>
            <p:cNvPicPr>
              <a:picLocks noChangeAspect="1" noChangeArrowheads="1" noCrop="1"/>
            </p:cNvPicPr>
            <p:nvPr/>
          </p:nvPicPr>
          <p:blipFill>
            <a:blip r:embed="rId3" cstate="print"/>
            <a:srcRect/>
            <a:stretch>
              <a:fillRect/>
            </a:stretch>
          </p:blipFill>
          <p:spPr bwMode="auto">
            <a:xfrm>
              <a:off x="3779838" y="2708275"/>
              <a:ext cx="714375" cy="714375"/>
            </a:xfrm>
            <a:prstGeom prst="rect">
              <a:avLst/>
            </a:prstGeom>
            <a:noFill/>
            <a:ln w="9525">
              <a:noFill/>
              <a:miter lim="800000"/>
              <a:headEnd/>
              <a:tailEnd/>
            </a:ln>
          </p:spPr>
        </p:pic>
        <p:pic>
          <p:nvPicPr>
            <p:cNvPr id="7" name="Picture 24" descr="http://fotos.infojardin.com/subidas-fotos/images/viu1237276265q.gif"/>
            <p:cNvPicPr>
              <a:picLocks noChangeAspect="1" noChangeArrowheads="1" noCrop="1"/>
            </p:cNvPicPr>
            <p:nvPr/>
          </p:nvPicPr>
          <p:blipFill>
            <a:blip r:embed="rId4" cstate="print"/>
            <a:srcRect/>
            <a:stretch>
              <a:fillRect/>
            </a:stretch>
          </p:blipFill>
          <p:spPr bwMode="auto">
            <a:xfrm>
              <a:off x="4356100" y="2708275"/>
              <a:ext cx="714375" cy="714375"/>
            </a:xfrm>
            <a:prstGeom prst="rect">
              <a:avLst/>
            </a:prstGeom>
            <a:noFill/>
            <a:ln w="9525">
              <a:noFill/>
              <a:miter lim="800000"/>
              <a:headEnd/>
              <a:tailEnd/>
            </a:ln>
          </p:spPr>
        </p:pic>
        <p:pic>
          <p:nvPicPr>
            <p:cNvPr id="8" name="Picture 26" descr="http://fotos.infojardin.com/subidas-fotos/images/viu1237276265q.gif"/>
            <p:cNvPicPr>
              <a:picLocks noChangeAspect="1" noChangeArrowheads="1" noCrop="1"/>
            </p:cNvPicPr>
            <p:nvPr/>
          </p:nvPicPr>
          <p:blipFill>
            <a:blip r:embed="rId4" cstate="print"/>
            <a:srcRect/>
            <a:stretch>
              <a:fillRect/>
            </a:stretch>
          </p:blipFill>
          <p:spPr bwMode="auto">
            <a:xfrm>
              <a:off x="5945188" y="2708275"/>
              <a:ext cx="714375" cy="714375"/>
            </a:xfrm>
            <a:prstGeom prst="rect">
              <a:avLst/>
            </a:prstGeom>
            <a:noFill/>
            <a:ln w="9525">
              <a:noFill/>
              <a:miter lim="800000"/>
              <a:headEnd/>
              <a:tailEnd/>
            </a:ln>
          </p:spPr>
        </p:pic>
        <p:pic>
          <p:nvPicPr>
            <p:cNvPr id="9" name="Picture 28" descr="http://fotos.infojardin.com/subidas-fotos/images/cqs1237276311r.gif"/>
            <p:cNvPicPr>
              <a:picLocks noChangeAspect="1" noChangeArrowheads="1" noCrop="1"/>
            </p:cNvPicPr>
            <p:nvPr/>
          </p:nvPicPr>
          <p:blipFill>
            <a:blip r:embed="rId5" cstate="print"/>
            <a:srcRect/>
            <a:stretch>
              <a:fillRect/>
            </a:stretch>
          </p:blipFill>
          <p:spPr bwMode="auto">
            <a:xfrm>
              <a:off x="4859338" y="2708275"/>
              <a:ext cx="714375" cy="714375"/>
            </a:xfrm>
            <a:prstGeom prst="rect">
              <a:avLst/>
            </a:prstGeom>
            <a:noFill/>
            <a:ln w="9525">
              <a:noFill/>
              <a:miter lim="800000"/>
              <a:headEnd/>
              <a:tailEnd/>
            </a:ln>
          </p:spPr>
        </p:pic>
        <p:pic>
          <p:nvPicPr>
            <p:cNvPr id="10" name="Picture 30" descr="http://fotos.infojardin.com/subidas-fotos/images/rgh1237276333q.gif"/>
            <p:cNvPicPr>
              <a:picLocks noChangeAspect="1" noChangeArrowheads="1" noCrop="1"/>
            </p:cNvPicPr>
            <p:nvPr/>
          </p:nvPicPr>
          <p:blipFill>
            <a:blip r:embed="rId6" cstate="print"/>
            <a:srcRect/>
            <a:stretch>
              <a:fillRect/>
            </a:stretch>
          </p:blipFill>
          <p:spPr bwMode="auto">
            <a:xfrm>
              <a:off x="5364163" y="2708275"/>
              <a:ext cx="714375" cy="714375"/>
            </a:xfrm>
            <a:prstGeom prst="rect">
              <a:avLst/>
            </a:prstGeom>
            <a:noFill/>
            <a:ln w="9525">
              <a:noFill/>
              <a:miter lim="800000"/>
              <a:headEnd/>
              <a:tailEnd/>
            </a:ln>
          </p:spPr>
        </p:pic>
        <p:pic>
          <p:nvPicPr>
            <p:cNvPr id="11" name="Picture 32" descr="http://fotos.infojardin.com/subidas-fotos/images/arx1237276171o.gif"/>
            <p:cNvPicPr>
              <a:picLocks noChangeAspect="1" noChangeArrowheads="1" noCrop="1"/>
            </p:cNvPicPr>
            <p:nvPr/>
          </p:nvPicPr>
          <p:blipFill>
            <a:blip r:embed="rId7" cstate="print"/>
            <a:srcRect/>
            <a:stretch>
              <a:fillRect/>
            </a:stretch>
          </p:blipFill>
          <p:spPr bwMode="auto">
            <a:xfrm>
              <a:off x="6516688" y="2708275"/>
              <a:ext cx="714375" cy="714375"/>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34000"/>
            <a:lum/>
          </a:blip>
          <a:srcRect/>
          <a:stretch>
            <a:fillRect b="-5000"/>
          </a:stretch>
        </a:blipFill>
        <a:effectLst/>
      </p:bgPr>
    </p:bg>
    <p:spTree>
      <p:nvGrpSpPr>
        <p:cNvPr id="1" name=""/>
        <p:cNvGrpSpPr/>
        <p:nvPr/>
      </p:nvGrpSpPr>
      <p:grpSpPr>
        <a:xfrm>
          <a:off x="0" y="0"/>
          <a:ext cx="0" cy="0"/>
          <a:chOff x="0" y="0"/>
          <a:chExt cx="0" cy="0"/>
        </a:xfrm>
      </p:grpSpPr>
      <p:sp>
        <p:nvSpPr>
          <p:cNvPr id="4" name="3 Rectángulo"/>
          <p:cNvSpPr/>
          <p:nvPr/>
        </p:nvSpPr>
        <p:spPr>
          <a:xfrm>
            <a:off x="2411760" y="116632"/>
            <a:ext cx="3001271" cy="369332"/>
          </a:xfrm>
          <a:prstGeom prst="rect">
            <a:avLst/>
          </a:prstGeom>
        </p:spPr>
        <p:txBody>
          <a:bodyPr wrap="none">
            <a:spAutoFit/>
          </a:bodyPr>
          <a:lstStyle/>
          <a:p>
            <a:r>
              <a:rPr lang="es-MX" b="1" dirty="0"/>
              <a:t>Letra </a:t>
            </a:r>
            <a:r>
              <a:rPr lang="es-MX" b="1" dirty="0">
                <a:solidFill>
                  <a:srgbClr val="FF0000"/>
                </a:solidFill>
              </a:rPr>
              <a:t>A</a:t>
            </a:r>
            <a:r>
              <a:rPr lang="es-MX" b="1" dirty="0"/>
              <a:t> (personas sociables…)</a:t>
            </a:r>
            <a:endParaRPr lang="es-MX" dirty="0"/>
          </a:p>
        </p:txBody>
      </p:sp>
      <p:sp>
        <p:nvSpPr>
          <p:cNvPr id="5" name="4 Rectángulo"/>
          <p:cNvSpPr/>
          <p:nvPr/>
        </p:nvSpPr>
        <p:spPr>
          <a:xfrm>
            <a:off x="107504" y="548680"/>
            <a:ext cx="3456384" cy="3139321"/>
          </a:xfrm>
          <a:prstGeom prst="rect">
            <a:avLst/>
          </a:prstGeom>
        </p:spPr>
        <p:txBody>
          <a:bodyPr wrap="square">
            <a:spAutoFit/>
          </a:bodyPr>
          <a:lstStyle/>
          <a:p>
            <a:pPr algn="just"/>
            <a:r>
              <a:rPr lang="es-MX" dirty="0"/>
              <a:t>Las personas cuyo nombre comienzan con la letra A son personas sociables siempre dispuestas a ayudar a un amigo. Tienes varias amistades pero muy pocos amigos logran conocerlos verdaderamente y llegan a gozar de su confianza. Cuando se sienten realmente cómodos con una persona se muestran como son totalmente.</a:t>
            </a:r>
          </a:p>
        </p:txBody>
      </p:sp>
      <p:sp>
        <p:nvSpPr>
          <p:cNvPr id="6" name="5 Rectángulo"/>
          <p:cNvSpPr/>
          <p:nvPr/>
        </p:nvSpPr>
        <p:spPr>
          <a:xfrm>
            <a:off x="395536" y="4005064"/>
            <a:ext cx="8208912" cy="1754326"/>
          </a:xfrm>
          <a:prstGeom prst="rect">
            <a:avLst/>
          </a:prstGeom>
        </p:spPr>
        <p:txBody>
          <a:bodyPr wrap="square">
            <a:spAutoFit/>
          </a:bodyPr>
          <a:lstStyle/>
          <a:p>
            <a:pPr algn="just"/>
            <a:r>
              <a:rPr lang="es-MX" dirty="0"/>
              <a:t>En el amor son muy sensatos y aunque se ilusionan rápidamente siempre mantienen sus pies sobre la tierra. Cuando llegas a conocerlos verdaderamente es difícil no apreciarles y quererles pues son personas dulces y amables, suelen mantener en calma por lo que es satisfactorio pasar tiempo con ellos. Los A tienen una personalidad definida por lo que rara vez les veras imitando a los demás. Por otra parte a veces se preocupan mucho por su físico.</a:t>
            </a:r>
          </a:p>
        </p:txBody>
      </p:sp>
      <p:sp>
        <p:nvSpPr>
          <p:cNvPr id="7" name="6 CuadroTexto"/>
          <p:cNvSpPr txBox="1"/>
          <p:nvPr/>
        </p:nvSpPr>
        <p:spPr>
          <a:xfrm>
            <a:off x="5796136" y="6021288"/>
            <a:ext cx="1872208" cy="646331"/>
          </a:xfrm>
          <a:prstGeom prst="rect">
            <a:avLst/>
          </a:prstGeom>
          <a:noFill/>
        </p:spPr>
        <p:txBody>
          <a:bodyPr wrap="square" rtlCol="0">
            <a:spAutoFit/>
          </a:bodyPr>
          <a:lstStyle/>
          <a:p>
            <a:pPr algn="ctr"/>
            <a:r>
              <a:rPr lang="es-MX" b="1" dirty="0" smtClean="0"/>
              <a:t>REGRESAR MENU PRINCIPAL</a:t>
            </a:r>
            <a:endParaRPr lang="es-MX" b="1" dirty="0"/>
          </a:p>
        </p:txBody>
      </p:sp>
      <p:sp>
        <p:nvSpPr>
          <p:cNvPr id="8" name="7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Letra B"/>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Rectángulo"/>
          <p:cNvSpPr/>
          <p:nvPr/>
        </p:nvSpPr>
        <p:spPr>
          <a:xfrm>
            <a:off x="2555776" y="0"/>
            <a:ext cx="4824782" cy="461665"/>
          </a:xfrm>
          <a:prstGeom prst="rect">
            <a:avLst/>
          </a:prstGeom>
        </p:spPr>
        <p:txBody>
          <a:bodyPr wrap="none">
            <a:spAutoFit/>
          </a:bodyPr>
          <a:lstStyle/>
          <a:p>
            <a:r>
              <a:rPr lang="es-MX" sz="2400" b="1" dirty="0"/>
              <a:t>Letra </a:t>
            </a:r>
            <a:r>
              <a:rPr lang="es-MX" sz="2400" b="1" dirty="0">
                <a:solidFill>
                  <a:srgbClr val="FF0000"/>
                </a:solidFill>
              </a:rPr>
              <a:t>B</a:t>
            </a:r>
            <a:r>
              <a:rPr lang="es-MX" sz="2400" b="1" dirty="0"/>
              <a:t> </a:t>
            </a:r>
            <a:r>
              <a:rPr lang="es-MX" sz="2400" b="1" dirty="0" smtClean="0"/>
              <a:t>(Perezositos </a:t>
            </a:r>
            <a:r>
              <a:rPr lang="es-MX" sz="2400" b="1" dirty="0"/>
              <a:t>pero muy sexys)</a:t>
            </a:r>
            <a:endParaRPr lang="es-MX" sz="2400" dirty="0"/>
          </a:p>
        </p:txBody>
      </p:sp>
      <p:pic>
        <p:nvPicPr>
          <p:cNvPr id="79874" name="Picture 2" descr="http://www.firmas7.com/_imagenes/b/_beatrz_070701.gif"/>
          <p:cNvPicPr>
            <a:picLocks noChangeAspect="1" noChangeArrowheads="1" noCrop="1"/>
          </p:cNvPicPr>
          <p:nvPr/>
        </p:nvPicPr>
        <p:blipFill>
          <a:blip r:embed="rId3" cstate="print"/>
          <a:srcRect/>
          <a:stretch>
            <a:fillRect/>
          </a:stretch>
        </p:blipFill>
        <p:spPr bwMode="auto">
          <a:xfrm>
            <a:off x="5148064" y="5949280"/>
            <a:ext cx="3810000" cy="714376"/>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31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2195736" y="188640"/>
            <a:ext cx="3657924" cy="369332"/>
          </a:xfrm>
          <a:prstGeom prst="rect">
            <a:avLst/>
          </a:prstGeom>
        </p:spPr>
        <p:txBody>
          <a:bodyPr wrap="none">
            <a:spAutoFit/>
          </a:bodyPr>
          <a:lstStyle/>
          <a:p>
            <a:r>
              <a:rPr lang="es-MX" b="1" dirty="0"/>
              <a:t>Letra B </a:t>
            </a:r>
            <a:r>
              <a:rPr lang="es-MX" b="1" dirty="0" smtClean="0"/>
              <a:t>(Perezositos </a:t>
            </a:r>
            <a:r>
              <a:rPr lang="es-MX" b="1" dirty="0"/>
              <a:t>pero muy sexys)</a:t>
            </a:r>
            <a:endParaRPr lang="es-MX" dirty="0"/>
          </a:p>
        </p:txBody>
      </p:sp>
      <p:sp>
        <p:nvSpPr>
          <p:cNvPr id="3" name="2 Rectángulo"/>
          <p:cNvSpPr/>
          <p:nvPr/>
        </p:nvSpPr>
        <p:spPr>
          <a:xfrm>
            <a:off x="251520" y="764704"/>
            <a:ext cx="8424936" cy="1508105"/>
          </a:xfrm>
          <a:prstGeom prst="rect">
            <a:avLst/>
          </a:prstGeom>
        </p:spPr>
        <p:txBody>
          <a:bodyPr wrap="square">
            <a:spAutoFit/>
          </a:bodyPr>
          <a:lstStyle/>
          <a:p>
            <a:pPr algn="ctr"/>
            <a:r>
              <a:rPr lang="es-MX" dirty="0"/>
              <a:t>Los </a:t>
            </a:r>
            <a:r>
              <a:rPr lang="es-MX" sz="2000" b="1" dirty="0">
                <a:solidFill>
                  <a:srgbClr val="FF0000"/>
                </a:solidFill>
              </a:rPr>
              <a:t>B </a:t>
            </a:r>
            <a:r>
              <a:rPr lang="es-MX" dirty="0"/>
              <a:t>suelen ser perezositos pero definitivamente muy sexys. Piensan que el amor es lo más lindo y estar enamorado es lo máximo. Son detallistas aunque son algo tímidos a veces se guardan sus sentimientos por temor a sufrir, cuando tienen pareja saben como consentirla y les encanta hacerla sentir bien y aunque no lo expresen también necesitan sentirse consentidos.</a:t>
            </a:r>
          </a:p>
        </p:txBody>
      </p:sp>
      <p:sp>
        <p:nvSpPr>
          <p:cNvPr id="4" name="3 Rectángulo"/>
          <p:cNvSpPr/>
          <p:nvPr/>
        </p:nvSpPr>
        <p:spPr>
          <a:xfrm>
            <a:off x="0" y="5013176"/>
            <a:ext cx="5184576" cy="1631216"/>
          </a:xfrm>
          <a:prstGeom prst="rect">
            <a:avLst/>
          </a:prstGeom>
        </p:spPr>
        <p:txBody>
          <a:bodyPr wrap="square">
            <a:spAutoFit/>
          </a:bodyPr>
          <a:lstStyle/>
          <a:p>
            <a:pPr algn="just"/>
            <a:r>
              <a:rPr lang="es-MX" sz="2000" dirty="0"/>
              <a:t>No suelen demostrar sus emociones a menos que estén completamente seguros y satisfechos, son expertos controlando sus sentimientos. Una parte fundamental en su naturaleza es dar el consentimiento para experimentar</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Letra C (sensuales por naturaleza)"/>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Rectángulo"/>
          <p:cNvSpPr/>
          <p:nvPr/>
        </p:nvSpPr>
        <p:spPr>
          <a:xfrm>
            <a:off x="2195736" y="0"/>
            <a:ext cx="4479368" cy="461665"/>
          </a:xfrm>
          <a:prstGeom prst="rect">
            <a:avLst/>
          </a:prstGeom>
        </p:spPr>
        <p:txBody>
          <a:bodyPr wrap="none">
            <a:spAutoFit/>
          </a:bodyPr>
          <a:lstStyle/>
          <a:p>
            <a:r>
              <a:rPr lang="es-MX" sz="2400" b="1" dirty="0"/>
              <a:t>Letra </a:t>
            </a:r>
            <a:r>
              <a:rPr lang="es-MX" sz="2400" b="1" dirty="0">
                <a:solidFill>
                  <a:srgbClr val="FF0000"/>
                </a:solidFill>
              </a:rPr>
              <a:t>C</a:t>
            </a:r>
            <a:r>
              <a:rPr lang="es-MX" sz="2400" b="1" dirty="0"/>
              <a:t> (sensuales por </a:t>
            </a:r>
            <a:r>
              <a:rPr lang="es-MX" sz="2400" b="1" dirty="0" smtClean="0"/>
              <a:t>naturaleza)</a:t>
            </a:r>
            <a:endParaRPr lang="es-MX" sz="2400" dirty="0"/>
          </a:p>
        </p:txBody>
      </p:sp>
      <p:pic>
        <p:nvPicPr>
          <p:cNvPr id="6" name="5 Imagen" descr="carolina.gif"/>
          <p:cNvPicPr>
            <a:picLocks noChangeAspect="1"/>
          </p:cNvPicPr>
          <p:nvPr/>
        </p:nvPicPr>
        <p:blipFill>
          <a:blip r:embed="rId3" cstate="print"/>
          <a:stretch>
            <a:fillRect/>
          </a:stretch>
        </p:blipFill>
        <p:spPr>
          <a:xfrm>
            <a:off x="2771800" y="332656"/>
            <a:ext cx="3630508" cy="807720"/>
          </a:xfrm>
          <a:prstGeom prst="rect">
            <a:avLst/>
          </a:prstGeom>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37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2555776" y="116632"/>
            <a:ext cx="3395673" cy="369332"/>
          </a:xfrm>
          <a:prstGeom prst="rect">
            <a:avLst/>
          </a:prstGeom>
        </p:spPr>
        <p:txBody>
          <a:bodyPr wrap="none">
            <a:spAutoFit/>
          </a:bodyPr>
          <a:lstStyle/>
          <a:p>
            <a:r>
              <a:rPr lang="es-MX" b="1" dirty="0"/>
              <a:t>Letra </a:t>
            </a:r>
            <a:r>
              <a:rPr lang="es-MX" b="1" dirty="0">
                <a:solidFill>
                  <a:srgbClr val="FF0000"/>
                </a:solidFill>
              </a:rPr>
              <a:t>C </a:t>
            </a:r>
            <a:r>
              <a:rPr lang="es-MX" b="1" dirty="0"/>
              <a:t>(sensuales por </a:t>
            </a:r>
            <a:r>
              <a:rPr lang="es-MX" b="1" dirty="0" smtClean="0"/>
              <a:t>naturaleza)</a:t>
            </a:r>
            <a:endParaRPr lang="es-MX" dirty="0"/>
          </a:p>
        </p:txBody>
      </p:sp>
      <p:sp>
        <p:nvSpPr>
          <p:cNvPr id="3" name="2 Rectángulo"/>
          <p:cNvSpPr/>
          <p:nvPr/>
        </p:nvSpPr>
        <p:spPr>
          <a:xfrm>
            <a:off x="0" y="2708920"/>
            <a:ext cx="3456384" cy="3785652"/>
          </a:xfrm>
          <a:prstGeom prst="rect">
            <a:avLst/>
          </a:prstGeom>
        </p:spPr>
        <p:txBody>
          <a:bodyPr wrap="square">
            <a:spAutoFit/>
          </a:bodyPr>
          <a:lstStyle/>
          <a:p>
            <a:pPr algn="just"/>
            <a:r>
              <a:rPr lang="es-MX" sz="2400" dirty="0"/>
              <a:t>Son sensuales por naturaleza. Tienden a tener la necesidad de cariño y son personas muy unidas. En cuestiones de pareja siempre buscan una persona que sea aceptable socialmente tanto por sus actos como por su aspecto</a:t>
            </a:r>
          </a:p>
        </p:txBody>
      </p:sp>
      <p:sp>
        <p:nvSpPr>
          <p:cNvPr id="4" name="3 Rectángulo"/>
          <p:cNvSpPr/>
          <p:nvPr/>
        </p:nvSpPr>
        <p:spPr>
          <a:xfrm>
            <a:off x="5831632" y="2636912"/>
            <a:ext cx="3312368" cy="3046988"/>
          </a:xfrm>
          <a:prstGeom prst="rect">
            <a:avLst/>
          </a:prstGeom>
        </p:spPr>
        <p:txBody>
          <a:bodyPr wrap="square">
            <a:spAutoFit/>
          </a:bodyPr>
          <a:lstStyle/>
          <a:p>
            <a:pPr algn="just"/>
            <a:r>
              <a:rPr lang="es-MX" sz="2400" dirty="0"/>
              <a:t>Son leales y muy buenos amigos y personas en las quienes se pueden confiar, también tienden a reprimir sus emociones pero cuando se muestran como son </a:t>
            </a:r>
            <a:r>
              <a:rPr lang="es-MX" sz="2400" dirty="0" err="1"/>
              <a:t>son</a:t>
            </a:r>
            <a:r>
              <a:rPr lang="es-MX" sz="2400" dirty="0"/>
              <a:t> grandes seres humanos.</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Letra D (extremadamente apasionadas por la vida)"/>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1763688" y="0"/>
            <a:ext cx="5760640" cy="461665"/>
          </a:xfrm>
          <a:prstGeom prst="rect">
            <a:avLst/>
          </a:prstGeom>
        </p:spPr>
        <p:txBody>
          <a:bodyPr wrap="square">
            <a:spAutoFit/>
          </a:bodyPr>
          <a:lstStyle/>
          <a:p>
            <a:pPr algn="ctr"/>
            <a:r>
              <a:rPr lang="es-MX" sz="2000" b="1" dirty="0"/>
              <a:t>Letra </a:t>
            </a:r>
            <a:r>
              <a:rPr lang="es-MX" sz="2400" b="1" dirty="0">
                <a:solidFill>
                  <a:srgbClr val="0033CC"/>
                </a:solidFill>
              </a:rPr>
              <a:t>D </a:t>
            </a:r>
            <a:r>
              <a:rPr lang="es-MX" sz="2000" b="1" dirty="0"/>
              <a:t>(extremadamente apasionadas por la vida)</a:t>
            </a:r>
            <a:endParaRPr lang="es-MX" sz="2000" dirty="0"/>
          </a:p>
        </p:txBody>
      </p:sp>
      <p:pic>
        <p:nvPicPr>
          <p:cNvPr id="4" name="3 Imagen" descr="daniela1.gif"/>
          <p:cNvPicPr>
            <a:picLocks noChangeAspect="1"/>
          </p:cNvPicPr>
          <p:nvPr/>
        </p:nvPicPr>
        <p:blipFill>
          <a:blip r:embed="rId3" cstate="print"/>
          <a:stretch>
            <a:fillRect/>
          </a:stretch>
        </p:blipFill>
        <p:spPr>
          <a:xfrm>
            <a:off x="2483768" y="620688"/>
            <a:ext cx="1661160" cy="563880"/>
          </a:xfrm>
          <a:prstGeom prst="rect">
            <a:avLst/>
          </a:prstGeom>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4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467544" y="116632"/>
            <a:ext cx="8280920" cy="369332"/>
          </a:xfrm>
          <a:prstGeom prst="rect">
            <a:avLst/>
          </a:prstGeom>
        </p:spPr>
        <p:txBody>
          <a:bodyPr wrap="square">
            <a:spAutoFit/>
          </a:bodyPr>
          <a:lstStyle/>
          <a:p>
            <a:pPr algn="ctr"/>
            <a:r>
              <a:rPr lang="es-MX" b="1" dirty="0"/>
              <a:t>Letra D (extremadamente apasionadas por la vida)</a:t>
            </a:r>
            <a:endParaRPr lang="es-MX" dirty="0"/>
          </a:p>
        </p:txBody>
      </p:sp>
      <p:sp>
        <p:nvSpPr>
          <p:cNvPr id="3" name="2 Rectángulo"/>
          <p:cNvSpPr/>
          <p:nvPr/>
        </p:nvSpPr>
        <p:spPr>
          <a:xfrm>
            <a:off x="0" y="2780928"/>
            <a:ext cx="8640960" cy="1323439"/>
          </a:xfrm>
          <a:prstGeom prst="rect">
            <a:avLst/>
          </a:prstGeom>
        </p:spPr>
        <p:txBody>
          <a:bodyPr wrap="square">
            <a:spAutoFit/>
          </a:bodyPr>
          <a:lstStyle/>
          <a:p>
            <a:pPr algn="ctr"/>
            <a:r>
              <a:rPr lang="es-MX" sz="2000" b="1" dirty="0"/>
              <a:t>Las personas </a:t>
            </a:r>
            <a:r>
              <a:rPr lang="es-MX" sz="2000" b="1" dirty="0">
                <a:solidFill>
                  <a:srgbClr val="FF0000"/>
                </a:solidFill>
              </a:rPr>
              <a:t>D</a:t>
            </a:r>
            <a:r>
              <a:rPr lang="es-MX" sz="2000" b="1" dirty="0"/>
              <a:t> son extremadamente apasionadas por la vida una vez se proponen algo son capaces de hacer lo inimaginable por alcanzarlo por lo cual casi siempre consiguen lo que se proponen por lo cual es muy difícil que se rindan fácilmente</a:t>
            </a:r>
          </a:p>
        </p:txBody>
      </p:sp>
      <p:sp>
        <p:nvSpPr>
          <p:cNvPr id="4" name="3 Rectángulo"/>
          <p:cNvSpPr/>
          <p:nvPr/>
        </p:nvSpPr>
        <p:spPr>
          <a:xfrm>
            <a:off x="0" y="4797152"/>
            <a:ext cx="9144000" cy="1015663"/>
          </a:xfrm>
          <a:prstGeom prst="rect">
            <a:avLst/>
          </a:prstGeom>
        </p:spPr>
        <p:txBody>
          <a:bodyPr wrap="square">
            <a:spAutoFit/>
          </a:bodyPr>
          <a:lstStyle/>
          <a:p>
            <a:pPr algn="ctr"/>
            <a:r>
              <a:rPr lang="es-MX" sz="2000" b="1" dirty="0"/>
              <a:t>En el amor son entregados aunque muchas veces cuando obtienen a la persona que quieren se pierde el interés buscan nuevas experiencias, son verdaderos amigos muy leales y sinceros . Un D es una gran persona que todos deberíamos tener al lado.</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Alquiler de amigo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2267744" y="0"/>
            <a:ext cx="4055919" cy="461665"/>
          </a:xfrm>
          <a:prstGeom prst="rect">
            <a:avLst/>
          </a:prstGeom>
        </p:spPr>
        <p:txBody>
          <a:bodyPr wrap="none">
            <a:spAutoFit/>
          </a:bodyPr>
          <a:lstStyle/>
          <a:p>
            <a:r>
              <a:rPr lang="es-MX" sz="2000" b="1" dirty="0"/>
              <a:t>Letra </a:t>
            </a:r>
            <a:r>
              <a:rPr lang="es-MX" sz="2400" b="1" dirty="0">
                <a:solidFill>
                  <a:schemeClr val="accent6">
                    <a:lumMod val="75000"/>
                  </a:schemeClr>
                </a:solidFill>
              </a:rPr>
              <a:t>E</a:t>
            </a:r>
            <a:r>
              <a:rPr lang="es-MX" sz="2000" b="1" dirty="0"/>
              <a:t> (personas muy intelectuales)</a:t>
            </a:r>
            <a:endParaRPr lang="es-MX" sz="2000" dirty="0"/>
          </a:p>
        </p:txBody>
      </p:sp>
      <p:pic>
        <p:nvPicPr>
          <p:cNvPr id="4" name="3 Imagen" descr="elizabeth2.gif"/>
          <p:cNvPicPr>
            <a:picLocks noChangeAspect="1"/>
          </p:cNvPicPr>
          <p:nvPr/>
        </p:nvPicPr>
        <p:blipFill>
          <a:blip r:embed="rId3" cstate="print"/>
          <a:stretch>
            <a:fillRect/>
          </a:stretch>
        </p:blipFill>
        <p:spPr>
          <a:xfrm>
            <a:off x="2771800" y="548680"/>
            <a:ext cx="1889760" cy="632460"/>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3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2123728" y="188640"/>
            <a:ext cx="3634328" cy="369332"/>
          </a:xfrm>
          <a:prstGeom prst="rect">
            <a:avLst/>
          </a:prstGeom>
        </p:spPr>
        <p:txBody>
          <a:bodyPr wrap="none">
            <a:spAutoFit/>
          </a:bodyPr>
          <a:lstStyle/>
          <a:p>
            <a:r>
              <a:rPr lang="es-MX" b="1" dirty="0">
                <a:solidFill>
                  <a:schemeClr val="bg1"/>
                </a:solidFill>
              </a:rPr>
              <a:t>Letra </a:t>
            </a:r>
            <a:r>
              <a:rPr lang="es-MX" b="1" dirty="0">
                <a:solidFill>
                  <a:srgbClr val="0033CC"/>
                </a:solidFill>
              </a:rPr>
              <a:t>E</a:t>
            </a:r>
            <a:r>
              <a:rPr lang="es-MX" b="1" dirty="0">
                <a:solidFill>
                  <a:schemeClr val="bg1"/>
                </a:solidFill>
              </a:rPr>
              <a:t> (personas muy intelectuales</a:t>
            </a:r>
            <a:r>
              <a:rPr lang="es-MX" b="1" dirty="0"/>
              <a:t>)</a:t>
            </a:r>
            <a:endParaRPr lang="es-MX" dirty="0"/>
          </a:p>
        </p:txBody>
      </p:sp>
      <p:sp>
        <p:nvSpPr>
          <p:cNvPr id="3" name="2 Rectángulo"/>
          <p:cNvSpPr/>
          <p:nvPr/>
        </p:nvSpPr>
        <p:spPr>
          <a:xfrm>
            <a:off x="179512" y="836712"/>
            <a:ext cx="8712968" cy="1631216"/>
          </a:xfrm>
          <a:prstGeom prst="rect">
            <a:avLst/>
          </a:prstGeom>
        </p:spPr>
        <p:txBody>
          <a:bodyPr wrap="square">
            <a:spAutoFit/>
          </a:bodyPr>
          <a:lstStyle/>
          <a:p>
            <a:pPr algn="ctr"/>
            <a:r>
              <a:rPr lang="es-MX" sz="2000" dirty="0"/>
              <a:t>Las personas cuyo nombre empieza por </a:t>
            </a:r>
            <a:r>
              <a:rPr lang="es-MX" sz="2000" dirty="0">
                <a:solidFill>
                  <a:srgbClr val="0033CC"/>
                </a:solidFill>
              </a:rPr>
              <a:t>E </a:t>
            </a:r>
            <a:r>
              <a:rPr lang="es-MX" sz="2000" dirty="0"/>
              <a:t>son personas muy intelectuales </a:t>
            </a:r>
            <a:r>
              <a:rPr lang="es-MX" sz="2000"/>
              <a:t>y </a:t>
            </a:r>
            <a:r>
              <a:rPr lang="es-MX" sz="2000" smtClean="0"/>
              <a:t>buscan enriquecerse </a:t>
            </a:r>
            <a:r>
              <a:rPr lang="es-MX" sz="2000" dirty="0"/>
              <a:t>en ese ámbito. Por este motivo les gusta leer y tener discusiones y hablar de forma inteligente tanto </a:t>
            </a:r>
            <a:r>
              <a:rPr lang="es-MX" sz="2000" dirty="0" smtClean="0"/>
              <a:t>así </a:t>
            </a:r>
            <a:r>
              <a:rPr lang="es-MX" sz="2000" dirty="0"/>
              <a:t>que en cuestión de amor busca alguien con quien se pueda comunicar de una manera adecuada y buscan una persona que sean buenos en escuchar ya que ellos aman hablar.</a:t>
            </a:r>
          </a:p>
        </p:txBody>
      </p:sp>
      <p:sp>
        <p:nvSpPr>
          <p:cNvPr id="4" name="3 Rectángulo"/>
          <p:cNvSpPr/>
          <p:nvPr/>
        </p:nvSpPr>
        <p:spPr>
          <a:xfrm>
            <a:off x="251520" y="5373216"/>
            <a:ext cx="5328592" cy="1200329"/>
          </a:xfrm>
          <a:prstGeom prst="rect">
            <a:avLst/>
          </a:prstGeom>
        </p:spPr>
        <p:txBody>
          <a:bodyPr wrap="square">
            <a:spAutoFit/>
          </a:bodyPr>
          <a:lstStyle/>
          <a:p>
            <a:pPr algn="ctr"/>
            <a:r>
              <a:rPr lang="es-MX" sz="2400" dirty="0"/>
              <a:t>Son seductores por naturaleza y en una relación buscan un toque de amistad y complicidad con su pareja.</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b="1" dirty="0" smtClean="0"/>
              <a:t>REGRESAR MENU PRINCIPAL</a:t>
            </a:r>
            <a:endParaRPr lang="es-MX" b="1" dirty="0"/>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Alquiler de amigo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1835696" y="0"/>
            <a:ext cx="4613827" cy="461665"/>
          </a:xfrm>
          <a:prstGeom prst="rect">
            <a:avLst/>
          </a:prstGeom>
        </p:spPr>
        <p:txBody>
          <a:bodyPr wrap="none">
            <a:spAutoFit/>
          </a:bodyPr>
          <a:lstStyle/>
          <a:p>
            <a:r>
              <a:rPr lang="es-MX" sz="2000" b="1" dirty="0"/>
              <a:t>Letra </a:t>
            </a:r>
            <a:r>
              <a:rPr lang="es-MX" sz="2400" b="1" dirty="0">
                <a:solidFill>
                  <a:srgbClr val="66FF33"/>
                </a:solidFill>
              </a:rPr>
              <a:t>F</a:t>
            </a:r>
            <a:r>
              <a:rPr lang="es-MX" sz="2000" b="1" dirty="0"/>
              <a:t> (</a:t>
            </a:r>
            <a:r>
              <a:rPr lang="es-MX" sz="2000" b="1" dirty="0" err="1"/>
              <a:t>romanticos</a:t>
            </a:r>
            <a:r>
              <a:rPr lang="es-MX" sz="2000" b="1" dirty="0"/>
              <a:t>, amantes y generosos</a:t>
            </a:r>
            <a:endParaRPr lang="es-MX" sz="2000" dirty="0"/>
          </a:p>
        </p:txBody>
      </p:sp>
      <p:pic>
        <p:nvPicPr>
          <p:cNvPr id="5" name="4 Imagen" descr="felipe.gif"/>
          <p:cNvPicPr>
            <a:picLocks noChangeAspect="1"/>
          </p:cNvPicPr>
          <p:nvPr/>
        </p:nvPicPr>
        <p:blipFill>
          <a:blip r:embed="rId3" cstate="print"/>
          <a:stretch>
            <a:fillRect/>
          </a:stretch>
        </p:blipFill>
        <p:spPr>
          <a:xfrm>
            <a:off x="2411760" y="404664"/>
            <a:ext cx="2016224" cy="922020"/>
          </a:xfrm>
          <a:prstGeom prst="rect">
            <a:avLst/>
          </a:prstGeo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3000"/>
            <a:lum/>
          </a:blip>
          <a:srcRect/>
          <a:stretch>
            <a:fillRect b="-1000"/>
          </a:stretch>
        </a:blipFill>
        <a:effectLst/>
      </p:bgPr>
    </p:bg>
    <p:spTree>
      <p:nvGrpSpPr>
        <p:cNvPr id="1" name=""/>
        <p:cNvGrpSpPr/>
        <p:nvPr/>
      </p:nvGrpSpPr>
      <p:grpSpPr>
        <a:xfrm>
          <a:off x="0" y="0"/>
          <a:ext cx="0" cy="0"/>
          <a:chOff x="0" y="0"/>
          <a:chExt cx="0" cy="0"/>
        </a:xfrm>
      </p:grpSpPr>
      <p:sp>
        <p:nvSpPr>
          <p:cNvPr id="2" name="1 Rectángulo"/>
          <p:cNvSpPr/>
          <p:nvPr/>
        </p:nvSpPr>
        <p:spPr>
          <a:xfrm>
            <a:off x="2267744" y="188640"/>
            <a:ext cx="4138697" cy="369332"/>
          </a:xfrm>
          <a:prstGeom prst="rect">
            <a:avLst/>
          </a:prstGeom>
        </p:spPr>
        <p:txBody>
          <a:bodyPr wrap="none">
            <a:spAutoFit/>
          </a:bodyPr>
          <a:lstStyle/>
          <a:p>
            <a:r>
              <a:rPr lang="es-MX" b="1" dirty="0"/>
              <a:t>Letra </a:t>
            </a:r>
            <a:r>
              <a:rPr lang="es-MX" b="1" dirty="0">
                <a:solidFill>
                  <a:srgbClr val="FF0000"/>
                </a:solidFill>
              </a:rPr>
              <a:t>F </a:t>
            </a:r>
            <a:r>
              <a:rPr lang="es-MX" b="1" dirty="0" smtClean="0"/>
              <a:t>(románticos, </a:t>
            </a:r>
            <a:r>
              <a:rPr lang="es-MX" b="1" dirty="0"/>
              <a:t>amantes y generosos</a:t>
            </a:r>
            <a:endParaRPr lang="es-MX" dirty="0"/>
          </a:p>
        </p:txBody>
      </p:sp>
      <p:sp>
        <p:nvSpPr>
          <p:cNvPr id="3" name="2 Rectángulo"/>
          <p:cNvSpPr/>
          <p:nvPr/>
        </p:nvSpPr>
        <p:spPr>
          <a:xfrm>
            <a:off x="251520" y="1628800"/>
            <a:ext cx="8712968" cy="2677656"/>
          </a:xfrm>
          <a:prstGeom prst="rect">
            <a:avLst/>
          </a:prstGeom>
        </p:spPr>
        <p:txBody>
          <a:bodyPr wrap="square">
            <a:spAutoFit/>
          </a:bodyPr>
          <a:lstStyle/>
          <a:p>
            <a:pPr algn="ctr"/>
            <a:r>
              <a:rPr lang="es-MX" sz="2800" dirty="0"/>
              <a:t>Se definen en palabras como </a:t>
            </a:r>
            <a:r>
              <a:rPr lang="es-MX" sz="2800" dirty="0" smtClean="0"/>
              <a:t>románticos, </a:t>
            </a:r>
            <a:r>
              <a:rPr lang="es-MX" sz="2800" dirty="0"/>
              <a:t>amantes y generosos, a primera vista </a:t>
            </a:r>
            <a:r>
              <a:rPr lang="es-MX" sz="2800" dirty="0" smtClean="0"/>
              <a:t>pueden </a:t>
            </a:r>
            <a:r>
              <a:rPr lang="es-MX" sz="2800" dirty="0"/>
              <a:t>parecer </a:t>
            </a:r>
            <a:r>
              <a:rPr lang="es-MX" sz="2800" dirty="0" smtClean="0"/>
              <a:t>extrovertidos </a:t>
            </a:r>
            <a:r>
              <a:rPr lang="es-MX" sz="2800" dirty="0"/>
              <a:t>ya que llaman la atención pero suelen ser personas muy reservadas.</a:t>
            </a:r>
            <a:br>
              <a:rPr lang="es-MX" sz="2800" dirty="0"/>
            </a:br>
            <a:r>
              <a:rPr lang="es-MX" sz="2800" dirty="0"/>
              <a:t>Son grandes amigos y muy leales esas son sus características principales.</a:t>
            </a:r>
          </a:p>
        </p:txBody>
      </p:sp>
      <p:sp>
        <p:nvSpPr>
          <p:cNvPr id="4" name="3 Rectángulo"/>
          <p:cNvSpPr/>
          <p:nvPr/>
        </p:nvSpPr>
        <p:spPr>
          <a:xfrm>
            <a:off x="251520" y="4581128"/>
            <a:ext cx="5544616" cy="1938992"/>
          </a:xfrm>
          <a:prstGeom prst="rect">
            <a:avLst/>
          </a:prstGeom>
        </p:spPr>
        <p:txBody>
          <a:bodyPr wrap="square">
            <a:spAutoFit/>
          </a:bodyPr>
          <a:lstStyle/>
          <a:p>
            <a:r>
              <a:rPr lang="es-MX" sz="2400" dirty="0"/>
              <a:t>Cuando aman su pareja es su </a:t>
            </a:r>
            <a:r>
              <a:rPr lang="es-MX" sz="2400" dirty="0" smtClean="0"/>
              <a:t>ídolo </a:t>
            </a:r>
            <a:r>
              <a:rPr lang="es-MX" sz="2400" dirty="0"/>
              <a:t>ya que se enamoran con todo el corazón y aunque se toman su tiempo a la hora de encontrar su pareja logran de relaciones largas y estables.</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b="1" dirty="0" smtClean="0"/>
              <a:t>REGRESAR MENU PRINCIPAL</a:t>
            </a:r>
            <a:endParaRPr lang="es-MX" b="1" dirty="0"/>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Letra G (estas personas buscan estabilidad)"/>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2483768" y="0"/>
            <a:ext cx="4306372" cy="400110"/>
          </a:xfrm>
          <a:prstGeom prst="rect">
            <a:avLst/>
          </a:prstGeom>
        </p:spPr>
        <p:txBody>
          <a:bodyPr wrap="none">
            <a:spAutoFit/>
          </a:bodyPr>
          <a:lstStyle/>
          <a:p>
            <a:r>
              <a:rPr lang="es-MX" b="1" dirty="0"/>
              <a:t>Letra </a:t>
            </a:r>
            <a:r>
              <a:rPr lang="es-MX" sz="2000" b="1" dirty="0">
                <a:solidFill>
                  <a:srgbClr val="FF0000"/>
                </a:solidFill>
              </a:rPr>
              <a:t>G</a:t>
            </a:r>
            <a:r>
              <a:rPr lang="es-MX" b="1" dirty="0"/>
              <a:t> (estas personas buscan estabilidad)</a:t>
            </a:r>
            <a:endParaRPr lang="es-MX" dirty="0"/>
          </a:p>
        </p:txBody>
      </p:sp>
      <p:pic>
        <p:nvPicPr>
          <p:cNvPr id="4" name="3 Imagen" descr="graciela1.gif"/>
          <p:cNvPicPr>
            <a:picLocks noChangeAspect="1"/>
          </p:cNvPicPr>
          <p:nvPr/>
        </p:nvPicPr>
        <p:blipFill>
          <a:blip r:embed="rId3" cstate="print"/>
          <a:stretch>
            <a:fillRect/>
          </a:stretch>
        </p:blipFill>
        <p:spPr>
          <a:xfrm>
            <a:off x="2555776" y="548680"/>
            <a:ext cx="1800200" cy="342900"/>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0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2267744" y="0"/>
            <a:ext cx="4290342" cy="369332"/>
          </a:xfrm>
          <a:prstGeom prst="rect">
            <a:avLst/>
          </a:prstGeom>
        </p:spPr>
        <p:txBody>
          <a:bodyPr wrap="none">
            <a:spAutoFit/>
          </a:bodyPr>
          <a:lstStyle/>
          <a:p>
            <a:r>
              <a:rPr lang="es-MX" b="1" dirty="0"/>
              <a:t>Letra </a:t>
            </a:r>
            <a:r>
              <a:rPr lang="es-MX" b="1" dirty="0">
                <a:solidFill>
                  <a:schemeClr val="bg1"/>
                </a:solidFill>
              </a:rPr>
              <a:t>G</a:t>
            </a:r>
            <a:r>
              <a:rPr lang="es-MX" b="1" dirty="0"/>
              <a:t> (estas personas buscan estabilidad)</a:t>
            </a:r>
            <a:endParaRPr lang="es-MX" dirty="0"/>
          </a:p>
        </p:txBody>
      </p:sp>
      <p:sp>
        <p:nvSpPr>
          <p:cNvPr id="3" name="2 Rectángulo"/>
          <p:cNvSpPr/>
          <p:nvPr/>
        </p:nvSpPr>
        <p:spPr>
          <a:xfrm>
            <a:off x="323528" y="476672"/>
            <a:ext cx="8424936" cy="1323439"/>
          </a:xfrm>
          <a:prstGeom prst="rect">
            <a:avLst/>
          </a:prstGeom>
        </p:spPr>
        <p:txBody>
          <a:bodyPr wrap="square">
            <a:spAutoFit/>
          </a:bodyPr>
          <a:lstStyle/>
          <a:p>
            <a:pPr algn="ctr"/>
            <a:r>
              <a:rPr lang="es-MX" sz="2000" dirty="0"/>
              <a:t>En lo sentimental buscan estabilidad con una persona dotada ya sea física, mental o profesionalmente, son complicados a la hora de elegir pareja ya que son muy perfeccionistas ya que se exigen al máximo y esperan lo mismo de los demás,</a:t>
            </a:r>
          </a:p>
        </p:txBody>
      </p:sp>
      <p:sp>
        <p:nvSpPr>
          <p:cNvPr id="4" name="3 Rectángulo"/>
          <p:cNvSpPr/>
          <p:nvPr/>
        </p:nvSpPr>
        <p:spPr>
          <a:xfrm>
            <a:off x="251520" y="4869160"/>
            <a:ext cx="8352928" cy="1200329"/>
          </a:xfrm>
          <a:prstGeom prst="rect">
            <a:avLst/>
          </a:prstGeom>
        </p:spPr>
        <p:txBody>
          <a:bodyPr wrap="square">
            <a:spAutoFit/>
          </a:bodyPr>
          <a:lstStyle/>
          <a:p>
            <a:pPr algn="ctr"/>
            <a:r>
              <a:rPr lang="es-MX" sz="2400" dirty="0"/>
              <a:t>les gusta planearlo todo pero también gracias a esto logran alcanzar casi todo lo que se proponen ya que son grandes luchadores y pocas veces se rinden</a:t>
            </a:r>
          </a:p>
        </p:txBody>
      </p:sp>
      <p:sp>
        <p:nvSpPr>
          <p:cNvPr id="5" name="4 CuadroTexto"/>
          <p:cNvSpPr txBox="1"/>
          <p:nvPr/>
        </p:nvSpPr>
        <p:spPr>
          <a:xfrm>
            <a:off x="6156176" y="6021288"/>
            <a:ext cx="1872208" cy="646331"/>
          </a:xfrm>
          <a:prstGeom prst="rect">
            <a:avLst/>
          </a:prstGeom>
          <a:noFill/>
        </p:spPr>
        <p:txBody>
          <a:bodyPr wrap="square" rtlCol="0">
            <a:spAutoFit/>
          </a:bodyPr>
          <a:lstStyle/>
          <a:p>
            <a:pPr algn="ctr"/>
            <a:r>
              <a:rPr lang="es-MX" b="1" dirty="0" smtClean="0"/>
              <a:t>REGRESAR MENU PRINCIPAL</a:t>
            </a:r>
            <a:endParaRPr lang="es-MX" b="1" dirty="0"/>
          </a:p>
        </p:txBody>
      </p:sp>
      <p:sp>
        <p:nvSpPr>
          <p:cNvPr id="6" name="5 Flecha derecha">
            <a:hlinkClick r:id="rId3" action="ppaction://hlinksldjump"/>
          </p:cNvPr>
          <p:cNvSpPr/>
          <p:nvPr/>
        </p:nvSpPr>
        <p:spPr>
          <a:xfrm>
            <a:off x="8172400"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Letra H (soñadores y apasionado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2339752" y="0"/>
            <a:ext cx="4595040" cy="523220"/>
          </a:xfrm>
          <a:prstGeom prst="rect">
            <a:avLst/>
          </a:prstGeom>
        </p:spPr>
        <p:txBody>
          <a:bodyPr wrap="none">
            <a:spAutoFit/>
          </a:bodyPr>
          <a:lstStyle/>
          <a:p>
            <a:r>
              <a:rPr lang="es-MX" sz="2400" b="1" dirty="0"/>
              <a:t>Letra </a:t>
            </a:r>
            <a:r>
              <a:rPr lang="es-MX" sz="2800" b="1" dirty="0">
                <a:solidFill>
                  <a:srgbClr val="CC00CC"/>
                </a:solidFill>
              </a:rPr>
              <a:t>H</a:t>
            </a:r>
            <a:r>
              <a:rPr lang="es-MX" sz="2400" b="1" dirty="0"/>
              <a:t> (soñadores y apasionados)</a:t>
            </a:r>
            <a:endParaRPr lang="es-MX" sz="2400" dirty="0"/>
          </a:p>
        </p:txBody>
      </p:sp>
      <p:pic>
        <p:nvPicPr>
          <p:cNvPr id="4" name="3 Imagen" descr="Hector.gif"/>
          <p:cNvPicPr>
            <a:picLocks noChangeAspect="1"/>
          </p:cNvPicPr>
          <p:nvPr/>
        </p:nvPicPr>
        <p:blipFill>
          <a:blip r:embed="rId3" cstate="print"/>
          <a:stretch>
            <a:fillRect/>
          </a:stretch>
        </p:blipFill>
        <p:spPr>
          <a:xfrm>
            <a:off x="2483768" y="5589240"/>
            <a:ext cx="1800200" cy="1043940"/>
          </a:xfrm>
          <a:prstGeom prst="rect">
            <a:avLst/>
          </a:prstGeo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2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2555776" y="0"/>
            <a:ext cx="3459986" cy="369332"/>
          </a:xfrm>
          <a:prstGeom prst="rect">
            <a:avLst/>
          </a:prstGeom>
        </p:spPr>
        <p:txBody>
          <a:bodyPr wrap="none">
            <a:spAutoFit/>
          </a:bodyPr>
          <a:lstStyle/>
          <a:p>
            <a:r>
              <a:rPr lang="es-MX" b="1" dirty="0"/>
              <a:t>Letra </a:t>
            </a:r>
            <a:r>
              <a:rPr lang="es-MX" b="1" dirty="0">
                <a:solidFill>
                  <a:srgbClr val="0033CC"/>
                </a:solidFill>
              </a:rPr>
              <a:t>H</a:t>
            </a:r>
            <a:r>
              <a:rPr lang="es-MX" b="1" dirty="0"/>
              <a:t> (soñadores y apasionados)</a:t>
            </a:r>
            <a:endParaRPr lang="es-MX" dirty="0"/>
          </a:p>
        </p:txBody>
      </p:sp>
      <p:sp>
        <p:nvSpPr>
          <p:cNvPr id="3" name="2 Rectángulo"/>
          <p:cNvSpPr/>
          <p:nvPr/>
        </p:nvSpPr>
        <p:spPr>
          <a:xfrm>
            <a:off x="251520" y="476672"/>
            <a:ext cx="8568952" cy="1569660"/>
          </a:xfrm>
          <a:prstGeom prst="rect">
            <a:avLst/>
          </a:prstGeom>
        </p:spPr>
        <p:txBody>
          <a:bodyPr wrap="square">
            <a:spAutoFit/>
          </a:bodyPr>
          <a:lstStyle/>
          <a:p>
            <a:pPr algn="ctr"/>
            <a:r>
              <a:rPr lang="es-MX" sz="2400" dirty="0"/>
              <a:t>Son grandes soñadores y apasionados en su naturaleza son perfeccionistas y generosos. En sus relaciones amorosas dan todo de si ya que les dedican tiempo, dinero y el esfuerzo que fuere necesario por mantenerla</a:t>
            </a:r>
          </a:p>
        </p:txBody>
      </p:sp>
      <p:sp>
        <p:nvSpPr>
          <p:cNvPr id="4" name="3 Rectángulo"/>
          <p:cNvSpPr/>
          <p:nvPr/>
        </p:nvSpPr>
        <p:spPr>
          <a:xfrm>
            <a:off x="0" y="4005064"/>
            <a:ext cx="5544616" cy="2677656"/>
          </a:xfrm>
          <a:prstGeom prst="rect">
            <a:avLst/>
          </a:prstGeom>
        </p:spPr>
        <p:txBody>
          <a:bodyPr wrap="square">
            <a:spAutoFit/>
          </a:bodyPr>
          <a:lstStyle/>
          <a:p>
            <a:pPr algn="ctr"/>
            <a:r>
              <a:rPr lang="es-MX" sz="2400" dirty="0"/>
              <a:t>Los </a:t>
            </a:r>
            <a:r>
              <a:rPr lang="es-MX" sz="2400" dirty="0">
                <a:solidFill>
                  <a:srgbClr val="0033CC"/>
                </a:solidFill>
              </a:rPr>
              <a:t>H</a:t>
            </a:r>
            <a:r>
              <a:rPr lang="es-MX" sz="2400" dirty="0"/>
              <a:t> Suelen buscan en sus relaciones una persona que les de un toque especial a sus vidas. Son amantes, sensuales, serios y muy sinceros . Es una persona con la que se puede contar aun en tiempos difíciles aunque a veces quieren imponer sus creencias</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b="1" dirty="0" smtClean="0"/>
              <a:t>REGRESAR MENU PRINCIPAL</a:t>
            </a:r>
            <a:endParaRPr lang="es-MX" b="1" dirty="0"/>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Letra I (buenas personas y confiable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2123728" y="0"/>
            <a:ext cx="3789179" cy="461665"/>
          </a:xfrm>
          <a:prstGeom prst="rect">
            <a:avLst/>
          </a:prstGeom>
        </p:spPr>
        <p:txBody>
          <a:bodyPr wrap="none">
            <a:spAutoFit/>
          </a:bodyPr>
          <a:lstStyle/>
          <a:p>
            <a:r>
              <a:rPr lang="es-MX" b="1" dirty="0"/>
              <a:t>Letra </a:t>
            </a:r>
            <a:r>
              <a:rPr lang="es-MX" sz="2400" b="1" dirty="0">
                <a:solidFill>
                  <a:srgbClr val="FF0000"/>
                </a:solidFill>
              </a:rPr>
              <a:t>I</a:t>
            </a:r>
            <a:r>
              <a:rPr lang="es-MX" b="1" dirty="0"/>
              <a:t> (buenas personas y confiables)</a:t>
            </a:r>
            <a:endParaRPr lang="es-MX" dirty="0"/>
          </a:p>
        </p:txBody>
      </p:sp>
      <p:pic>
        <p:nvPicPr>
          <p:cNvPr id="4" name="3 Imagen" descr="isabelam5.gif"/>
          <p:cNvPicPr>
            <a:picLocks noChangeAspect="1"/>
          </p:cNvPicPr>
          <p:nvPr/>
        </p:nvPicPr>
        <p:blipFill>
          <a:blip r:embed="rId3" cstate="print"/>
          <a:stretch>
            <a:fillRect/>
          </a:stretch>
        </p:blipFill>
        <p:spPr>
          <a:xfrm>
            <a:off x="3851920" y="188640"/>
            <a:ext cx="2286000" cy="2286000"/>
          </a:xfrm>
          <a:prstGeom prst="rect">
            <a:avLst/>
          </a:prstGeom>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3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2051720" y="0"/>
            <a:ext cx="3768339" cy="369332"/>
          </a:xfrm>
          <a:prstGeom prst="rect">
            <a:avLst/>
          </a:prstGeom>
        </p:spPr>
        <p:txBody>
          <a:bodyPr wrap="none">
            <a:spAutoFit/>
          </a:bodyPr>
          <a:lstStyle/>
          <a:p>
            <a:r>
              <a:rPr lang="es-MX" b="1" dirty="0"/>
              <a:t>Letra </a:t>
            </a:r>
            <a:r>
              <a:rPr lang="es-MX" b="1" dirty="0">
                <a:solidFill>
                  <a:srgbClr val="0033CC"/>
                </a:solidFill>
              </a:rPr>
              <a:t>I </a:t>
            </a:r>
            <a:r>
              <a:rPr lang="es-MX" b="1" dirty="0"/>
              <a:t>(buenas personas y confiables)</a:t>
            </a:r>
            <a:endParaRPr lang="es-MX" dirty="0"/>
          </a:p>
        </p:txBody>
      </p:sp>
      <p:sp>
        <p:nvSpPr>
          <p:cNvPr id="3" name="2 Rectángulo"/>
          <p:cNvSpPr/>
          <p:nvPr/>
        </p:nvSpPr>
        <p:spPr>
          <a:xfrm>
            <a:off x="179512" y="548680"/>
            <a:ext cx="8712968" cy="2308324"/>
          </a:xfrm>
          <a:prstGeom prst="rect">
            <a:avLst/>
          </a:prstGeom>
        </p:spPr>
        <p:txBody>
          <a:bodyPr wrap="square">
            <a:spAutoFit/>
          </a:bodyPr>
          <a:lstStyle/>
          <a:p>
            <a:pPr algn="ctr"/>
            <a:r>
              <a:rPr lang="es-MX" sz="2400" b="1" dirty="0"/>
              <a:t>Son muy exigentes a la hora de buscar pareja pero sin embargo muestran sus sentimientos con facilidad. Buscan su propio bienestar de manera que les gusta experimentar diferentes maneras para sentirse bien, no son conformistas, por lo cual están en continua búsqueda ya que se aburren fácilmente, son buenas personas y confiables.</a:t>
            </a:r>
          </a:p>
        </p:txBody>
      </p:sp>
      <p:sp>
        <p:nvSpPr>
          <p:cNvPr id="4" name="3 Rectángulo"/>
          <p:cNvSpPr/>
          <p:nvPr/>
        </p:nvSpPr>
        <p:spPr>
          <a:xfrm>
            <a:off x="0" y="4941168"/>
            <a:ext cx="5976664" cy="1569660"/>
          </a:xfrm>
          <a:prstGeom prst="rect">
            <a:avLst/>
          </a:prstGeom>
        </p:spPr>
        <p:txBody>
          <a:bodyPr wrap="square">
            <a:spAutoFit/>
          </a:bodyPr>
          <a:lstStyle/>
          <a:p>
            <a:pPr algn="ctr"/>
            <a:r>
              <a:rPr lang="es-MX" sz="2400" b="1" dirty="0"/>
              <a:t>Luchan por sus sueños y objetivos lo que les proporciona grandes </a:t>
            </a:r>
            <a:r>
              <a:rPr lang="es-MX" sz="2400" b="1" dirty="0" smtClean="0"/>
              <a:t>satisfacciones, </a:t>
            </a:r>
            <a:r>
              <a:rPr lang="es-MX" sz="2400" b="1" dirty="0"/>
              <a:t>en las relaciones de amistad son leales y te brindan apoyo cuando lo necesitas.</a:t>
            </a:r>
          </a:p>
        </p:txBody>
      </p:sp>
      <p:sp>
        <p:nvSpPr>
          <p:cNvPr id="5" name="4 CuadroTexto"/>
          <p:cNvSpPr txBox="1"/>
          <p:nvPr/>
        </p:nvSpPr>
        <p:spPr>
          <a:xfrm>
            <a:off x="6012160" y="6021288"/>
            <a:ext cx="1872208" cy="646331"/>
          </a:xfrm>
          <a:prstGeom prst="rect">
            <a:avLst/>
          </a:prstGeom>
          <a:noFill/>
        </p:spPr>
        <p:txBody>
          <a:bodyPr wrap="square" rtlCol="0">
            <a:spAutoFit/>
          </a:bodyPr>
          <a:lstStyle/>
          <a:p>
            <a:pPr algn="ctr"/>
            <a:r>
              <a:rPr lang="es-MX" b="1" dirty="0" smtClean="0">
                <a:solidFill>
                  <a:srgbClr val="0033CC"/>
                </a:solidFill>
              </a:rPr>
              <a:t>REGRESAR MENU PRINCIPAL</a:t>
            </a:r>
            <a:endParaRPr lang="es-MX" b="1" dirty="0">
              <a:solidFill>
                <a:srgbClr val="0033CC"/>
              </a:solidFill>
            </a:endParaRPr>
          </a:p>
        </p:txBody>
      </p:sp>
      <p:sp>
        <p:nvSpPr>
          <p:cNvPr id="6" name="5 Flecha derecha">
            <a:hlinkClick r:id="rId3" action="ppaction://hlinksldjump"/>
          </p:cNvPr>
          <p:cNvSpPr/>
          <p:nvPr/>
        </p:nvSpPr>
        <p:spPr>
          <a:xfrm>
            <a:off x="8100392"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Letra J (personas con gran energía física y mental)"/>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1979712" y="0"/>
            <a:ext cx="5472608" cy="400110"/>
          </a:xfrm>
          <a:prstGeom prst="rect">
            <a:avLst/>
          </a:prstGeom>
        </p:spPr>
        <p:txBody>
          <a:bodyPr wrap="square">
            <a:spAutoFit/>
          </a:bodyPr>
          <a:lstStyle/>
          <a:p>
            <a:r>
              <a:rPr lang="es-MX" b="1" dirty="0"/>
              <a:t>Letra </a:t>
            </a:r>
            <a:r>
              <a:rPr lang="es-MX" sz="2000" b="1" dirty="0">
                <a:solidFill>
                  <a:srgbClr val="FF0000"/>
                </a:solidFill>
              </a:rPr>
              <a:t>J</a:t>
            </a:r>
            <a:r>
              <a:rPr lang="es-MX" b="1" dirty="0"/>
              <a:t> (personas con gran energía física y mental)</a:t>
            </a:r>
            <a:endParaRPr lang="es-MX" dirty="0"/>
          </a:p>
        </p:txBody>
      </p:sp>
      <p:pic>
        <p:nvPicPr>
          <p:cNvPr id="4" name="3 Imagen" descr="jonathan1.gif"/>
          <p:cNvPicPr>
            <a:picLocks noChangeAspect="1"/>
          </p:cNvPicPr>
          <p:nvPr/>
        </p:nvPicPr>
        <p:blipFill>
          <a:blip r:embed="rId3" cstate="print"/>
          <a:stretch>
            <a:fillRect/>
          </a:stretch>
        </p:blipFill>
        <p:spPr>
          <a:xfrm>
            <a:off x="2195736" y="476672"/>
            <a:ext cx="2551784" cy="504056"/>
          </a:xfrm>
          <a:prstGeom prst="rect">
            <a:avLst/>
          </a:prstGeom>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35000"/>
            <a:lum/>
          </a:blip>
          <a:srcRect/>
          <a:stretch>
            <a:fillRect l="-1000" r="-1000"/>
          </a:stretch>
        </a:blipFill>
        <a:effectLst/>
      </p:bgPr>
    </p:bg>
    <p:spTree>
      <p:nvGrpSpPr>
        <p:cNvPr id="1" name=""/>
        <p:cNvGrpSpPr/>
        <p:nvPr/>
      </p:nvGrpSpPr>
      <p:grpSpPr>
        <a:xfrm>
          <a:off x="0" y="0"/>
          <a:ext cx="0" cy="0"/>
          <a:chOff x="0" y="0"/>
          <a:chExt cx="0" cy="0"/>
        </a:xfrm>
      </p:grpSpPr>
      <p:sp>
        <p:nvSpPr>
          <p:cNvPr id="2" name="1 Rectángulo"/>
          <p:cNvSpPr/>
          <p:nvPr/>
        </p:nvSpPr>
        <p:spPr>
          <a:xfrm>
            <a:off x="539552" y="0"/>
            <a:ext cx="7272808" cy="461665"/>
          </a:xfrm>
          <a:prstGeom prst="rect">
            <a:avLst/>
          </a:prstGeom>
        </p:spPr>
        <p:txBody>
          <a:bodyPr wrap="square">
            <a:spAutoFit/>
          </a:bodyPr>
          <a:lstStyle/>
          <a:p>
            <a:pPr algn="ctr"/>
            <a:r>
              <a:rPr lang="es-MX" sz="2400" b="1" dirty="0"/>
              <a:t>Letra </a:t>
            </a:r>
            <a:r>
              <a:rPr lang="es-MX" sz="2400" b="1" dirty="0">
                <a:solidFill>
                  <a:srgbClr val="0033CC"/>
                </a:solidFill>
              </a:rPr>
              <a:t>J </a:t>
            </a:r>
            <a:r>
              <a:rPr lang="es-MX" sz="2400" b="1" dirty="0"/>
              <a:t>(personas con gran energía física y mental)</a:t>
            </a:r>
            <a:endParaRPr lang="es-MX" sz="2400" dirty="0"/>
          </a:p>
        </p:txBody>
      </p:sp>
      <p:sp>
        <p:nvSpPr>
          <p:cNvPr id="3" name="2 Rectángulo"/>
          <p:cNvSpPr/>
          <p:nvPr/>
        </p:nvSpPr>
        <p:spPr>
          <a:xfrm>
            <a:off x="0" y="620688"/>
            <a:ext cx="4932040" cy="3046988"/>
          </a:xfrm>
          <a:prstGeom prst="rect">
            <a:avLst/>
          </a:prstGeom>
        </p:spPr>
        <p:txBody>
          <a:bodyPr wrap="square">
            <a:spAutoFit/>
          </a:bodyPr>
          <a:lstStyle/>
          <a:p>
            <a:pPr algn="just"/>
            <a:r>
              <a:rPr lang="es-MX" sz="2400" dirty="0"/>
              <a:t>Se diferencian de los demás ya que poseen una gran energía física y mental, son </a:t>
            </a:r>
            <a:r>
              <a:rPr lang="es-MX" sz="2400" dirty="0" smtClean="0"/>
              <a:t>románticos </a:t>
            </a:r>
            <a:r>
              <a:rPr lang="es-MX" sz="2400" dirty="0"/>
              <a:t>y se enamoran fácilmente tanto de corazón como de cabeza, les gusta jugar al amor pero siempre terminan enamorados pueden llevar relaciones a distancia con facilidad</a:t>
            </a:r>
          </a:p>
        </p:txBody>
      </p:sp>
      <p:sp>
        <p:nvSpPr>
          <p:cNvPr id="4" name="3 Rectángulo"/>
          <p:cNvSpPr/>
          <p:nvPr/>
        </p:nvSpPr>
        <p:spPr>
          <a:xfrm>
            <a:off x="179512" y="4005064"/>
            <a:ext cx="4608512" cy="2677656"/>
          </a:xfrm>
          <a:prstGeom prst="rect">
            <a:avLst/>
          </a:prstGeom>
        </p:spPr>
        <p:txBody>
          <a:bodyPr wrap="square">
            <a:spAutoFit/>
          </a:bodyPr>
          <a:lstStyle/>
          <a:p>
            <a:pPr algn="ctr"/>
            <a:r>
              <a:rPr lang="es-MX" sz="2400" dirty="0"/>
              <a:t>Son buenos amigos y muy leales a la amistad son amigos de complicidades y grandes vivencias, aunque poseen gran energía a veces abandonan lo que comienzan cuando las cosas se complican ya que son un poco temerosos.</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b="1" dirty="0" smtClean="0">
                <a:solidFill>
                  <a:srgbClr val="0033CC"/>
                </a:solidFill>
              </a:rPr>
              <a:t>REGRESAR MENU PRINCIPAL</a:t>
            </a:r>
            <a:endParaRPr lang="es-MX" b="1" dirty="0">
              <a:solidFill>
                <a:srgbClr val="0033CC"/>
              </a:solidFill>
            </a:endParaRPr>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Alquiler de amigo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2123728" y="0"/>
            <a:ext cx="4804905" cy="461665"/>
          </a:xfrm>
          <a:prstGeom prst="rect">
            <a:avLst/>
          </a:prstGeom>
        </p:spPr>
        <p:txBody>
          <a:bodyPr wrap="none">
            <a:spAutoFit/>
          </a:bodyPr>
          <a:lstStyle/>
          <a:p>
            <a:r>
              <a:rPr lang="es-MX" sz="2400" b="1" dirty="0"/>
              <a:t>Letra </a:t>
            </a:r>
            <a:r>
              <a:rPr lang="es-MX" sz="2400" b="1" dirty="0">
                <a:solidFill>
                  <a:srgbClr val="00B050"/>
                </a:solidFill>
              </a:rPr>
              <a:t>K</a:t>
            </a:r>
            <a:r>
              <a:rPr lang="es-MX" sz="2400" b="1" dirty="0"/>
              <a:t> (personas dulces y solitarias)</a:t>
            </a:r>
            <a:endParaRPr lang="es-MX" sz="2400" dirty="0"/>
          </a:p>
        </p:txBody>
      </p:sp>
      <p:sp>
        <p:nvSpPr>
          <p:cNvPr id="5" name="4 Rectángulo"/>
          <p:cNvSpPr/>
          <p:nvPr/>
        </p:nvSpPr>
        <p:spPr>
          <a:xfrm>
            <a:off x="2123728" y="332656"/>
            <a:ext cx="1951175" cy="923330"/>
          </a:xfrm>
          <a:prstGeom prst="rect">
            <a:avLst/>
          </a:prstGeom>
          <a:noFill/>
        </p:spPr>
        <p:txBody>
          <a:bodyPr wrap="none" lIns="91440" tIns="45720" rIns="91440" bIns="45720">
            <a:spAutoFit/>
          </a:bodyPr>
          <a:lstStyle/>
          <a:p>
            <a:pPr algn="ctr"/>
            <a:r>
              <a:rPr lang="es-ES"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KEVIN</a:t>
            </a:r>
            <a:endParaRPr lang="es-E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7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2051720" y="116632"/>
            <a:ext cx="3640227" cy="369332"/>
          </a:xfrm>
          <a:prstGeom prst="rect">
            <a:avLst/>
          </a:prstGeom>
        </p:spPr>
        <p:txBody>
          <a:bodyPr wrap="none">
            <a:spAutoFit/>
          </a:bodyPr>
          <a:lstStyle/>
          <a:p>
            <a:r>
              <a:rPr lang="es-MX" b="1" dirty="0"/>
              <a:t>Letra </a:t>
            </a:r>
            <a:r>
              <a:rPr lang="es-MX" b="1" dirty="0">
                <a:solidFill>
                  <a:srgbClr val="FF0000"/>
                </a:solidFill>
              </a:rPr>
              <a:t>K</a:t>
            </a:r>
            <a:r>
              <a:rPr lang="es-MX" b="1" dirty="0"/>
              <a:t> (personas dulces y solitarias)</a:t>
            </a:r>
            <a:endParaRPr lang="es-MX" dirty="0"/>
          </a:p>
        </p:txBody>
      </p:sp>
      <p:sp>
        <p:nvSpPr>
          <p:cNvPr id="3" name="2 Rectángulo"/>
          <p:cNvSpPr/>
          <p:nvPr/>
        </p:nvSpPr>
        <p:spPr>
          <a:xfrm>
            <a:off x="0" y="548680"/>
            <a:ext cx="8964488" cy="1015663"/>
          </a:xfrm>
          <a:prstGeom prst="rect">
            <a:avLst/>
          </a:prstGeom>
        </p:spPr>
        <p:txBody>
          <a:bodyPr wrap="square">
            <a:spAutoFit/>
          </a:bodyPr>
          <a:lstStyle/>
          <a:p>
            <a:pPr algn="ctr"/>
            <a:r>
              <a:rPr lang="es-MX" sz="2000" dirty="0"/>
              <a:t>Se caracterizan por ser dulces y muy solidarios así como grandes amigos aunque uno de sus defectos es que pueden ser tímidos en ocasiones y algo reservados para desenvolverse en publico.</a:t>
            </a:r>
          </a:p>
        </p:txBody>
      </p:sp>
      <p:sp>
        <p:nvSpPr>
          <p:cNvPr id="4" name="3 Rectángulo"/>
          <p:cNvSpPr/>
          <p:nvPr/>
        </p:nvSpPr>
        <p:spPr>
          <a:xfrm>
            <a:off x="0" y="3861048"/>
            <a:ext cx="5796136" cy="3046988"/>
          </a:xfrm>
          <a:prstGeom prst="rect">
            <a:avLst/>
          </a:prstGeom>
        </p:spPr>
        <p:txBody>
          <a:bodyPr wrap="square">
            <a:spAutoFit/>
          </a:bodyPr>
          <a:lstStyle/>
          <a:p>
            <a:pPr algn="just"/>
            <a:r>
              <a:rPr lang="es-MX" sz="2400" dirty="0"/>
              <a:t>Son personas muy sensuales y apasionados y son expertos en lo que en el amor se refiere a sus momentos privados. Son excelentes desenvolviéndose en diferentes roles, por eso les gusta mucho jugar con su pareja. Se toman su vida amorosa muy seriamente ya que son muy prácticos y no les gusta perder el tiempo.</a:t>
            </a:r>
          </a:p>
        </p:txBody>
      </p:sp>
      <p:sp>
        <p:nvSpPr>
          <p:cNvPr id="5" name="4 CuadroTexto"/>
          <p:cNvSpPr txBox="1"/>
          <p:nvPr/>
        </p:nvSpPr>
        <p:spPr>
          <a:xfrm>
            <a:off x="6228184" y="6021288"/>
            <a:ext cx="1872208" cy="646331"/>
          </a:xfrm>
          <a:prstGeom prst="rect">
            <a:avLst/>
          </a:prstGeom>
          <a:noFill/>
        </p:spPr>
        <p:txBody>
          <a:bodyPr wrap="square" rtlCol="0">
            <a:spAutoFit/>
          </a:bodyPr>
          <a:lstStyle/>
          <a:p>
            <a:pPr algn="ctr"/>
            <a:r>
              <a:rPr lang="es-MX" b="1" dirty="0" smtClean="0">
                <a:solidFill>
                  <a:srgbClr val="0033CC"/>
                </a:solidFill>
              </a:rPr>
              <a:t>REGRESAR MENU PRINCIPAL</a:t>
            </a:r>
            <a:endParaRPr lang="es-MX" b="1" dirty="0">
              <a:solidFill>
                <a:srgbClr val="0033CC"/>
              </a:solidFill>
            </a:endParaRPr>
          </a:p>
        </p:txBody>
      </p:sp>
      <p:sp>
        <p:nvSpPr>
          <p:cNvPr id="6" name="5 Flecha derecha">
            <a:hlinkClick r:id="rId3" action="ppaction://hlinksldjump"/>
          </p:cNvPr>
          <p:cNvSpPr/>
          <p:nvPr/>
        </p:nvSpPr>
        <p:spPr>
          <a:xfrm>
            <a:off x="8172400" y="6165304"/>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Letra L (personas exigentes e inteligente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0" y="0"/>
            <a:ext cx="5507405" cy="461665"/>
          </a:xfrm>
          <a:prstGeom prst="rect">
            <a:avLst/>
          </a:prstGeom>
        </p:spPr>
        <p:txBody>
          <a:bodyPr wrap="none">
            <a:spAutoFit/>
          </a:bodyPr>
          <a:lstStyle/>
          <a:p>
            <a:r>
              <a:rPr lang="es-MX" sz="2400" b="1" dirty="0">
                <a:solidFill>
                  <a:srgbClr val="FF0000"/>
                </a:solidFill>
              </a:rPr>
              <a:t>Letra </a:t>
            </a:r>
            <a:r>
              <a:rPr lang="es-MX" sz="2400" b="1" dirty="0">
                <a:solidFill>
                  <a:srgbClr val="0033CC"/>
                </a:solidFill>
              </a:rPr>
              <a:t>L</a:t>
            </a:r>
            <a:r>
              <a:rPr lang="es-MX" sz="2400" b="1" dirty="0">
                <a:solidFill>
                  <a:srgbClr val="FF0000"/>
                </a:solidFill>
              </a:rPr>
              <a:t> (personas exigentes e inteligentes)</a:t>
            </a:r>
            <a:endParaRPr lang="es-MX" sz="2400" dirty="0">
              <a:solidFill>
                <a:srgbClr val="FF0000"/>
              </a:solidFill>
            </a:endParaRPr>
          </a:p>
        </p:txBody>
      </p:sp>
      <p:sp>
        <p:nvSpPr>
          <p:cNvPr id="4" name="3 Rectángulo"/>
          <p:cNvSpPr/>
          <p:nvPr/>
        </p:nvSpPr>
        <p:spPr>
          <a:xfrm>
            <a:off x="1835696" y="260648"/>
            <a:ext cx="2436886" cy="923330"/>
          </a:xfrm>
          <a:prstGeom prst="rect">
            <a:avLst/>
          </a:prstGeom>
          <a:noFill/>
        </p:spPr>
        <p:txBody>
          <a:bodyPr wrap="none" lIns="91440" tIns="45720" rIns="91440" bIns="45720">
            <a:spAutoFit/>
          </a:bodyPr>
          <a:lstStyle/>
          <a:p>
            <a:pPr algn="ctr"/>
            <a:r>
              <a:rPr lang="es-E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Liliana</a:t>
            </a:r>
            <a:endParaRPr lang="es-E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7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0" y="764704"/>
            <a:ext cx="6804248" cy="1938992"/>
          </a:xfrm>
          <a:prstGeom prst="rect">
            <a:avLst/>
          </a:prstGeom>
        </p:spPr>
        <p:txBody>
          <a:bodyPr wrap="square">
            <a:spAutoFit/>
          </a:bodyPr>
          <a:lstStyle/>
          <a:p>
            <a:pPr algn="ctr"/>
            <a:r>
              <a:rPr lang="es-MX" sz="2400" dirty="0"/>
              <a:t>Estas personas son exigentes son de las cuales no se conforman solo con palabras ellas buscan hechos y argumentos por lo tanto si quieres demostrarle a </a:t>
            </a:r>
            <a:r>
              <a:rPr lang="es-MX" sz="2400" dirty="0" smtClean="0"/>
              <a:t>lo mucho </a:t>
            </a:r>
            <a:r>
              <a:rPr lang="es-MX" sz="2400" dirty="0"/>
              <a:t>que lo aprecias o le amas no te bastara solo decírselo si no demostrárselo.</a:t>
            </a:r>
          </a:p>
        </p:txBody>
      </p:sp>
      <p:sp>
        <p:nvSpPr>
          <p:cNvPr id="3" name="2 Rectángulo"/>
          <p:cNvSpPr/>
          <p:nvPr/>
        </p:nvSpPr>
        <p:spPr>
          <a:xfrm>
            <a:off x="0" y="3212976"/>
            <a:ext cx="8892480" cy="2677656"/>
          </a:xfrm>
          <a:prstGeom prst="rect">
            <a:avLst/>
          </a:prstGeom>
        </p:spPr>
        <p:txBody>
          <a:bodyPr wrap="square">
            <a:spAutoFit/>
          </a:bodyPr>
          <a:lstStyle/>
          <a:p>
            <a:pPr algn="ctr"/>
            <a:r>
              <a:rPr lang="es-MX" sz="2400" dirty="0"/>
              <a:t>Son libres de expresión por lo tanto opinan libremente sobre cualquier tema son muy inteligentes y les encantan aportar ideas y todo lo que ellos emprendan suele terminar bien. Tener una relación es una de sus prioridades ya que no les gusta estar solos </a:t>
            </a:r>
            <a:r>
              <a:rPr lang="es-MX" sz="2400" dirty="0" smtClean="0"/>
              <a:t>además </a:t>
            </a:r>
            <a:r>
              <a:rPr lang="es-MX" sz="2400" dirty="0"/>
              <a:t>son muy románticos y buscan en su pareja una persona que les brinde amor y estabilidad pero que también se puedan comprender intelectualmente</a:t>
            </a:r>
            <a:r>
              <a:rPr lang="es-MX" sz="2400" dirty="0" smtClean="0"/>
              <a:t>. Un Amor inesperado, llegara a su vida</a:t>
            </a:r>
            <a:endParaRPr lang="es-MX" sz="2400" dirty="0"/>
          </a:p>
        </p:txBody>
      </p:sp>
      <p:sp>
        <p:nvSpPr>
          <p:cNvPr id="4" name="3 Rectángulo"/>
          <p:cNvSpPr/>
          <p:nvPr/>
        </p:nvSpPr>
        <p:spPr>
          <a:xfrm>
            <a:off x="1475656" y="188640"/>
            <a:ext cx="5507405" cy="461665"/>
          </a:xfrm>
          <a:prstGeom prst="rect">
            <a:avLst/>
          </a:prstGeom>
        </p:spPr>
        <p:txBody>
          <a:bodyPr wrap="none">
            <a:spAutoFit/>
          </a:bodyPr>
          <a:lstStyle/>
          <a:p>
            <a:r>
              <a:rPr lang="es-MX" sz="2400" b="1" dirty="0"/>
              <a:t>Letra </a:t>
            </a:r>
            <a:r>
              <a:rPr lang="es-MX" sz="2400" b="1" dirty="0">
                <a:solidFill>
                  <a:srgbClr val="FF0000"/>
                </a:solidFill>
              </a:rPr>
              <a:t>L</a:t>
            </a:r>
            <a:r>
              <a:rPr lang="es-MX" sz="2400" b="1" dirty="0"/>
              <a:t> (personas exigentes e inteligentes)</a:t>
            </a:r>
            <a:endParaRPr lang="es-MX" sz="2400" dirty="0"/>
          </a:p>
        </p:txBody>
      </p:sp>
      <p:sp>
        <p:nvSpPr>
          <p:cNvPr id="5" name="4 CuadroTexto"/>
          <p:cNvSpPr txBox="1"/>
          <p:nvPr/>
        </p:nvSpPr>
        <p:spPr>
          <a:xfrm>
            <a:off x="6300192" y="6021288"/>
            <a:ext cx="1872208" cy="646331"/>
          </a:xfrm>
          <a:prstGeom prst="rect">
            <a:avLst/>
          </a:prstGeom>
          <a:noFill/>
        </p:spPr>
        <p:txBody>
          <a:bodyPr wrap="square" rtlCol="0">
            <a:spAutoFit/>
          </a:bodyPr>
          <a:lstStyle/>
          <a:p>
            <a:pPr algn="ctr"/>
            <a:r>
              <a:rPr lang="es-MX" b="1" dirty="0" smtClean="0">
                <a:solidFill>
                  <a:srgbClr val="FF0000"/>
                </a:solidFill>
              </a:rPr>
              <a:t>REGRESAR MENU PRINCIPAL</a:t>
            </a:r>
            <a:endParaRPr lang="es-MX" b="1" dirty="0">
              <a:solidFill>
                <a:srgbClr val="FF0000"/>
              </a:solidFill>
            </a:endParaRPr>
          </a:p>
        </p:txBody>
      </p:sp>
      <p:sp>
        <p:nvSpPr>
          <p:cNvPr id="6" name="5 Flecha derecha">
            <a:hlinkClick r:id="rId3" action="ppaction://hlinksldjump"/>
          </p:cNvPr>
          <p:cNvSpPr/>
          <p:nvPr/>
        </p:nvSpPr>
        <p:spPr>
          <a:xfrm>
            <a:off x="8388424" y="6165304"/>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Letra M (les encanta la libertad y luchan por conseguirla)"/>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1835696" y="0"/>
            <a:ext cx="5904656" cy="400110"/>
          </a:xfrm>
          <a:prstGeom prst="rect">
            <a:avLst/>
          </a:prstGeom>
        </p:spPr>
        <p:txBody>
          <a:bodyPr wrap="square">
            <a:spAutoFit/>
          </a:bodyPr>
          <a:lstStyle/>
          <a:p>
            <a:pPr algn="ctr"/>
            <a:r>
              <a:rPr lang="es-MX" b="1" dirty="0"/>
              <a:t>Letra </a:t>
            </a:r>
            <a:r>
              <a:rPr lang="es-MX" sz="2000" b="1" dirty="0">
                <a:solidFill>
                  <a:schemeClr val="bg1"/>
                </a:solidFill>
              </a:rPr>
              <a:t>M </a:t>
            </a:r>
            <a:r>
              <a:rPr lang="es-MX" b="1" dirty="0"/>
              <a:t>(les encanta la libertad y luchan por conseguirla)</a:t>
            </a:r>
            <a:endParaRPr lang="es-MX" dirty="0"/>
          </a:p>
        </p:txBody>
      </p:sp>
      <p:sp>
        <p:nvSpPr>
          <p:cNvPr id="4" name="3 Rectángulo"/>
          <p:cNvSpPr/>
          <p:nvPr/>
        </p:nvSpPr>
        <p:spPr>
          <a:xfrm>
            <a:off x="2555776" y="332656"/>
            <a:ext cx="2332690" cy="923330"/>
          </a:xfrm>
          <a:prstGeom prst="rect">
            <a:avLst/>
          </a:prstGeom>
          <a:noFill/>
        </p:spPr>
        <p:txBody>
          <a:bodyPr wrap="none" lIns="91440" tIns="45720" rIns="91440" bIns="45720">
            <a:spAutoFit/>
          </a:bodyPr>
          <a:lstStyle/>
          <a:p>
            <a:pPr algn="ctr"/>
            <a:r>
              <a:rPr lang="es-E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Martha</a:t>
            </a:r>
            <a:endParaRPr lang="es-E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9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323528" y="188640"/>
            <a:ext cx="8820472" cy="400110"/>
          </a:xfrm>
          <a:prstGeom prst="rect">
            <a:avLst/>
          </a:prstGeom>
        </p:spPr>
        <p:txBody>
          <a:bodyPr wrap="square">
            <a:spAutoFit/>
          </a:bodyPr>
          <a:lstStyle/>
          <a:p>
            <a:pPr algn="ctr"/>
            <a:r>
              <a:rPr lang="es-MX" sz="2000" b="1" dirty="0"/>
              <a:t>Letra </a:t>
            </a:r>
            <a:r>
              <a:rPr lang="es-MX" sz="2000" b="1" dirty="0">
                <a:solidFill>
                  <a:srgbClr val="FF0000"/>
                </a:solidFill>
              </a:rPr>
              <a:t>M</a:t>
            </a:r>
            <a:r>
              <a:rPr lang="es-MX" sz="2000" b="1" dirty="0"/>
              <a:t> (les encanta la libertad y luchan por conseguirla)</a:t>
            </a:r>
            <a:endParaRPr lang="es-MX" sz="2000" dirty="0"/>
          </a:p>
        </p:txBody>
      </p:sp>
      <p:sp>
        <p:nvSpPr>
          <p:cNvPr id="3" name="2 Rectángulo"/>
          <p:cNvSpPr/>
          <p:nvPr/>
        </p:nvSpPr>
        <p:spPr>
          <a:xfrm>
            <a:off x="0" y="2780928"/>
            <a:ext cx="8640960" cy="1569660"/>
          </a:xfrm>
          <a:prstGeom prst="rect">
            <a:avLst/>
          </a:prstGeom>
        </p:spPr>
        <p:txBody>
          <a:bodyPr wrap="square">
            <a:spAutoFit/>
          </a:bodyPr>
          <a:lstStyle/>
          <a:p>
            <a:pPr algn="just"/>
            <a:r>
              <a:rPr lang="es-MX" sz="2400" dirty="0"/>
              <a:t>Las palabras que mejor les describe a estas personas es que son muy imaginativas, intensas al vivir la vida y sobre todo muy soñadoras, </a:t>
            </a:r>
            <a:r>
              <a:rPr lang="es-MX" sz="2400" dirty="0" smtClean="0"/>
              <a:t>además </a:t>
            </a:r>
            <a:r>
              <a:rPr lang="es-MX" sz="2400" dirty="0"/>
              <a:t>de sensibles. En cuanto al amor dan todo de su parte y ponen todo su empeño para mantener la relación</a:t>
            </a:r>
          </a:p>
        </p:txBody>
      </p:sp>
      <p:sp>
        <p:nvSpPr>
          <p:cNvPr id="4" name="3 Rectángulo"/>
          <p:cNvSpPr/>
          <p:nvPr/>
        </p:nvSpPr>
        <p:spPr>
          <a:xfrm>
            <a:off x="179512" y="4437112"/>
            <a:ext cx="8784976" cy="1569660"/>
          </a:xfrm>
          <a:prstGeom prst="rect">
            <a:avLst/>
          </a:prstGeom>
        </p:spPr>
        <p:txBody>
          <a:bodyPr wrap="square">
            <a:spAutoFit/>
          </a:bodyPr>
          <a:lstStyle/>
          <a:p>
            <a:pPr algn="just"/>
            <a:r>
              <a:rPr lang="es-MX" sz="2400" dirty="0"/>
              <a:t>Se dice que uno de los amores mas lindos e intensos se han vivido con estas maravillosas personas. Son personas muy soñadoras así que les encanta la libertad y luchan por conseguirla, luchan contra las barreras cuando en una relación se trata.</a:t>
            </a:r>
          </a:p>
        </p:txBody>
      </p:sp>
      <p:sp>
        <p:nvSpPr>
          <p:cNvPr id="5" name="4 CuadroTexto"/>
          <p:cNvSpPr txBox="1"/>
          <p:nvPr/>
        </p:nvSpPr>
        <p:spPr>
          <a:xfrm>
            <a:off x="5868144" y="5949280"/>
            <a:ext cx="1872208" cy="646331"/>
          </a:xfrm>
          <a:prstGeom prst="rect">
            <a:avLst/>
          </a:prstGeom>
          <a:noFill/>
        </p:spPr>
        <p:txBody>
          <a:bodyPr wrap="square" rtlCol="0">
            <a:spAutoFit/>
          </a:bodyPr>
          <a:lstStyle/>
          <a:p>
            <a:pPr algn="ctr"/>
            <a:r>
              <a:rPr lang="es-MX" b="1" dirty="0" smtClean="0">
                <a:solidFill>
                  <a:srgbClr val="FF0000"/>
                </a:solidFill>
              </a:rPr>
              <a:t>REGRESAR MENU PRINCIPAL</a:t>
            </a:r>
            <a:endParaRPr lang="es-MX" b="1" dirty="0">
              <a:solidFill>
                <a:srgbClr val="FF0000"/>
              </a:solidFill>
            </a:endParaRPr>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Letra N (sinceros y luchadore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2267744" y="0"/>
            <a:ext cx="4087914" cy="461665"/>
          </a:xfrm>
          <a:prstGeom prst="rect">
            <a:avLst/>
          </a:prstGeom>
        </p:spPr>
        <p:txBody>
          <a:bodyPr wrap="none">
            <a:spAutoFit/>
          </a:bodyPr>
          <a:lstStyle/>
          <a:p>
            <a:r>
              <a:rPr lang="es-MX" sz="2400" b="1" dirty="0"/>
              <a:t>Letra </a:t>
            </a:r>
            <a:r>
              <a:rPr lang="es-MX" sz="2400" b="1" dirty="0">
                <a:solidFill>
                  <a:srgbClr val="FF0000"/>
                </a:solidFill>
              </a:rPr>
              <a:t>N</a:t>
            </a:r>
            <a:r>
              <a:rPr lang="es-MX" sz="2400" b="1" dirty="0"/>
              <a:t> (sinceros y luchadores)</a:t>
            </a:r>
            <a:endParaRPr lang="es-MX" sz="2400" dirty="0"/>
          </a:p>
        </p:txBody>
      </p:sp>
      <p:sp>
        <p:nvSpPr>
          <p:cNvPr id="4" name="3 Rectángulo"/>
          <p:cNvSpPr/>
          <p:nvPr/>
        </p:nvSpPr>
        <p:spPr>
          <a:xfrm>
            <a:off x="2051720" y="404664"/>
            <a:ext cx="2164375"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Norma</a:t>
            </a:r>
            <a:endParaRPr lang="es-E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0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0" y="836712"/>
            <a:ext cx="8820472" cy="1569660"/>
          </a:xfrm>
          <a:prstGeom prst="rect">
            <a:avLst/>
          </a:prstGeom>
        </p:spPr>
        <p:txBody>
          <a:bodyPr wrap="square">
            <a:spAutoFit/>
          </a:bodyPr>
          <a:lstStyle/>
          <a:p>
            <a:pPr algn="just"/>
            <a:r>
              <a:rPr lang="es-MX" sz="2400" dirty="0"/>
              <a:t>Las personas cuyos nombres comienzan con </a:t>
            </a:r>
            <a:r>
              <a:rPr lang="es-MX" sz="2400" b="1" dirty="0"/>
              <a:t>N</a:t>
            </a:r>
            <a:r>
              <a:rPr lang="es-MX" sz="2400" dirty="0"/>
              <a:t> son algo complicados a la hora de tener pareja, suelen ocultar sus sentimientos en ocasiones para evitar que los lastimen pero cuando se enamoran lo hacen de verdad y de corazón.</a:t>
            </a:r>
          </a:p>
        </p:txBody>
      </p:sp>
      <p:sp>
        <p:nvSpPr>
          <p:cNvPr id="3" name="2 Rectángulo"/>
          <p:cNvSpPr/>
          <p:nvPr/>
        </p:nvSpPr>
        <p:spPr>
          <a:xfrm>
            <a:off x="0" y="3717032"/>
            <a:ext cx="8640960" cy="2308324"/>
          </a:xfrm>
          <a:prstGeom prst="rect">
            <a:avLst/>
          </a:prstGeom>
        </p:spPr>
        <p:txBody>
          <a:bodyPr wrap="square">
            <a:spAutoFit/>
          </a:bodyPr>
          <a:lstStyle/>
          <a:p>
            <a:pPr algn="just"/>
            <a:r>
              <a:rPr lang="es-MX" sz="2400" dirty="0"/>
              <a:t>Suelen expresarse libremente lo que en muchas ocasionas se malinterpretan sus palabras y los toman por groseros no es así, solo son sinceros. Casi todo lo que se proponen lo consiguen ya que le meten ganas y luchan por conseguir sus objetivos es una característica fundamental en sus vidas, el luchar, también les gusta vivir la vida y disfrutarla a cada momento</a:t>
            </a:r>
          </a:p>
        </p:txBody>
      </p:sp>
      <p:sp>
        <p:nvSpPr>
          <p:cNvPr id="4" name="3 Rectángulo"/>
          <p:cNvSpPr/>
          <p:nvPr/>
        </p:nvSpPr>
        <p:spPr>
          <a:xfrm>
            <a:off x="2843808" y="188640"/>
            <a:ext cx="3106107" cy="369332"/>
          </a:xfrm>
          <a:prstGeom prst="rect">
            <a:avLst/>
          </a:prstGeom>
        </p:spPr>
        <p:txBody>
          <a:bodyPr wrap="none">
            <a:spAutoFit/>
          </a:bodyPr>
          <a:lstStyle/>
          <a:p>
            <a:r>
              <a:rPr lang="es-MX" b="1" dirty="0"/>
              <a:t>Letra N (sinceros y luchadores)</a:t>
            </a:r>
            <a:endParaRPr lang="es-MX" dirty="0"/>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b="1" dirty="0" smtClean="0"/>
              <a:t>REGRESAR MENU PRINCIPAL</a:t>
            </a:r>
            <a:endParaRPr lang="es-MX" b="1" dirty="0"/>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Letra O (compasivos y gustan ayudar a los demá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1907704" y="0"/>
            <a:ext cx="5688632" cy="400110"/>
          </a:xfrm>
          <a:prstGeom prst="rect">
            <a:avLst/>
          </a:prstGeom>
        </p:spPr>
        <p:txBody>
          <a:bodyPr wrap="square">
            <a:spAutoFit/>
          </a:bodyPr>
          <a:lstStyle/>
          <a:p>
            <a:r>
              <a:rPr lang="es-MX" sz="2000" b="1" dirty="0"/>
              <a:t>Letra </a:t>
            </a:r>
            <a:r>
              <a:rPr lang="es-MX" sz="2000" b="1" dirty="0">
                <a:solidFill>
                  <a:srgbClr val="00FFCC"/>
                </a:solidFill>
              </a:rPr>
              <a:t>O</a:t>
            </a:r>
            <a:r>
              <a:rPr lang="es-MX" sz="2000" b="1" dirty="0"/>
              <a:t> (compasivos y gustan ayudar a los demás)</a:t>
            </a:r>
            <a:endParaRPr lang="es-MX" sz="2000" dirty="0"/>
          </a:p>
        </p:txBody>
      </p:sp>
      <p:pic>
        <p:nvPicPr>
          <p:cNvPr id="4" name="3 Imagen" descr="olivia2.gif"/>
          <p:cNvPicPr>
            <a:picLocks noChangeAspect="1"/>
          </p:cNvPicPr>
          <p:nvPr/>
        </p:nvPicPr>
        <p:blipFill>
          <a:blip r:embed="rId3" cstate="print"/>
          <a:stretch>
            <a:fillRect/>
          </a:stretch>
        </p:blipFill>
        <p:spPr>
          <a:xfrm>
            <a:off x="2339752" y="404664"/>
            <a:ext cx="2336260" cy="576064"/>
          </a:xfrm>
          <a:prstGeom prst="rect">
            <a:avLst/>
          </a:prstGeom>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33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251520" y="0"/>
            <a:ext cx="8424936" cy="369332"/>
          </a:xfrm>
          <a:prstGeom prst="rect">
            <a:avLst/>
          </a:prstGeom>
        </p:spPr>
        <p:txBody>
          <a:bodyPr wrap="square">
            <a:spAutoFit/>
          </a:bodyPr>
          <a:lstStyle/>
          <a:p>
            <a:pPr algn="ctr"/>
            <a:r>
              <a:rPr lang="es-MX" b="1" dirty="0"/>
              <a:t>Letra </a:t>
            </a:r>
            <a:r>
              <a:rPr lang="es-MX" b="1" dirty="0">
                <a:solidFill>
                  <a:srgbClr val="FF0000"/>
                </a:solidFill>
              </a:rPr>
              <a:t>O</a:t>
            </a:r>
            <a:r>
              <a:rPr lang="es-MX" b="1" dirty="0"/>
              <a:t> (compasivos y gustan ayudar a los demás)</a:t>
            </a:r>
            <a:endParaRPr lang="es-MX" dirty="0"/>
          </a:p>
        </p:txBody>
      </p:sp>
      <p:sp>
        <p:nvSpPr>
          <p:cNvPr id="3" name="2 Rectángulo"/>
          <p:cNvSpPr/>
          <p:nvPr/>
        </p:nvSpPr>
        <p:spPr>
          <a:xfrm>
            <a:off x="179512" y="764704"/>
            <a:ext cx="8712968" cy="1938992"/>
          </a:xfrm>
          <a:prstGeom prst="rect">
            <a:avLst/>
          </a:prstGeom>
        </p:spPr>
        <p:txBody>
          <a:bodyPr wrap="square">
            <a:spAutoFit/>
          </a:bodyPr>
          <a:lstStyle/>
          <a:p>
            <a:pPr algn="ctr"/>
            <a:r>
              <a:rPr lang="es-MX" sz="2400" dirty="0"/>
              <a:t>Las personas cuyo nombre empiezan con esta letra se toman el amor muy en serio. Se lo toman con tal pasión que es parte fundamental en sus vidas ser leales en sus relaciones, tanto de amistad como amorosas. Suelen ser tímidos y reservados y se muestran solo aquellas personas que consideren importantes en sus vidas.</a:t>
            </a:r>
          </a:p>
        </p:txBody>
      </p:sp>
      <p:sp>
        <p:nvSpPr>
          <p:cNvPr id="4" name="3 Rectángulo"/>
          <p:cNvSpPr/>
          <p:nvPr/>
        </p:nvSpPr>
        <p:spPr>
          <a:xfrm>
            <a:off x="323528" y="4077072"/>
            <a:ext cx="8496944" cy="1569660"/>
          </a:xfrm>
          <a:prstGeom prst="rect">
            <a:avLst/>
          </a:prstGeom>
        </p:spPr>
        <p:txBody>
          <a:bodyPr wrap="square">
            <a:spAutoFit/>
          </a:bodyPr>
          <a:lstStyle/>
          <a:p>
            <a:r>
              <a:rPr lang="es-MX" sz="2400" dirty="0"/>
              <a:t>Los O son muy divertidos y es muy agradable pasar tiempo junto a estas personitas. En ocasiones pueden ser posesivos pero generalmente son personas tranquilas, excelentes administradores del tiempo y dinero son compasivos y gustan ayudar a los demás.</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b="1" dirty="0" smtClean="0">
                <a:solidFill>
                  <a:srgbClr val="FF0000"/>
                </a:solidFill>
              </a:rPr>
              <a:t>REGRESAR MENU PRINCIPAL</a:t>
            </a:r>
            <a:endParaRPr lang="es-MX" b="1" dirty="0">
              <a:solidFill>
                <a:srgbClr val="FF0000"/>
              </a:solidFill>
            </a:endParaRPr>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Letra P (inteligentes y extrovertida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1907704" y="0"/>
            <a:ext cx="4027641" cy="400110"/>
          </a:xfrm>
          <a:prstGeom prst="rect">
            <a:avLst/>
          </a:prstGeom>
        </p:spPr>
        <p:txBody>
          <a:bodyPr wrap="none">
            <a:spAutoFit/>
          </a:bodyPr>
          <a:lstStyle/>
          <a:p>
            <a:r>
              <a:rPr lang="es-MX" sz="2000" b="1" dirty="0"/>
              <a:t>Letra P (inteligentes y extrovertidas)</a:t>
            </a:r>
            <a:endParaRPr lang="es-MX" sz="2000" dirty="0"/>
          </a:p>
        </p:txBody>
      </p:sp>
      <p:sp>
        <p:nvSpPr>
          <p:cNvPr id="4" name="3 Rectángulo"/>
          <p:cNvSpPr/>
          <p:nvPr/>
        </p:nvSpPr>
        <p:spPr>
          <a:xfrm>
            <a:off x="2339752" y="188640"/>
            <a:ext cx="1574341" cy="923330"/>
          </a:xfrm>
          <a:prstGeom prst="rect">
            <a:avLst/>
          </a:prstGeom>
          <a:noFill/>
        </p:spPr>
        <p:txBody>
          <a:bodyPr wrap="none" lIns="91440" tIns="45720" rIns="91440" bIns="45720">
            <a:spAutoFit/>
          </a:bodyPr>
          <a:lstStyle/>
          <a:p>
            <a:pPr algn="ctr"/>
            <a:r>
              <a:rPr lang="es-E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PATY</a:t>
            </a:r>
            <a:endParaRPr lang="es-E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36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0" y="620688"/>
            <a:ext cx="8964488" cy="1200329"/>
          </a:xfrm>
          <a:prstGeom prst="rect">
            <a:avLst/>
          </a:prstGeom>
        </p:spPr>
        <p:txBody>
          <a:bodyPr wrap="square">
            <a:spAutoFit/>
          </a:bodyPr>
          <a:lstStyle/>
          <a:p>
            <a:pPr algn="ctr"/>
            <a:r>
              <a:rPr lang="es-MX" sz="2400" dirty="0"/>
              <a:t>Buscan personas afines con su intelecto, son personas muy inteligentes y extrovertidas. Son leales a sus amigos, hermanos y parejas, aunque buscan continuamente nuevas experiencias.</a:t>
            </a:r>
          </a:p>
        </p:txBody>
      </p:sp>
      <p:sp>
        <p:nvSpPr>
          <p:cNvPr id="3" name="2 Rectángulo"/>
          <p:cNvSpPr/>
          <p:nvPr/>
        </p:nvSpPr>
        <p:spPr>
          <a:xfrm>
            <a:off x="0" y="4869160"/>
            <a:ext cx="5724128" cy="1631216"/>
          </a:xfrm>
          <a:prstGeom prst="rect">
            <a:avLst/>
          </a:prstGeom>
        </p:spPr>
        <p:txBody>
          <a:bodyPr wrap="square">
            <a:spAutoFit/>
          </a:bodyPr>
          <a:lstStyle/>
          <a:p>
            <a:pPr algn="just"/>
            <a:r>
              <a:rPr lang="es-MX" sz="2000" dirty="0"/>
              <a:t>Se relacionan fácilmente con las demás personas ya que su fuerte es la comunicación; son muy atractivos ya que se desenvuelven muy bien. Son personas que aman la libertad y debido a que son muy sociables pueden causar inseguridad en su pareja</a:t>
            </a:r>
          </a:p>
        </p:txBody>
      </p:sp>
      <p:sp>
        <p:nvSpPr>
          <p:cNvPr id="4" name="3 Rectángulo"/>
          <p:cNvSpPr/>
          <p:nvPr/>
        </p:nvSpPr>
        <p:spPr>
          <a:xfrm>
            <a:off x="2627784" y="0"/>
            <a:ext cx="3633302" cy="369332"/>
          </a:xfrm>
          <a:prstGeom prst="rect">
            <a:avLst/>
          </a:prstGeom>
        </p:spPr>
        <p:txBody>
          <a:bodyPr wrap="none">
            <a:spAutoFit/>
          </a:bodyPr>
          <a:lstStyle/>
          <a:p>
            <a:r>
              <a:rPr lang="es-MX" b="1" dirty="0"/>
              <a:t>Letra </a:t>
            </a:r>
            <a:r>
              <a:rPr lang="es-MX" b="1" dirty="0">
                <a:solidFill>
                  <a:srgbClr val="FF0000"/>
                </a:solidFill>
              </a:rPr>
              <a:t>P</a:t>
            </a:r>
            <a:r>
              <a:rPr lang="es-MX" b="1" dirty="0"/>
              <a:t> (inteligentes y extrovertidas)</a:t>
            </a:r>
            <a:endParaRPr lang="es-MX" dirty="0"/>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b="1" dirty="0" smtClean="0">
                <a:solidFill>
                  <a:srgbClr val="FF0000"/>
                </a:solidFill>
              </a:rPr>
              <a:t>REGRESAR MENU PRINCIPAL</a:t>
            </a:r>
            <a:endParaRPr lang="es-MX" b="1" dirty="0">
              <a:solidFill>
                <a:srgbClr val="FF0000"/>
              </a:solidFill>
            </a:endParaRPr>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Letra P (responsables y optimista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1979712" y="116632"/>
            <a:ext cx="4667496" cy="461665"/>
          </a:xfrm>
          <a:prstGeom prst="rect">
            <a:avLst/>
          </a:prstGeom>
        </p:spPr>
        <p:txBody>
          <a:bodyPr wrap="none">
            <a:spAutoFit/>
          </a:bodyPr>
          <a:lstStyle/>
          <a:p>
            <a:r>
              <a:rPr lang="es-MX" sz="2400" b="1" dirty="0"/>
              <a:t>Letra</a:t>
            </a:r>
            <a:r>
              <a:rPr lang="es-MX" sz="2400" b="1" dirty="0">
                <a:solidFill>
                  <a:srgbClr val="FF0000"/>
                </a:solidFill>
              </a:rPr>
              <a:t> Q </a:t>
            </a:r>
            <a:r>
              <a:rPr lang="es-MX" sz="2400" b="1" dirty="0"/>
              <a:t>(responsables y optimistas)</a:t>
            </a:r>
            <a:endParaRPr lang="es-MX" sz="2400" dirty="0"/>
          </a:p>
        </p:txBody>
      </p:sp>
      <p:sp>
        <p:nvSpPr>
          <p:cNvPr id="4" name="3 Rectángulo"/>
          <p:cNvSpPr/>
          <p:nvPr/>
        </p:nvSpPr>
        <p:spPr>
          <a:xfrm>
            <a:off x="1979712" y="476672"/>
            <a:ext cx="272151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54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Quetzaly</a:t>
            </a:r>
            <a:endPar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7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2339752" y="188640"/>
            <a:ext cx="3536033" cy="369332"/>
          </a:xfrm>
          <a:prstGeom prst="rect">
            <a:avLst/>
          </a:prstGeom>
        </p:spPr>
        <p:txBody>
          <a:bodyPr wrap="none">
            <a:spAutoFit/>
          </a:bodyPr>
          <a:lstStyle/>
          <a:p>
            <a:r>
              <a:rPr lang="es-MX" b="1" dirty="0"/>
              <a:t>Letra </a:t>
            </a:r>
            <a:r>
              <a:rPr lang="es-MX" b="1" dirty="0">
                <a:solidFill>
                  <a:srgbClr val="FF0000"/>
                </a:solidFill>
              </a:rPr>
              <a:t>Q</a:t>
            </a:r>
            <a:r>
              <a:rPr lang="es-MX" b="1" dirty="0"/>
              <a:t> (responsables y optimistas)</a:t>
            </a:r>
            <a:endParaRPr lang="es-MX" dirty="0"/>
          </a:p>
        </p:txBody>
      </p:sp>
      <p:sp>
        <p:nvSpPr>
          <p:cNvPr id="3" name="2 Rectángulo"/>
          <p:cNvSpPr/>
          <p:nvPr/>
        </p:nvSpPr>
        <p:spPr>
          <a:xfrm>
            <a:off x="179512" y="908720"/>
            <a:ext cx="8784976" cy="1938992"/>
          </a:xfrm>
          <a:prstGeom prst="rect">
            <a:avLst/>
          </a:prstGeom>
        </p:spPr>
        <p:txBody>
          <a:bodyPr wrap="square">
            <a:spAutoFit/>
          </a:bodyPr>
          <a:lstStyle/>
          <a:p>
            <a:pPr algn="ctr"/>
            <a:r>
              <a:rPr lang="es-MX" sz="2400" dirty="0"/>
              <a:t>Estas personas son muy constantes y dedican tiempo a algo que verdaderamente les importe, son responsables y optimistas, y eso si muy coquetos su sonrisa enamora. Son entusiastas y suelen tener muy buenas vibras por lo que casi siempre están rodeadas de buenas personas por que transmiten cosas lindas.</a:t>
            </a:r>
          </a:p>
        </p:txBody>
      </p:sp>
      <p:sp>
        <p:nvSpPr>
          <p:cNvPr id="4" name="3 Rectángulo"/>
          <p:cNvSpPr/>
          <p:nvPr/>
        </p:nvSpPr>
        <p:spPr>
          <a:xfrm>
            <a:off x="179512" y="3429000"/>
            <a:ext cx="4608512" cy="3108543"/>
          </a:xfrm>
          <a:prstGeom prst="rect">
            <a:avLst/>
          </a:prstGeom>
        </p:spPr>
        <p:txBody>
          <a:bodyPr wrap="square">
            <a:spAutoFit/>
          </a:bodyPr>
          <a:lstStyle/>
          <a:p>
            <a:pPr algn="ctr"/>
            <a:r>
              <a:rPr lang="es-MX" sz="2800" dirty="0"/>
              <a:t>Son muy curiosos y sedientos de conocimientos y enriquecerse personalmente por lo que les gusta relacionarse con personas de diferentes partes y explorar el mundo y lo que les rodea.</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b="1" dirty="0" smtClean="0">
                <a:solidFill>
                  <a:srgbClr val="FF0000"/>
                </a:solidFill>
              </a:rPr>
              <a:t>REGRESAR MENU PRINCIPAL</a:t>
            </a:r>
            <a:endParaRPr lang="es-MX" b="1" dirty="0">
              <a:solidFill>
                <a:srgbClr val="FF0000"/>
              </a:solidFill>
            </a:endParaRPr>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Letra R (Lindos sentimientos)"/>
          <p:cNvPicPr>
            <a:picLocks noChangeAspect="1" noChangeArrowheads="1"/>
          </p:cNvPicPr>
          <p:nvPr/>
        </p:nvPicPr>
        <p:blipFill>
          <a:blip r:embed="rId2" cstate="print"/>
          <a:srcRect/>
          <a:stretch>
            <a:fillRect/>
          </a:stretch>
        </p:blipFill>
        <p:spPr bwMode="auto">
          <a:xfrm>
            <a:off x="251520" y="0"/>
            <a:ext cx="9144000" cy="6858000"/>
          </a:xfrm>
          <a:prstGeom prst="rect">
            <a:avLst/>
          </a:prstGeom>
          <a:noFill/>
        </p:spPr>
      </p:pic>
      <p:sp>
        <p:nvSpPr>
          <p:cNvPr id="3" name="2 Rectángulo"/>
          <p:cNvSpPr/>
          <p:nvPr/>
        </p:nvSpPr>
        <p:spPr>
          <a:xfrm>
            <a:off x="2123728" y="0"/>
            <a:ext cx="3297506" cy="461665"/>
          </a:xfrm>
          <a:prstGeom prst="rect">
            <a:avLst/>
          </a:prstGeom>
        </p:spPr>
        <p:txBody>
          <a:bodyPr wrap="none">
            <a:spAutoFit/>
          </a:bodyPr>
          <a:lstStyle/>
          <a:p>
            <a:r>
              <a:rPr lang="es-MX" sz="2000" b="1" dirty="0"/>
              <a:t>Letra </a:t>
            </a:r>
            <a:r>
              <a:rPr lang="es-MX" sz="2400" b="1" dirty="0">
                <a:solidFill>
                  <a:srgbClr val="009900"/>
                </a:solidFill>
              </a:rPr>
              <a:t>R</a:t>
            </a:r>
            <a:r>
              <a:rPr lang="es-MX" sz="2000" b="1" dirty="0"/>
              <a:t> (Lindos sentimientos)</a:t>
            </a:r>
            <a:endParaRPr lang="es-MX" sz="2000" dirty="0"/>
          </a:p>
        </p:txBody>
      </p:sp>
      <p:pic>
        <p:nvPicPr>
          <p:cNvPr id="4" name="3 Imagen" descr="rocio01.gif"/>
          <p:cNvPicPr>
            <a:picLocks noChangeAspect="1"/>
          </p:cNvPicPr>
          <p:nvPr/>
        </p:nvPicPr>
        <p:blipFill>
          <a:blip r:embed="rId3" cstate="print"/>
          <a:stretch>
            <a:fillRect/>
          </a:stretch>
        </p:blipFill>
        <p:spPr>
          <a:xfrm>
            <a:off x="2123728" y="332656"/>
            <a:ext cx="2796128" cy="883920"/>
          </a:xfrm>
          <a:prstGeom prst="rect">
            <a:avLst/>
          </a:prstGeom>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0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2699792" y="0"/>
            <a:ext cx="3268652" cy="400110"/>
          </a:xfrm>
          <a:prstGeom prst="rect">
            <a:avLst/>
          </a:prstGeom>
        </p:spPr>
        <p:txBody>
          <a:bodyPr wrap="none">
            <a:spAutoFit/>
          </a:bodyPr>
          <a:lstStyle/>
          <a:p>
            <a:r>
              <a:rPr lang="es-MX" sz="2000" b="1" dirty="0"/>
              <a:t>Letra </a:t>
            </a:r>
            <a:r>
              <a:rPr lang="es-MX" sz="2000" b="1" dirty="0">
                <a:solidFill>
                  <a:srgbClr val="FF0000"/>
                </a:solidFill>
              </a:rPr>
              <a:t>R</a:t>
            </a:r>
            <a:r>
              <a:rPr lang="es-MX" sz="2000" b="1" dirty="0"/>
              <a:t> (Lindos sentimientos)</a:t>
            </a:r>
            <a:endParaRPr lang="es-MX" sz="2000" dirty="0"/>
          </a:p>
        </p:txBody>
      </p:sp>
      <p:sp>
        <p:nvSpPr>
          <p:cNvPr id="3" name="2 Rectángulo"/>
          <p:cNvSpPr/>
          <p:nvPr/>
        </p:nvSpPr>
        <p:spPr>
          <a:xfrm>
            <a:off x="179512" y="548680"/>
            <a:ext cx="8712968" cy="1569660"/>
          </a:xfrm>
          <a:prstGeom prst="rect">
            <a:avLst/>
          </a:prstGeom>
        </p:spPr>
        <p:txBody>
          <a:bodyPr wrap="square">
            <a:spAutoFit/>
          </a:bodyPr>
          <a:lstStyle/>
          <a:p>
            <a:pPr algn="just"/>
            <a:r>
              <a:rPr lang="es-MX" sz="2400" dirty="0"/>
              <a:t>Los </a:t>
            </a:r>
            <a:r>
              <a:rPr lang="es-MX" sz="2400" dirty="0">
                <a:solidFill>
                  <a:srgbClr val="FF0000"/>
                </a:solidFill>
              </a:rPr>
              <a:t>R</a:t>
            </a:r>
            <a:r>
              <a:rPr lang="es-MX" sz="2400" dirty="0"/>
              <a:t> buscan una persona con la cual puedan complementarse tanto en el aspecto físico como intelectual, son exigentes por lo cual intentan superarse cada día, les gusta enseñar y tienen capacidad para ello.</a:t>
            </a:r>
          </a:p>
        </p:txBody>
      </p:sp>
      <p:sp>
        <p:nvSpPr>
          <p:cNvPr id="4" name="3 Rectángulo"/>
          <p:cNvSpPr/>
          <p:nvPr/>
        </p:nvSpPr>
        <p:spPr>
          <a:xfrm>
            <a:off x="107504" y="2492896"/>
            <a:ext cx="8784976" cy="1569660"/>
          </a:xfrm>
          <a:prstGeom prst="rect">
            <a:avLst/>
          </a:prstGeom>
        </p:spPr>
        <p:txBody>
          <a:bodyPr wrap="square">
            <a:spAutoFit/>
          </a:bodyPr>
          <a:lstStyle/>
          <a:p>
            <a:pPr algn="just"/>
            <a:r>
              <a:rPr lang="es-MX" sz="2400" dirty="0"/>
              <a:t>Tienen lindos sentimientos por lo cual en el amor no les ha ido muy bien ya que se enamoran fácilmente y a veces se aprovechan de ellos, son magnificas personas a veces un poco tercos y orgullosos en ocasiones pero saben sacar provecho de cada oportunidad que ven.</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b="1" dirty="0" smtClean="0">
                <a:solidFill>
                  <a:srgbClr val="FF0000"/>
                </a:solidFill>
              </a:rPr>
              <a:t>REGRESAR MENU PRINCIPAL</a:t>
            </a:r>
            <a:endParaRPr lang="es-MX" b="1" dirty="0">
              <a:solidFill>
                <a:srgbClr val="FF0000"/>
              </a:solidFill>
            </a:endParaRPr>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Letra S (Activas,sensibles y sensuale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1907704" y="0"/>
            <a:ext cx="4241930" cy="400110"/>
          </a:xfrm>
          <a:prstGeom prst="rect">
            <a:avLst/>
          </a:prstGeom>
        </p:spPr>
        <p:txBody>
          <a:bodyPr wrap="none">
            <a:spAutoFit/>
          </a:bodyPr>
          <a:lstStyle/>
          <a:p>
            <a:r>
              <a:rPr lang="es-MX" sz="2000" b="1" dirty="0"/>
              <a:t>Letra </a:t>
            </a:r>
            <a:r>
              <a:rPr lang="es-MX" sz="2000" b="1" dirty="0">
                <a:solidFill>
                  <a:srgbClr val="00FFCC"/>
                </a:solidFill>
              </a:rPr>
              <a:t>S</a:t>
            </a:r>
            <a:r>
              <a:rPr lang="es-MX" sz="2000" b="1" dirty="0"/>
              <a:t> (Activas</a:t>
            </a:r>
            <a:r>
              <a:rPr lang="es-MX" sz="2000" b="1" dirty="0" smtClean="0"/>
              <a:t>, sensibles </a:t>
            </a:r>
            <a:r>
              <a:rPr lang="es-MX" sz="2000" b="1" dirty="0"/>
              <a:t>y sensuales)</a:t>
            </a:r>
            <a:endParaRPr lang="es-MX" sz="2000" dirty="0"/>
          </a:p>
        </p:txBody>
      </p:sp>
      <p:sp>
        <p:nvSpPr>
          <p:cNvPr id="4" name="3 Rectángulo"/>
          <p:cNvSpPr/>
          <p:nvPr/>
        </p:nvSpPr>
        <p:spPr>
          <a:xfrm>
            <a:off x="2555776" y="332656"/>
            <a:ext cx="1948355" cy="923330"/>
          </a:xfrm>
          <a:prstGeom prst="rect">
            <a:avLst/>
          </a:prstGeom>
          <a:noFill/>
        </p:spPr>
        <p:txBody>
          <a:bodyPr wrap="none" lIns="91440" tIns="45720" rIns="91440" bIns="45720">
            <a:spAutoFit/>
          </a:bodyPr>
          <a:lstStyle/>
          <a:p>
            <a:pPr algn="ctr"/>
            <a:r>
              <a:rPr lang="es-ES" sz="5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SILVIA</a:t>
            </a:r>
            <a:endParaRPr lang="es-ES" sz="54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3203848" y="0"/>
            <a:ext cx="5054076" cy="461665"/>
          </a:xfrm>
          <a:prstGeom prst="rect">
            <a:avLst/>
          </a:prstGeom>
        </p:spPr>
        <p:txBody>
          <a:bodyPr wrap="none">
            <a:spAutoFit/>
          </a:bodyPr>
          <a:lstStyle/>
          <a:p>
            <a:r>
              <a:rPr lang="es-MX" sz="2400" b="1" dirty="0"/>
              <a:t>Letra </a:t>
            </a:r>
            <a:r>
              <a:rPr lang="es-MX" sz="2400" b="1" dirty="0">
                <a:solidFill>
                  <a:srgbClr val="FF0000"/>
                </a:solidFill>
              </a:rPr>
              <a:t>S</a:t>
            </a:r>
            <a:r>
              <a:rPr lang="es-MX" sz="2400" b="1" dirty="0"/>
              <a:t> </a:t>
            </a:r>
            <a:r>
              <a:rPr lang="es-MX" sz="2400" b="1" dirty="0" smtClean="0"/>
              <a:t>(Activas, sensibles </a:t>
            </a:r>
            <a:r>
              <a:rPr lang="es-MX" sz="2400" b="1" dirty="0"/>
              <a:t>y sensuales)</a:t>
            </a:r>
            <a:endParaRPr lang="es-MX" sz="2400" dirty="0"/>
          </a:p>
        </p:txBody>
      </p:sp>
      <p:sp>
        <p:nvSpPr>
          <p:cNvPr id="3" name="2 Rectángulo"/>
          <p:cNvSpPr/>
          <p:nvPr/>
        </p:nvSpPr>
        <p:spPr>
          <a:xfrm>
            <a:off x="179512" y="476672"/>
            <a:ext cx="8784976" cy="1569660"/>
          </a:xfrm>
          <a:prstGeom prst="rect">
            <a:avLst/>
          </a:prstGeom>
        </p:spPr>
        <p:txBody>
          <a:bodyPr wrap="square">
            <a:spAutoFit/>
          </a:bodyPr>
          <a:lstStyle/>
          <a:p>
            <a:pPr algn="ctr"/>
            <a:r>
              <a:rPr lang="es-MX" sz="2400" dirty="0">
                <a:solidFill>
                  <a:schemeClr val="bg1"/>
                </a:solidFill>
              </a:rPr>
              <a:t>Las personas cuyo nombre empieza por S son personas muy activas además de sensibles y sensuales, son apasionados y les gusta hacer respetar su privacidad. Les gusta disfrutar la vida por lo cual priman sobre aquello q les cause placer y les divierta</a:t>
            </a:r>
          </a:p>
        </p:txBody>
      </p:sp>
      <p:sp>
        <p:nvSpPr>
          <p:cNvPr id="4" name="3 Rectángulo"/>
          <p:cNvSpPr/>
          <p:nvPr/>
        </p:nvSpPr>
        <p:spPr>
          <a:xfrm>
            <a:off x="179512" y="3717032"/>
            <a:ext cx="8964488" cy="2308324"/>
          </a:xfrm>
          <a:prstGeom prst="rect">
            <a:avLst/>
          </a:prstGeom>
        </p:spPr>
        <p:txBody>
          <a:bodyPr wrap="square">
            <a:spAutoFit/>
          </a:bodyPr>
          <a:lstStyle/>
          <a:p>
            <a:pPr algn="ctr"/>
            <a:r>
              <a:rPr lang="es-MX" sz="2400" dirty="0">
                <a:solidFill>
                  <a:schemeClr val="bg1"/>
                </a:solidFill>
              </a:rPr>
              <a:t>Son alegres y extrovertidos aunque muy reservados en ocasiones nunca te aburrirás con una personita como estas. En el amor son idealistas por lo cual tienen la paciencia para esperar ese amor q les llene sus vacios, ese amor verdadero. Son polifacéticos por lo cual tienen la facilidad de adaptarse a cualquier ambiente y desenvolverse en cualquier rol.</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b="1" dirty="0" smtClean="0">
                <a:solidFill>
                  <a:srgbClr val="FF0000"/>
                </a:solidFill>
              </a:rPr>
              <a:t>REGRESAR MENU PRINCIPAL</a:t>
            </a:r>
            <a:endParaRPr lang="es-MX" b="1" dirty="0">
              <a:solidFill>
                <a:srgbClr val="FF0000"/>
              </a:solidFill>
            </a:endParaRPr>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Letra T (Romanticos y generoso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1691680" y="0"/>
            <a:ext cx="3332900" cy="369332"/>
          </a:xfrm>
          <a:prstGeom prst="rect">
            <a:avLst/>
          </a:prstGeom>
        </p:spPr>
        <p:txBody>
          <a:bodyPr wrap="none">
            <a:spAutoFit/>
          </a:bodyPr>
          <a:lstStyle/>
          <a:p>
            <a:r>
              <a:rPr lang="es-MX" b="1" dirty="0"/>
              <a:t>Letra T (</a:t>
            </a:r>
            <a:r>
              <a:rPr lang="es-MX" b="1" dirty="0" err="1"/>
              <a:t>Romanticos</a:t>
            </a:r>
            <a:r>
              <a:rPr lang="es-MX" b="1" dirty="0"/>
              <a:t> y generosos)</a:t>
            </a:r>
            <a:endParaRPr lang="es-MX" dirty="0"/>
          </a:p>
        </p:txBody>
      </p:sp>
      <p:sp>
        <p:nvSpPr>
          <p:cNvPr id="4" name="3 Rectángulo"/>
          <p:cNvSpPr/>
          <p:nvPr/>
        </p:nvSpPr>
        <p:spPr>
          <a:xfrm>
            <a:off x="2051720" y="260648"/>
            <a:ext cx="2282421" cy="923330"/>
          </a:xfrm>
          <a:prstGeom prst="rect">
            <a:avLst/>
          </a:prstGeom>
          <a:noFill/>
        </p:spPr>
        <p:txBody>
          <a:bodyPr wrap="none" lIns="91440" tIns="45720" rIns="91440" bIns="45720">
            <a:spAutoFit/>
          </a:bodyPr>
          <a:lstStyle/>
          <a:p>
            <a:pPr algn="ctr"/>
            <a:r>
              <a:rPr lang="es-ES"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TERESA</a:t>
            </a:r>
            <a:endParaRPr lang="es-ES" sz="5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9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2123728" y="0"/>
            <a:ext cx="5796138" cy="584775"/>
          </a:xfrm>
          <a:prstGeom prst="rect">
            <a:avLst/>
          </a:prstGeom>
        </p:spPr>
        <p:txBody>
          <a:bodyPr wrap="none">
            <a:spAutoFit/>
          </a:bodyPr>
          <a:lstStyle/>
          <a:p>
            <a:r>
              <a:rPr lang="es-MX" sz="3200" b="1" dirty="0"/>
              <a:t>Letra </a:t>
            </a:r>
            <a:r>
              <a:rPr lang="es-MX" sz="3200" b="1" dirty="0">
                <a:solidFill>
                  <a:srgbClr val="FF0000"/>
                </a:solidFill>
              </a:rPr>
              <a:t>T</a:t>
            </a:r>
            <a:r>
              <a:rPr lang="es-MX" sz="3200" b="1" dirty="0"/>
              <a:t> </a:t>
            </a:r>
            <a:r>
              <a:rPr lang="es-MX" sz="3200" b="1" dirty="0" smtClean="0"/>
              <a:t>(Románticos </a:t>
            </a:r>
            <a:r>
              <a:rPr lang="es-MX" sz="3200" b="1" dirty="0"/>
              <a:t>y generosos)</a:t>
            </a:r>
            <a:endParaRPr lang="es-MX" sz="3200" dirty="0"/>
          </a:p>
        </p:txBody>
      </p:sp>
      <p:sp>
        <p:nvSpPr>
          <p:cNvPr id="3" name="2 Rectángulo"/>
          <p:cNvSpPr/>
          <p:nvPr/>
        </p:nvSpPr>
        <p:spPr>
          <a:xfrm>
            <a:off x="0" y="1124744"/>
            <a:ext cx="8964488" cy="1569660"/>
          </a:xfrm>
          <a:prstGeom prst="rect">
            <a:avLst/>
          </a:prstGeom>
        </p:spPr>
        <p:txBody>
          <a:bodyPr wrap="square">
            <a:spAutoFit/>
          </a:bodyPr>
          <a:lstStyle/>
          <a:p>
            <a:pPr algn="just"/>
            <a:r>
              <a:rPr lang="es-MX" sz="2400" dirty="0"/>
              <a:t>Son personas muy activas les encanta llevar la delantera y casi siempre la llevan. Son románticos y generosos aunque se enamoran fácilmente, también fácilmente se desenamoran son detallistas y suelen ser muy envidiados por que posee grandes cualidades, son muy expresivos.</a:t>
            </a:r>
          </a:p>
        </p:txBody>
      </p:sp>
      <p:sp>
        <p:nvSpPr>
          <p:cNvPr id="4" name="3 Rectángulo"/>
          <p:cNvSpPr/>
          <p:nvPr/>
        </p:nvSpPr>
        <p:spPr>
          <a:xfrm>
            <a:off x="251520" y="3356992"/>
            <a:ext cx="8640960" cy="1938992"/>
          </a:xfrm>
          <a:prstGeom prst="rect">
            <a:avLst/>
          </a:prstGeom>
        </p:spPr>
        <p:txBody>
          <a:bodyPr wrap="square">
            <a:spAutoFit/>
          </a:bodyPr>
          <a:lstStyle/>
          <a:p>
            <a:pPr algn="just"/>
            <a:r>
              <a:rPr lang="es-MX" sz="2400" dirty="0"/>
              <a:t>La gente T les encanta recibir estímulos por parte de los demás,</a:t>
            </a:r>
            <a:r>
              <a:rPr lang="es-MX" sz="2400" b="1" dirty="0"/>
              <a:t> </a:t>
            </a:r>
            <a:r>
              <a:rPr lang="es-MX" sz="2400" dirty="0"/>
              <a:t>son muy sociables por lo cual les gusta mucho ayudar a la gente, son grandes seres humanos sensibles y siempre tienen sueños y metas y sin temor alguno se arriesgan a luchar por ellos. Tienen una linda energía.</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b="1" dirty="0" smtClean="0">
                <a:solidFill>
                  <a:srgbClr val="FF0000"/>
                </a:solidFill>
              </a:rPr>
              <a:t>REGRESAR MENU PRINCIPAL</a:t>
            </a:r>
            <a:endParaRPr lang="es-MX" b="1" dirty="0">
              <a:solidFill>
                <a:srgbClr val="FF0000"/>
              </a:solidFill>
            </a:endParaRPr>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Letra U (idealistas del amor y el romante)"/>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1115616" y="0"/>
            <a:ext cx="4145815" cy="369332"/>
          </a:xfrm>
          <a:prstGeom prst="rect">
            <a:avLst/>
          </a:prstGeom>
        </p:spPr>
        <p:txBody>
          <a:bodyPr wrap="none">
            <a:spAutoFit/>
          </a:bodyPr>
          <a:lstStyle/>
          <a:p>
            <a:r>
              <a:rPr lang="es-MX" b="1" dirty="0"/>
              <a:t>Letra U (idealistas del amor y el romance)</a:t>
            </a:r>
            <a:endParaRPr lang="es-MX" dirty="0"/>
          </a:p>
        </p:txBody>
      </p:sp>
      <p:sp>
        <p:nvSpPr>
          <p:cNvPr id="4" name="3 Rectángulo"/>
          <p:cNvSpPr/>
          <p:nvPr/>
        </p:nvSpPr>
        <p:spPr>
          <a:xfrm>
            <a:off x="2045562" y="332656"/>
            <a:ext cx="1875835" cy="923330"/>
          </a:xfrm>
          <a:prstGeom prst="rect">
            <a:avLst/>
          </a:prstGeom>
          <a:noFill/>
        </p:spPr>
        <p:txBody>
          <a:bodyPr wrap="none" lIns="91440" tIns="45720" rIns="91440" bIns="45720">
            <a:spAutoFit/>
          </a:bodyPr>
          <a:lstStyle/>
          <a:p>
            <a:pPr algn="ctr"/>
            <a:r>
              <a:rPr lang="es-E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Ulises</a:t>
            </a:r>
            <a:endParaRPr lang="es-E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0000"/>
            <a:lum/>
          </a:blip>
          <a:srcRect/>
          <a:stretch>
            <a:fillRect b="-4000"/>
          </a:stretch>
        </a:blipFill>
        <a:effectLst/>
      </p:bgPr>
    </p:bg>
    <p:spTree>
      <p:nvGrpSpPr>
        <p:cNvPr id="1" name=""/>
        <p:cNvGrpSpPr/>
        <p:nvPr/>
      </p:nvGrpSpPr>
      <p:grpSpPr>
        <a:xfrm>
          <a:off x="0" y="0"/>
          <a:ext cx="0" cy="0"/>
          <a:chOff x="0" y="0"/>
          <a:chExt cx="0" cy="0"/>
        </a:xfrm>
      </p:grpSpPr>
      <p:sp>
        <p:nvSpPr>
          <p:cNvPr id="2" name="1 Rectángulo"/>
          <p:cNvSpPr/>
          <p:nvPr/>
        </p:nvSpPr>
        <p:spPr>
          <a:xfrm>
            <a:off x="179512" y="476672"/>
            <a:ext cx="8712968" cy="1569660"/>
          </a:xfrm>
          <a:prstGeom prst="rect">
            <a:avLst/>
          </a:prstGeom>
        </p:spPr>
        <p:txBody>
          <a:bodyPr wrap="square">
            <a:spAutoFit/>
          </a:bodyPr>
          <a:lstStyle/>
          <a:p>
            <a:pPr algn="just"/>
            <a:r>
              <a:rPr lang="es-MX" sz="2400" dirty="0"/>
              <a:t>Son muy idealistas del amor y el romance hacen parte fundamental de su vida, si no tienen pareja siempre sueñan con el amor y cuando están en una relación es por que verdaderamente están entregados a ella, no les gusta perder el tiempo,</a:t>
            </a:r>
          </a:p>
        </p:txBody>
      </p:sp>
      <p:sp>
        <p:nvSpPr>
          <p:cNvPr id="3" name="2 Rectángulo"/>
          <p:cNvSpPr/>
          <p:nvPr/>
        </p:nvSpPr>
        <p:spPr>
          <a:xfrm>
            <a:off x="179512" y="3429000"/>
            <a:ext cx="8712968" cy="2308324"/>
          </a:xfrm>
          <a:prstGeom prst="rect">
            <a:avLst/>
          </a:prstGeom>
        </p:spPr>
        <p:txBody>
          <a:bodyPr wrap="square">
            <a:spAutoFit/>
          </a:bodyPr>
          <a:lstStyle/>
          <a:p>
            <a:pPr algn="just"/>
            <a:r>
              <a:rPr lang="es-MX" sz="2400" dirty="0" smtClean="0"/>
              <a:t>Adoran </a:t>
            </a:r>
            <a:r>
              <a:rPr lang="es-MX" sz="2400" dirty="0"/>
              <a:t>los desafíos y aman la libertad por lo cual cuando están en una relación o lugar que les oprima tratan de huir son como un ave les gusta sentirse libres y volar son personas muy generosas y comprensivas, en quienes puedes confiar un secreto sin ningún temor ya que son leales. Les gusta arreglarse y verse apuestos ya que tienen alta autoestima</a:t>
            </a:r>
          </a:p>
        </p:txBody>
      </p:sp>
      <p:sp>
        <p:nvSpPr>
          <p:cNvPr id="4" name="3 Rectángulo"/>
          <p:cNvSpPr/>
          <p:nvPr/>
        </p:nvSpPr>
        <p:spPr>
          <a:xfrm>
            <a:off x="2483768" y="0"/>
            <a:ext cx="4145815" cy="369332"/>
          </a:xfrm>
          <a:prstGeom prst="rect">
            <a:avLst/>
          </a:prstGeom>
        </p:spPr>
        <p:txBody>
          <a:bodyPr wrap="none">
            <a:spAutoFit/>
          </a:bodyPr>
          <a:lstStyle/>
          <a:p>
            <a:r>
              <a:rPr lang="es-MX" b="1" dirty="0"/>
              <a:t>Letra </a:t>
            </a:r>
            <a:r>
              <a:rPr lang="es-MX" b="1" dirty="0">
                <a:solidFill>
                  <a:srgbClr val="FF0000"/>
                </a:solidFill>
              </a:rPr>
              <a:t>U</a:t>
            </a:r>
            <a:r>
              <a:rPr lang="es-MX" b="1" dirty="0"/>
              <a:t> (idealistas del amor y el romance)</a:t>
            </a:r>
            <a:endParaRPr lang="es-MX" dirty="0"/>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b="1" dirty="0" smtClean="0">
                <a:solidFill>
                  <a:srgbClr val="FF0000"/>
                </a:solidFill>
              </a:rPr>
              <a:t>REGRESAR MENU PRINCIPAL</a:t>
            </a:r>
            <a:endParaRPr lang="es-MX" b="1" dirty="0">
              <a:solidFill>
                <a:srgbClr val="FF0000"/>
              </a:solidFill>
            </a:endParaRPr>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Letra V (muy reservados, poseen una gran habilidad mental)"/>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1115616" y="0"/>
            <a:ext cx="6912768" cy="400110"/>
          </a:xfrm>
          <a:prstGeom prst="rect">
            <a:avLst/>
          </a:prstGeom>
        </p:spPr>
        <p:txBody>
          <a:bodyPr wrap="square">
            <a:spAutoFit/>
          </a:bodyPr>
          <a:lstStyle/>
          <a:p>
            <a:r>
              <a:rPr lang="es-MX" sz="2000" b="1" dirty="0"/>
              <a:t>Letra </a:t>
            </a:r>
            <a:r>
              <a:rPr lang="es-MX" sz="2000" b="1" dirty="0">
                <a:solidFill>
                  <a:srgbClr val="FF0000"/>
                </a:solidFill>
              </a:rPr>
              <a:t>V</a:t>
            </a:r>
            <a:r>
              <a:rPr lang="es-MX" sz="2000" b="1" dirty="0"/>
              <a:t> (muy reservados, poseen una gran habilidad mental)</a:t>
            </a:r>
            <a:endParaRPr lang="es-MX" sz="2000" dirty="0"/>
          </a:p>
        </p:txBody>
      </p:sp>
      <p:sp>
        <p:nvSpPr>
          <p:cNvPr id="4" name="3 Rectángulo"/>
          <p:cNvSpPr/>
          <p:nvPr/>
        </p:nvSpPr>
        <p:spPr>
          <a:xfrm>
            <a:off x="2051720" y="332656"/>
            <a:ext cx="2509277"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Vanessa</a:t>
            </a:r>
            <a:endPar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3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79512" y="692696"/>
            <a:ext cx="8964488" cy="1323439"/>
          </a:xfrm>
          <a:prstGeom prst="rect">
            <a:avLst/>
          </a:prstGeom>
        </p:spPr>
        <p:txBody>
          <a:bodyPr wrap="square">
            <a:spAutoFit/>
          </a:bodyPr>
          <a:lstStyle/>
          <a:p>
            <a:r>
              <a:rPr lang="es-MX" sz="2000" dirty="0"/>
              <a:t>Son dominantes y muy individuales no requieren de nada ni de nadie para ser felices. Guardan grandes secretos que casi nunca confiesan a nadie a menos que tengan su máxima confianza </a:t>
            </a:r>
            <a:r>
              <a:rPr lang="es-MX" sz="2000" dirty="0" smtClean="0"/>
              <a:t>,son </a:t>
            </a:r>
            <a:r>
              <a:rPr lang="es-MX" sz="2000" dirty="0"/>
              <a:t>muy reservados, poseen una gran habilidad </a:t>
            </a:r>
            <a:r>
              <a:rPr lang="es-MX" sz="2000" dirty="0" smtClean="0"/>
              <a:t>mental; </a:t>
            </a:r>
            <a:r>
              <a:rPr lang="es-MX" sz="2000" dirty="0"/>
              <a:t>por lo tanto pueden descubrir fácilmente cuando alguien les miente</a:t>
            </a:r>
          </a:p>
        </p:txBody>
      </p:sp>
      <p:sp>
        <p:nvSpPr>
          <p:cNvPr id="3" name="2 Rectángulo"/>
          <p:cNvSpPr/>
          <p:nvPr/>
        </p:nvSpPr>
        <p:spPr>
          <a:xfrm>
            <a:off x="179512" y="4581128"/>
            <a:ext cx="8820472" cy="1200329"/>
          </a:xfrm>
          <a:prstGeom prst="rect">
            <a:avLst/>
          </a:prstGeom>
        </p:spPr>
        <p:txBody>
          <a:bodyPr wrap="square">
            <a:spAutoFit/>
          </a:bodyPr>
          <a:lstStyle/>
          <a:p>
            <a:pPr algn="ctr"/>
            <a:r>
              <a:rPr lang="es-MX" sz="2400" dirty="0"/>
              <a:t>Son personas muy excéntricas por lo que las cosas diferentes les atraen. Saben desenvolverse muy bien ante cualquier situación y problema, casi siempre salen victoriosos.</a:t>
            </a:r>
          </a:p>
        </p:txBody>
      </p:sp>
      <p:sp>
        <p:nvSpPr>
          <p:cNvPr id="4" name="3 Rectángulo"/>
          <p:cNvSpPr/>
          <p:nvPr/>
        </p:nvSpPr>
        <p:spPr>
          <a:xfrm>
            <a:off x="1115616" y="188640"/>
            <a:ext cx="7488832" cy="369332"/>
          </a:xfrm>
          <a:prstGeom prst="rect">
            <a:avLst/>
          </a:prstGeom>
        </p:spPr>
        <p:txBody>
          <a:bodyPr wrap="square">
            <a:spAutoFit/>
          </a:bodyPr>
          <a:lstStyle/>
          <a:p>
            <a:r>
              <a:rPr lang="es-MX" b="1" dirty="0"/>
              <a:t>Letra </a:t>
            </a:r>
            <a:r>
              <a:rPr lang="es-MX" b="1" dirty="0">
                <a:solidFill>
                  <a:srgbClr val="FF0000"/>
                </a:solidFill>
              </a:rPr>
              <a:t>V</a:t>
            </a:r>
            <a:r>
              <a:rPr lang="es-MX" b="1" dirty="0"/>
              <a:t> (muy reservados, poseen una gran habilidad mental)</a:t>
            </a:r>
            <a:endParaRPr lang="es-MX" dirty="0"/>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b="1" dirty="0" smtClean="0">
                <a:solidFill>
                  <a:srgbClr val="FF0000"/>
                </a:solidFill>
              </a:rPr>
              <a:t>REGRESAR MENU PRINCIPAL</a:t>
            </a:r>
            <a:endParaRPr lang="es-MX" b="1" dirty="0">
              <a:solidFill>
                <a:srgbClr val="FF0000"/>
              </a:solidFill>
            </a:endParaRPr>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Letra W (humildes pero a veces orgullosa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2267744" y="0"/>
            <a:ext cx="4730910" cy="400110"/>
          </a:xfrm>
          <a:prstGeom prst="rect">
            <a:avLst/>
          </a:prstGeom>
        </p:spPr>
        <p:txBody>
          <a:bodyPr wrap="none">
            <a:spAutoFit/>
          </a:bodyPr>
          <a:lstStyle/>
          <a:p>
            <a:r>
              <a:rPr lang="es-MX" sz="2000" b="1" dirty="0"/>
              <a:t>Letra </a:t>
            </a:r>
            <a:r>
              <a:rPr lang="es-MX" sz="2000" b="1" dirty="0">
                <a:solidFill>
                  <a:srgbClr val="FF0000"/>
                </a:solidFill>
              </a:rPr>
              <a:t>W</a:t>
            </a:r>
            <a:r>
              <a:rPr lang="es-MX" sz="2000" b="1" dirty="0"/>
              <a:t> (humildes pero a veces orgullosas)</a:t>
            </a:r>
            <a:endParaRPr lang="es-MX" sz="2000" dirty="0"/>
          </a:p>
        </p:txBody>
      </p:sp>
      <p:sp>
        <p:nvSpPr>
          <p:cNvPr id="4" name="3 Rectángulo"/>
          <p:cNvSpPr/>
          <p:nvPr/>
        </p:nvSpPr>
        <p:spPr>
          <a:xfrm>
            <a:off x="2525866" y="332656"/>
            <a:ext cx="2590774" cy="923330"/>
          </a:xfrm>
          <a:prstGeom prst="rect">
            <a:avLst/>
          </a:prstGeom>
          <a:noFill/>
        </p:spPr>
        <p:txBody>
          <a:bodyPr wrap="none" lIns="91440" tIns="45720" rIns="91440" bIns="45720">
            <a:spAutoFit/>
          </a:bodyPr>
          <a:lstStyle/>
          <a:p>
            <a:pPr algn="ctr"/>
            <a:r>
              <a:rPr lang="es-ES"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Williams</a:t>
            </a:r>
            <a:endParaRPr lang="es-ES" sz="5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1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907704" y="260648"/>
            <a:ext cx="4262834" cy="369332"/>
          </a:xfrm>
          <a:prstGeom prst="rect">
            <a:avLst/>
          </a:prstGeom>
        </p:spPr>
        <p:txBody>
          <a:bodyPr wrap="none">
            <a:spAutoFit/>
          </a:bodyPr>
          <a:lstStyle/>
          <a:p>
            <a:r>
              <a:rPr lang="es-MX" b="1" dirty="0"/>
              <a:t>Letra </a:t>
            </a:r>
            <a:r>
              <a:rPr lang="es-MX" b="1" dirty="0">
                <a:solidFill>
                  <a:srgbClr val="FF0000"/>
                </a:solidFill>
              </a:rPr>
              <a:t>W</a:t>
            </a:r>
            <a:r>
              <a:rPr lang="es-MX" b="1" dirty="0"/>
              <a:t> (humildes pero a veces orgullosas)</a:t>
            </a:r>
            <a:endParaRPr lang="es-MX" dirty="0"/>
          </a:p>
        </p:txBody>
      </p:sp>
      <p:sp>
        <p:nvSpPr>
          <p:cNvPr id="3" name="2 Rectángulo"/>
          <p:cNvSpPr/>
          <p:nvPr/>
        </p:nvSpPr>
        <p:spPr>
          <a:xfrm>
            <a:off x="179512" y="3573016"/>
            <a:ext cx="8712968" cy="1569660"/>
          </a:xfrm>
          <a:prstGeom prst="rect">
            <a:avLst/>
          </a:prstGeom>
        </p:spPr>
        <p:txBody>
          <a:bodyPr wrap="square">
            <a:spAutoFit/>
          </a:bodyPr>
          <a:lstStyle/>
          <a:p>
            <a:pPr algn="just"/>
            <a:r>
              <a:rPr lang="es-MX" sz="2400" dirty="0"/>
              <a:t>Son personas humildes pero a veces orgullosas y tienen su ego muy alto. Son románticos e idealistas y aunque en el amor no tienen mucha </a:t>
            </a:r>
            <a:r>
              <a:rPr lang="es-MX" sz="2400" dirty="0" smtClean="0"/>
              <a:t>suerte; </a:t>
            </a:r>
            <a:r>
              <a:rPr lang="es-MX" sz="2400" dirty="0"/>
              <a:t>son muy detallistas cuando tienen pareja, suelen ser personas muy sociables y queridas por quienes les rodean.</a:t>
            </a:r>
          </a:p>
        </p:txBody>
      </p:sp>
      <p:sp>
        <p:nvSpPr>
          <p:cNvPr id="4" name="3 Rectángulo"/>
          <p:cNvSpPr/>
          <p:nvPr/>
        </p:nvSpPr>
        <p:spPr>
          <a:xfrm>
            <a:off x="0" y="5157192"/>
            <a:ext cx="5616624" cy="1569660"/>
          </a:xfrm>
          <a:prstGeom prst="rect">
            <a:avLst/>
          </a:prstGeom>
        </p:spPr>
        <p:txBody>
          <a:bodyPr wrap="square">
            <a:spAutoFit/>
          </a:bodyPr>
          <a:lstStyle/>
          <a:p>
            <a:pPr algn="just"/>
            <a:r>
              <a:rPr lang="es-MX" sz="2400" dirty="0"/>
              <a:t>Tienen una buena energía y sonrisa picarona, los W siempre encontraran las fuerzas para levantarse aun después de caer.</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b="1" dirty="0" smtClean="0">
                <a:solidFill>
                  <a:srgbClr val="FF0000"/>
                </a:solidFill>
              </a:rPr>
              <a:t>REGRESAR MENU PRINCIPAL</a:t>
            </a:r>
            <a:endParaRPr lang="es-MX" b="1" dirty="0">
              <a:solidFill>
                <a:srgbClr val="FF0000"/>
              </a:solidFill>
            </a:endParaRPr>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Letra X (activas y alegre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Rectángulo"/>
          <p:cNvSpPr/>
          <p:nvPr/>
        </p:nvSpPr>
        <p:spPr>
          <a:xfrm>
            <a:off x="1835696" y="0"/>
            <a:ext cx="3407536" cy="461665"/>
          </a:xfrm>
          <a:prstGeom prst="rect">
            <a:avLst/>
          </a:prstGeom>
        </p:spPr>
        <p:txBody>
          <a:bodyPr wrap="none">
            <a:spAutoFit/>
          </a:bodyPr>
          <a:lstStyle/>
          <a:p>
            <a:r>
              <a:rPr lang="es-MX" sz="2400" b="1" dirty="0"/>
              <a:t>Letra X (activas y alegres)</a:t>
            </a:r>
            <a:endParaRPr lang="es-MX" sz="2400" dirty="0"/>
          </a:p>
        </p:txBody>
      </p:sp>
      <p:sp>
        <p:nvSpPr>
          <p:cNvPr id="4" name="3 Rectángulo"/>
          <p:cNvSpPr/>
          <p:nvPr/>
        </p:nvSpPr>
        <p:spPr>
          <a:xfrm>
            <a:off x="2207189" y="476672"/>
            <a:ext cx="2630080" cy="923330"/>
          </a:xfrm>
          <a:prstGeom prst="rect">
            <a:avLst/>
          </a:prstGeom>
          <a:noFill/>
        </p:spPr>
        <p:txBody>
          <a:bodyPr wrap="none" lIns="91440" tIns="45720" rIns="91440" bIns="45720">
            <a:spAutoFit/>
          </a:bodyPr>
          <a:lstStyle/>
          <a:p>
            <a:pPr algn="ctr"/>
            <a:r>
              <a:rPr lang="es-ES" sz="5400" b="1" cap="none" spc="50" dirty="0" err="1"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Xiomara</a:t>
            </a:r>
            <a:endParaRPr lang="es-E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0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2555776" y="188640"/>
            <a:ext cx="2595775" cy="369332"/>
          </a:xfrm>
          <a:prstGeom prst="rect">
            <a:avLst/>
          </a:prstGeom>
        </p:spPr>
        <p:txBody>
          <a:bodyPr wrap="none">
            <a:spAutoFit/>
          </a:bodyPr>
          <a:lstStyle/>
          <a:p>
            <a:r>
              <a:rPr lang="es-MX" b="1" dirty="0"/>
              <a:t>Letra </a:t>
            </a:r>
            <a:r>
              <a:rPr lang="es-MX" b="1" dirty="0">
                <a:solidFill>
                  <a:srgbClr val="FF0000"/>
                </a:solidFill>
              </a:rPr>
              <a:t>X</a:t>
            </a:r>
            <a:r>
              <a:rPr lang="es-MX" b="1" dirty="0"/>
              <a:t> (activas y alegres)</a:t>
            </a:r>
            <a:endParaRPr lang="es-MX" dirty="0"/>
          </a:p>
        </p:txBody>
      </p:sp>
      <p:sp>
        <p:nvSpPr>
          <p:cNvPr id="3" name="2 Rectángulo"/>
          <p:cNvSpPr/>
          <p:nvPr/>
        </p:nvSpPr>
        <p:spPr>
          <a:xfrm>
            <a:off x="0" y="692696"/>
            <a:ext cx="8892480" cy="1569660"/>
          </a:xfrm>
          <a:prstGeom prst="rect">
            <a:avLst/>
          </a:prstGeom>
        </p:spPr>
        <p:txBody>
          <a:bodyPr wrap="square">
            <a:spAutoFit/>
          </a:bodyPr>
          <a:lstStyle/>
          <a:p>
            <a:pPr algn="just"/>
            <a:r>
              <a:rPr lang="es-MX" sz="2400" dirty="0"/>
              <a:t>Son personas muy talentosas y tienen la habilidad de desarrollar varias cosas al mismo tiempo por lo cual a veces se ven envueltos en varias relaciones a la vez. Son personas muy activas, muy alegres y siempre tienen una sonrisa,</a:t>
            </a:r>
          </a:p>
        </p:txBody>
      </p:sp>
      <p:sp>
        <p:nvSpPr>
          <p:cNvPr id="4" name="3 Rectángulo"/>
          <p:cNvSpPr/>
          <p:nvPr/>
        </p:nvSpPr>
        <p:spPr>
          <a:xfrm>
            <a:off x="179512" y="4221088"/>
            <a:ext cx="8640960" cy="1815882"/>
          </a:xfrm>
          <a:prstGeom prst="rect">
            <a:avLst/>
          </a:prstGeom>
        </p:spPr>
        <p:txBody>
          <a:bodyPr wrap="square">
            <a:spAutoFit/>
          </a:bodyPr>
          <a:lstStyle/>
          <a:p>
            <a:pPr algn="just"/>
            <a:r>
              <a:rPr lang="es-MX" sz="2800" dirty="0"/>
              <a:t>a veces es difícil mantenerlos atraídos por lo cual si quieres conquistar a uno de estos deberás trabajar duro ya que están sedientos de experiencias y odian la monotonía.</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b="1" dirty="0" smtClean="0">
                <a:solidFill>
                  <a:srgbClr val="FF0000"/>
                </a:solidFill>
              </a:rPr>
              <a:t>REGRESAR MENU PRINCIPAL</a:t>
            </a:r>
            <a:endParaRPr lang="es-MX" b="1" dirty="0">
              <a:solidFill>
                <a:srgbClr val="FF0000"/>
              </a:solidFill>
            </a:endParaRPr>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Letra Y (su sello personal es la independencia)"/>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2339752" y="0"/>
            <a:ext cx="4570610" cy="369332"/>
          </a:xfrm>
          <a:prstGeom prst="rect">
            <a:avLst/>
          </a:prstGeom>
        </p:spPr>
        <p:txBody>
          <a:bodyPr wrap="none">
            <a:spAutoFit/>
          </a:bodyPr>
          <a:lstStyle/>
          <a:p>
            <a:r>
              <a:rPr lang="es-MX" b="1" dirty="0"/>
              <a:t>Letra Y (su sello personal es la independencia)</a:t>
            </a:r>
            <a:endParaRPr lang="es-MX" dirty="0"/>
          </a:p>
        </p:txBody>
      </p:sp>
      <p:sp>
        <p:nvSpPr>
          <p:cNvPr id="4" name="3 Rectángulo"/>
          <p:cNvSpPr/>
          <p:nvPr/>
        </p:nvSpPr>
        <p:spPr>
          <a:xfrm>
            <a:off x="5004048" y="332656"/>
            <a:ext cx="2456442" cy="923330"/>
          </a:xfrm>
          <a:prstGeom prst="rect">
            <a:avLst/>
          </a:prstGeom>
          <a:noFill/>
        </p:spPr>
        <p:txBody>
          <a:bodyPr wrap="none" lIns="91440" tIns="45720" rIns="91440" bIns="45720">
            <a:spAutoFit/>
          </a:bodyPr>
          <a:lstStyle/>
          <a:p>
            <a:pPr algn="ctr"/>
            <a:r>
              <a:rPr lang="es-ES" sz="54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Yolanda</a:t>
            </a:r>
            <a:endParaRPr lang="es-ES" sz="54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4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2195736" y="188640"/>
            <a:ext cx="6050246" cy="461665"/>
          </a:xfrm>
          <a:prstGeom prst="rect">
            <a:avLst/>
          </a:prstGeom>
        </p:spPr>
        <p:txBody>
          <a:bodyPr wrap="none">
            <a:spAutoFit/>
          </a:bodyPr>
          <a:lstStyle/>
          <a:p>
            <a:r>
              <a:rPr lang="es-MX" sz="2400" b="1" dirty="0"/>
              <a:t>Letra </a:t>
            </a:r>
            <a:r>
              <a:rPr lang="es-MX" sz="2400" b="1" dirty="0">
                <a:solidFill>
                  <a:srgbClr val="FF0000"/>
                </a:solidFill>
              </a:rPr>
              <a:t>Y</a:t>
            </a:r>
            <a:r>
              <a:rPr lang="es-MX" sz="2400" b="1" dirty="0"/>
              <a:t> (su sello personal es la independencia)</a:t>
            </a:r>
            <a:endParaRPr lang="es-MX" sz="2400" dirty="0"/>
          </a:p>
        </p:txBody>
      </p:sp>
      <p:sp>
        <p:nvSpPr>
          <p:cNvPr id="3" name="2 Rectángulo"/>
          <p:cNvSpPr/>
          <p:nvPr/>
        </p:nvSpPr>
        <p:spPr>
          <a:xfrm>
            <a:off x="0" y="836712"/>
            <a:ext cx="8964488" cy="1938992"/>
          </a:xfrm>
          <a:prstGeom prst="rect">
            <a:avLst/>
          </a:prstGeom>
        </p:spPr>
        <p:txBody>
          <a:bodyPr wrap="square">
            <a:spAutoFit/>
          </a:bodyPr>
          <a:lstStyle/>
          <a:p>
            <a:pPr algn="ctr"/>
            <a:r>
              <a:rPr lang="es-MX" sz="2400" dirty="0"/>
              <a:t>Su sello personal es la independencia, si no se hacen a veces las cosas a su manera prefieren no saber nada del tema e intentar otra cosa. Suelen ser algo controladores, en todas las cosas que hacen incluso en algunas relaciones, son muy perfeccionistas por lo que se esmeran que todas las cosas les salgan bien.</a:t>
            </a:r>
          </a:p>
        </p:txBody>
      </p:sp>
      <p:sp>
        <p:nvSpPr>
          <p:cNvPr id="4" name="3 Rectángulo"/>
          <p:cNvSpPr/>
          <p:nvPr/>
        </p:nvSpPr>
        <p:spPr>
          <a:xfrm>
            <a:off x="251520" y="2996952"/>
            <a:ext cx="8712968" cy="3046988"/>
          </a:xfrm>
          <a:prstGeom prst="rect">
            <a:avLst/>
          </a:prstGeom>
        </p:spPr>
        <p:txBody>
          <a:bodyPr wrap="square">
            <a:spAutoFit/>
          </a:bodyPr>
          <a:lstStyle/>
          <a:p>
            <a:pPr algn="ctr"/>
            <a:r>
              <a:rPr lang="es-MX" sz="2400" dirty="0"/>
              <a:t>Se preocupan por su aspecto físico y no son conformistas por lo cual les gusta esforzarse por conseguir dinero. Sienten necesidad de demostrar que pueden ser mejores y casi siempre lo consiguen, son un poco orgullosos pero tienen un gran corazón. Tienen una mirada expresiva y la comunicación es su fuerte, tienen expresiones para cada ocasión tanto para estar con sus amistades, como para entablar conversaciones con personas importantes, a veces les cuesta aceptar criticas pero siempre intentan superarse.</a:t>
            </a:r>
          </a:p>
        </p:txBody>
      </p:sp>
      <p:sp>
        <p:nvSpPr>
          <p:cNvPr id="5" name="4 CuadroTexto"/>
          <p:cNvSpPr txBox="1"/>
          <p:nvPr/>
        </p:nvSpPr>
        <p:spPr>
          <a:xfrm>
            <a:off x="5868144" y="6021288"/>
            <a:ext cx="1872208" cy="646331"/>
          </a:xfrm>
          <a:prstGeom prst="rect">
            <a:avLst/>
          </a:prstGeom>
          <a:noFill/>
        </p:spPr>
        <p:txBody>
          <a:bodyPr wrap="square" rtlCol="0">
            <a:spAutoFit/>
          </a:bodyPr>
          <a:lstStyle/>
          <a:p>
            <a:pPr algn="ctr"/>
            <a:r>
              <a:rPr lang="es-MX" b="1" dirty="0" smtClean="0">
                <a:solidFill>
                  <a:srgbClr val="FF0000"/>
                </a:solidFill>
              </a:rPr>
              <a:t>REGRESAR MENU PRINCIPAL</a:t>
            </a:r>
            <a:endParaRPr lang="es-MX" b="1" dirty="0">
              <a:solidFill>
                <a:srgbClr val="FF0000"/>
              </a:solidFill>
            </a:endParaRPr>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Letra Z (Activas y alegre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5 Rectángulo"/>
          <p:cNvSpPr/>
          <p:nvPr/>
        </p:nvSpPr>
        <p:spPr>
          <a:xfrm>
            <a:off x="1691680" y="0"/>
            <a:ext cx="2605393" cy="369332"/>
          </a:xfrm>
          <a:prstGeom prst="rect">
            <a:avLst/>
          </a:prstGeom>
        </p:spPr>
        <p:txBody>
          <a:bodyPr wrap="none">
            <a:spAutoFit/>
          </a:bodyPr>
          <a:lstStyle/>
          <a:p>
            <a:r>
              <a:rPr lang="es-MX" b="1" dirty="0"/>
              <a:t>Letra Z (Activas y alegres)</a:t>
            </a:r>
            <a:endParaRPr lang="es-MX" dirty="0"/>
          </a:p>
        </p:txBody>
      </p:sp>
      <p:sp>
        <p:nvSpPr>
          <p:cNvPr id="4" name="3 Rectángulo"/>
          <p:cNvSpPr/>
          <p:nvPr/>
        </p:nvSpPr>
        <p:spPr>
          <a:xfrm>
            <a:off x="2267744" y="332656"/>
            <a:ext cx="1715534" cy="923330"/>
          </a:xfrm>
          <a:prstGeom prst="rect">
            <a:avLst/>
          </a:prstGeom>
          <a:noFill/>
        </p:spPr>
        <p:txBody>
          <a:bodyPr wrap="none" lIns="91440" tIns="45720" rIns="91440" bIns="45720">
            <a:spAutoFit/>
          </a:bodyPr>
          <a:lstStyle/>
          <a:p>
            <a:pPr algn="ctr"/>
            <a:r>
              <a:rPr lang="es-ES" sz="5400"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Zoyla</a:t>
            </a:r>
            <a:endParaRPr lang="es-E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4000"/>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259632" y="188640"/>
            <a:ext cx="3418756" cy="461665"/>
          </a:xfrm>
          <a:prstGeom prst="rect">
            <a:avLst/>
          </a:prstGeom>
        </p:spPr>
        <p:txBody>
          <a:bodyPr wrap="none">
            <a:spAutoFit/>
          </a:bodyPr>
          <a:lstStyle/>
          <a:p>
            <a:r>
              <a:rPr lang="es-MX" sz="2400" b="1" dirty="0"/>
              <a:t>Letra </a:t>
            </a:r>
            <a:r>
              <a:rPr lang="es-MX" sz="2400" b="1" dirty="0">
                <a:solidFill>
                  <a:srgbClr val="FF0000"/>
                </a:solidFill>
              </a:rPr>
              <a:t>Z</a:t>
            </a:r>
            <a:r>
              <a:rPr lang="es-MX" sz="2400" b="1" dirty="0"/>
              <a:t> (Activas y alegres)</a:t>
            </a:r>
            <a:endParaRPr lang="es-MX" sz="2400" dirty="0"/>
          </a:p>
        </p:txBody>
      </p:sp>
      <p:sp>
        <p:nvSpPr>
          <p:cNvPr id="3" name="2 Rectángulo"/>
          <p:cNvSpPr/>
          <p:nvPr/>
        </p:nvSpPr>
        <p:spPr>
          <a:xfrm>
            <a:off x="0" y="2564904"/>
            <a:ext cx="8712968" cy="1384995"/>
          </a:xfrm>
          <a:prstGeom prst="rect">
            <a:avLst/>
          </a:prstGeom>
        </p:spPr>
        <p:txBody>
          <a:bodyPr wrap="square">
            <a:spAutoFit/>
          </a:bodyPr>
          <a:lstStyle/>
          <a:p>
            <a:pPr algn="ctr"/>
            <a:r>
              <a:rPr lang="es-MX" sz="2800" dirty="0"/>
              <a:t>Son personas muy talentosas y tienen la habilidad de desarrollar varias cosas al mismo tiempo por lo cual a veces se ven envueltos en varias relaciones a la vez.</a:t>
            </a:r>
          </a:p>
        </p:txBody>
      </p:sp>
      <p:sp>
        <p:nvSpPr>
          <p:cNvPr id="4" name="3 Rectángulo"/>
          <p:cNvSpPr/>
          <p:nvPr/>
        </p:nvSpPr>
        <p:spPr>
          <a:xfrm>
            <a:off x="251520" y="4077072"/>
            <a:ext cx="8496944" cy="2246769"/>
          </a:xfrm>
          <a:prstGeom prst="rect">
            <a:avLst/>
          </a:prstGeom>
        </p:spPr>
        <p:txBody>
          <a:bodyPr wrap="square">
            <a:spAutoFit/>
          </a:bodyPr>
          <a:lstStyle/>
          <a:p>
            <a:pPr algn="ctr"/>
            <a:r>
              <a:rPr lang="es-MX" sz="2800" dirty="0"/>
              <a:t>Son personas muy activas, muy alegres y siempre tienen una sonrisa, a veces es difícil mantenerlos atraídos por lo cual si quieres conquistar a uno de estos deberás trabajar duro ya que están sedientos de experiencias y odian la monotonía.</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b="1" dirty="0" smtClean="0">
                <a:solidFill>
                  <a:srgbClr val="FF0000"/>
                </a:solidFill>
              </a:rPr>
              <a:t>REGRESAR MENU PRINCIPAL</a:t>
            </a:r>
            <a:endParaRPr lang="es-MX" b="1" dirty="0">
              <a:solidFill>
                <a:srgbClr val="FF0000"/>
              </a:solidFill>
            </a:endParaRPr>
          </a:p>
        </p:txBody>
      </p:sp>
      <p:sp>
        <p:nvSpPr>
          <p:cNvPr id="6" name="5 Flecha derecha">
            <a:hlinkClick r:id="rId3"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En que se basa el horoscopo chino. Leyenda!"/>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gra1"/>
          <p:cNvPicPr>
            <a:picLocks noChangeAspect="1" noChangeArrowheads="1"/>
          </p:cNvPicPr>
          <p:nvPr/>
        </p:nvPicPr>
        <p:blipFill>
          <a:blip r:embed="rId2" cstate="print">
            <a:lum bright="54000"/>
          </a:blip>
          <a:srcRect/>
          <a:stretch>
            <a:fillRect/>
          </a:stretch>
        </p:blipFill>
        <p:spPr bwMode="auto">
          <a:xfrm>
            <a:off x="0" y="0"/>
            <a:ext cx="9144000" cy="6858000"/>
          </a:xfrm>
          <a:prstGeom prst="rect">
            <a:avLst/>
          </a:prstGeom>
          <a:noFill/>
        </p:spPr>
      </p:pic>
      <p:sp>
        <p:nvSpPr>
          <p:cNvPr id="2" name="1 Rectángulo"/>
          <p:cNvSpPr/>
          <p:nvPr/>
        </p:nvSpPr>
        <p:spPr>
          <a:xfrm>
            <a:off x="179512" y="188640"/>
            <a:ext cx="8712968" cy="6863417"/>
          </a:xfrm>
          <a:prstGeom prst="rect">
            <a:avLst/>
          </a:prstGeom>
        </p:spPr>
        <p:txBody>
          <a:bodyPr wrap="square">
            <a:spAutoFit/>
          </a:bodyPr>
          <a:lstStyle/>
          <a:p>
            <a:r>
              <a:rPr lang="es-MX" sz="2000" dirty="0"/>
              <a:t>Debido a la necesidad del hombre o mejor dicho la curiosidad de conocer que será el futuro que le pasara, si tendrá buena o mala suerte, han usado muchos métodos para ello, en este caso les hablare del horóscopo chino en mi parecer es uno de los mas acertados, y se basa en que cada año corresponde un animal, y por ese animal es regido el destino del año que cursa. Conoce más y lee esta leyenda a continuación</a:t>
            </a:r>
            <a:r>
              <a:rPr lang="es-MX" sz="2000" dirty="0" smtClean="0"/>
              <a:t>:</a:t>
            </a:r>
          </a:p>
          <a:p>
            <a:endParaRPr lang="es-MX" sz="2000" dirty="0"/>
          </a:p>
          <a:p>
            <a:r>
              <a:rPr lang="es-MX" sz="2000" dirty="0" smtClean="0"/>
              <a:t>Se </a:t>
            </a:r>
            <a:r>
              <a:rPr lang="es-MX" sz="2000" dirty="0"/>
              <a:t>dice que el horóscopo chino nació cuando el buda viéndose próximo a morir llamo a todos los animales de la tierra para dejarles saber su última voluntad, para su sorpresa ese día solo fueron 12. La rata fue quien llego primero luego llegaron otros once animales: el cerdo, el caballo, el dragón, la serpiente, el buey, el mono la cabra, el gallo, el perro, el conejo y el tigre. Buda viendo la fidelidad que los animales le proclamaron al acudir a su llamado los premio convirtiéndolos en los 12 animales del zodiaco</a:t>
            </a:r>
            <a:r>
              <a:rPr lang="es-MX" sz="2000" dirty="0" smtClean="0"/>
              <a:t>.</a:t>
            </a:r>
          </a:p>
          <a:p>
            <a:endParaRPr lang="es-MX" sz="2000" dirty="0" smtClean="0"/>
          </a:p>
          <a:p>
            <a:r>
              <a:rPr lang="es-MX" sz="2000" dirty="0"/>
              <a:t>Su misión era dominar un año correspondiente lo cual su influencia seria sobre el carácter personalidad de todos aquellos que nacieran en el. Aunque eso no se basa solo por el año de nacimiento sino también por el ascendente que corresponde a la hora de nacimiento de cada persona.</a:t>
            </a:r>
          </a:p>
          <a:p>
            <a:r>
              <a:rPr lang="es-MX" sz="2000" dirty="0"/>
              <a:t>El horóscopo chino cuenta con antigüedad y tradición de 5 mil años y se basa en los años lunares.</a:t>
            </a:r>
          </a:p>
          <a:p>
            <a:endParaRPr lang="es-MX" sz="2000" dirty="0"/>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6732240" cy="6309420"/>
          </a:xfrm>
          <a:prstGeom prst="rect">
            <a:avLst/>
          </a:prstGeom>
        </p:spPr>
        <p:txBody>
          <a:bodyPr wrap="square">
            <a:spAutoFit/>
          </a:bodyPr>
          <a:lstStyle/>
          <a:p>
            <a:r>
              <a:rPr lang="es-MX" b="1" dirty="0"/>
              <a:t>Los doce animales del zodiaco: </a:t>
            </a:r>
            <a:r>
              <a:rPr lang="es-MX" b="1" dirty="0" smtClean="0"/>
              <a:t> “</a:t>
            </a:r>
            <a:r>
              <a:rPr lang="es-MX" b="1" dirty="0" smtClean="0">
                <a:solidFill>
                  <a:srgbClr val="FF0000"/>
                </a:solidFill>
              </a:rPr>
              <a:t>Clic en Nombre Animal”</a:t>
            </a:r>
          </a:p>
          <a:p>
            <a:endParaRPr lang="es-MX" dirty="0"/>
          </a:p>
          <a:p>
            <a:r>
              <a:rPr lang="es-MX" sz="1600" b="1" dirty="0">
                <a:hlinkClick r:id="rId2" action="ppaction://hlinksldjump" tooltip="rata"/>
              </a:rPr>
              <a:t>La rata</a:t>
            </a:r>
            <a:r>
              <a:rPr lang="es-MX" sz="1600" dirty="0">
                <a:hlinkClick r:id="rId2" action="ppaction://hlinksldjump" tooltip="rata"/>
              </a:rPr>
              <a:t>: </a:t>
            </a:r>
            <a:r>
              <a:rPr lang="es-MX" sz="1600" dirty="0"/>
              <a:t>1900, 1912, 1924, 1936, 1948, 1960, 1972, 1984, 1996,2008</a:t>
            </a:r>
            <a:r>
              <a:rPr lang="es-MX" sz="1600" b="1" dirty="0"/>
              <a:t/>
            </a:r>
            <a:br>
              <a:rPr lang="es-MX" sz="1600" b="1" dirty="0"/>
            </a:br>
            <a:endParaRPr lang="es-MX" sz="1600" dirty="0"/>
          </a:p>
          <a:p>
            <a:r>
              <a:rPr lang="es-MX" sz="1600" b="1" dirty="0">
                <a:hlinkClick r:id="rId3" action="ppaction://hlinksldjump" tooltip="buey"/>
              </a:rPr>
              <a:t>El buey</a:t>
            </a:r>
            <a:r>
              <a:rPr lang="es-MX" sz="1600" dirty="0">
                <a:hlinkClick r:id="rId3" action="ppaction://hlinksldjump" tooltip="buey"/>
              </a:rPr>
              <a:t>: </a:t>
            </a:r>
            <a:r>
              <a:rPr lang="es-MX" sz="1600" dirty="0"/>
              <a:t>1901,1913.1925, 1937, 1949, 1961, 1973, 1985,1997, </a:t>
            </a:r>
            <a:r>
              <a:rPr lang="es-MX" sz="1600" dirty="0" smtClean="0"/>
              <a:t>2009</a:t>
            </a:r>
          </a:p>
          <a:p>
            <a:endParaRPr lang="es-MX" sz="1600" dirty="0"/>
          </a:p>
          <a:p>
            <a:r>
              <a:rPr lang="es-MX" sz="1600" b="1" dirty="0">
                <a:hlinkClick r:id="rId4" action="ppaction://hlinksldjump" tooltip="TIGRE"/>
              </a:rPr>
              <a:t>El tigre</a:t>
            </a:r>
            <a:r>
              <a:rPr lang="es-MX" sz="1600" dirty="0">
                <a:hlinkClick r:id="rId4" action="ppaction://hlinksldjump" tooltip="TIGRE"/>
              </a:rPr>
              <a:t>: </a:t>
            </a:r>
            <a:r>
              <a:rPr lang="es-MX" sz="1600" dirty="0"/>
              <a:t>1902, 1914, 1926, 1938 1950, 1962, 1974, 1986, 1998, </a:t>
            </a:r>
            <a:r>
              <a:rPr lang="es-MX" sz="1600" dirty="0" smtClean="0"/>
              <a:t>2010</a:t>
            </a:r>
          </a:p>
          <a:p>
            <a:endParaRPr lang="es-MX" sz="1600" dirty="0"/>
          </a:p>
          <a:p>
            <a:r>
              <a:rPr lang="es-MX" sz="1600" b="1" dirty="0">
                <a:hlinkClick r:id="rId5" action="ppaction://hlinksldjump" tooltip="El conejo"/>
              </a:rPr>
              <a:t>El conejo: </a:t>
            </a:r>
            <a:r>
              <a:rPr lang="es-MX" sz="1600" dirty="0"/>
              <a:t>1903, 1915, 1927, 1939, 1951, 1963, 1975, 1987, 1999, </a:t>
            </a:r>
            <a:r>
              <a:rPr lang="es-MX" sz="1600" dirty="0" smtClean="0"/>
              <a:t>2011</a:t>
            </a:r>
          </a:p>
          <a:p>
            <a:endParaRPr lang="es-MX" sz="1600" dirty="0"/>
          </a:p>
          <a:p>
            <a:r>
              <a:rPr lang="es-MX" sz="1600" b="1" dirty="0">
                <a:hlinkClick r:id="rId6" action="ppaction://hlinksldjump" tooltip="el dragon"/>
              </a:rPr>
              <a:t>El dragón</a:t>
            </a:r>
            <a:r>
              <a:rPr lang="es-MX" sz="1600" dirty="0">
                <a:hlinkClick r:id="rId6" action="ppaction://hlinksldjump" tooltip="el dragon"/>
              </a:rPr>
              <a:t>: </a:t>
            </a:r>
            <a:r>
              <a:rPr lang="es-MX" sz="1600" dirty="0"/>
              <a:t>1904, 1916, 1928, 1940, 1952, 1964, 1976, 1988, 2000, </a:t>
            </a:r>
            <a:r>
              <a:rPr lang="es-MX" sz="1600" dirty="0" smtClean="0"/>
              <a:t>2012</a:t>
            </a:r>
          </a:p>
          <a:p>
            <a:endParaRPr lang="es-MX" sz="1600" dirty="0"/>
          </a:p>
          <a:p>
            <a:r>
              <a:rPr lang="es-MX" sz="1600" b="1" dirty="0">
                <a:hlinkClick r:id="rId7" action="ppaction://hlinksldjump" tooltip="La serpiente"/>
              </a:rPr>
              <a:t>La serpiente</a:t>
            </a:r>
            <a:r>
              <a:rPr lang="es-MX" sz="1600" b="1" dirty="0">
                <a:hlinkClick r:id="rId8" tooltip="La serpiente"/>
              </a:rPr>
              <a:t>:</a:t>
            </a:r>
            <a:r>
              <a:rPr lang="es-MX" sz="1600" b="1" dirty="0"/>
              <a:t> </a:t>
            </a:r>
            <a:r>
              <a:rPr lang="es-MX" sz="1600" dirty="0"/>
              <a:t>1905, 1917, 1929, 1941, 1953, 1965, 1977, </a:t>
            </a:r>
            <a:r>
              <a:rPr lang="es-MX" sz="1600" dirty="0" smtClean="0"/>
              <a:t>1989,2001</a:t>
            </a:r>
          </a:p>
          <a:p>
            <a:endParaRPr lang="es-MX" sz="1600" dirty="0"/>
          </a:p>
          <a:p>
            <a:r>
              <a:rPr lang="es-MX" sz="1600" b="1" dirty="0">
                <a:hlinkClick r:id="rId9" action="ppaction://hlinksldjump" tooltip="El caballo"/>
              </a:rPr>
              <a:t>El caballo: </a:t>
            </a:r>
            <a:r>
              <a:rPr lang="es-MX" sz="1600" dirty="0"/>
              <a:t>1906, 1918, 1930, 1942, 1954, 1966, 1978, 1990, </a:t>
            </a:r>
            <a:r>
              <a:rPr lang="es-MX" sz="1600" dirty="0" smtClean="0"/>
              <a:t>2002</a:t>
            </a:r>
          </a:p>
          <a:p>
            <a:endParaRPr lang="es-MX" sz="1600" dirty="0"/>
          </a:p>
          <a:p>
            <a:r>
              <a:rPr lang="es-MX" sz="1600" b="1" dirty="0">
                <a:hlinkClick r:id="rId10" action="ppaction://hlinksldjump" tooltip="cabra"/>
              </a:rPr>
              <a:t>La cabra: </a:t>
            </a:r>
            <a:r>
              <a:rPr lang="es-MX" sz="1600" dirty="0"/>
              <a:t>1907,1919.1931, 1943, 1955, 1967, 1979, 1991, </a:t>
            </a:r>
            <a:r>
              <a:rPr lang="es-MX" sz="1600" dirty="0" smtClean="0"/>
              <a:t>2003</a:t>
            </a:r>
          </a:p>
          <a:p>
            <a:endParaRPr lang="es-MX" sz="1600" dirty="0"/>
          </a:p>
          <a:p>
            <a:r>
              <a:rPr lang="es-MX" sz="1600" b="1" dirty="0">
                <a:hlinkClick r:id="rId11" action="ppaction://hlinksldjump" tooltip="El mono"/>
              </a:rPr>
              <a:t>El mono</a:t>
            </a:r>
            <a:r>
              <a:rPr lang="es-MX" sz="1600" b="1" dirty="0">
                <a:hlinkClick r:id="rId12" tooltip="El mono"/>
              </a:rPr>
              <a:t>:</a:t>
            </a:r>
            <a:r>
              <a:rPr lang="es-MX" sz="1600" b="1" dirty="0"/>
              <a:t> </a:t>
            </a:r>
            <a:r>
              <a:rPr lang="es-MX" sz="1600" dirty="0"/>
              <a:t>1908, 1920, 1932, 1944, 1956, 1968, 1980, 1992, 2004</a:t>
            </a:r>
            <a:r>
              <a:rPr lang="es-MX" sz="1600" dirty="0" smtClean="0"/>
              <a:t>.</a:t>
            </a:r>
          </a:p>
          <a:p>
            <a:endParaRPr lang="es-MX" sz="1600" dirty="0"/>
          </a:p>
          <a:p>
            <a:r>
              <a:rPr lang="es-MX" sz="1600" b="1" dirty="0">
                <a:hlinkClick r:id="rId13" action="ppaction://hlinksldjump"/>
              </a:rPr>
              <a:t>El gallo: </a:t>
            </a:r>
            <a:r>
              <a:rPr lang="es-MX" sz="1600" dirty="0"/>
              <a:t>1909, 1921, 1932, 1945, 1957, 1969, 1981, 1993, </a:t>
            </a:r>
            <a:r>
              <a:rPr lang="es-MX" sz="1600" dirty="0" smtClean="0"/>
              <a:t>2005</a:t>
            </a:r>
          </a:p>
          <a:p>
            <a:endParaRPr lang="es-MX" sz="1600" dirty="0"/>
          </a:p>
          <a:p>
            <a:r>
              <a:rPr lang="es-MX" sz="1600" b="1" dirty="0">
                <a:hlinkClick r:id="rId14" action="ppaction://hlinksldjump" tooltip="El perro"/>
              </a:rPr>
              <a:t>El perro: </a:t>
            </a:r>
            <a:r>
              <a:rPr lang="es-MX" sz="1600" dirty="0"/>
              <a:t>1910, 1922, 1933, 1946, 1958, 1970, 1982, 1994, </a:t>
            </a:r>
            <a:r>
              <a:rPr lang="es-MX" sz="1600" dirty="0" smtClean="0"/>
              <a:t>2006</a:t>
            </a:r>
          </a:p>
          <a:p>
            <a:endParaRPr lang="es-MX" sz="1600" dirty="0"/>
          </a:p>
          <a:p>
            <a:r>
              <a:rPr lang="es-MX" sz="1600" b="1" dirty="0">
                <a:hlinkClick r:id="rId15" action="ppaction://hlinksldjump" tooltip="El cerdo jabalí"/>
              </a:rPr>
              <a:t>El cerdo jabalí</a:t>
            </a:r>
            <a:r>
              <a:rPr lang="es-MX" sz="1600" b="1" dirty="0">
                <a:hlinkClick r:id="rId16" tooltip="El cerdo jabalí"/>
              </a:rPr>
              <a:t>:</a:t>
            </a:r>
            <a:r>
              <a:rPr lang="es-MX" sz="1600" dirty="0"/>
              <a:t> 1911, 1923, 1934, 1959, 1971,1983, 1995, 2007</a:t>
            </a:r>
          </a:p>
        </p:txBody>
      </p:sp>
      <p:pic>
        <p:nvPicPr>
          <p:cNvPr id="29698" name="Picture 2" descr="http://www.museo-oriental.es/imagenes/didactica/China,%20una%20cultura%20milenaria/El%20Calendario%20Chino,%20solar%20y%20Lunar.jpg"/>
          <p:cNvPicPr>
            <a:picLocks noChangeAspect="1" noChangeArrowheads="1"/>
          </p:cNvPicPr>
          <p:nvPr/>
        </p:nvPicPr>
        <p:blipFill>
          <a:blip r:embed="rId17" cstate="print"/>
          <a:srcRect/>
          <a:stretch>
            <a:fillRect/>
          </a:stretch>
        </p:blipFill>
        <p:spPr bwMode="auto">
          <a:xfrm>
            <a:off x="6228184" y="0"/>
            <a:ext cx="2915816" cy="6858000"/>
          </a:xfrm>
          <a:prstGeom prst="rect">
            <a:avLst/>
          </a:prstGeom>
          <a:noFill/>
        </p:spPr>
      </p:pic>
      <p:sp>
        <p:nvSpPr>
          <p:cNvPr id="4" name="3 CuadroTexto"/>
          <p:cNvSpPr txBox="1"/>
          <p:nvPr/>
        </p:nvSpPr>
        <p:spPr>
          <a:xfrm>
            <a:off x="3491880" y="6211669"/>
            <a:ext cx="1872208" cy="646331"/>
          </a:xfrm>
          <a:prstGeom prst="rect">
            <a:avLst/>
          </a:prstGeom>
          <a:noFill/>
        </p:spPr>
        <p:txBody>
          <a:bodyPr wrap="square" rtlCol="0">
            <a:spAutoFit/>
          </a:bodyPr>
          <a:lstStyle/>
          <a:p>
            <a:pPr algn="ctr"/>
            <a:r>
              <a:rPr lang="es-MX" b="1" dirty="0" smtClean="0">
                <a:solidFill>
                  <a:srgbClr val="FF0000"/>
                </a:solidFill>
              </a:rPr>
              <a:t>REGRESAR MENU PRINCIPAL</a:t>
            </a:r>
            <a:endParaRPr lang="es-MX" b="1" dirty="0">
              <a:solidFill>
                <a:srgbClr val="FF0000"/>
              </a:solidFill>
            </a:endParaRPr>
          </a:p>
        </p:txBody>
      </p:sp>
      <p:sp>
        <p:nvSpPr>
          <p:cNvPr id="5" name="4 Flecha derecha">
            <a:hlinkClick r:id="rId18" action="ppaction://hlinksldjump"/>
          </p:cNvPr>
          <p:cNvSpPr/>
          <p:nvPr/>
        </p:nvSpPr>
        <p:spPr>
          <a:xfrm>
            <a:off x="5436096" y="6309320"/>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La rata (1912 - 1924 - 1936 - 1948 - 1960 - 1972 - 1984 -1996)"/>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3528" y="188640"/>
            <a:ext cx="8280920" cy="369332"/>
          </a:xfrm>
          <a:prstGeom prst="rect">
            <a:avLst/>
          </a:prstGeom>
        </p:spPr>
        <p:txBody>
          <a:bodyPr wrap="square">
            <a:spAutoFit/>
          </a:bodyPr>
          <a:lstStyle/>
          <a:p>
            <a:r>
              <a:rPr lang="it-IT" b="1" dirty="0"/>
              <a:t>La rata </a:t>
            </a:r>
            <a:r>
              <a:rPr lang="it-IT" b="1" dirty="0" smtClean="0"/>
              <a:t>Nacidos Año (1912 </a:t>
            </a:r>
            <a:r>
              <a:rPr lang="it-IT" b="1" dirty="0"/>
              <a:t>– 1924 – 1936 – 1948 – 1960 – 1972 – 1984 -1996)</a:t>
            </a:r>
            <a:endParaRPr lang="es-MX" dirty="0"/>
          </a:p>
        </p:txBody>
      </p:sp>
      <p:sp>
        <p:nvSpPr>
          <p:cNvPr id="3" name="2 Rectángulo"/>
          <p:cNvSpPr/>
          <p:nvPr/>
        </p:nvSpPr>
        <p:spPr>
          <a:xfrm>
            <a:off x="2267744" y="764704"/>
            <a:ext cx="6336704" cy="1477328"/>
          </a:xfrm>
          <a:prstGeom prst="rect">
            <a:avLst/>
          </a:prstGeom>
        </p:spPr>
        <p:txBody>
          <a:bodyPr wrap="square">
            <a:spAutoFit/>
          </a:bodyPr>
          <a:lstStyle/>
          <a:p>
            <a:pPr algn="ctr"/>
            <a:r>
              <a:rPr lang="es-MX" dirty="0"/>
              <a:t>Este año será de grandes cambios y oportunidades para las ratas, la suerte estará de tu lado. Rata deja de soñar y cumple tus sueños todo se dará para ello, el momento adecuado, las personas indicadas todo estará en sincronía para que cumplas lo que desees.</a:t>
            </a:r>
          </a:p>
        </p:txBody>
      </p:sp>
      <p:sp>
        <p:nvSpPr>
          <p:cNvPr id="4" name="3 Rectángulo"/>
          <p:cNvSpPr/>
          <p:nvPr/>
        </p:nvSpPr>
        <p:spPr>
          <a:xfrm>
            <a:off x="323528" y="2780928"/>
            <a:ext cx="8352928" cy="2031325"/>
          </a:xfrm>
          <a:prstGeom prst="rect">
            <a:avLst/>
          </a:prstGeom>
        </p:spPr>
        <p:txBody>
          <a:bodyPr wrap="square">
            <a:spAutoFit/>
          </a:bodyPr>
          <a:lstStyle/>
          <a:p>
            <a:r>
              <a:rPr lang="es-MX" dirty="0"/>
              <a:t>Alinea las circunstancias y saca el mejor provecho de cada situación, no te des por vencido ya que también habrán quienes quieren truncar tus propósitos por lo cual estarás mas susceptible y predispuesto a estar envuelto en discusiones, pero no dejes de luchar</a:t>
            </a:r>
            <a:r>
              <a:rPr lang="es-MX" dirty="0" smtClean="0"/>
              <a:t>.</a:t>
            </a:r>
          </a:p>
          <a:p>
            <a:endParaRPr lang="es-MX" dirty="0"/>
          </a:p>
          <a:p>
            <a:r>
              <a:rPr lang="es-MX" dirty="0"/>
              <a:t>No olviden la humildad ante todo. Evite estar demasiado estresado. En cuanto al amor el llegara solo deséalo y abre tu mente y corazón. Humildad y oportunidades</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6" name="5 Flecha derecha">
            <a:hlinkClick r:id="rId2"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7" name="6 CuadroTexto"/>
          <p:cNvSpPr txBox="1"/>
          <p:nvPr/>
        </p:nvSpPr>
        <p:spPr>
          <a:xfrm>
            <a:off x="539552" y="6093296"/>
            <a:ext cx="1872208" cy="646331"/>
          </a:xfrm>
          <a:prstGeom prst="rect">
            <a:avLst/>
          </a:prstGeom>
          <a:noFill/>
        </p:spPr>
        <p:txBody>
          <a:bodyPr wrap="square" rtlCol="0">
            <a:spAutoFit/>
          </a:bodyPr>
          <a:lstStyle/>
          <a:p>
            <a:pPr algn="ctr"/>
            <a:r>
              <a:rPr lang="es-MX" dirty="0" smtClean="0"/>
              <a:t>REGRESAR MENU </a:t>
            </a:r>
          </a:p>
          <a:p>
            <a:pPr algn="ctr"/>
            <a:r>
              <a:rPr lang="es-MX" dirty="0" smtClean="0"/>
              <a:t>ANIMALES</a:t>
            </a:r>
            <a:endParaRPr lang="es-MX" dirty="0"/>
          </a:p>
        </p:txBody>
      </p:sp>
      <p:sp>
        <p:nvSpPr>
          <p:cNvPr id="8" name="7 Flecha arriba">
            <a:hlinkClick r:id="rId3" action="ppaction://hlinksldjump"/>
          </p:cNvPr>
          <p:cNvSpPr/>
          <p:nvPr/>
        </p:nvSpPr>
        <p:spPr>
          <a:xfrm>
            <a:off x="2555776" y="6093296"/>
            <a:ext cx="576064" cy="57606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7650" name="Picture 2" descr="Gifs animados Animales - Imagenes animadas de Animales">
            <a:hlinkClick r:id="rId4"/>
          </p:cNvPr>
          <p:cNvPicPr>
            <a:picLocks noChangeAspect="1" noChangeArrowheads="1" noCrop="1"/>
          </p:cNvPicPr>
          <p:nvPr/>
        </p:nvPicPr>
        <p:blipFill>
          <a:blip r:embed="rId5" cstate="print"/>
          <a:srcRect/>
          <a:stretch>
            <a:fillRect/>
          </a:stretch>
        </p:blipFill>
        <p:spPr bwMode="auto">
          <a:xfrm>
            <a:off x="3563888" y="4941168"/>
            <a:ext cx="1944216" cy="1786578"/>
          </a:xfrm>
          <a:prstGeom prst="rect">
            <a:avLst/>
          </a:prstGeom>
          <a:noFill/>
        </p:spPr>
      </p:pic>
      <p:pic>
        <p:nvPicPr>
          <p:cNvPr id="27652" name="Picture 4" descr="Gifs animados Animales - Imagenes animadas de Animales">
            <a:hlinkClick r:id="rId4"/>
          </p:cNvPr>
          <p:cNvPicPr>
            <a:picLocks noChangeAspect="1" noChangeArrowheads="1" noCrop="1"/>
          </p:cNvPicPr>
          <p:nvPr/>
        </p:nvPicPr>
        <p:blipFill>
          <a:blip r:embed="rId6" cstate="print"/>
          <a:srcRect/>
          <a:stretch>
            <a:fillRect/>
          </a:stretch>
        </p:blipFill>
        <p:spPr bwMode="auto">
          <a:xfrm>
            <a:off x="179512" y="764704"/>
            <a:ext cx="2076450" cy="1584176"/>
          </a:xfrm>
          <a:prstGeom prst="rect">
            <a:avLst/>
          </a:prstGeom>
          <a:noFill/>
        </p:spPr>
      </p:pic>
      <p:pic>
        <p:nvPicPr>
          <p:cNvPr id="27654" name="Picture 6" descr="http://www.gif-anime-gratuit.com/gif-anime-gratuit/animaux/rats/rat009.gif"/>
          <p:cNvPicPr>
            <a:picLocks noChangeAspect="1" noChangeArrowheads="1"/>
          </p:cNvPicPr>
          <p:nvPr/>
        </p:nvPicPr>
        <p:blipFill>
          <a:blip r:embed="rId7" cstate="print"/>
          <a:srcRect/>
          <a:stretch>
            <a:fillRect/>
          </a:stretch>
        </p:blipFill>
        <p:spPr bwMode="auto">
          <a:xfrm>
            <a:off x="7020272" y="1772816"/>
            <a:ext cx="1428750" cy="952500"/>
          </a:xfrm>
          <a:prstGeom prst="rect">
            <a:avLst/>
          </a:prstGeom>
          <a:noFill/>
        </p:spPr>
      </p:pic>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El buey (1901,1913.1925, 1937, 1949, 1961, 1973, 1985,1997, 2009)"/>
          <p:cNvPicPr>
            <a:picLocks noChangeAspect="1" noChangeArrowheads="1"/>
          </p:cNvPicPr>
          <p:nvPr/>
        </p:nvPicPr>
        <p:blipFill>
          <a:blip r:embed="rId2" cstate="print"/>
          <a:srcRect/>
          <a:stretch>
            <a:fillRect/>
          </a:stretch>
        </p:blipFill>
        <p:spPr bwMode="auto">
          <a:xfrm>
            <a:off x="0" y="0"/>
            <a:ext cx="9144000" cy="6669360"/>
          </a:xfrm>
          <a:prstGeom prst="rect">
            <a:avLst/>
          </a:prstGeom>
          <a:noFill/>
        </p:spPr>
      </p:pic>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9512" y="0"/>
            <a:ext cx="8640960" cy="369332"/>
          </a:xfrm>
          <a:prstGeom prst="rect">
            <a:avLst/>
          </a:prstGeom>
        </p:spPr>
        <p:txBody>
          <a:bodyPr wrap="square">
            <a:spAutoFit/>
          </a:bodyPr>
          <a:lstStyle/>
          <a:p>
            <a:r>
              <a:rPr lang="es-MX" b="1" dirty="0"/>
              <a:t>El buey </a:t>
            </a:r>
            <a:r>
              <a:rPr lang="es-MX" b="1" dirty="0" smtClean="0"/>
              <a:t> Nacidos Año (1901,1913.1925</a:t>
            </a:r>
            <a:r>
              <a:rPr lang="es-MX" b="1" dirty="0"/>
              <a:t>, 1937, 1949, 1961, 1973, 1985,1997, 2009)</a:t>
            </a:r>
            <a:endParaRPr lang="es-MX" dirty="0"/>
          </a:p>
        </p:txBody>
      </p:sp>
      <p:sp>
        <p:nvSpPr>
          <p:cNvPr id="3" name="2 Rectángulo"/>
          <p:cNvSpPr/>
          <p:nvPr/>
        </p:nvSpPr>
        <p:spPr>
          <a:xfrm>
            <a:off x="2339752" y="620688"/>
            <a:ext cx="6804248" cy="1631216"/>
          </a:xfrm>
          <a:prstGeom prst="rect">
            <a:avLst/>
          </a:prstGeom>
        </p:spPr>
        <p:txBody>
          <a:bodyPr wrap="square">
            <a:spAutoFit/>
          </a:bodyPr>
          <a:lstStyle/>
          <a:p>
            <a:pPr algn="ctr"/>
            <a:r>
              <a:rPr lang="es-MX" sz="2000" dirty="0"/>
              <a:t>La buena suerte estará de su lado. Dedique más tiempo a su relación de pareja y a la diversión. Debe controlar su mal humor que a veces saca a relucir y se evitara disgustos. Sera un año productivo donde si se esfuerza podrá conseguir aquello que desea, el dinero no le sobrará pero tampoco le hará falta.</a:t>
            </a:r>
          </a:p>
        </p:txBody>
      </p:sp>
      <p:sp>
        <p:nvSpPr>
          <p:cNvPr id="4" name="3 Rectángulo"/>
          <p:cNvSpPr/>
          <p:nvPr/>
        </p:nvSpPr>
        <p:spPr>
          <a:xfrm>
            <a:off x="467544" y="2924944"/>
            <a:ext cx="8064896" cy="1015663"/>
          </a:xfrm>
          <a:prstGeom prst="rect">
            <a:avLst/>
          </a:prstGeom>
        </p:spPr>
        <p:txBody>
          <a:bodyPr wrap="square">
            <a:spAutoFit/>
          </a:bodyPr>
          <a:lstStyle/>
          <a:p>
            <a:r>
              <a:rPr lang="es-MX" sz="2000" dirty="0"/>
              <a:t>Cuide su salud y sobre todo valora las personas que tienes al lado. Sera un año productivo Rodeado de gente ya que su vida social se activara a partir de mitad de año. Esfuerzo, dedicación y amor.</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6" name="5 Flecha derecha">
            <a:hlinkClick r:id="rId2"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7" name="6 CuadroTexto"/>
          <p:cNvSpPr txBox="1"/>
          <p:nvPr/>
        </p:nvSpPr>
        <p:spPr>
          <a:xfrm>
            <a:off x="539552" y="6093296"/>
            <a:ext cx="1872208" cy="646331"/>
          </a:xfrm>
          <a:prstGeom prst="rect">
            <a:avLst/>
          </a:prstGeom>
          <a:noFill/>
        </p:spPr>
        <p:txBody>
          <a:bodyPr wrap="square" rtlCol="0">
            <a:spAutoFit/>
          </a:bodyPr>
          <a:lstStyle/>
          <a:p>
            <a:pPr algn="ctr"/>
            <a:r>
              <a:rPr lang="es-MX" dirty="0" smtClean="0"/>
              <a:t>REGRESAR MENU </a:t>
            </a:r>
          </a:p>
          <a:p>
            <a:pPr algn="ctr"/>
            <a:r>
              <a:rPr lang="es-MX" dirty="0" smtClean="0"/>
              <a:t>ANIMALES</a:t>
            </a:r>
            <a:endParaRPr lang="es-MX" dirty="0"/>
          </a:p>
        </p:txBody>
      </p:sp>
      <p:sp>
        <p:nvSpPr>
          <p:cNvPr id="8" name="7 Flecha arriba">
            <a:hlinkClick r:id="rId3" action="ppaction://hlinksldjump"/>
          </p:cNvPr>
          <p:cNvSpPr/>
          <p:nvPr/>
        </p:nvSpPr>
        <p:spPr>
          <a:xfrm>
            <a:off x="2555776" y="6093296"/>
            <a:ext cx="576064" cy="57606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5602" name="Picture 2" descr="http://www.taiwanembassy.org/public/Data/912123261853.gif"/>
          <p:cNvPicPr>
            <a:picLocks noChangeAspect="1" noChangeArrowheads="1"/>
          </p:cNvPicPr>
          <p:nvPr/>
        </p:nvPicPr>
        <p:blipFill>
          <a:blip r:embed="rId4" cstate="print"/>
          <a:srcRect/>
          <a:stretch>
            <a:fillRect/>
          </a:stretch>
        </p:blipFill>
        <p:spPr bwMode="auto">
          <a:xfrm>
            <a:off x="3707904" y="4077072"/>
            <a:ext cx="1625195" cy="2646860"/>
          </a:xfrm>
          <a:prstGeom prst="rect">
            <a:avLst/>
          </a:prstGeom>
          <a:noFill/>
        </p:spPr>
      </p:pic>
      <p:pic>
        <p:nvPicPr>
          <p:cNvPr id="25604" name="Picture 4" descr="http://buenbuey.com/buey.gif"/>
          <p:cNvPicPr>
            <a:picLocks noChangeAspect="1" noChangeArrowheads="1"/>
          </p:cNvPicPr>
          <p:nvPr/>
        </p:nvPicPr>
        <p:blipFill>
          <a:blip r:embed="rId5" cstate="print"/>
          <a:srcRect/>
          <a:stretch>
            <a:fillRect/>
          </a:stretch>
        </p:blipFill>
        <p:spPr bwMode="auto">
          <a:xfrm>
            <a:off x="0" y="548680"/>
            <a:ext cx="2463337" cy="2401863"/>
          </a:xfrm>
          <a:prstGeom prst="rect">
            <a:avLst/>
          </a:prstGeom>
          <a:noFill/>
        </p:spPr>
      </p:pic>
      <p:pic>
        <p:nvPicPr>
          <p:cNvPr id="25608" name="Picture 8" descr="http://www.gifmania.com.mx/mamiferos/toros/bukismataht.gif"/>
          <p:cNvPicPr>
            <a:picLocks noChangeAspect="1" noChangeArrowheads="1" noCrop="1"/>
          </p:cNvPicPr>
          <p:nvPr/>
        </p:nvPicPr>
        <p:blipFill>
          <a:blip r:embed="rId6" cstate="print"/>
          <a:srcRect/>
          <a:stretch>
            <a:fillRect/>
          </a:stretch>
        </p:blipFill>
        <p:spPr bwMode="auto">
          <a:xfrm>
            <a:off x="6516216" y="3861048"/>
            <a:ext cx="1617340" cy="1296144"/>
          </a:xfrm>
          <a:prstGeom prst="rect">
            <a:avLst/>
          </a:prstGeom>
          <a:noFill/>
        </p:spPr>
      </p:pic>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2" descr="El tigre (1902, 1914, 1926, 1938 1950, 1962, 1974, 1986, 1998, 2010)"/>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9512" y="0"/>
            <a:ext cx="8784976" cy="400110"/>
          </a:xfrm>
          <a:prstGeom prst="rect">
            <a:avLst/>
          </a:prstGeom>
        </p:spPr>
        <p:txBody>
          <a:bodyPr wrap="square">
            <a:spAutoFit/>
          </a:bodyPr>
          <a:lstStyle/>
          <a:p>
            <a:pPr algn="ctr"/>
            <a:r>
              <a:rPr lang="es-MX" sz="2000" b="1" dirty="0"/>
              <a:t>El </a:t>
            </a:r>
            <a:r>
              <a:rPr lang="es-MX" sz="2000" b="1" dirty="0" smtClean="0"/>
              <a:t>tigre Nacidos Año </a:t>
            </a:r>
            <a:r>
              <a:rPr lang="es-MX" sz="2000" b="1" dirty="0"/>
              <a:t>(1902, 1914, 1926, 1938 1950, 1962, 1974, 1986, 1998, 2010)</a:t>
            </a:r>
            <a:endParaRPr lang="es-MX" sz="2000" dirty="0"/>
          </a:p>
        </p:txBody>
      </p:sp>
      <p:sp>
        <p:nvSpPr>
          <p:cNvPr id="3" name="2 Rectángulo"/>
          <p:cNvSpPr/>
          <p:nvPr/>
        </p:nvSpPr>
        <p:spPr>
          <a:xfrm>
            <a:off x="0" y="908720"/>
            <a:ext cx="6120680" cy="1569660"/>
          </a:xfrm>
          <a:prstGeom prst="rect">
            <a:avLst/>
          </a:prstGeom>
        </p:spPr>
        <p:txBody>
          <a:bodyPr wrap="square">
            <a:spAutoFit/>
          </a:bodyPr>
          <a:lstStyle/>
          <a:p>
            <a:pPr algn="ctr"/>
            <a:r>
              <a:rPr lang="es-MX" sz="2400" dirty="0"/>
              <a:t>Este año para el tigre le esperan grandes movimientos y cambios, ya sea de casa o trabajo, y existe la posibilidad de realizar un viaje.</a:t>
            </a:r>
          </a:p>
        </p:txBody>
      </p:sp>
      <p:sp>
        <p:nvSpPr>
          <p:cNvPr id="4" name="3 Rectángulo"/>
          <p:cNvSpPr/>
          <p:nvPr/>
        </p:nvSpPr>
        <p:spPr>
          <a:xfrm>
            <a:off x="0" y="3356992"/>
            <a:ext cx="8784976" cy="1938992"/>
          </a:xfrm>
          <a:prstGeom prst="rect">
            <a:avLst/>
          </a:prstGeom>
        </p:spPr>
        <p:txBody>
          <a:bodyPr wrap="square">
            <a:spAutoFit/>
          </a:bodyPr>
          <a:lstStyle/>
          <a:p>
            <a:pPr algn="ctr"/>
            <a:r>
              <a:rPr lang="es-MX" sz="2400" dirty="0"/>
              <a:t>Todos sus aspectos en su vida serán ascendentes. Deberán ser prudentes y pensar antes de actuar. No pierdan la vista de sus objetivos este año estarán cerca de alcanzarlos, aunque para ello requerirán de esfuerzo. Es un buen año para los tigres el amor puede florecer este año y enamorarse. Prudencia y esfuerzo.</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6" name="5 Flecha derecha">
            <a:hlinkClick r:id="rId2"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7" name="6 CuadroTexto"/>
          <p:cNvSpPr txBox="1"/>
          <p:nvPr/>
        </p:nvSpPr>
        <p:spPr>
          <a:xfrm>
            <a:off x="539552" y="6093296"/>
            <a:ext cx="1872208" cy="646331"/>
          </a:xfrm>
          <a:prstGeom prst="rect">
            <a:avLst/>
          </a:prstGeom>
          <a:noFill/>
        </p:spPr>
        <p:txBody>
          <a:bodyPr wrap="square" rtlCol="0">
            <a:spAutoFit/>
          </a:bodyPr>
          <a:lstStyle/>
          <a:p>
            <a:pPr algn="ctr"/>
            <a:r>
              <a:rPr lang="es-MX" dirty="0" smtClean="0"/>
              <a:t>REGRESAR MENU </a:t>
            </a:r>
          </a:p>
          <a:p>
            <a:pPr algn="ctr"/>
            <a:r>
              <a:rPr lang="es-MX" dirty="0" smtClean="0"/>
              <a:t>ANIMALES</a:t>
            </a:r>
            <a:endParaRPr lang="es-MX" dirty="0"/>
          </a:p>
        </p:txBody>
      </p:sp>
      <p:sp>
        <p:nvSpPr>
          <p:cNvPr id="8" name="7 Flecha arriba">
            <a:hlinkClick r:id="rId3" action="ppaction://hlinksldjump"/>
          </p:cNvPr>
          <p:cNvSpPr/>
          <p:nvPr/>
        </p:nvSpPr>
        <p:spPr>
          <a:xfrm>
            <a:off x="2555776" y="6093296"/>
            <a:ext cx="576064" cy="57606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3554" name="Picture 2" descr="http://www.design-paradis.com/Creations/gifs/tigres/AA2008pl3.gif"/>
          <p:cNvPicPr>
            <a:picLocks noChangeAspect="1" noChangeArrowheads="1" noCrop="1"/>
          </p:cNvPicPr>
          <p:nvPr/>
        </p:nvPicPr>
        <p:blipFill>
          <a:blip r:embed="rId4" cstate="print"/>
          <a:srcRect/>
          <a:stretch>
            <a:fillRect/>
          </a:stretch>
        </p:blipFill>
        <p:spPr bwMode="auto">
          <a:xfrm>
            <a:off x="5687204" y="332656"/>
            <a:ext cx="3456796" cy="3096344"/>
          </a:xfrm>
          <a:prstGeom prst="rect">
            <a:avLst/>
          </a:prstGeom>
          <a:noFill/>
        </p:spPr>
      </p:pic>
      <p:pic>
        <p:nvPicPr>
          <p:cNvPr id="23556" name="Picture 4" descr="bengal_tiger_looking_md_wht.gif (11930 bytes)"/>
          <p:cNvPicPr>
            <a:picLocks noChangeAspect="1" noChangeArrowheads="1" noCrop="1"/>
          </p:cNvPicPr>
          <p:nvPr/>
        </p:nvPicPr>
        <p:blipFill>
          <a:blip r:embed="rId5" cstate="print"/>
          <a:srcRect/>
          <a:stretch>
            <a:fillRect/>
          </a:stretch>
        </p:blipFill>
        <p:spPr bwMode="auto">
          <a:xfrm>
            <a:off x="3563888" y="5157192"/>
            <a:ext cx="1584176" cy="1584177"/>
          </a:xfrm>
          <a:prstGeom prst="rect">
            <a:avLst/>
          </a:prstGeom>
          <a:noFill/>
        </p:spPr>
      </p:pic>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El conejo (1915, 1927, 1939, 1951, 1963, 1975, 1987,1999)"/>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47664" y="116632"/>
            <a:ext cx="7200800" cy="369332"/>
          </a:xfrm>
          <a:prstGeom prst="rect">
            <a:avLst/>
          </a:prstGeom>
        </p:spPr>
        <p:txBody>
          <a:bodyPr wrap="square">
            <a:spAutoFit/>
          </a:bodyPr>
          <a:lstStyle/>
          <a:p>
            <a:pPr algn="ctr"/>
            <a:r>
              <a:rPr lang="es-MX" b="1" dirty="0"/>
              <a:t>El </a:t>
            </a:r>
            <a:r>
              <a:rPr lang="es-MX" b="1" dirty="0" smtClean="0"/>
              <a:t>conejo Nacidos Año </a:t>
            </a:r>
            <a:r>
              <a:rPr lang="es-MX" b="1" dirty="0"/>
              <a:t>(1915, 1927, 1939, 1951, 1963, 1975, 1987,1999)</a:t>
            </a:r>
            <a:endParaRPr lang="es-MX" dirty="0"/>
          </a:p>
        </p:txBody>
      </p:sp>
      <p:sp>
        <p:nvSpPr>
          <p:cNvPr id="3" name="2 Rectángulo"/>
          <p:cNvSpPr/>
          <p:nvPr/>
        </p:nvSpPr>
        <p:spPr>
          <a:xfrm>
            <a:off x="179512" y="1412776"/>
            <a:ext cx="8496944" cy="1015663"/>
          </a:xfrm>
          <a:prstGeom prst="rect">
            <a:avLst/>
          </a:prstGeom>
        </p:spPr>
        <p:txBody>
          <a:bodyPr wrap="square">
            <a:spAutoFit/>
          </a:bodyPr>
          <a:lstStyle/>
          <a:p>
            <a:pPr algn="ctr"/>
            <a:r>
              <a:rPr lang="es-MX" sz="2000" dirty="0"/>
              <a:t>Este será un buen año en el aspecto romántico, contarán con la bendición de Hong Luan que en la mitología griega es la estrella más poderosa en relaciones amorosas así que los asuntos del corazón florecerán este año.</a:t>
            </a:r>
          </a:p>
        </p:txBody>
      </p:sp>
      <p:sp>
        <p:nvSpPr>
          <p:cNvPr id="4" name="3 Rectángulo"/>
          <p:cNvSpPr/>
          <p:nvPr/>
        </p:nvSpPr>
        <p:spPr>
          <a:xfrm>
            <a:off x="251520" y="3645024"/>
            <a:ext cx="8712968" cy="1323439"/>
          </a:xfrm>
          <a:prstGeom prst="rect">
            <a:avLst/>
          </a:prstGeom>
        </p:spPr>
        <p:txBody>
          <a:bodyPr wrap="square">
            <a:spAutoFit/>
          </a:bodyPr>
          <a:lstStyle/>
          <a:p>
            <a:r>
              <a:rPr lang="es-MX" sz="2000" dirty="0"/>
              <a:t>Estarán rodeados de amor de todos sus seres queridos es probable que puedan casarse este año. En las finanzas se ve estabilidad, aunque mira en el ámbito laboral personas que te rodean ya que puedes ser víctima de las envidias. Amor es la palabra que define este año para ti. Tus números de suerte 13, 8, 15, 24.</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6" name="5 Flecha derecha">
            <a:hlinkClick r:id="rId2"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7" name="6 CuadroTexto"/>
          <p:cNvSpPr txBox="1"/>
          <p:nvPr/>
        </p:nvSpPr>
        <p:spPr>
          <a:xfrm>
            <a:off x="539552" y="6093296"/>
            <a:ext cx="1872208" cy="646331"/>
          </a:xfrm>
          <a:prstGeom prst="rect">
            <a:avLst/>
          </a:prstGeom>
          <a:noFill/>
        </p:spPr>
        <p:txBody>
          <a:bodyPr wrap="square" rtlCol="0">
            <a:spAutoFit/>
          </a:bodyPr>
          <a:lstStyle/>
          <a:p>
            <a:pPr algn="ctr"/>
            <a:r>
              <a:rPr lang="es-MX" dirty="0" smtClean="0"/>
              <a:t>REGRESAR MENU </a:t>
            </a:r>
          </a:p>
          <a:p>
            <a:pPr algn="ctr"/>
            <a:r>
              <a:rPr lang="es-MX" dirty="0" smtClean="0"/>
              <a:t>ANIMALES</a:t>
            </a:r>
            <a:endParaRPr lang="es-MX" dirty="0"/>
          </a:p>
        </p:txBody>
      </p:sp>
      <p:sp>
        <p:nvSpPr>
          <p:cNvPr id="8" name="7 Flecha arriba">
            <a:hlinkClick r:id="rId3" action="ppaction://hlinksldjump"/>
          </p:cNvPr>
          <p:cNvSpPr/>
          <p:nvPr/>
        </p:nvSpPr>
        <p:spPr>
          <a:xfrm>
            <a:off x="2555776" y="6093296"/>
            <a:ext cx="576064" cy="57606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1506" name="Picture 2" descr="http://www.gifss.com/animales/conejos/conejo.gif"/>
          <p:cNvPicPr>
            <a:picLocks noChangeAspect="1" noChangeArrowheads="1" noCrop="1"/>
          </p:cNvPicPr>
          <p:nvPr/>
        </p:nvPicPr>
        <p:blipFill>
          <a:blip r:embed="rId4" cstate="print"/>
          <a:srcRect/>
          <a:stretch>
            <a:fillRect/>
          </a:stretch>
        </p:blipFill>
        <p:spPr bwMode="auto">
          <a:xfrm>
            <a:off x="0" y="0"/>
            <a:ext cx="1407806" cy="1340768"/>
          </a:xfrm>
          <a:prstGeom prst="rect">
            <a:avLst/>
          </a:prstGeom>
          <a:noFill/>
        </p:spPr>
      </p:pic>
      <p:pic>
        <p:nvPicPr>
          <p:cNvPr id="21508" name="Picture 4" descr="Conejo"/>
          <p:cNvPicPr>
            <a:picLocks noChangeAspect="1" noChangeArrowheads="1"/>
          </p:cNvPicPr>
          <p:nvPr/>
        </p:nvPicPr>
        <p:blipFill>
          <a:blip r:embed="rId5" cstate="print"/>
          <a:srcRect/>
          <a:stretch>
            <a:fillRect/>
          </a:stretch>
        </p:blipFill>
        <p:spPr bwMode="auto">
          <a:xfrm>
            <a:off x="3707904" y="5069001"/>
            <a:ext cx="1872208" cy="1788999"/>
          </a:xfrm>
          <a:prstGeom prst="rect">
            <a:avLst/>
          </a:prstGeom>
          <a:noFill/>
        </p:spPr>
      </p:pic>
      <p:pic>
        <p:nvPicPr>
          <p:cNvPr id="21510" name="Picture 6" descr="http://www.pekegifs.com/imganimales/granja/conejito.gif"/>
          <p:cNvPicPr>
            <a:picLocks noChangeAspect="1" noChangeArrowheads="1" noCrop="1"/>
          </p:cNvPicPr>
          <p:nvPr/>
        </p:nvPicPr>
        <p:blipFill>
          <a:blip r:embed="rId6" cstate="print"/>
          <a:srcRect/>
          <a:stretch>
            <a:fillRect/>
          </a:stretch>
        </p:blipFill>
        <p:spPr bwMode="auto">
          <a:xfrm>
            <a:off x="251520" y="2348880"/>
            <a:ext cx="981075" cy="1238250"/>
          </a:xfrm>
          <a:prstGeom prst="rect">
            <a:avLst/>
          </a:prstGeom>
          <a:noFill/>
        </p:spPr>
      </p:pic>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Picture 2" descr="El dragón (1916 - 1928 - 1940 - 1952 - 1964 - 1976 - 1988 -2000- 2012)"/>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1520" y="188640"/>
            <a:ext cx="8640960" cy="369332"/>
          </a:xfrm>
          <a:prstGeom prst="rect">
            <a:avLst/>
          </a:prstGeom>
        </p:spPr>
        <p:txBody>
          <a:bodyPr wrap="square">
            <a:spAutoFit/>
          </a:bodyPr>
          <a:lstStyle/>
          <a:p>
            <a:r>
              <a:rPr lang="es-MX" b="1" dirty="0"/>
              <a:t>El dragón </a:t>
            </a:r>
            <a:r>
              <a:rPr lang="es-MX" b="1" dirty="0" smtClean="0"/>
              <a:t>Nacidos Año(1916 </a:t>
            </a:r>
            <a:r>
              <a:rPr lang="es-MX" b="1" dirty="0"/>
              <a:t>– 1928 – 1940 – 1952 – 1964 – 1976 – 1988 -2000- 2012)</a:t>
            </a:r>
            <a:endParaRPr lang="es-MX" dirty="0"/>
          </a:p>
        </p:txBody>
      </p:sp>
      <p:sp>
        <p:nvSpPr>
          <p:cNvPr id="3" name="2 Rectángulo"/>
          <p:cNvSpPr/>
          <p:nvPr/>
        </p:nvSpPr>
        <p:spPr>
          <a:xfrm>
            <a:off x="2051720" y="836712"/>
            <a:ext cx="7092280" cy="1631216"/>
          </a:xfrm>
          <a:prstGeom prst="rect">
            <a:avLst/>
          </a:prstGeom>
        </p:spPr>
        <p:txBody>
          <a:bodyPr wrap="square">
            <a:spAutoFit/>
          </a:bodyPr>
          <a:lstStyle/>
          <a:p>
            <a:r>
              <a:rPr lang="es-MX" sz="2000" dirty="0"/>
              <a:t>Este es su año, en el amor serán afortunados pero deben tener cuidado y cuidar a su pareja. La aventura estará al acecho es un año para divertirse y ser felices arriésgate a hacer aquello que siempre has querido y por miedo te detienes. La fortuna estará de su lado solo ten paciencia y cree todo llegara.</a:t>
            </a:r>
          </a:p>
        </p:txBody>
      </p:sp>
      <p:sp>
        <p:nvSpPr>
          <p:cNvPr id="4" name="3 Rectángulo"/>
          <p:cNvSpPr/>
          <p:nvPr/>
        </p:nvSpPr>
        <p:spPr>
          <a:xfrm>
            <a:off x="251520" y="3068960"/>
            <a:ext cx="8712968" cy="923330"/>
          </a:xfrm>
          <a:prstGeom prst="rect">
            <a:avLst/>
          </a:prstGeom>
        </p:spPr>
        <p:txBody>
          <a:bodyPr wrap="square">
            <a:spAutoFit/>
          </a:bodyPr>
          <a:lstStyle/>
          <a:p>
            <a:r>
              <a:rPr lang="es-MX" dirty="0"/>
              <a:t>En el aspecto profesional no se ven mayores cambios, se ve estabilidad, aléjate de las personas negativas y envidiosas podrían contaminarte con sus malas vibras. Fortuna y aventura.</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6" name="5 Flecha derecha">
            <a:hlinkClick r:id="rId2"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7" name="6 CuadroTexto"/>
          <p:cNvSpPr txBox="1"/>
          <p:nvPr/>
        </p:nvSpPr>
        <p:spPr>
          <a:xfrm>
            <a:off x="539552" y="6093296"/>
            <a:ext cx="1872208" cy="646331"/>
          </a:xfrm>
          <a:prstGeom prst="rect">
            <a:avLst/>
          </a:prstGeom>
          <a:noFill/>
        </p:spPr>
        <p:txBody>
          <a:bodyPr wrap="square" rtlCol="0">
            <a:spAutoFit/>
          </a:bodyPr>
          <a:lstStyle/>
          <a:p>
            <a:pPr algn="ctr"/>
            <a:r>
              <a:rPr lang="es-MX" dirty="0" smtClean="0"/>
              <a:t>REGRESAR MENU </a:t>
            </a:r>
          </a:p>
          <a:p>
            <a:pPr algn="ctr"/>
            <a:r>
              <a:rPr lang="es-MX" dirty="0" smtClean="0"/>
              <a:t>ANIMALES</a:t>
            </a:r>
            <a:endParaRPr lang="es-MX" dirty="0"/>
          </a:p>
        </p:txBody>
      </p:sp>
      <p:sp>
        <p:nvSpPr>
          <p:cNvPr id="8" name="7 Flecha arriba">
            <a:hlinkClick r:id="rId3" action="ppaction://hlinksldjump"/>
          </p:cNvPr>
          <p:cNvSpPr/>
          <p:nvPr/>
        </p:nvSpPr>
        <p:spPr>
          <a:xfrm>
            <a:off x="2555776" y="6093296"/>
            <a:ext cx="576064" cy="57606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19458" name="Picture 2" descr="http://www.gifs10.com/imagenes/9-gifs-animados-dragones.gif"/>
          <p:cNvPicPr>
            <a:picLocks noChangeAspect="1" noChangeArrowheads="1" noCrop="1"/>
          </p:cNvPicPr>
          <p:nvPr/>
        </p:nvPicPr>
        <p:blipFill>
          <a:blip r:embed="rId4" cstate="print"/>
          <a:srcRect/>
          <a:stretch>
            <a:fillRect/>
          </a:stretch>
        </p:blipFill>
        <p:spPr bwMode="auto">
          <a:xfrm>
            <a:off x="3491880" y="4000500"/>
            <a:ext cx="2400300" cy="2857500"/>
          </a:xfrm>
          <a:prstGeom prst="rect">
            <a:avLst/>
          </a:prstGeom>
          <a:noFill/>
        </p:spPr>
      </p:pic>
      <p:pic>
        <p:nvPicPr>
          <p:cNvPr id="19460" name="Picture 4" descr="http://www.paraverano.com/gifs/dragones7/dragonina8.gif"/>
          <p:cNvPicPr>
            <a:picLocks noChangeAspect="1" noChangeArrowheads="1" noCrop="1"/>
          </p:cNvPicPr>
          <p:nvPr/>
        </p:nvPicPr>
        <p:blipFill>
          <a:blip r:embed="rId5" cstate="print"/>
          <a:srcRect/>
          <a:stretch>
            <a:fillRect/>
          </a:stretch>
        </p:blipFill>
        <p:spPr bwMode="auto">
          <a:xfrm>
            <a:off x="0" y="692696"/>
            <a:ext cx="1905000" cy="1656184"/>
          </a:xfrm>
          <a:prstGeom prst="rect">
            <a:avLst/>
          </a:prstGeom>
          <a:noFill/>
        </p:spPr>
      </p:pic>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La serpiente (1917,1929, 1941, 1953,1965, 1977, 1989, 2001)"/>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15616" y="260648"/>
            <a:ext cx="6462464" cy="369332"/>
          </a:xfrm>
          <a:prstGeom prst="rect">
            <a:avLst/>
          </a:prstGeom>
        </p:spPr>
        <p:txBody>
          <a:bodyPr wrap="square">
            <a:spAutoFit/>
          </a:bodyPr>
          <a:lstStyle/>
          <a:p>
            <a:r>
              <a:rPr lang="es-MX" b="1" dirty="0"/>
              <a:t>La serpiente (1917,1929, 1941, 1953,1965, 1977, 1989, 2001)</a:t>
            </a:r>
            <a:endParaRPr lang="es-MX" dirty="0"/>
          </a:p>
        </p:txBody>
      </p:sp>
      <p:sp>
        <p:nvSpPr>
          <p:cNvPr id="3" name="2 Rectángulo"/>
          <p:cNvSpPr/>
          <p:nvPr/>
        </p:nvSpPr>
        <p:spPr>
          <a:xfrm>
            <a:off x="1331640" y="1268760"/>
            <a:ext cx="7488832" cy="2246769"/>
          </a:xfrm>
          <a:prstGeom prst="rect">
            <a:avLst/>
          </a:prstGeom>
        </p:spPr>
        <p:txBody>
          <a:bodyPr wrap="square">
            <a:spAutoFit/>
          </a:bodyPr>
          <a:lstStyle/>
          <a:p>
            <a:pPr algn="ctr"/>
            <a:r>
              <a:rPr lang="es-MX" sz="2000" dirty="0"/>
              <a:t>Sera un año tranquilo no habrán mayores complicaciones por lo tanto será un año fructífero</a:t>
            </a:r>
            <a:r>
              <a:rPr lang="es-MX" sz="2000" dirty="0" smtClean="0"/>
              <a:t>.</a:t>
            </a:r>
          </a:p>
          <a:p>
            <a:pPr algn="ctr"/>
            <a:endParaRPr lang="es-MX" sz="2000" dirty="0"/>
          </a:p>
          <a:p>
            <a:r>
              <a:rPr lang="es-MX" sz="2000" dirty="0"/>
              <a:t>El primer semestre de este año no habrán mayores cambios sin embargo tu vida empezará a moverse a partir de julio 2012. No prestes atención a los chismes y habladurías morirán solas por falta de argumentos.</a:t>
            </a:r>
          </a:p>
        </p:txBody>
      </p:sp>
      <p:sp>
        <p:nvSpPr>
          <p:cNvPr id="4" name="3 Rectángulo"/>
          <p:cNvSpPr/>
          <p:nvPr/>
        </p:nvSpPr>
        <p:spPr>
          <a:xfrm>
            <a:off x="323528" y="3573016"/>
            <a:ext cx="8280920" cy="1015663"/>
          </a:xfrm>
          <a:prstGeom prst="rect">
            <a:avLst/>
          </a:prstGeom>
        </p:spPr>
        <p:txBody>
          <a:bodyPr wrap="square">
            <a:spAutoFit/>
          </a:bodyPr>
          <a:lstStyle/>
          <a:p>
            <a:r>
              <a:rPr lang="es-MX" sz="2000" dirty="0"/>
              <a:t>Tu vida económica estará estable sin ninguna pérdida mas bien tendencia a tener ganancias será un buen tiempo si deseas cambiar de empleo ya que la suerte estará de tu lado. Animo y éxitos.</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6" name="5 Flecha derecha">
            <a:hlinkClick r:id="rId2"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7" name="6 CuadroTexto"/>
          <p:cNvSpPr txBox="1"/>
          <p:nvPr/>
        </p:nvSpPr>
        <p:spPr>
          <a:xfrm>
            <a:off x="539552" y="6093296"/>
            <a:ext cx="1872208" cy="646331"/>
          </a:xfrm>
          <a:prstGeom prst="rect">
            <a:avLst/>
          </a:prstGeom>
          <a:noFill/>
        </p:spPr>
        <p:txBody>
          <a:bodyPr wrap="square" rtlCol="0">
            <a:spAutoFit/>
          </a:bodyPr>
          <a:lstStyle/>
          <a:p>
            <a:pPr algn="ctr"/>
            <a:r>
              <a:rPr lang="es-MX" dirty="0" smtClean="0"/>
              <a:t>REGRESAR MENU </a:t>
            </a:r>
          </a:p>
          <a:p>
            <a:pPr algn="ctr"/>
            <a:r>
              <a:rPr lang="es-MX" dirty="0" smtClean="0"/>
              <a:t>ANIMALES</a:t>
            </a:r>
            <a:endParaRPr lang="es-MX" dirty="0"/>
          </a:p>
        </p:txBody>
      </p:sp>
      <p:sp>
        <p:nvSpPr>
          <p:cNvPr id="8" name="7 Flecha arriba">
            <a:hlinkClick r:id="rId3" action="ppaction://hlinksldjump"/>
          </p:cNvPr>
          <p:cNvSpPr/>
          <p:nvPr/>
        </p:nvSpPr>
        <p:spPr>
          <a:xfrm>
            <a:off x="2555776" y="6093296"/>
            <a:ext cx="576064" cy="57606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17410" name="Picture 2" descr="http://www.anipedia.net/images/gifs-serpientes.gif"/>
          <p:cNvPicPr>
            <a:picLocks noChangeAspect="1" noChangeArrowheads="1" noCrop="1"/>
          </p:cNvPicPr>
          <p:nvPr/>
        </p:nvPicPr>
        <p:blipFill>
          <a:blip r:embed="rId4" cstate="print"/>
          <a:srcRect/>
          <a:stretch>
            <a:fillRect/>
          </a:stretch>
        </p:blipFill>
        <p:spPr bwMode="auto">
          <a:xfrm>
            <a:off x="179512" y="260648"/>
            <a:ext cx="1095375" cy="1296144"/>
          </a:xfrm>
          <a:prstGeom prst="rect">
            <a:avLst/>
          </a:prstGeom>
          <a:noFill/>
        </p:spPr>
      </p:pic>
      <p:pic>
        <p:nvPicPr>
          <p:cNvPr id="17412" name="Picture 4" descr="Gifs animados de serpientes"/>
          <p:cNvPicPr>
            <a:picLocks noChangeAspect="1" noChangeArrowheads="1" noCrop="1"/>
          </p:cNvPicPr>
          <p:nvPr/>
        </p:nvPicPr>
        <p:blipFill>
          <a:blip r:embed="rId5" cstate="print"/>
          <a:srcRect/>
          <a:stretch>
            <a:fillRect/>
          </a:stretch>
        </p:blipFill>
        <p:spPr bwMode="auto">
          <a:xfrm>
            <a:off x="3563888" y="5301208"/>
            <a:ext cx="2160240" cy="1169666"/>
          </a:xfrm>
          <a:prstGeom prst="rect">
            <a:avLst/>
          </a:prstGeom>
          <a:noFill/>
        </p:spPr>
      </p:pic>
      <p:pic>
        <p:nvPicPr>
          <p:cNvPr id="17414" name="Picture 6" descr="Gifs animados infantiles de serpientes"/>
          <p:cNvPicPr>
            <a:picLocks noChangeAspect="1" noChangeArrowheads="1" noCrop="1"/>
          </p:cNvPicPr>
          <p:nvPr/>
        </p:nvPicPr>
        <p:blipFill>
          <a:blip r:embed="rId6" cstate="print"/>
          <a:srcRect/>
          <a:stretch>
            <a:fillRect/>
          </a:stretch>
        </p:blipFill>
        <p:spPr bwMode="auto">
          <a:xfrm>
            <a:off x="8172400" y="116632"/>
            <a:ext cx="768084" cy="1152128"/>
          </a:xfrm>
          <a:prstGeom prst="rect">
            <a:avLst/>
          </a:prstGeom>
          <a:noFill/>
        </p:spPr>
      </p:pic>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El caballo (1906, 1918, 1930, 1942, 1954, 1966, 1978, 1990, 2002)"/>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95736" y="188640"/>
            <a:ext cx="6948264" cy="720080"/>
          </a:xfrm>
          <a:prstGeom prst="rect">
            <a:avLst/>
          </a:prstGeom>
        </p:spPr>
        <p:txBody>
          <a:bodyPr wrap="square">
            <a:spAutoFit/>
          </a:bodyPr>
          <a:lstStyle/>
          <a:p>
            <a:pPr algn="ctr"/>
            <a:r>
              <a:rPr lang="es-MX" sz="2000" b="1" dirty="0"/>
              <a:t>El caballo </a:t>
            </a:r>
            <a:r>
              <a:rPr lang="es-MX" sz="2000" b="1" dirty="0" smtClean="0"/>
              <a:t>Nacidos Año (1906</a:t>
            </a:r>
            <a:r>
              <a:rPr lang="es-MX" sz="2000" b="1" dirty="0"/>
              <a:t>, 1918, 1930, 1942, 1954, 1966, 1978, 1990, 2002)</a:t>
            </a:r>
            <a:endParaRPr lang="es-MX" sz="2000" dirty="0"/>
          </a:p>
        </p:txBody>
      </p:sp>
      <p:sp>
        <p:nvSpPr>
          <p:cNvPr id="3" name="2 Rectángulo"/>
          <p:cNvSpPr/>
          <p:nvPr/>
        </p:nvSpPr>
        <p:spPr>
          <a:xfrm>
            <a:off x="251520" y="1268760"/>
            <a:ext cx="8568952" cy="1938992"/>
          </a:xfrm>
          <a:prstGeom prst="rect">
            <a:avLst/>
          </a:prstGeom>
        </p:spPr>
        <p:txBody>
          <a:bodyPr wrap="square">
            <a:spAutoFit/>
          </a:bodyPr>
          <a:lstStyle/>
          <a:p>
            <a:r>
              <a:rPr lang="es-MX" sz="2000" dirty="0"/>
              <a:t>Este 2012 para los caballos la palabra que lo define es Cambios en todos los ámbitos de sus vidas. Hay una gran probabilidad de que viajen al extranjero o al menos tengan un viaje durante este año</a:t>
            </a:r>
            <a:r>
              <a:rPr lang="es-MX" sz="2000" dirty="0" smtClean="0"/>
              <a:t>.</a:t>
            </a:r>
          </a:p>
          <a:p>
            <a:endParaRPr lang="es-MX" sz="2000" dirty="0"/>
          </a:p>
          <a:p>
            <a:r>
              <a:rPr lang="es-MX" sz="2000" dirty="0"/>
              <a:t>Las personas solteras este año será su fuerte y quienes tienen pareja fortalecerán su unión.</a:t>
            </a:r>
          </a:p>
        </p:txBody>
      </p:sp>
      <p:sp>
        <p:nvSpPr>
          <p:cNvPr id="4" name="3 Rectángulo"/>
          <p:cNvSpPr/>
          <p:nvPr/>
        </p:nvSpPr>
        <p:spPr>
          <a:xfrm>
            <a:off x="0" y="3429000"/>
            <a:ext cx="8892480" cy="2554545"/>
          </a:xfrm>
          <a:prstGeom prst="rect">
            <a:avLst/>
          </a:prstGeom>
        </p:spPr>
        <p:txBody>
          <a:bodyPr wrap="square">
            <a:spAutoFit/>
          </a:bodyPr>
          <a:lstStyle/>
          <a:p>
            <a:pPr algn="ctr"/>
            <a:r>
              <a:rPr lang="es-MX" sz="2000" dirty="0"/>
              <a:t>Es un año prometedor para las personas bajo este signo, como son personas cambiantes se les dará la oportunidad de cambio de empleo o estilo de vida. Toma estos cambios con calma de tal manera que tengan un buen impacto en tu vida y no malos efectos</a:t>
            </a:r>
            <a:r>
              <a:rPr lang="es-MX" sz="2000" dirty="0" smtClean="0"/>
              <a:t>.</a:t>
            </a:r>
          </a:p>
          <a:p>
            <a:pPr algn="ctr"/>
            <a:endParaRPr lang="es-MX" sz="2000" dirty="0"/>
          </a:p>
          <a:p>
            <a:pPr algn="ctr"/>
            <a:r>
              <a:rPr lang="es-MX" sz="2000" dirty="0"/>
              <a:t>Es posible que formalicen su relación de pareja y este año contraigan matrimonio.</a:t>
            </a:r>
          </a:p>
          <a:p>
            <a:pPr algn="ctr"/>
            <a:r>
              <a:rPr lang="es-MX" sz="2000" dirty="0"/>
              <a:t>En resumen este será un gran año para experimentar y ser felices, no tengas miedo a los cambios con ellos llegan las nuevas oportunidades. Cambio y felicidad.</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6" name="5 Flecha derecha">
            <a:hlinkClick r:id="rId2"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7" name="6 CuadroTexto"/>
          <p:cNvSpPr txBox="1"/>
          <p:nvPr/>
        </p:nvSpPr>
        <p:spPr>
          <a:xfrm>
            <a:off x="539552" y="6093296"/>
            <a:ext cx="1872208" cy="646331"/>
          </a:xfrm>
          <a:prstGeom prst="rect">
            <a:avLst/>
          </a:prstGeom>
          <a:noFill/>
        </p:spPr>
        <p:txBody>
          <a:bodyPr wrap="square" rtlCol="0">
            <a:spAutoFit/>
          </a:bodyPr>
          <a:lstStyle/>
          <a:p>
            <a:pPr algn="ctr"/>
            <a:r>
              <a:rPr lang="es-MX" dirty="0" smtClean="0"/>
              <a:t>REGRESAR MENU </a:t>
            </a:r>
          </a:p>
          <a:p>
            <a:pPr algn="ctr"/>
            <a:r>
              <a:rPr lang="es-MX" dirty="0" smtClean="0"/>
              <a:t>ANIMALES</a:t>
            </a:r>
            <a:endParaRPr lang="es-MX" dirty="0"/>
          </a:p>
        </p:txBody>
      </p:sp>
      <p:sp>
        <p:nvSpPr>
          <p:cNvPr id="8" name="7 Flecha arriba">
            <a:hlinkClick r:id="rId3" action="ppaction://hlinksldjump"/>
          </p:cNvPr>
          <p:cNvSpPr/>
          <p:nvPr/>
        </p:nvSpPr>
        <p:spPr>
          <a:xfrm>
            <a:off x="2555776" y="6093296"/>
            <a:ext cx="576064" cy="57606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15362" name="Picture 2" descr="http://t1.gstatic.com/images?q=tbn:ANd9GcQy9-6nRvOozJm2NiQ9h2mRN8Jn0SlLunRi7LfGr31NJhjle56iv-y8zUY"/>
          <p:cNvPicPr>
            <a:picLocks noChangeAspect="1" noChangeArrowheads="1"/>
          </p:cNvPicPr>
          <p:nvPr/>
        </p:nvPicPr>
        <p:blipFill>
          <a:blip r:embed="rId4" cstate="print"/>
          <a:srcRect/>
          <a:stretch>
            <a:fillRect/>
          </a:stretch>
        </p:blipFill>
        <p:spPr bwMode="auto">
          <a:xfrm>
            <a:off x="251520" y="188640"/>
            <a:ext cx="1444459" cy="1008112"/>
          </a:xfrm>
          <a:prstGeom prst="rect">
            <a:avLst/>
          </a:prstGeom>
          <a:noFill/>
        </p:spPr>
      </p:pic>
      <p:pic>
        <p:nvPicPr>
          <p:cNvPr id="15364" name="Picture 4" descr="http://www.imagenesanimadas.net/Animales/Caballos/caballo08.gif"/>
          <p:cNvPicPr>
            <a:picLocks noChangeAspect="1" noChangeArrowheads="1" noCrop="1"/>
          </p:cNvPicPr>
          <p:nvPr/>
        </p:nvPicPr>
        <p:blipFill>
          <a:blip r:embed="rId5" cstate="print"/>
          <a:srcRect/>
          <a:stretch>
            <a:fillRect/>
          </a:stretch>
        </p:blipFill>
        <p:spPr bwMode="auto">
          <a:xfrm>
            <a:off x="3779912" y="5934075"/>
            <a:ext cx="1276350" cy="923925"/>
          </a:xfrm>
          <a:prstGeom prst="rect">
            <a:avLst/>
          </a:prstGeom>
          <a:noFill/>
        </p:spPr>
      </p:pic>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La cabra (1919 - 1931 - 1943 - 1955 - 1967 - 1979 - 1991 – 2003,)"/>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627784" y="0"/>
            <a:ext cx="6012160" cy="646331"/>
          </a:xfrm>
          <a:prstGeom prst="rect">
            <a:avLst/>
          </a:prstGeom>
        </p:spPr>
        <p:txBody>
          <a:bodyPr wrap="square">
            <a:spAutoFit/>
          </a:bodyPr>
          <a:lstStyle/>
          <a:p>
            <a:pPr algn="ctr"/>
            <a:r>
              <a:rPr lang="es-MX" b="1" dirty="0"/>
              <a:t>La </a:t>
            </a:r>
            <a:r>
              <a:rPr lang="es-MX" b="1" dirty="0" smtClean="0"/>
              <a:t>cabra Nacidos Año </a:t>
            </a:r>
            <a:r>
              <a:rPr lang="es-MX" b="1" dirty="0"/>
              <a:t>(1919 – 1931 – 1943 – 1955 – 1967 – 1979 – 1991 – 2003,)</a:t>
            </a:r>
            <a:endParaRPr lang="es-MX" dirty="0"/>
          </a:p>
        </p:txBody>
      </p:sp>
      <p:sp>
        <p:nvSpPr>
          <p:cNvPr id="3" name="2 Rectángulo"/>
          <p:cNvSpPr/>
          <p:nvPr/>
        </p:nvSpPr>
        <p:spPr>
          <a:xfrm>
            <a:off x="467544" y="1124744"/>
            <a:ext cx="8136904" cy="1015663"/>
          </a:xfrm>
          <a:prstGeom prst="rect">
            <a:avLst/>
          </a:prstGeom>
        </p:spPr>
        <p:txBody>
          <a:bodyPr wrap="square">
            <a:spAutoFit/>
          </a:bodyPr>
          <a:lstStyle/>
          <a:p>
            <a:pPr algn="just"/>
            <a:r>
              <a:rPr lang="es-MX" sz="2000" b="1" dirty="0"/>
              <a:t>Cabras</a:t>
            </a:r>
            <a:r>
              <a:rPr lang="es-MX" sz="2000" dirty="0"/>
              <a:t> se les aconseja que se alejen de gente problemática, envidiosa y chismosa ya que este año estarán muy propenso a versen envueltos en ellos debido a la envidia que le guardan.</a:t>
            </a:r>
          </a:p>
        </p:txBody>
      </p:sp>
      <p:sp>
        <p:nvSpPr>
          <p:cNvPr id="4" name="3 Rectángulo"/>
          <p:cNvSpPr/>
          <p:nvPr/>
        </p:nvSpPr>
        <p:spPr>
          <a:xfrm>
            <a:off x="179512" y="2420888"/>
            <a:ext cx="6120680" cy="2554545"/>
          </a:xfrm>
          <a:prstGeom prst="rect">
            <a:avLst/>
          </a:prstGeom>
        </p:spPr>
        <p:txBody>
          <a:bodyPr wrap="square">
            <a:spAutoFit/>
          </a:bodyPr>
          <a:lstStyle/>
          <a:p>
            <a:pPr algn="just"/>
            <a:r>
              <a:rPr lang="es-MX" sz="2000" dirty="0"/>
              <a:t>Su vida social se verá con mas movimiento a partir de mayo y junio conocerá personas nuevas y es posible tenga contactos con el extranjero. </a:t>
            </a:r>
            <a:r>
              <a:rPr lang="es-MX" sz="2000" dirty="0" smtClean="0"/>
              <a:t> El amor lejano, será  el de su vida. El </a:t>
            </a:r>
            <a:r>
              <a:rPr lang="es-MX" sz="2000" dirty="0"/>
              <a:t>aspecto financiero se ve estable sin ninguna decaída, así que aproveche a cuidar su salud y empieza una dieta balanceada ya que podrías sufrir problemas de gastritis. En resumidas cuentas este será un año equilibrado para las cabras. Equilibrio y salud.</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6" name="5 Flecha derecha">
            <a:hlinkClick r:id="rId2"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7" name="6 CuadroTexto"/>
          <p:cNvSpPr txBox="1"/>
          <p:nvPr/>
        </p:nvSpPr>
        <p:spPr>
          <a:xfrm>
            <a:off x="539552" y="6093296"/>
            <a:ext cx="1872208" cy="646331"/>
          </a:xfrm>
          <a:prstGeom prst="rect">
            <a:avLst/>
          </a:prstGeom>
          <a:noFill/>
        </p:spPr>
        <p:txBody>
          <a:bodyPr wrap="square" rtlCol="0">
            <a:spAutoFit/>
          </a:bodyPr>
          <a:lstStyle/>
          <a:p>
            <a:pPr algn="ctr"/>
            <a:r>
              <a:rPr lang="es-MX" dirty="0" smtClean="0"/>
              <a:t>REGRESAR MENU </a:t>
            </a:r>
          </a:p>
          <a:p>
            <a:pPr algn="ctr"/>
            <a:r>
              <a:rPr lang="es-MX" dirty="0" smtClean="0"/>
              <a:t>ANIMALES</a:t>
            </a:r>
            <a:endParaRPr lang="es-MX" dirty="0"/>
          </a:p>
        </p:txBody>
      </p:sp>
      <p:sp>
        <p:nvSpPr>
          <p:cNvPr id="8" name="7 Flecha arriba">
            <a:hlinkClick r:id="rId3" action="ppaction://hlinksldjump"/>
          </p:cNvPr>
          <p:cNvSpPr/>
          <p:nvPr/>
        </p:nvSpPr>
        <p:spPr>
          <a:xfrm>
            <a:off x="2555776" y="6093296"/>
            <a:ext cx="576064" cy="57606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10242" name="Picture 2" descr="cabras"/>
          <p:cNvPicPr>
            <a:picLocks noChangeAspect="1" noChangeArrowheads="1" noCrop="1"/>
          </p:cNvPicPr>
          <p:nvPr/>
        </p:nvPicPr>
        <p:blipFill>
          <a:blip r:embed="rId4" cstate="print"/>
          <a:srcRect/>
          <a:stretch>
            <a:fillRect/>
          </a:stretch>
        </p:blipFill>
        <p:spPr bwMode="auto">
          <a:xfrm>
            <a:off x="251520" y="0"/>
            <a:ext cx="1440160" cy="1143001"/>
          </a:xfrm>
          <a:prstGeom prst="rect">
            <a:avLst/>
          </a:prstGeom>
          <a:noFill/>
        </p:spPr>
      </p:pic>
      <p:pic>
        <p:nvPicPr>
          <p:cNvPr id="10244" name="Picture 4" descr="cabras"/>
          <p:cNvPicPr>
            <a:picLocks noChangeAspect="1" noChangeArrowheads="1" noCrop="1"/>
          </p:cNvPicPr>
          <p:nvPr/>
        </p:nvPicPr>
        <p:blipFill>
          <a:blip r:embed="rId5" cstate="print"/>
          <a:srcRect/>
          <a:stretch>
            <a:fillRect/>
          </a:stretch>
        </p:blipFill>
        <p:spPr bwMode="auto">
          <a:xfrm>
            <a:off x="3851920" y="4941168"/>
            <a:ext cx="1080120" cy="1767469"/>
          </a:xfrm>
          <a:prstGeom prst="rect">
            <a:avLst/>
          </a:prstGeom>
          <a:noFill/>
        </p:spPr>
      </p:pic>
      <p:pic>
        <p:nvPicPr>
          <p:cNvPr id="10246" name="Picture 6" descr="cabras"/>
          <p:cNvPicPr>
            <a:picLocks noChangeAspect="1" noChangeArrowheads="1" noCrop="1"/>
          </p:cNvPicPr>
          <p:nvPr/>
        </p:nvPicPr>
        <p:blipFill>
          <a:blip r:embed="rId6" cstate="print"/>
          <a:srcRect/>
          <a:stretch>
            <a:fillRect/>
          </a:stretch>
        </p:blipFill>
        <p:spPr bwMode="auto">
          <a:xfrm>
            <a:off x="395536" y="4941168"/>
            <a:ext cx="798442" cy="936104"/>
          </a:xfrm>
          <a:prstGeom prst="rect">
            <a:avLst/>
          </a:prstGeom>
          <a:noFill/>
        </p:spPr>
      </p:pic>
      <p:pic>
        <p:nvPicPr>
          <p:cNvPr id="10248" name="Picture 8" descr="http://3.bp.blogspot.com/_I1_gLJcr8h4/SaZ784ZLe3I/AAAAAAAAAzA/KeFHE4rfgG4/s320/mujer+con+cabra%5B1%5D.maruja+mallo.jpg"/>
          <p:cNvPicPr>
            <a:picLocks noChangeAspect="1" noChangeArrowheads="1"/>
          </p:cNvPicPr>
          <p:nvPr/>
        </p:nvPicPr>
        <p:blipFill>
          <a:blip r:embed="rId7" cstate="print"/>
          <a:srcRect/>
          <a:stretch>
            <a:fillRect/>
          </a:stretch>
        </p:blipFill>
        <p:spPr bwMode="auto">
          <a:xfrm>
            <a:off x="6524625" y="2420888"/>
            <a:ext cx="2619375" cy="2619376"/>
          </a:xfrm>
          <a:prstGeom prst="rect">
            <a:avLst/>
          </a:prstGeom>
          <a:noFill/>
        </p:spPr>
      </p:pic>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El mono (1920, 1932, 1944, 1956, 1968, 1980, 1992,2004)"/>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43200" y="0"/>
            <a:ext cx="7200800" cy="369332"/>
          </a:xfrm>
          <a:prstGeom prst="rect">
            <a:avLst/>
          </a:prstGeom>
        </p:spPr>
        <p:txBody>
          <a:bodyPr wrap="square">
            <a:spAutoFit/>
          </a:bodyPr>
          <a:lstStyle/>
          <a:p>
            <a:pPr algn="ctr"/>
            <a:r>
              <a:rPr lang="es-MX" b="1" dirty="0"/>
              <a:t>El mono </a:t>
            </a:r>
            <a:r>
              <a:rPr lang="es-MX" b="1" dirty="0" smtClean="0"/>
              <a:t>Nacidos Año (1920</a:t>
            </a:r>
            <a:r>
              <a:rPr lang="es-MX" b="1" dirty="0"/>
              <a:t>, 1932, 1944, 1956, 1968, 1980, 1992,2004)</a:t>
            </a:r>
            <a:endParaRPr lang="es-MX" dirty="0"/>
          </a:p>
        </p:txBody>
      </p:sp>
      <p:sp>
        <p:nvSpPr>
          <p:cNvPr id="3" name="2 Rectángulo"/>
          <p:cNvSpPr/>
          <p:nvPr/>
        </p:nvSpPr>
        <p:spPr>
          <a:xfrm>
            <a:off x="1835696" y="548680"/>
            <a:ext cx="7128792" cy="2462213"/>
          </a:xfrm>
          <a:prstGeom prst="rect">
            <a:avLst/>
          </a:prstGeom>
        </p:spPr>
        <p:txBody>
          <a:bodyPr wrap="square">
            <a:spAutoFit/>
          </a:bodyPr>
          <a:lstStyle/>
          <a:p>
            <a:pPr algn="ctr"/>
            <a:r>
              <a:rPr lang="es-MX" sz="2200" dirty="0"/>
              <a:t>Este año será de estabilidad amorosa, quienes no tengan pareja será posible que la consigan, aunque sus relaciones de amistad serán abundantes, este año su vida social será muy movida</a:t>
            </a:r>
            <a:r>
              <a:rPr lang="es-MX" sz="2200" dirty="0" smtClean="0"/>
              <a:t>. En </a:t>
            </a:r>
            <a:r>
              <a:rPr lang="es-MX" sz="2200" dirty="0"/>
              <a:t>las finanzas será un buen año para cosechar riquezas así que ponle cabeza fría y no malgastes el dinero.</a:t>
            </a:r>
          </a:p>
          <a:p>
            <a:pPr algn="ctr"/>
            <a:r>
              <a:rPr lang="es-MX" sz="2200" dirty="0"/>
              <a:t>Los monos nacidos en primavera y verano se les presentaran grandes oportunidades en todos los ámbitos.</a:t>
            </a:r>
          </a:p>
        </p:txBody>
      </p:sp>
      <p:sp>
        <p:nvSpPr>
          <p:cNvPr id="4" name="3 Rectángulo"/>
          <p:cNvSpPr/>
          <p:nvPr/>
        </p:nvSpPr>
        <p:spPr>
          <a:xfrm>
            <a:off x="1979712" y="3068960"/>
            <a:ext cx="6840760" cy="2800767"/>
          </a:xfrm>
          <a:prstGeom prst="rect">
            <a:avLst/>
          </a:prstGeom>
        </p:spPr>
        <p:txBody>
          <a:bodyPr wrap="square">
            <a:spAutoFit/>
          </a:bodyPr>
          <a:lstStyle/>
          <a:p>
            <a:pPr algn="ctr"/>
            <a:r>
              <a:rPr lang="es-MX" sz="2200" dirty="0"/>
              <a:t>Los </a:t>
            </a:r>
            <a:r>
              <a:rPr lang="es-MX" sz="2200" dirty="0" smtClean="0"/>
              <a:t>hombres </a:t>
            </a:r>
            <a:r>
              <a:rPr lang="es-MX" sz="2200" b="1" dirty="0" smtClean="0"/>
              <a:t>Monos</a:t>
            </a:r>
            <a:r>
              <a:rPr lang="es-MX" sz="2200" dirty="0" smtClean="0"/>
              <a:t> tienden </a:t>
            </a:r>
            <a:r>
              <a:rPr lang="es-MX" sz="2200" dirty="0"/>
              <a:t>a tener varias relaciones al mismo tiempo ya que en su </a:t>
            </a:r>
            <a:r>
              <a:rPr lang="es-MX" sz="2200" dirty="0" smtClean="0"/>
              <a:t>instinto </a:t>
            </a:r>
            <a:r>
              <a:rPr lang="es-MX" sz="2200" dirty="0"/>
              <a:t>es el de causar gracia y coquetear así que mas vale que se porten bien si no quieren dificultades en este año</a:t>
            </a:r>
            <a:r>
              <a:rPr lang="es-MX" sz="2200" dirty="0" smtClean="0"/>
              <a:t>. Las </a:t>
            </a:r>
            <a:r>
              <a:rPr lang="es-MX" sz="2200" dirty="0"/>
              <a:t>mujeres mono les sobraran oportunidades en este año, así que mucho cuidadito si tienes pareja, huye de las tentaciones.</a:t>
            </a:r>
          </a:p>
          <a:p>
            <a:pPr algn="ctr"/>
            <a:r>
              <a:rPr lang="es-MX" sz="2200" dirty="0"/>
              <a:t>Todos tus esfuerzos este año serán compensados. Perseverancia y amor.</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6" name="5 Flecha derecha">
            <a:hlinkClick r:id="rId2"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7" name="6 CuadroTexto"/>
          <p:cNvSpPr txBox="1"/>
          <p:nvPr/>
        </p:nvSpPr>
        <p:spPr>
          <a:xfrm>
            <a:off x="539552" y="6093296"/>
            <a:ext cx="1872208" cy="646331"/>
          </a:xfrm>
          <a:prstGeom prst="rect">
            <a:avLst/>
          </a:prstGeom>
          <a:noFill/>
        </p:spPr>
        <p:txBody>
          <a:bodyPr wrap="square" rtlCol="0">
            <a:spAutoFit/>
          </a:bodyPr>
          <a:lstStyle/>
          <a:p>
            <a:pPr algn="ctr"/>
            <a:r>
              <a:rPr lang="es-MX" dirty="0" smtClean="0"/>
              <a:t>REGRESAR MENU </a:t>
            </a:r>
          </a:p>
          <a:p>
            <a:pPr algn="ctr"/>
            <a:r>
              <a:rPr lang="es-MX" dirty="0" smtClean="0"/>
              <a:t>ANIMALES</a:t>
            </a:r>
            <a:endParaRPr lang="es-MX" dirty="0"/>
          </a:p>
        </p:txBody>
      </p:sp>
      <p:sp>
        <p:nvSpPr>
          <p:cNvPr id="8" name="7 Flecha arriba">
            <a:hlinkClick r:id="rId3" action="ppaction://hlinksldjump"/>
          </p:cNvPr>
          <p:cNvSpPr/>
          <p:nvPr/>
        </p:nvSpPr>
        <p:spPr>
          <a:xfrm>
            <a:off x="2555776" y="6093296"/>
            <a:ext cx="576064" cy="57606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8194" name="Picture 2" descr="Mono colgado"/>
          <p:cNvPicPr>
            <a:picLocks noChangeAspect="1" noChangeArrowheads="1" noCrop="1"/>
          </p:cNvPicPr>
          <p:nvPr/>
        </p:nvPicPr>
        <p:blipFill>
          <a:blip r:embed="rId4" cstate="print"/>
          <a:srcRect/>
          <a:stretch>
            <a:fillRect/>
          </a:stretch>
        </p:blipFill>
        <p:spPr bwMode="auto">
          <a:xfrm>
            <a:off x="0" y="3645024"/>
            <a:ext cx="1763688" cy="2023054"/>
          </a:xfrm>
          <a:prstGeom prst="rect">
            <a:avLst/>
          </a:prstGeom>
          <a:noFill/>
        </p:spPr>
      </p:pic>
      <p:pic>
        <p:nvPicPr>
          <p:cNvPr id="8196" name="Picture 4" descr="Mono"/>
          <p:cNvPicPr>
            <a:picLocks noChangeAspect="1" noChangeArrowheads="1" noCrop="1"/>
          </p:cNvPicPr>
          <p:nvPr/>
        </p:nvPicPr>
        <p:blipFill>
          <a:blip r:embed="rId5" cstate="print"/>
          <a:srcRect/>
          <a:stretch>
            <a:fillRect/>
          </a:stretch>
        </p:blipFill>
        <p:spPr bwMode="auto">
          <a:xfrm>
            <a:off x="3779912" y="5661248"/>
            <a:ext cx="1404352" cy="1196752"/>
          </a:xfrm>
          <a:prstGeom prst="rect">
            <a:avLst/>
          </a:prstGeom>
          <a:noFill/>
        </p:spPr>
      </p:pic>
      <p:pic>
        <p:nvPicPr>
          <p:cNvPr id="8198" name="Picture 6" descr="Gifs animados: mono romántico"/>
          <p:cNvPicPr>
            <a:picLocks noChangeAspect="1" noChangeArrowheads="1" noCrop="1"/>
          </p:cNvPicPr>
          <p:nvPr/>
        </p:nvPicPr>
        <p:blipFill>
          <a:blip r:embed="rId6" cstate="print"/>
          <a:srcRect/>
          <a:stretch>
            <a:fillRect/>
          </a:stretch>
        </p:blipFill>
        <p:spPr bwMode="auto">
          <a:xfrm>
            <a:off x="251520" y="188640"/>
            <a:ext cx="1224136" cy="2016224"/>
          </a:xfrm>
          <a:prstGeom prst="rect">
            <a:avLst/>
          </a:prstGeom>
          <a:noFill/>
        </p:spPr>
      </p:pic>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descr="El gallo (1921 - 1933 - 1945 - 1957 - 1969 - 1981 - 1993 - 2005)"/>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63688" y="116632"/>
            <a:ext cx="7200800" cy="646331"/>
          </a:xfrm>
          <a:prstGeom prst="rect">
            <a:avLst/>
          </a:prstGeom>
        </p:spPr>
        <p:txBody>
          <a:bodyPr wrap="square">
            <a:spAutoFit/>
          </a:bodyPr>
          <a:lstStyle/>
          <a:p>
            <a:pPr algn="ctr"/>
            <a:r>
              <a:rPr lang="es-MX" b="1" dirty="0"/>
              <a:t>El </a:t>
            </a:r>
            <a:r>
              <a:rPr lang="es-MX" b="1" dirty="0" smtClean="0"/>
              <a:t>gallo Nacido Año </a:t>
            </a:r>
            <a:r>
              <a:rPr lang="es-MX" b="1" dirty="0"/>
              <a:t>(1921 – 1933 – 1945 – 1957 – 1969 – 1981 – 1993 – 2005)</a:t>
            </a:r>
            <a:endParaRPr lang="es-MX" dirty="0"/>
          </a:p>
        </p:txBody>
      </p:sp>
      <p:sp>
        <p:nvSpPr>
          <p:cNvPr id="3" name="2 Rectángulo"/>
          <p:cNvSpPr/>
          <p:nvPr/>
        </p:nvSpPr>
        <p:spPr>
          <a:xfrm>
            <a:off x="647056" y="1772816"/>
            <a:ext cx="8496944" cy="1200329"/>
          </a:xfrm>
          <a:prstGeom prst="rect">
            <a:avLst/>
          </a:prstGeom>
        </p:spPr>
        <p:txBody>
          <a:bodyPr wrap="square">
            <a:spAutoFit/>
          </a:bodyPr>
          <a:lstStyle/>
          <a:p>
            <a:pPr algn="ctr"/>
            <a:r>
              <a:rPr lang="es-MX" sz="2400" dirty="0"/>
              <a:t>Sera Un año de mucho amor en todas sus expresiones. Todo depende de ti si quieres sean pasajera o estables. Sera sin duda un gran año en el aspecto financiero y de dinero.</a:t>
            </a:r>
          </a:p>
        </p:txBody>
      </p:sp>
      <p:sp>
        <p:nvSpPr>
          <p:cNvPr id="4" name="3 Rectángulo"/>
          <p:cNvSpPr/>
          <p:nvPr/>
        </p:nvSpPr>
        <p:spPr>
          <a:xfrm>
            <a:off x="683568" y="3717032"/>
            <a:ext cx="8280920" cy="1938992"/>
          </a:xfrm>
          <a:prstGeom prst="rect">
            <a:avLst/>
          </a:prstGeom>
        </p:spPr>
        <p:txBody>
          <a:bodyPr wrap="square">
            <a:spAutoFit/>
          </a:bodyPr>
          <a:lstStyle/>
          <a:p>
            <a:r>
              <a:rPr lang="es-MX" sz="2400" dirty="0"/>
              <a:t>De todos los signos del zodiaco para el gallo será el mejor en el aspecto económico ya que estará influenciado por las estrellas para ello. Aunque cuidado con las malas inversiones deben pensar con cabeza. Aléjate de las personas negativas y chismosas no es conveniente de que te rodees de ellos. Éxito y Economía.</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6" name="5 Flecha derecha">
            <a:hlinkClick r:id="rId2"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7" name="6 CuadroTexto"/>
          <p:cNvSpPr txBox="1"/>
          <p:nvPr/>
        </p:nvSpPr>
        <p:spPr>
          <a:xfrm>
            <a:off x="539552" y="6093296"/>
            <a:ext cx="1872208" cy="646331"/>
          </a:xfrm>
          <a:prstGeom prst="rect">
            <a:avLst/>
          </a:prstGeom>
          <a:noFill/>
        </p:spPr>
        <p:txBody>
          <a:bodyPr wrap="square" rtlCol="0">
            <a:spAutoFit/>
          </a:bodyPr>
          <a:lstStyle/>
          <a:p>
            <a:pPr algn="ctr"/>
            <a:r>
              <a:rPr lang="es-MX" dirty="0" smtClean="0"/>
              <a:t>REGRESAR MENU </a:t>
            </a:r>
          </a:p>
          <a:p>
            <a:pPr algn="ctr"/>
            <a:r>
              <a:rPr lang="es-MX" dirty="0" smtClean="0"/>
              <a:t>ANIMALES</a:t>
            </a:r>
            <a:endParaRPr lang="es-MX" dirty="0"/>
          </a:p>
        </p:txBody>
      </p:sp>
      <p:sp>
        <p:nvSpPr>
          <p:cNvPr id="8" name="7 Flecha arriba">
            <a:hlinkClick r:id="rId3" action="ppaction://hlinksldjump"/>
          </p:cNvPr>
          <p:cNvSpPr/>
          <p:nvPr/>
        </p:nvSpPr>
        <p:spPr>
          <a:xfrm>
            <a:off x="2555776" y="6093296"/>
            <a:ext cx="576064" cy="57606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6146" name="Picture 2" descr="Aves/Gallos/Aves-333.gif"/>
          <p:cNvPicPr>
            <a:picLocks noChangeAspect="1" noChangeArrowheads="1" noCrop="1"/>
          </p:cNvPicPr>
          <p:nvPr/>
        </p:nvPicPr>
        <p:blipFill>
          <a:blip r:embed="rId4" cstate="print"/>
          <a:srcRect/>
          <a:stretch>
            <a:fillRect/>
          </a:stretch>
        </p:blipFill>
        <p:spPr bwMode="auto">
          <a:xfrm>
            <a:off x="323528" y="260648"/>
            <a:ext cx="855455" cy="792088"/>
          </a:xfrm>
          <a:prstGeom prst="rect">
            <a:avLst/>
          </a:prstGeom>
          <a:noFill/>
        </p:spPr>
      </p:pic>
      <p:pic>
        <p:nvPicPr>
          <p:cNvPr id="6148" name="Picture 4" descr="Aves/Gallos/Aves-346.gif"/>
          <p:cNvPicPr>
            <a:picLocks noChangeAspect="1" noChangeArrowheads="1" noCrop="1"/>
          </p:cNvPicPr>
          <p:nvPr/>
        </p:nvPicPr>
        <p:blipFill>
          <a:blip r:embed="rId5" cstate="print"/>
          <a:srcRect/>
          <a:stretch>
            <a:fillRect/>
          </a:stretch>
        </p:blipFill>
        <p:spPr bwMode="auto">
          <a:xfrm>
            <a:off x="3779912" y="5445224"/>
            <a:ext cx="1008112" cy="1224138"/>
          </a:xfrm>
          <a:prstGeom prst="rect">
            <a:avLst/>
          </a:prstGeom>
          <a:noFill/>
        </p:spPr>
      </p:pic>
      <p:pic>
        <p:nvPicPr>
          <p:cNvPr id="6150" name="Picture 6" descr="Aves/Gallos/Aves-364.gif"/>
          <p:cNvPicPr>
            <a:picLocks noChangeAspect="1" noChangeArrowheads="1" noCrop="1"/>
          </p:cNvPicPr>
          <p:nvPr/>
        </p:nvPicPr>
        <p:blipFill>
          <a:blip r:embed="rId6" cstate="print"/>
          <a:srcRect/>
          <a:stretch>
            <a:fillRect/>
          </a:stretch>
        </p:blipFill>
        <p:spPr bwMode="auto">
          <a:xfrm>
            <a:off x="7596336" y="2780928"/>
            <a:ext cx="1257300" cy="866776"/>
          </a:xfrm>
          <a:prstGeom prst="rect">
            <a:avLst/>
          </a:prstGeom>
          <a:noFill/>
        </p:spPr>
      </p:pic>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Alquiler de amigo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67744" y="0"/>
            <a:ext cx="6696744" cy="646331"/>
          </a:xfrm>
          <a:prstGeom prst="rect">
            <a:avLst/>
          </a:prstGeom>
        </p:spPr>
        <p:txBody>
          <a:bodyPr wrap="square">
            <a:spAutoFit/>
          </a:bodyPr>
          <a:lstStyle/>
          <a:p>
            <a:pPr algn="ctr"/>
            <a:r>
              <a:rPr lang="es-MX" b="1" dirty="0"/>
              <a:t>El </a:t>
            </a:r>
            <a:r>
              <a:rPr lang="es-MX" b="1" dirty="0" smtClean="0"/>
              <a:t>perro Nacidos Año </a:t>
            </a:r>
            <a:r>
              <a:rPr lang="es-MX" b="1" dirty="0"/>
              <a:t>(1910, 1922, 1934, 1946, 1958, 197, 1982, 1994, 2006)</a:t>
            </a:r>
            <a:endParaRPr lang="es-MX" dirty="0"/>
          </a:p>
        </p:txBody>
      </p:sp>
      <p:sp>
        <p:nvSpPr>
          <p:cNvPr id="3" name="2 Rectángulo"/>
          <p:cNvSpPr/>
          <p:nvPr/>
        </p:nvSpPr>
        <p:spPr>
          <a:xfrm>
            <a:off x="2339752" y="836712"/>
            <a:ext cx="6768752" cy="2554545"/>
          </a:xfrm>
          <a:prstGeom prst="rect">
            <a:avLst/>
          </a:prstGeom>
        </p:spPr>
        <p:txBody>
          <a:bodyPr wrap="square">
            <a:spAutoFit/>
          </a:bodyPr>
          <a:lstStyle/>
          <a:p>
            <a:pPr algn="just"/>
            <a:r>
              <a:rPr lang="es-MX" sz="2000" dirty="0"/>
              <a:t>Este año será grandioso para los perros, buenas oportunidades de avanzar, solo tienes que mirar adelante y luchar por tus metas, no rendirte nunca. Este año se ve y se declara para ti estabilidad profesional y económica. Estarán rodeados de buenas personas, y compañeros.</a:t>
            </a:r>
          </a:p>
          <a:p>
            <a:pPr algn="just"/>
            <a:r>
              <a:rPr lang="es-MX" sz="2000" dirty="0"/>
              <a:t>Los perros este año tienen probabilidades de conseguir gran prosperidad y oportunidades, este año no se ven mayores inconvenientes, Aunque se les aconseja que cuiden de su salud.</a:t>
            </a:r>
          </a:p>
        </p:txBody>
      </p:sp>
      <p:sp>
        <p:nvSpPr>
          <p:cNvPr id="4" name="3 Rectángulo"/>
          <p:cNvSpPr/>
          <p:nvPr/>
        </p:nvSpPr>
        <p:spPr>
          <a:xfrm>
            <a:off x="323528" y="3429000"/>
            <a:ext cx="8640960" cy="1631216"/>
          </a:xfrm>
          <a:prstGeom prst="rect">
            <a:avLst/>
          </a:prstGeom>
        </p:spPr>
        <p:txBody>
          <a:bodyPr wrap="square">
            <a:spAutoFit/>
          </a:bodyPr>
          <a:lstStyle/>
          <a:p>
            <a:pPr algn="just"/>
            <a:r>
              <a:rPr lang="es-MX" sz="2000" dirty="0"/>
              <a:t>El romance florecerá solo tienes que estar dispuesto a encontrarlo. Su vida social será muy activa conocerán nuevas personas y entablaran amistades con personas del extranjero, aunque deben estar alertas ya que pueden ser víctimas de las envidias. Esta podría ser su oportunidad de casarse y/o ser padres, será un año de buena suerte. Metas y Éxito.</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6" name="5 Flecha derecha">
            <a:hlinkClick r:id="rId2"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7" name="6 CuadroTexto"/>
          <p:cNvSpPr txBox="1"/>
          <p:nvPr/>
        </p:nvSpPr>
        <p:spPr>
          <a:xfrm>
            <a:off x="539552" y="6093296"/>
            <a:ext cx="1872208" cy="646331"/>
          </a:xfrm>
          <a:prstGeom prst="rect">
            <a:avLst/>
          </a:prstGeom>
          <a:noFill/>
        </p:spPr>
        <p:txBody>
          <a:bodyPr wrap="square" rtlCol="0">
            <a:spAutoFit/>
          </a:bodyPr>
          <a:lstStyle/>
          <a:p>
            <a:pPr algn="ctr"/>
            <a:r>
              <a:rPr lang="es-MX" dirty="0" smtClean="0"/>
              <a:t>REGRESAR MENU </a:t>
            </a:r>
          </a:p>
          <a:p>
            <a:pPr algn="ctr"/>
            <a:r>
              <a:rPr lang="es-MX" dirty="0" smtClean="0"/>
              <a:t>ANIMALES</a:t>
            </a:r>
            <a:endParaRPr lang="es-MX" dirty="0"/>
          </a:p>
        </p:txBody>
      </p:sp>
      <p:sp>
        <p:nvSpPr>
          <p:cNvPr id="8" name="7 Flecha arriba">
            <a:hlinkClick r:id="rId3" action="ppaction://hlinksldjump"/>
          </p:cNvPr>
          <p:cNvSpPr/>
          <p:nvPr/>
        </p:nvSpPr>
        <p:spPr>
          <a:xfrm>
            <a:off x="2555776" y="6093296"/>
            <a:ext cx="576064" cy="57606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9" name="8 Imagen" descr="perro doberman.gif"/>
          <p:cNvPicPr>
            <a:picLocks noChangeAspect="1"/>
          </p:cNvPicPr>
          <p:nvPr/>
        </p:nvPicPr>
        <p:blipFill>
          <a:blip r:embed="rId4" cstate="print"/>
          <a:stretch>
            <a:fillRect/>
          </a:stretch>
        </p:blipFill>
        <p:spPr>
          <a:xfrm>
            <a:off x="3635896" y="5301208"/>
            <a:ext cx="1865662" cy="1368152"/>
          </a:xfrm>
          <a:prstGeom prst="rect">
            <a:avLst/>
          </a:prstGeom>
        </p:spPr>
      </p:pic>
      <p:pic>
        <p:nvPicPr>
          <p:cNvPr id="4097" name="Picture 1" descr="http://www.supertodo.es/images/4_Humor/gifs_animados/perro_amigable.gif"/>
          <p:cNvPicPr>
            <a:picLocks noChangeAspect="1" noChangeArrowheads="1" noCrop="1"/>
          </p:cNvPicPr>
          <p:nvPr/>
        </p:nvPicPr>
        <p:blipFill>
          <a:blip r:embed="rId5" cstate="print"/>
          <a:srcRect/>
          <a:stretch>
            <a:fillRect/>
          </a:stretch>
        </p:blipFill>
        <p:spPr bwMode="auto">
          <a:xfrm>
            <a:off x="7164288" y="4725144"/>
            <a:ext cx="1001500" cy="1254646"/>
          </a:xfrm>
          <a:prstGeom prst="rect">
            <a:avLst/>
          </a:prstGeom>
          <a:noFill/>
        </p:spPr>
      </p:pic>
      <p:pic>
        <p:nvPicPr>
          <p:cNvPr id="4099" name="Picture 3" descr="http://4.bp.blogspot.com/-bTkMB66LgZM/TZt75tcbJQI/AAAAAAAAAMU/ZwlSrY3Ohrc/s1600/perro-humano.jpg"/>
          <p:cNvPicPr>
            <a:picLocks noChangeAspect="1" noChangeArrowheads="1"/>
          </p:cNvPicPr>
          <p:nvPr/>
        </p:nvPicPr>
        <p:blipFill>
          <a:blip r:embed="rId6" cstate="print"/>
          <a:srcRect/>
          <a:stretch>
            <a:fillRect/>
          </a:stretch>
        </p:blipFill>
        <p:spPr bwMode="auto">
          <a:xfrm>
            <a:off x="0" y="0"/>
            <a:ext cx="2411760" cy="3278089"/>
          </a:xfrm>
          <a:prstGeom prst="rect">
            <a:avLst/>
          </a:prstGeom>
          <a:noFill/>
        </p:spPr>
      </p:pic>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El cerdo  (1911 - 1923 - 1935 - 1947 - 1959 - 1971 - 1983 - 1995 - 2007)"/>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55776" y="188640"/>
            <a:ext cx="6408712" cy="646331"/>
          </a:xfrm>
          <a:prstGeom prst="rect">
            <a:avLst/>
          </a:prstGeom>
        </p:spPr>
        <p:txBody>
          <a:bodyPr wrap="square">
            <a:spAutoFit/>
          </a:bodyPr>
          <a:lstStyle/>
          <a:p>
            <a:pPr algn="ctr"/>
            <a:r>
              <a:rPr lang="es-MX" b="1" dirty="0"/>
              <a:t>El cerdo </a:t>
            </a:r>
            <a:r>
              <a:rPr lang="es-MX" b="1" dirty="0" smtClean="0"/>
              <a:t>Nacidos Año (1911 </a:t>
            </a:r>
            <a:r>
              <a:rPr lang="es-MX" b="1" dirty="0"/>
              <a:t>– 1923 – 1935 – 1947 – 1959 – 1971 – 1983 – 1995 – 2007)</a:t>
            </a:r>
            <a:endParaRPr lang="es-MX" dirty="0"/>
          </a:p>
        </p:txBody>
      </p:sp>
      <p:sp>
        <p:nvSpPr>
          <p:cNvPr id="3" name="2 Rectángulo"/>
          <p:cNvSpPr/>
          <p:nvPr/>
        </p:nvSpPr>
        <p:spPr>
          <a:xfrm>
            <a:off x="2663280" y="1124744"/>
            <a:ext cx="6480720" cy="2246769"/>
          </a:xfrm>
          <a:prstGeom prst="rect">
            <a:avLst/>
          </a:prstGeom>
        </p:spPr>
        <p:txBody>
          <a:bodyPr wrap="square">
            <a:spAutoFit/>
          </a:bodyPr>
          <a:lstStyle/>
          <a:p>
            <a:r>
              <a:rPr lang="es-MX" sz="2000" dirty="0"/>
              <a:t>Si quieren lograr sus objetivos han de requerir esfuerzo, será un mes de viajes ya sea de placer o negocios</a:t>
            </a:r>
            <a:r>
              <a:rPr lang="es-MX" sz="2000" dirty="0" smtClean="0"/>
              <a:t>.</a:t>
            </a:r>
          </a:p>
          <a:p>
            <a:endParaRPr lang="es-MX" sz="2000" dirty="0"/>
          </a:p>
          <a:p>
            <a:r>
              <a:rPr lang="es-MX" sz="2000" dirty="0"/>
              <a:t>En el amor también deberán esforzarse por conseguir la persona que aman, aunque el amor estará de su parte y es posible que si han tenido una relación solida puedan llegar a casarse.</a:t>
            </a:r>
          </a:p>
        </p:txBody>
      </p:sp>
      <p:sp>
        <p:nvSpPr>
          <p:cNvPr id="4" name="3 Rectángulo"/>
          <p:cNvSpPr/>
          <p:nvPr/>
        </p:nvSpPr>
        <p:spPr>
          <a:xfrm>
            <a:off x="251520" y="3933056"/>
            <a:ext cx="8424936" cy="1323439"/>
          </a:xfrm>
          <a:prstGeom prst="rect">
            <a:avLst/>
          </a:prstGeom>
        </p:spPr>
        <p:txBody>
          <a:bodyPr wrap="square">
            <a:spAutoFit/>
          </a:bodyPr>
          <a:lstStyle/>
          <a:p>
            <a:r>
              <a:rPr lang="es-MX" sz="2000" dirty="0"/>
              <a:t>En el ámbito financiero la suerte les sonríe. Tendrán buenos amigos cerca, pero también deben cuidarse de los que dicen ser amigos ya que puede ser víctima de las envidias que quieren que algunas cosas le salgan mal. Atención, esfuerzo y suerte</a:t>
            </a:r>
          </a:p>
        </p:txBody>
      </p:sp>
      <p:sp>
        <p:nvSpPr>
          <p:cNvPr id="5" name="4 CuadroTexto"/>
          <p:cNvSpPr txBox="1"/>
          <p:nvPr/>
        </p:nvSpPr>
        <p:spPr>
          <a:xfrm>
            <a:off x="5796136" y="6021288"/>
            <a:ext cx="1872208" cy="646331"/>
          </a:xfrm>
          <a:prstGeom prst="rect">
            <a:avLst/>
          </a:prstGeom>
          <a:noFill/>
        </p:spPr>
        <p:txBody>
          <a:bodyPr wrap="square" rtlCol="0">
            <a:spAutoFit/>
          </a:bodyPr>
          <a:lstStyle/>
          <a:p>
            <a:pPr algn="ctr"/>
            <a:r>
              <a:rPr lang="es-MX" dirty="0" smtClean="0"/>
              <a:t>REGRESAR MENU PRINCIPAL</a:t>
            </a:r>
            <a:endParaRPr lang="es-MX" dirty="0"/>
          </a:p>
        </p:txBody>
      </p:sp>
      <p:sp>
        <p:nvSpPr>
          <p:cNvPr id="6" name="5 Flecha derecha">
            <a:hlinkClick r:id="rId2" action="ppaction://hlinksldjump"/>
          </p:cNvPr>
          <p:cNvSpPr/>
          <p:nvPr/>
        </p:nvSpPr>
        <p:spPr>
          <a:xfrm>
            <a:off x="7956376" y="6093296"/>
            <a:ext cx="57606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7" name="6 CuadroTexto"/>
          <p:cNvSpPr txBox="1"/>
          <p:nvPr/>
        </p:nvSpPr>
        <p:spPr>
          <a:xfrm>
            <a:off x="539552" y="6093296"/>
            <a:ext cx="1872208" cy="646331"/>
          </a:xfrm>
          <a:prstGeom prst="rect">
            <a:avLst/>
          </a:prstGeom>
          <a:noFill/>
        </p:spPr>
        <p:txBody>
          <a:bodyPr wrap="square" rtlCol="0">
            <a:spAutoFit/>
          </a:bodyPr>
          <a:lstStyle/>
          <a:p>
            <a:pPr algn="ctr"/>
            <a:r>
              <a:rPr lang="es-MX" dirty="0" smtClean="0"/>
              <a:t>REGRESAR MENU </a:t>
            </a:r>
          </a:p>
          <a:p>
            <a:pPr algn="ctr"/>
            <a:r>
              <a:rPr lang="es-MX" dirty="0" smtClean="0"/>
              <a:t>ANIMALES</a:t>
            </a:r>
            <a:endParaRPr lang="es-MX" dirty="0"/>
          </a:p>
        </p:txBody>
      </p:sp>
      <p:sp>
        <p:nvSpPr>
          <p:cNvPr id="8" name="7 Flecha arriba">
            <a:hlinkClick r:id="rId3" action="ppaction://hlinksldjump"/>
          </p:cNvPr>
          <p:cNvSpPr/>
          <p:nvPr/>
        </p:nvSpPr>
        <p:spPr>
          <a:xfrm>
            <a:off x="2555776" y="6093296"/>
            <a:ext cx="576064" cy="57606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050" name="Picture 2" descr="http://www.bestgraph.com/gifs/animaux/cochons/cochons-14.gif"/>
          <p:cNvPicPr>
            <a:picLocks noChangeAspect="1" noChangeArrowheads="1" noCrop="1"/>
          </p:cNvPicPr>
          <p:nvPr/>
        </p:nvPicPr>
        <p:blipFill>
          <a:blip r:embed="rId4" cstate="print"/>
          <a:srcRect/>
          <a:stretch>
            <a:fillRect/>
          </a:stretch>
        </p:blipFill>
        <p:spPr bwMode="auto">
          <a:xfrm>
            <a:off x="5796136" y="2780928"/>
            <a:ext cx="1224136" cy="1476535"/>
          </a:xfrm>
          <a:prstGeom prst="rect">
            <a:avLst/>
          </a:prstGeom>
          <a:noFill/>
        </p:spPr>
      </p:pic>
      <p:pic>
        <p:nvPicPr>
          <p:cNvPr id="2051" name="Picture 3" descr="http://www.bestgraph.com/gifs/animaux/cochons/cochons-05.gif"/>
          <p:cNvPicPr>
            <a:picLocks noChangeAspect="1" noChangeArrowheads="1" noCrop="1"/>
          </p:cNvPicPr>
          <p:nvPr/>
        </p:nvPicPr>
        <p:blipFill>
          <a:blip r:embed="rId5" cstate="print"/>
          <a:srcRect/>
          <a:stretch>
            <a:fillRect/>
          </a:stretch>
        </p:blipFill>
        <p:spPr bwMode="auto">
          <a:xfrm>
            <a:off x="3995936" y="5373216"/>
            <a:ext cx="981075" cy="1143000"/>
          </a:xfrm>
          <a:prstGeom prst="rect">
            <a:avLst/>
          </a:prstGeom>
          <a:noFill/>
        </p:spPr>
      </p:pic>
      <p:pic>
        <p:nvPicPr>
          <p:cNvPr id="2053" name="Picture 5" descr="http://cubamatinal.es/__oneclick_uploads/2011/05/hombre-cerdo.jpg"/>
          <p:cNvPicPr>
            <a:picLocks noChangeAspect="1" noChangeArrowheads="1"/>
          </p:cNvPicPr>
          <p:nvPr/>
        </p:nvPicPr>
        <p:blipFill>
          <a:blip r:embed="rId6" cstate="print"/>
          <a:srcRect/>
          <a:stretch>
            <a:fillRect/>
          </a:stretch>
        </p:blipFill>
        <p:spPr bwMode="auto">
          <a:xfrm>
            <a:off x="0" y="0"/>
            <a:ext cx="2544732" cy="3403104"/>
          </a:xfrm>
          <a:prstGeom prst="rect">
            <a:avLst/>
          </a:prstGeom>
          <a:noFill/>
        </p:spPr>
      </p:pic>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0" y="0"/>
            <a:ext cx="9144000" cy="2563813"/>
          </a:xfrm>
          <a:prstGeom prst="rect">
            <a:avLst/>
          </a:prstGeom>
          <a:noFill/>
          <a:ln w="9525">
            <a:noFill/>
            <a:miter lim="800000"/>
            <a:headEnd/>
            <a:tailEnd/>
          </a:ln>
          <a:effectLst>
            <a:outerShdw dist="28398" dir="1593903" algn="ctr" rotWithShape="0">
              <a:schemeClr val="bg2"/>
            </a:outerShdw>
          </a:effectLst>
        </p:spPr>
        <p:txBody>
          <a:bodyPr>
            <a:spAutoFit/>
          </a:bodyPr>
          <a:lstStyle/>
          <a:p>
            <a:pPr algn="ctr" eaLnBrk="0" hangingPunct="0">
              <a:spcBef>
                <a:spcPct val="50000"/>
              </a:spcBef>
              <a:defRPr/>
            </a:pPr>
            <a:r>
              <a:rPr lang="es-MX" sz="3600" dirty="0">
                <a:solidFill>
                  <a:srgbClr val="FF0000"/>
                </a:solidFill>
                <a:latin typeface="Palatino Linotype" pitchFamily="18" charset="0"/>
                <a:cs typeface="+mn-cs"/>
              </a:rPr>
              <a:t>¡ Te deseo que tengas un hermoso día ! Hoy </a:t>
            </a:r>
            <a:fld id="{56385D97-8064-48F7-8A2D-0A4043AA5560}" type="datetime2">
              <a:rPr lang="es-MX" sz="3600">
                <a:solidFill>
                  <a:srgbClr val="FF0000"/>
                </a:solidFill>
                <a:latin typeface="Palatino Linotype" pitchFamily="18" charset="0"/>
                <a:cs typeface="+mn-cs"/>
              </a:rPr>
              <a:pPr algn="ctr" eaLnBrk="0" hangingPunct="0">
                <a:spcBef>
                  <a:spcPct val="50000"/>
                </a:spcBef>
                <a:defRPr/>
              </a:pPr>
              <a:t>lunes, 17 de septiembre de 2012</a:t>
            </a:fld>
            <a:r>
              <a:rPr lang="es-MX" sz="3600" dirty="0">
                <a:solidFill>
                  <a:srgbClr val="FF0000"/>
                </a:solidFill>
                <a:latin typeface="Palatino Linotype" pitchFamily="18" charset="0"/>
                <a:cs typeface="+mn-cs"/>
              </a:rPr>
              <a:t>, A las </a:t>
            </a:r>
            <a:fld id="{0898B13C-A3B6-4E31-8D8A-88505C45EFAF}" type="datetime13">
              <a:rPr lang="es-MX" sz="3600">
                <a:solidFill>
                  <a:srgbClr val="FF0000"/>
                </a:solidFill>
                <a:latin typeface="Palatino Linotype" pitchFamily="18" charset="0"/>
                <a:cs typeface="+mn-cs"/>
              </a:rPr>
              <a:pPr algn="ctr" eaLnBrk="0" hangingPunct="0">
                <a:spcBef>
                  <a:spcPct val="50000"/>
                </a:spcBef>
                <a:defRPr/>
              </a:pPr>
              <a:t>6:13:44 p.m.</a:t>
            </a:fld>
            <a:r>
              <a:rPr lang="es-MX" sz="3600" dirty="0">
                <a:solidFill>
                  <a:srgbClr val="FF0000"/>
                </a:solidFill>
                <a:latin typeface="Palatino Linotype" pitchFamily="18" charset="0"/>
                <a:cs typeface="+mn-cs"/>
              </a:rPr>
              <a:t>,</a:t>
            </a:r>
          </a:p>
          <a:p>
            <a:pPr algn="ctr" eaLnBrk="0" hangingPunct="0">
              <a:spcBef>
                <a:spcPct val="50000"/>
              </a:spcBef>
              <a:defRPr/>
            </a:pPr>
            <a:endParaRPr lang="es-MX" sz="3600" dirty="0">
              <a:solidFill>
                <a:srgbClr val="FF0000"/>
              </a:solidFill>
              <a:latin typeface="Palatino Linotype" pitchFamily="18" charset="0"/>
              <a:cs typeface="+mn-cs"/>
            </a:endParaRPr>
          </a:p>
        </p:txBody>
      </p:sp>
      <p:grpSp>
        <p:nvGrpSpPr>
          <p:cNvPr id="3" name="Group 17"/>
          <p:cNvGrpSpPr>
            <a:grpSpLocks/>
          </p:cNvGrpSpPr>
          <p:nvPr/>
        </p:nvGrpSpPr>
        <p:grpSpPr bwMode="auto">
          <a:xfrm>
            <a:off x="539552" y="6093296"/>
            <a:ext cx="2163762" cy="615950"/>
            <a:chOff x="1427" y="3143"/>
            <a:chExt cx="1363" cy="388"/>
          </a:xfrm>
        </p:grpSpPr>
        <p:grpSp>
          <p:nvGrpSpPr>
            <p:cNvPr id="4" name="Group 42"/>
            <p:cNvGrpSpPr>
              <a:grpSpLocks/>
            </p:cNvGrpSpPr>
            <p:nvPr/>
          </p:nvGrpSpPr>
          <p:grpSpPr bwMode="auto">
            <a:xfrm>
              <a:off x="1427" y="3239"/>
              <a:ext cx="1363" cy="292"/>
              <a:chOff x="1880" y="2513"/>
              <a:chExt cx="1363" cy="292"/>
            </a:xfrm>
          </p:grpSpPr>
          <p:pic>
            <p:nvPicPr>
              <p:cNvPr id="6" name="Picture 27" descr="letra-r-amarilla"/>
              <p:cNvPicPr>
                <a:picLocks noChangeAspect="1" noChangeArrowheads="1" noCrop="1"/>
              </p:cNvPicPr>
              <p:nvPr/>
            </p:nvPicPr>
            <p:blipFill>
              <a:blip r:embed="rId3" cstate="print"/>
              <a:srcRect/>
              <a:stretch>
                <a:fillRect/>
              </a:stretch>
            </p:blipFill>
            <p:spPr bwMode="auto">
              <a:xfrm>
                <a:off x="2802" y="2513"/>
                <a:ext cx="156" cy="282"/>
              </a:xfrm>
              <a:prstGeom prst="rect">
                <a:avLst/>
              </a:prstGeom>
              <a:noFill/>
              <a:ln w="9525">
                <a:noFill/>
                <a:miter lim="800000"/>
                <a:headEnd/>
                <a:tailEnd/>
              </a:ln>
            </p:spPr>
          </p:pic>
          <p:pic>
            <p:nvPicPr>
              <p:cNvPr id="7" name="Picture 29" descr="letra-o-amarilla"/>
              <p:cNvPicPr>
                <a:picLocks noChangeAspect="1" noChangeArrowheads="1" noCrop="1"/>
              </p:cNvPicPr>
              <p:nvPr/>
            </p:nvPicPr>
            <p:blipFill>
              <a:blip r:embed="rId4" cstate="print"/>
              <a:srcRect/>
              <a:stretch>
                <a:fillRect/>
              </a:stretch>
            </p:blipFill>
            <p:spPr bwMode="auto">
              <a:xfrm>
                <a:off x="3009" y="2513"/>
                <a:ext cx="234" cy="282"/>
              </a:xfrm>
              <a:prstGeom prst="rect">
                <a:avLst/>
              </a:prstGeom>
              <a:noFill/>
              <a:ln w="9525">
                <a:noFill/>
                <a:miter lim="800000"/>
                <a:headEnd/>
                <a:tailEnd/>
              </a:ln>
            </p:spPr>
          </p:pic>
          <p:pic>
            <p:nvPicPr>
              <p:cNvPr id="8" name="Picture 31" descr="letra a amarilla"/>
              <p:cNvPicPr>
                <a:picLocks noChangeAspect="1" noChangeArrowheads="1" noCrop="1"/>
              </p:cNvPicPr>
              <p:nvPr/>
            </p:nvPicPr>
            <p:blipFill>
              <a:blip r:embed="rId5" cstate="print"/>
              <a:srcRect/>
              <a:stretch>
                <a:fillRect/>
              </a:stretch>
            </p:blipFill>
            <p:spPr bwMode="auto">
              <a:xfrm>
                <a:off x="1880" y="2519"/>
                <a:ext cx="228" cy="276"/>
              </a:xfrm>
              <a:prstGeom prst="rect">
                <a:avLst/>
              </a:prstGeom>
              <a:noFill/>
              <a:ln w="9525">
                <a:noFill/>
                <a:miter lim="800000"/>
                <a:headEnd/>
                <a:tailEnd/>
              </a:ln>
            </p:spPr>
          </p:pic>
          <p:pic>
            <p:nvPicPr>
              <p:cNvPr id="9" name="Picture 33" descr="letra u amarilla"/>
              <p:cNvPicPr>
                <a:picLocks noChangeAspect="1" noChangeArrowheads="1" noCrop="1"/>
              </p:cNvPicPr>
              <p:nvPr/>
            </p:nvPicPr>
            <p:blipFill>
              <a:blip r:embed="rId6" cstate="print"/>
              <a:srcRect/>
              <a:stretch>
                <a:fillRect/>
              </a:stretch>
            </p:blipFill>
            <p:spPr bwMode="auto">
              <a:xfrm>
                <a:off x="2517" y="2519"/>
                <a:ext cx="228" cy="276"/>
              </a:xfrm>
              <a:prstGeom prst="rect">
                <a:avLst/>
              </a:prstGeom>
              <a:noFill/>
              <a:ln w="9525">
                <a:noFill/>
                <a:miter lim="800000"/>
                <a:headEnd/>
                <a:tailEnd/>
              </a:ln>
            </p:spPr>
          </p:pic>
          <p:pic>
            <p:nvPicPr>
              <p:cNvPr id="10" name="Picture 36" descr="letra-r-amarilla"/>
              <p:cNvPicPr>
                <a:picLocks noChangeAspect="1" noChangeArrowheads="1" noCrop="1"/>
              </p:cNvPicPr>
              <p:nvPr/>
            </p:nvPicPr>
            <p:blipFill>
              <a:blip r:embed="rId3" cstate="print"/>
              <a:srcRect/>
              <a:stretch>
                <a:fillRect/>
              </a:stretch>
            </p:blipFill>
            <p:spPr bwMode="auto">
              <a:xfrm>
                <a:off x="2134" y="2523"/>
                <a:ext cx="156" cy="282"/>
              </a:xfrm>
              <a:prstGeom prst="rect">
                <a:avLst/>
              </a:prstGeom>
              <a:noFill/>
              <a:ln w="9525">
                <a:noFill/>
                <a:miter lim="800000"/>
                <a:headEnd/>
                <a:tailEnd/>
              </a:ln>
            </p:spPr>
          </p:pic>
        </p:grpSp>
        <p:pic>
          <p:nvPicPr>
            <p:cNvPr id="5" name="Picture 38" descr="letra t amarilla"/>
            <p:cNvPicPr>
              <a:picLocks noChangeAspect="1" noChangeArrowheads="1" noCrop="1"/>
            </p:cNvPicPr>
            <p:nvPr/>
          </p:nvPicPr>
          <p:blipFill>
            <a:blip r:embed="rId7" cstate="print"/>
            <a:srcRect/>
            <a:stretch>
              <a:fillRect/>
            </a:stretch>
          </p:blipFill>
          <p:spPr bwMode="auto">
            <a:xfrm>
              <a:off x="1883" y="3143"/>
              <a:ext cx="132" cy="378"/>
            </a:xfrm>
            <a:prstGeom prst="rect">
              <a:avLst/>
            </a:prstGeom>
            <a:noFill/>
            <a:ln w="9525">
              <a:noFill/>
              <a:miter lim="800000"/>
              <a:headEnd/>
              <a:tailEnd/>
            </a:ln>
          </p:spPr>
        </p:pic>
      </p:grpSp>
      <p:sp>
        <p:nvSpPr>
          <p:cNvPr id="11" name="Text Box 10"/>
          <p:cNvSpPr txBox="1">
            <a:spLocks noChangeArrowheads="1"/>
          </p:cNvSpPr>
          <p:nvPr/>
        </p:nvSpPr>
        <p:spPr bwMode="auto">
          <a:xfrm>
            <a:off x="4860032" y="6237312"/>
            <a:ext cx="3743325" cy="366713"/>
          </a:xfrm>
          <a:prstGeom prst="rect">
            <a:avLst/>
          </a:prstGeom>
          <a:noFill/>
          <a:ln w="9525">
            <a:noFill/>
            <a:miter lim="800000"/>
            <a:headEnd/>
            <a:tailEnd/>
          </a:ln>
        </p:spPr>
        <p:txBody>
          <a:bodyPr>
            <a:spAutoFit/>
          </a:bodyPr>
          <a:lstStyle/>
          <a:p>
            <a:pPr>
              <a:spcBef>
                <a:spcPct val="50000"/>
              </a:spcBef>
            </a:pPr>
            <a:r>
              <a:rPr lang="es-ES_tradnl" dirty="0">
                <a:solidFill>
                  <a:srgbClr val="FFFF00"/>
                </a:solidFill>
              </a:rPr>
              <a:t>E-MAIL: arcaba67@hotmail.com</a:t>
            </a:r>
            <a:endParaRPr lang="es-MX"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8600"/>
                            </p:stCondLst>
                            <p:childTnLst>
                              <p:par>
                                <p:cTn id="10" presetID="4" presetClass="entr" presetSubtype="16"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ox(in)">
                                      <p:cBhvr>
                                        <p:cTn id="12" dur="1000"/>
                                        <p:tgtEl>
                                          <p:spTgt spid="3"/>
                                        </p:tgtEl>
                                      </p:cBhvr>
                                    </p:animEffect>
                                  </p:childTnLst>
                                </p:cTn>
                              </p:par>
                            </p:childTnLst>
                          </p:cTn>
                        </p:par>
                        <p:par>
                          <p:cTn id="13" fill="hold">
                            <p:stCondLst>
                              <p:cond delay="9600"/>
                            </p:stCondLst>
                            <p:childTnLst>
                              <p:par>
                                <p:cTn id="14" presetID="5" presetClass="entr" presetSubtype="10"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checkerboard(across)">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11" grpId="0" autoUpdateAnimBg="0"/>
    </p:bldLst>
  </p:timing>
</p:sld>
</file>

<file path=ppt/slides/slide10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MX"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MX"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MX"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MX"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771</TotalTime>
  <Words>6263</Words>
  <Application>Microsoft Office PowerPoint</Application>
  <PresentationFormat>Presentación en pantalla (4:3)</PresentationFormat>
  <Paragraphs>396</Paragraphs>
  <Slides>108</Slides>
  <Notes>0</Notes>
  <HiddenSlides>0</HiddenSlides>
  <MMClips>0</MMClips>
  <ScaleCrop>false</ScaleCrop>
  <HeadingPairs>
    <vt:vector size="4" baseType="variant">
      <vt:variant>
        <vt:lpstr>Tema</vt:lpstr>
      </vt:variant>
      <vt:variant>
        <vt:i4>2</vt:i4>
      </vt:variant>
      <vt:variant>
        <vt:lpstr>Títulos de diapositiva</vt:lpstr>
      </vt:variant>
      <vt:variant>
        <vt:i4>108</vt:i4>
      </vt:variant>
    </vt:vector>
  </HeadingPairs>
  <TitlesOfParts>
    <vt:vector size="110" baseType="lpstr">
      <vt:lpstr>Tema de Office</vt:lpstr>
      <vt:lpstr>Diseño predeterminado</vt:lpstr>
      <vt:lpstr>Como Eres Según, Tu mes, La letra de tu Nombre y según el Calendario Chino</vt:lpstr>
      <vt:lpstr>Has Clic Calendario</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Mes de Octubre (aman la libertad) </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lpstr>Diapositiva 102</vt:lpstr>
      <vt:lpstr>Diapositiva 103</vt:lpstr>
      <vt:lpstr>Diapositiva 104</vt:lpstr>
      <vt:lpstr>Diapositiva 105</vt:lpstr>
      <vt:lpstr>Diapositiva 106</vt:lpstr>
      <vt:lpstr>Diapositiva 107</vt:lpstr>
      <vt:lpstr>Diapositiva 108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Arturito</dc:creator>
  <cp:lastModifiedBy>Arturito</cp:lastModifiedBy>
  <cp:revision>104</cp:revision>
  <dcterms:created xsi:type="dcterms:W3CDTF">2012-09-14T20:10:27Z</dcterms:created>
  <dcterms:modified xsi:type="dcterms:W3CDTF">2012-09-17T23:16:53Z</dcterms:modified>
</cp:coreProperties>
</file>