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9"/>
  </p:notesMasterIdLst>
  <p:sldIdLst>
    <p:sldId id="256" r:id="rId3"/>
    <p:sldId id="371" r:id="rId4"/>
    <p:sldId id="314" r:id="rId5"/>
    <p:sldId id="326" r:id="rId6"/>
    <p:sldId id="319" r:id="rId7"/>
    <p:sldId id="328" r:id="rId8"/>
    <p:sldId id="323" r:id="rId9"/>
    <p:sldId id="315" r:id="rId10"/>
    <p:sldId id="316" r:id="rId11"/>
    <p:sldId id="317" r:id="rId12"/>
    <p:sldId id="318" r:id="rId13"/>
    <p:sldId id="320" r:id="rId14"/>
    <p:sldId id="321" r:id="rId15"/>
    <p:sldId id="325" r:id="rId16"/>
    <p:sldId id="363" r:id="rId17"/>
    <p:sldId id="365" r:id="rId18"/>
    <p:sldId id="367" r:id="rId19"/>
    <p:sldId id="331" r:id="rId20"/>
    <p:sldId id="332" r:id="rId21"/>
    <p:sldId id="333" r:id="rId22"/>
    <p:sldId id="358" r:id="rId23"/>
    <p:sldId id="336" r:id="rId24"/>
    <p:sldId id="335" r:id="rId25"/>
    <p:sldId id="338" r:id="rId26"/>
    <p:sldId id="339" r:id="rId27"/>
    <p:sldId id="342" r:id="rId28"/>
    <p:sldId id="343" r:id="rId29"/>
    <p:sldId id="370" r:id="rId30"/>
    <p:sldId id="345" r:id="rId31"/>
    <p:sldId id="346" r:id="rId32"/>
    <p:sldId id="347" r:id="rId33"/>
    <p:sldId id="350" r:id="rId34"/>
    <p:sldId id="355" r:id="rId35"/>
    <p:sldId id="351" r:id="rId36"/>
    <p:sldId id="353" r:id="rId37"/>
    <p:sldId id="354" r:id="rId38"/>
    <p:sldId id="361" r:id="rId39"/>
    <p:sldId id="362" r:id="rId40"/>
    <p:sldId id="349" r:id="rId41"/>
    <p:sldId id="372" r:id="rId42"/>
    <p:sldId id="373" r:id="rId43"/>
    <p:sldId id="374" r:id="rId44"/>
    <p:sldId id="376" r:id="rId45"/>
    <p:sldId id="378" r:id="rId46"/>
    <p:sldId id="379" r:id="rId47"/>
    <p:sldId id="380" r:id="rId48"/>
    <p:sldId id="381" r:id="rId49"/>
    <p:sldId id="382" r:id="rId50"/>
    <p:sldId id="383" r:id="rId51"/>
    <p:sldId id="385" r:id="rId52"/>
    <p:sldId id="386" r:id="rId53"/>
    <p:sldId id="387" r:id="rId54"/>
    <p:sldId id="388" r:id="rId55"/>
    <p:sldId id="389" r:id="rId56"/>
    <p:sldId id="390" r:id="rId57"/>
    <p:sldId id="391" r:id="rId58"/>
    <p:sldId id="393" r:id="rId59"/>
    <p:sldId id="394" r:id="rId60"/>
    <p:sldId id="395" r:id="rId61"/>
    <p:sldId id="397" r:id="rId62"/>
    <p:sldId id="398" r:id="rId63"/>
    <p:sldId id="399" r:id="rId64"/>
    <p:sldId id="400" r:id="rId65"/>
    <p:sldId id="401" r:id="rId66"/>
    <p:sldId id="402" r:id="rId67"/>
    <p:sldId id="403" r:id="rId68"/>
    <p:sldId id="404" r:id="rId69"/>
    <p:sldId id="405" r:id="rId70"/>
    <p:sldId id="406" r:id="rId71"/>
    <p:sldId id="407" r:id="rId72"/>
    <p:sldId id="408" r:id="rId73"/>
    <p:sldId id="409" r:id="rId74"/>
    <p:sldId id="410" r:id="rId75"/>
    <p:sldId id="411" r:id="rId76"/>
    <p:sldId id="313" r:id="rId77"/>
    <p:sldId id="412" r:id="rId78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MXkyTzEOP16JIvxEGQJ0w==" hashData="Ev6TGHh+t9A9/0CF0dUTwRv9jdc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0000"/>
    <a:srgbClr val="FFFF00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82" autoAdjust="0"/>
    <p:restoredTop sz="94660"/>
  </p:normalViewPr>
  <p:slideViewPr>
    <p:cSldViewPr>
      <p:cViewPr>
        <p:scale>
          <a:sx n="60" d="100"/>
          <a:sy n="60" d="100"/>
        </p:scale>
        <p:origin x="667" y="571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2EF4AA8-F4D4-4833-B3EE-844F08C41033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8E54BE9-08FE-4574-9FC3-846F9EEA296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F449804-E282-4787-A460-294FAF16C48C}" type="slidenum">
              <a:rPr lang="es-ES">
                <a:cs typeface="Arial" charset="0"/>
              </a:rPr>
              <a:pPr/>
              <a:t>5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633F2D-B1DC-4755-9AB8-F4C137B6E93B}" type="slidenum">
              <a:rPr lang="es-ES">
                <a:cs typeface="Arial" charset="0"/>
              </a:rPr>
              <a:pPr/>
              <a:t>30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1C47EFD-19B2-4A28-A975-95CE36696FA1}" type="slidenum">
              <a:rPr lang="es-ES">
                <a:cs typeface="Arial" charset="0"/>
              </a:rPr>
              <a:pPr/>
              <a:t>38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289F58-65FC-42E7-BCA0-69A47AA3D59C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22ECE-B61C-4AFD-9810-18CA8B5304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799761-2E4A-4A63-9FEC-B04CD8E9A178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5842E-DC30-4103-8D21-F96A34B45D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EA4C12-D6AB-4622-B2AE-C54CBDAC4B6F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84A72-2F29-41BE-8D62-C540BCABDF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31C0FD-7174-4901-959C-945FB27A19AA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52A9A-23C3-4F8E-B120-CCE539FDFB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51EBC3-C879-4973-93B8-4CAC1B33ADD8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D43A7-79EA-4DEC-A52F-66CD6FCFBC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F9CECE7-D3C8-455F-BCE9-DF9E07913DE2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E05DC-D276-4ABF-B816-3B1E398023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67DAA5-2FC6-455D-9C54-B81BAE890955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29747-0CC8-42FA-AD9F-8FE3B63172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B68245-07BC-4358-B15F-82CEEB03E3E4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BBB53-CF9A-47E9-81B1-E4777F820F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680B01-B8AC-43F6-BEA7-97CD50F4C7BC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C3B5D-AFB2-44C5-8010-6133A8563C0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28C6FB-7A70-498B-84BA-DAFB5FFC1EA4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FFCCE-4C98-4060-A66E-67F4C23989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391865-5AFD-44D9-A01E-CEA14B21B963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8C430-C07E-4295-9279-A9AEAAF516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AA78564C-1D79-4FE8-ACD9-F75330214BB8}" type="datetimeFigureOut">
              <a:rPr lang="es-ES"/>
              <a:pPr/>
              <a:t>23/06/2023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CCDFBB62-7151-4523-B1DC-0455BCE300F2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WordArt 3"/>
          <p:cNvSpPr>
            <a:spLocks noChangeArrowheads="1" noChangeShapeType="1" noTextEdit="1"/>
          </p:cNvSpPr>
          <p:nvPr/>
        </p:nvSpPr>
        <p:spPr bwMode="auto">
          <a:xfrm>
            <a:off x="899592" y="0"/>
            <a:ext cx="7416800" cy="1129259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8518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Celebrando los Sanfermines </a:t>
            </a:r>
          </a:p>
        </p:txBody>
      </p:sp>
      <p:sp>
        <p:nvSpPr>
          <p:cNvPr id="65540" name="WordArt 4"/>
          <p:cNvSpPr>
            <a:spLocks noChangeArrowheads="1" noChangeShapeType="1" noTextEdit="1"/>
          </p:cNvSpPr>
          <p:nvPr/>
        </p:nvSpPr>
        <p:spPr bwMode="auto">
          <a:xfrm>
            <a:off x="899592" y="1489348"/>
            <a:ext cx="7488238" cy="901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High Tower Text"/>
              </a:rPr>
              <a:t> </a:t>
            </a:r>
            <a:r>
              <a:rPr lang="es-ES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High Tower Text"/>
              </a:rPr>
              <a:t> </a:t>
            </a:r>
            <a:r>
              <a:rPr lang="es-ES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igh Tower Text"/>
              </a:rPr>
              <a:t>Fotografía Recopilada de Internet  </a:t>
            </a:r>
            <a:endParaRPr lang="es-E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65541" name="WordArt 5"/>
          <p:cNvSpPr>
            <a:spLocks noChangeArrowheads="1" noChangeShapeType="1" noTextEdit="1"/>
          </p:cNvSpPr>
          <p:nvPr/>
        </p:nvSpPr>
        <p:spPr bwMode="auto">
          <a:xfrm>
            <a:off x="1115616" y="2713484"/>
            <a:ext cx="6623050" cy="5397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92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Diseño y Creación: </a:t>
            </a:r>
          </a:p>
        </p:txBody>
      </p:sp>
      <p:sp>
        <p:nvSpPr>
          <p:cNvPr id="65542" name="WordArt 6"/>
          <p:cNvSpPr>
            <a:spLocks noChangeArrowheads="1" noChangeShapeType="1" noTextEdit="1"/>
          </p:cNvSpPr>
          <p:nvPr/>
        </p:nvSpPr>
        <p:spPr bwMode="auto">
          <a:xfrm>
            <a:off x="1547664" y="3577580"/>
            <a:ext cx="5904656" cy="6599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 </a:t>
            </a: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</a:p>
        </p:txBody>
      </p:sp>
      <p:sp>
        <p:nvSpPr>
          <p:cNvPr id="65544" name="WordArt 8"/>
          <p:cNvSpPr>
            <a:spLocks noChangeArrowheads="1" noChangeShapeType="1" noTextEdit="1"/>
          </p:cNvSpPr>
          <p:nvPr/>
        </p:nvSpPr>
        <p:spPr bwMode="auto">
          <a:xfrm>
            <a:off x="2483768" y="4513684"/>
            <a:ext cx="3888432" cy="7679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High Tower Text"/>
              </a:rPr>
              <a:t>  </a:t>
            </a:r>
            <a:r>
              <a:rPr lang="es-ES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 </a:t>
            </a:r>
            <a:r>
              <a:rPr lang="es-ES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95288" y="3578225"/>
            <a:ext cx="8424862" cy="13223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Los festejos comienzan con el lanzamiento del chupinazo desde el balcón del Ayuntamiento de Pamplona, a las 12 del mediodía del 6 de julio y terminan a las 24 horas del 14 de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julio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con el Pobre de mí, una canción de despedida.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850" y="1344613"/>
            <a:ext cx="8497888" cy="1939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Una de las actividades más famosas de los sanfermines es el encierro, que consiste en un recorrido de 849 metros delante de los toros y que culmina en la plaza de toros. Los encierros tienen lugar todos los días entre el 7 y el 14 de julio y comienzan a las ocho de la mañana, con una duración media de entre dos y tres minutos.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619672" y="265212"/>
            <a:ext cx="5688631" cy="864096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Los Sanfermines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000">
        <p14:flythrough/>
      </p:transition>
    </mc:Choice>
    <mc:Fallback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8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SUNCION CATEDRAL EN EL MONASTERIO GORITSKII- ZALESSKI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Lágrima"/>
          <p:cNvSpPr/>
          <p:nvPr/>
        </p:nvSpPr>
        <p:spPr>
          <a:xfrm rot="18818737">
            <a:off x="2249488" y="1050925"/>
            <a:ext cx="4476750" cy="4454525"/>
          </a:xfrm>
          <a:prstGeom prst="teardrop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737">
            <a:off x="9889332" y="4915694"/>
            <a:ext cx="38100" cy="46037"/>
          </a:xfrm>
          <a:prstGeom prst="teardrop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737">
            <a:off x="2243138" y="1068388"/>
            <a:ext cx="4527550" cy="4457700"/>
          </a:xfrm>
          <a:prstGeom prst="teardrop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11188" y="4873625"/>
            <a:ext cx="691356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Pamplona se tiñe de rojo con motivo de la celebración de los Sanfermines - Chupinazo de los Sanfermines.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vortex dir="r"/>
        <p:sndAc>
          <p:stSnd loop="1">
            <p:snd r:embed="rId2" name="Alfredo y sus amigos  RIAU, RIAU!! (Parte 1).wav"/>
          </p:stSnd>
        </p:sndAc>
      </p:transition>
    </mc:Choice>
    <mc:Fallback>
      <p:transition spd="slow" advTm="18000">
        <p:fade/>
        <p:sndAc>
          <p:stSnd loop="1">
            <p:snd r:embed="rId2" name="Alfredo y sus amigos  RIAU, RIAU!! (Parte 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p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ip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tip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692275" y="4873625"/>
            <a:ext cx="59769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Miles de pamploneses y turistas reunidos durante el ’Chupinazo’ en Pamplona.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1751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571501" y="571502"/>
            <a:ext cx="5715001" cy="4572000"/>
          </a:xfrm>
          <a:prstGeom prst="triangle">
            <a:avLst>
              <a:gd name="adj" fmla="val 49504"/>
            </a:avLst>
          </a:prstGeom>
          <a:gradFill flip="none" rotWithShape="1">
            <a:gsLst>
              <a:gs pos="60000">
                <a:srgbClr val="9A006A">
                  <a:alpha val="30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000502" y="571501"/>
            <a:ext cx="5714998" cy="4572000"/>
          </a:xfrm>
          <a:prstGeom prst="triangle">
            <a:avLst/>
          </a:prstGeom>
          <a:gradFill flip="none" rotWithShape="1">
            <a:gsLst>
              <a:gs pos="60000">
                <a:srgbClr val="9A006A">
                  <a:alpha val="6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214443" y="1214444"/>
            <a:ext cx="5715001" cy="3286116"/>
          </a:xfrm>
          <a:prstGeom prst="triangle">
            <a:avLst/>
          </a:prstGeom>
          <a:gradFill flip="none" rotWithShape="1">
            <a:gsLst>
              <a:gs pos="60000">
                <a:srgbClr val="9A006A">
                  <a:alpha val="5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572004" y="1143005"/>
            <a:ext cx="5715002" cy="3428992"/>
          </a:xfrm>
          <a:prstGeom prst="triangle">
            <a:avLst/>
          </a:prstGeom>
          <a:gradFill flip="none" rotWithShape="1">
            <a:gsLst>
              <a:gs pos="60000">
                <a:srgbClr val="9A006A">
                  <a:alpha val="5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1678790" y="1678791"/>
            <a:ext cx="5715001" cy="2357422"/>
          </a:xfrm>
          <a:prstGeom prst="triangle">
            <a:avLst/>
          </a:prstGeom>
          <a:gradFill flip="none" rotWithShape="1">
            <a:gsLst>
              <a:gs pos="60000">
                <a:srgbClr val="9A006A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5107790" y="1678790"/>
            <a:ext cx="5714998" cy="2357422"/>
          </a:xfrm>
          <a:prstGeom prst="triangle">
            <a:avLst/>
          </a:prstGeom>
          <a:gradFill flip="none" rotWithShape="1">
            <a:gsLst>
              <a:gs pos="60000">
                <a:srgbClr val="9A006A">
                  <a:alpha val="5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71550" y="4657725"/>
            <a:ext cx="7272338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Miles de personas celebran en la Plaza del Castillo de Pamplona el inicio de la fiesta de los Sanfermines, tras el lanzamiento del tradicional ’Chupinazo’.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vortex dir="r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187450" y="4873625"/>
            <a:ext cx="67691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alegría desborda la Plaza del Ayuntamiento de Pamplona justo antes del tradicional “Chupinazo”.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aj_mahal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Taj_mahal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042988" y="4873625"/>
            <a:ext cx="67691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Ikurriña vasca ondea sobre una marea de pañuelos rojos durante el ’Chupinazo’ de los Sanfermines.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honeycomb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42cc11810a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95513" y="0"/>
            <a:ext cx="467995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827088" cy="5715000"/>
          </a:xfrm>
          <a:prstGeom prst="rect">
            <a:avLst/>
          </a:prstGeom>
          <a:blipFill dpi="0" rotWithShape="1">
            <a:blip r:embed="rId3" cstate="print">
              <a:lum contras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10800000" flipH="1">
            <a:off x="1258888" y="0"/>
            <a:ext cx="936625" cy="5715000"/>
          </a:xfrm>
          <a:prstGeom prst="rect">
            <a:avLst/>
          </a:prstGeom>
          <a:blipFill dpi="0" rotWithShape="1">
            <a:blip r:embed="rId3" cstate="print">
              <a:lum contras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27088" y="0"/>
            <a:ext cx="431800" cy="571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flipH="1">
            <a:off x="6875463" y="0"/>
            <a:ext cx="936625" cy="5715000"/>
          </a:xfrm>
          <a:prstGeom prst="rect">
            <a:avLst/>
          </a:prstGeom>
          <a:blipFill dpi="0" rotWithShape="1">
            <a:blip r:embed="rId3" cstate="print">
              <a:lum contras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10800000" flipH="1">
            <a:off x="8243888" y="0"/>
            <a:ext cx="900112" cy="5715000"/>
          </a:xfrm>
          <a:prstGeom prst="rect">
            <a:avLst/>
          </a:prstGeom>
          <a:blipFill dpi="0" rotWithShape="1">
            <a:blip r:embed="rId3" cstate="print">
              <a:lum contras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786688" y="0"/>
            <a:ext cx="457200" cy="571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8937742" flipH="1" flipV="1">
            <a:off x="-3811224" y="1853950"/>
            <a:ext cx="49957" cy="42554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20689045" flipV="1">
            <a:off x="12034245" y="-32444"/>
            <a:ext cx="45719" cy="38099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6871572" flipV="1">
            <a:off x="-2630390" y="-21219"/>
            <a:ext cx="38099" cy="68699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19055765">
            <a:off x="-7570725" y="372561"/>
            <a:ext cx="5050822" cy="4509053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16" name="3 Marcador de contenido" descr="42cc11810a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79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7" name="16 Rectángulo"/>
          <p:cNvSpPr/>
          <p:nvPr/>
        </p:nvSpPr>
        <p:spPr>
          <a:xfrm>
            <a:off x="2195513" y="0"/>
            <a:ext cx="4679950" cy="5715000"/>
          </a:xfrm>
          <a:prstGeom prst="rect">
            <a:avLst/>
          </a:prstGeom>
          <a:solidFill>
            <a:srgbClr val="9E4F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18" name="3 Marcador de contenido" descr="42cc11810a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79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9" name="18 CuadroTexto"/>
          <p:cNvSpPr txBox="1"/>
          <p:nvPr/>
        </p:nvSpPr>
        <p:spPr>
          <a:xfrm>
            <a:off x="1258888" y="4945063"/>
            <a:ext cx="63373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Prosiguen los saltos desde la fuente de la Plaza de la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Navarrería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con motivo del comienzo de los Sanfermines.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>
        <p14:shred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sia0 IGLESIA EN VETLU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Pentágono regular"/>
          <p:cNvSpPr/>
          <p:nvPr/>
        </p:nvSpPr>
        <p:spPr>
          <a:xfrm>
            <a:off x="0" y="0"/>
            <a:ext cx="9144000" cy="5715000"/>
          </a:xfrm>
          <a:prstGeom prst="pentago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714875" cy="2143125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4572000" cy="220345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0" y="2203450"/>
            <a:ext cx="1785938" cy="351155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7286625" y="2203450"/>
            <a:ext cx="1857375" cy="351155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042988" y="4873625"/>
            <a:ext cx="70564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Siguen las celebraciones por el comienzo de los Sanfermines. Los asistentes se divierten entre flotadores y litros de alcohol.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LAGO SAIMAA-GORSKI 1905-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>
            <a:off x="2195736" y="2569468"/>
            <a:ext cx="2701925" cy="2733675"/>
          </a:xfrm>
          <a:prstGeom prst="teardrop">
            <a:avLst/>
          </a:prstGeom>
          <a:solidFill>
            <a:schemeClr val="tx2">
              <a:lumMod val="90000"/>
              <a:alpha val="80000"/>
            </a:schemeClr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flipH="1" flipV="1">
            <a:off x="4859338" y="0"/>
            <a:ext cx="2820987" cy="2641600"/>
          </a:xfrm>
          <a:prstGeom prst="teardrop">
            <a:avLst/>
          </a:prstGeom>
          <a:solidFill>
            <a:schemeClr val="tx2">
              <a:lumMod val="90000"/>
              <a:alpha val="80000"/>
            </a:schemeClr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2144712" y="-127000"/>
            <a:ext cx="2698751" cy="2752725"/>
          </a:xfrm>
          <a:prstGeom prst="teardrop">
            <a:avLst/>
          </a:prstGeom>
          <a:solidFill>
            <a:schemeClr val="tx2">
              <a:lumMod val="90000"/>
              <a:alpha val="80000"/>
            </a:schemeClr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5400000" flipH="1" flipV="1">
            <a:off x="4932834" y="2640682"/>
            <a:ext cx="2663825" cy="2665412"/>
          </a:xfrm>
          <a:prstGeom prst="teardrop">
            <a:avLst/>
          </a:prstGeom>
          <a:solidFill>
            <a:schemeClr val="tx2">
              <a:lumMod val="90000"/>
              <a:alpha val="80000"/>
            </a:schemeClr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9750" y="4802188"/>
            <a:ext cx="75612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Pamplonicas y turistas empapados por el agua que se lanza desde los balcones en el primer día de las celebraciones de San Fermín.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shred pattern="rectang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russia- la catedral en el monasterio Solovetskii-Solovetskii -19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315" name="4 Rectángulo"/>
          <p:cNvSpPr>
            <a:spLocks noChangeArrowheads="1"/>
          </p:cNvSpPr>
          <p:nvPr/>
        </p:nvSpPr>
        <p:spPr bwMode="auto">
          <a:xfrm>
            <a:off x="2143125" y="68468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latin typeface="Calibri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79512" y="0"/>
            <a:ext cx="8784976" cy="5715000"/>
          </a:xfrm>
          <a:prstGeom prst="triangle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9144000" cy="5715000"/>
          </a:xfrm>
          <a:prstGeom prst="triangle">
            <a:avLst>
              <a:gd name="adj" fmla="val 50189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0" y="0"/>
            <a:ext cx="9144000" cy="5715000"/>
          </a:xfrm>
          <a:prstGeom prst="triangle">
            <a:avLst>
              <a:gd name="adj" fmla="val 49861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179512" y="0"/>
            <a:ext cx="8784976" cy="5715000"/>
          </a:xfrm>
          <a:prstGeom prst="triangle">
            <a:avLst>
              <a:gd name="adj" fmla="val 50188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27088" y="4897438"/>
            <a:ext cx="67691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hombre arroja agua desde un balcón a los asistentes al Chupinazo de los Sanfermines.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14:shred pattern="rectang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-12700" y="0"/>
            <a:ext cx="9156700" cy="5715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187450" y="4945063"/>
            <a:ext cx="66246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Uno de los asistentes al Chupinazo salta desde una fuente de la Plaza de la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Navarrería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honeycomb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08 San Fermines_Chupinaz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331913" y="4586288"/>
            <a:ext cx="6767512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Siguen las celebraciones por el Chupinazo que ha marcado el comienzo de los Sanfermines. En la foto un participante a hombros de sus amigos.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9000">
        <p14:glitter pattern="hexagon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p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Onda"/>
          <p:cNvSpPr/>
          <p:nvPr/>
        </p:nvSpPr>
        <p:spPr>
          <a:xfrm>
            <a:off x="9429784" y="1"/>
            <a:ext cx="71438" cy="3809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Onda"/>
          <p:cNvSpPr/>
          <p:nvPr/>
        </p:nvSpPr>
        <p:spPr>
          <a:xfrm flipH="1">
            <a:off x="9144000" y="2797968"/>
            <a:ext cx="45719" cy="59512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Onda"/>
          <p:cNvSpPr/>
          <p:nvPr/>
        </p:nvSpPr>
        <p:spPr>
          <a:xfrm flipH="1" flipV="1">
            <a:off x="9144000" y="3869518"/>
            <a:ext cx="45719" cy="3809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flipH="1" flipV="1">
            <a:off x="9144000" y="5000620"/>
            <a:ext cx="285784" cy="3809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Onda"/>
          <p:cNvSpPr/>
          <p:nvPr/>
        </p:nvSpPr>
        <p:spPr>
          <a:xfrm flipH="1" flipV="1">
            <a:off x="9144000" y="5893635"/>
            <a:ext cx="45719" cy="59512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11" name="10 Imagen" descr="tip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11 CuadroTexto"/>
          <p:cNvSpPr txBox="1"/>
          <p:nvPr/>
        </p:nvSpPr>
        <p:spPr>
          <a:xfrm>
            <a:off x="1187450" y="4873625"/>
            <a:ext cx="72009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sanfermineses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celebran el comienzo de la fiesta regándose con agua y vino en la Plaza del Ayuntamiento.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14:glitter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0825" y="157163"/>
            <a:ext cx="8715375" cy="5380037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88" y="277813"/>
            <a:ext cx="8429625" cy="51403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IMGP2530 [Desktop Resolution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357188" y="0"/>
            <a:ext cx="928687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8587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312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00037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85762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71487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57212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42937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286625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7929563" y="0"/>
            <a:ext cx="857250" cy="5715000"/>
          </a:xfrm>
          <a:prstGeom prst="rect">
            <a:avLst/>
          </a:prstGeom>
          <a:gradFill flip="none" rotWithShape="1">
            <a:gsLst>
              <a:gs pos="48000">
                <a:srgbClr val="CC99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63713" y="5068888"/>
            <a:ext cx="597693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duerme en el vallado mientras se espera la salida de los Encierros.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glitter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ubilee-showgir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0"/>
            <a:ext cx="5500688" cy="57150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99592" cy="5715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99592" y="0"/>
            <a:ext cx="886294" cy="5715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58114" y="0"/>
            <a:ext cx="886294" cy="5715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244408" y="0"/>
            <a:ext cx="899592" cy="5715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857375" y="0"/>
            <a:ext cx="5500688" cy="417513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857375" y="417513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857375" y="817563"/>
            <a:ext cx="5478463" cy="41751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857375" y="1190625"/>
            <a:ext cx="5500688" cy="417513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857375" y="1608138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857375" y="2024063"/>
            <a:ext cx="5500688" cy="41751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857375" y="2441575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857375" y="2857500"/>
            <a:ext cx="5500688" cy="417513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857375" y="3275013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857375" y="3632200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857375" y="4048125"/>
            <a:ext cx="5500688" cy="417513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1857375" y="4465638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857375" y="4881563"/>
            <a:ext cx="5500688" cy="41751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1857375" y="5299075"/>
            <a:ext cx="5500688" cy="415925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835150" y="5160963"/>
            <a:ext cx="56896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Varios mozos duermen en el vallado del recorrido.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glitter dir="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3275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35150" y="0"/>
            <a:ext cx="5473700" cy="5715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63275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835150" y="5160963"/>
            <a:ext cx="554513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Otro mozo durmiendo en el vallado del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gusta-165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 rot="18824980">
            <a:off x="2458244" y="480219"/>
            <a:ext cx="4691062" cy="5734050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18 Primer Encie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00" y="0"/>
            <a:ext cx="9118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CuadroTexto"/>
          <p:cNvSpPr txBox="1"/>
          <p:nvPr/>
        </p:nvSpPr>
        <p:spPr>
          <a:xfrm>
            <a:off x="468313" y="5018088"/>
            <a:ext cx="78486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pastor intenta alejar a un mozo que agarraba a uno de los mansos.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20492" name="WordArt 12"/>
          <p:cNvSpPr>
            <a:spLocks noChangeArrowheads="1" noChangeShapeType="1" noTextEdit="1"/>
          </p:cNvSpPr>
          <p:nvPr/>
        </p:nvSpPr>
        <p:spPr bwMode="auto">
          <a:xfrm>
            <a:off x="468313" y="157163"/>
            <a:ext cx="6335935" cy="684212"/>
          </a:xfrm>
          <a:prstGeom prst="rect">
            <a:avLst/>
          </a:prstGeom>
          <a:ln>
            <a:noFill/>
          </a:ln>
          <a:effectLst/>
          <a:scene3d>
            <a:camera prst="perspectiveRelaxedModerately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fromWordArt="1">
            <a:prstTxWarp prst="textInflateTop">
              <a:avLst>
                <a:gd name="adj" fmla="val 48625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CC3300"/>
                    </a:gs>
                    <a:gs pos="100000">
                      <a:srgbClr val="FF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A1F00"/>
                  </a:prstShdw>
                </a:effectLst>
                <a:latin typeface="Impact"/>
              </a:rPr>
              <a:t> Primer encierro de San Fermín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vortex dir="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ate-stand-craft-122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928688" y="0"/>
            <a:ext cx="1000125" cy="5715000"/>
          </a:xfrm>
          <a:prstGeom prst="fram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28688" cy="5715000"/>
          </a:xfrm>
          <a:prstGeom prst="frame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0"/>
            <a:ext cx="928687" cy="5715000"/>
          </a:xfrm>
          <a:prstGeom prst="frame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500" y="0"/>
            <a:ext cx="857250" cy="5715000"/>
          </a:xfrm>
          <a:prstGeom prst="fram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714750" y="0"/>
            <a:ext cx="857250" cy="5715000"/>
          </a:xfrm>
          <a:prstGeom prst="frame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72000" y="0"/>
            <a:ext cx="857250" cy="5715000"/>
          </a:xfrm>
          <a:prstGeom prst="fram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429250" y="0"/>
            <a:ext cx="928688" cy="5715000"/>
          </a:xfrm>
          <a:prstGeom prst="frame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357938" y="0"/>
            <a:ext cx="1000125" cy="5715000"/>
          </a:xfrm>
          <a:prstGeom prst="fram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358063" y="0"/>
            <a:ext cx="928687" cy="5715000"/>
          </a:xfrm>
          <a:prstGeom prst="frame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50" y="0"/>
            <a:ext cx="857250" cy="5715000"/>
          </a:xfrm>
          <a:prstGeom prst="fram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06475" y="5089525"/>
            <a:ext cx="6157913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mozos se aprietan contra el vallado en 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PUERTADEANES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7513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solidFill>
            <a:srgbClr val="74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75463" y="15875"/>
            <a:ext cx="2255837" cy="5688013"/>
          </a:xfrm>
          <a:prstGeom prst="rect">
            <a:avLst/>
          </a:prstGeom>
          <a:solidFill>
            <a:srgbClr val="74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MEZQUITA_CATEDRAL_PUERTADEANES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7513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971550" y="4945063"/>
            <a:ext cx="6697663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pastor impide a los corredores seguir la carrera porque un toro manso se ha sentado en mitad del recorrido.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vortex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stas-de-una-maceta-en-Interlaken-Suiza-a186744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4213" y="4945063"/>
            <a:ext cx="7199312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pastores detienen a los corredores en el tramo del Callejón al quedar tendido en el suelo uno de los cabestros.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EZQUITA_CATEDRAL_PUERTAPERDON_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8175" y="0"/>
            <a:ext cx="532765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3 Marcador de contenido" descr="MEZQUITA_CATEDRAL_PUERTAPERDON_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2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1908175" y="0"/>
            <a:ext cx="5327650" cy="5715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63713" y="4873625"/>
            <a:ext cx="56165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’TORRESTRELLA’  ABREN LOS ENCIERROS CON UNA LIMPIA CARRERA.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paña_Cordoba_Mezqui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España_Cordoba_Mezqui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604" name="5 Imagen" descr="España_Cordoba_Mezquit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43188" y="5953125"/>
            <a:ext cx="60325" cy="3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19250" y="4945063"/>
            <a:ext cx="604837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encierro de los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Torrestrella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ha sido multitudinario.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rhab-de-la-mezquita-de-cordoba-andalu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mirhab-de-la-mezquita-de-cordoba-andalu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042988" y="5160963"/>
            <a:ext cx="65532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Uno de los cabestros arrincona a un mozo en el recorrido.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prism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RUCERO_02 catedralic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MEZQUITA_CATEDRAL_CRUCERO_02 catedralic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116013" y="5089525"/>
            <a:ext cx="7058025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manada avanza unida por la curva de Mercaderes- Estafeta.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6500  LAVASA SUR DE LA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286500  LAVASA SUR DE LA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5089525"/>
            <a:ext cx="7777163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toro manso aprisiona a varios corredores en la puerta de Estafeta.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ipe/>
      </p:transition>
    </mc:Choice>
    <mc:Fallback>
      <p:transition spd="slow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33 L 0 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4" name="3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763713" y="5160963"/>
            <a:ext cx="5113337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morlacos entran en la calle Mercaderes.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9167 -3.33333E-6 L 2.22222E-6 -3.33333E-6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5851762281_627182700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Triángulo isósceles"/>
          <p:cNvSpPr/>
          <p:nvPr/>
        </p:nvSpPr>
        <p:spPr>
          <a:xfrm>
            <a:off x="0" y="0"/>
            <a:ext cx="4643438" cy="5715000"/>
          </a:xfrm>
          <a:prstGeom prst="triangle">
            <a:avLst>
              <a:gd name="adj" fmla="val 52972"/>
            </a:avLst>
          </a:prstGeom>
          <a:solidFill>
            <a:srgbClr val="C00000">
              <a:alpha val="4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4643438" y="0"/>
            <a:ext cx="4500562" cy="5715000"/>
          </a:xfrm>
          <a:prstGeom prst="triangle">
            <a:avLst>
              <a:gd name="adj" fmla="val 44984"/>
            </a:avLst>
          </a:prstGeom>
          <a:solidFill>
            <a:srgbClr val="C00000">
              <a:alpha val="4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Combinar"/>
          <p:cNvSpPr/>
          <p:nvPr/>
        </p:nvSpPr>
        <p:spPr>
          <a:xfrm>
            <a:off x="2500313" y="0"/>
            <a:ext cx="4214812" cy="5715000"/>
          </a:xfrm>
          <a:prstGeom prst="flowChartMerge">
            <a:avLst/>
          </a:prstGeom>
          <a:solidFill>
            <a:schemeClr val="bg2">
              <a:lumMod val="50000"/>
              <a:alpha val="4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2571750" cy="5715000"/>
          </a:xfrm>
          <a:prstGeom prst="rtTriangle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6643688" y="0"/>
            <a:ext cx="2500312" cy="5715000"/>
          </a:xfrm>
          <a:prstGeom prst="rtTriangle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908175" y="5089525"/>
            <a:ext cx="5111750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manada continúa por la calle Mercaderes.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:diamond/>
      </p:transition>
    </mc:Choice>
    <mc:Fallback>
      <p:transition spd="slow" advTm="12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eptune_pool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0"/>
            <a:ext cx="55721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neptune_pool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0"/>
            <a:ext cx="55721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785938" cy="5715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58063" y="0"/>
            <a:ext cx="1785937" cy="5715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51050" y="4873625"/>
            <a:ext cx="50419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Continúan las imágenes del primer encierro de San Fermín.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estaurant-swarnmah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-1214438" y="476250"/>
            <a:ext cx="1214438" cy="27987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arjeta"/>
          <p:cNvSpPr/>
          <p:nvPr/>
        </p:nvSpPr>
        <p:spPr>
          <a:xfrm>
            <a:off x="-3071813" y="4724400"/>
            <a:ext cx="71438" cy="38100"/>
          </a:xfrm>
          <a:prstGeom prst="flowChartPunchedCar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Entrada manual"/>
          <p:cNvSpPr/>
          <p:nvPr/>
        </p:nvSpPr>
        <p:spPr>
          <a:xfrm flipH="1">
            <a:off x="0" y="0"/>
            <a:ext cx="4786313" cy="5715000"/>
          </a:xfrm>
          <a:prstGeom prst="flowChartManualInpu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Entrada manual"/>
          <p:cNvSpPr/>
          <p:nvPr/>
        </p:nvSpPr>
        <p:spPr>
          <a:xfrm flipH="1">
            <a:off x="0" y="409575"/>
            <a:ext cx="4500563" cy="4895850"/>
          </a:xfrm>
          <a:prstGeom prst="flowChartManualInpu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Entrada manual"/>
          <p:cNvSpPr/>
          <p:nvPr/>
        </p:nvSpPr>
        <p:spPr>
          <a:xfrm>
            <a:off x="4786313" y="0"/>
            <a:ext cx="4357687" cy="5715000"/>
          </a:xfrm>
          <a:prstGeom prst="flowChartManualInpu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Entrada manual"/>
          <p:cNvSpPr/>
          <p:nvPr/>
        </p:nvSpPr>
        <p:spPr>
          <a:xfrm>
            <a:off x="5072063" y="336550"/>
            <a:ext cx="4071937" cy="4968875"/>
          </a:xfrm>
          <a:prstGeom prst="flowChartManualInpu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547813" y="5160963"/>
            <a:ext cx="5400675" cy="368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Multitud de mozos corren detrás de la manada.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14:gallery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yla Zura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Documento"/>
          <p:cNvSpPr/>
          <p:nvPr/>
        </p:nvSpPr>
        <p:spPr>
          <a:xfrm flipV="1">
            <a:off x="0" y="179388"/>
            <a:ext cx="4572000" cy="5178425"/>
          </a:xfrm>
          <a:prstGeom prst="flowChartDocument">
            <a:avLst/>
          </a:prstGeom>
          <a:blipFill dpi="0" rotWithShape="1">
            <a:blip r:embed="rId3" cstate="print">
              <a:lum bright="-10000" contrast="1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Documento"/>
          <p:cNvSpPr/>
          <p:nvPr/>
        </p:nvSpPr>
        <p:spPr>
          <a:xfrm flipV="1">
            <a:off x="0" y="409575"/>
            <a:ext cx="4500563" cy="4762500"/>
          </a:xfrm>
          <a:prstGeom prst="flowChartDocumen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Documento"/>
          <p:cNvSpPr/>
          <p:nvPr/>
        </p:nvSpPr>
        <p:spPr>
          <a:xfrm flipH="1" flipV="1">
            <a:off x="4500563" y="179388"/>
            <a:ext cx="4643437" cy="5178425"/>
          </a:xfrm>
          <a:prstGeom prst="flowChartDocument">
            <a:avLst/>
          </a:prstGeom>
          <a:blipFill dpi="0" rotWithShape="1">
            <a:blip r:embed="rId3" cstate="print">
              <a:lum bright="-10000" contrast="1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Documento"/>
          <p:cNvSpPr/>
          <p:nvPr/>
        </p:nvSpPr>
        <p:spPr>
          <a:xfrm flipH="1" flipV="1">
            <a:off x="4572000" y="417513"/>
            <a:ext cx="4572000" cy="4762500"/>
          </a:xfrm>
          <a:prstGeom prst="flowChartDocumen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476375" y="5089525"/>
            <a:ext cx="6335713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Varios mozos se pegan al vallado al paso de la manada.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wimming-pool-raj-palace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 rot="20635009">
            <a:off x="-52388" y="1098550"/>
            <a:ext cx="5248276" cy="4173538"/>
          </a:xfrm>
          <a:prstGeom prst="teardrop">
            <a:avLst>
              <a:gd name="adj" fmla="val 10676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0" y="0"/>
            <a:ext cx="4643438" cy="5715000"/>
          </a:xfrm>
          <a:prstGeom prst="round2DiagRect">
            <a:avLst>
              <a:gd name="adj1" fmla="val 49167"/>
              <a:gd name="adj2" fmla="val 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4643438" y="0"/>
            <a:ext cx="4500562" cy="5715000"/>
          </a:xfrm>
          <a:prstGeom prst="round2DiagRect">
            <a:avLst>
              <a:gd name="adj1" fmla="val 49167"/>
              <a:gd name="adj2" fmla="val 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14313" y="179388"/>
            <a:ext cx="4224337" cy="5357812"/>
          </a:xfrm>
          <a:prstGeom prst="round2DiagRect">
            <a:avLst>
              <a:gd name="adj1" fmla="val 49167"/>
              <a:gd name="adj2" fmla="val 0"/>
            </a:avLst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 flipH="1">
            <a:off x="4857750" y="179388"/>
            <a:ext cx="4071938" cy="5357812"/>
          </a:xfrm>
          <a:prstGeom prst="round2DiagRect">
            <a:avLst>
              <a:gd name="adj1" fmla="val 49167"/>
              <a:gd name="adj2" fmla="val 0"/>
            </a:avLst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051050" y="5160963"/>
            <a:ext cx="5113338" cy="368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cabestro avanza hacia uno de los mozos.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19mccurry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5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42988" y="4873625"/>
            <a:ext cx="65532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mozo es embestido por el cabestro durante el encierro de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Torrestrella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C00000">
              <a:alpha val="4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4" name="3 Imagen" descr="The-Oberoi-Vanyavilas-Ranthambo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he-Oberoi-Vanyavilas-Ranthambo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dondear rectángulo de esquina diagonal"/>
          <p:cNvSpPr/>
          <p:nvPr/>
        </p:nvSpPr>
        <p:spPr>
          <a:xfrm>
            <a:off x="-857250" y="0"/>
            <a:ext cx="7643813" cy="5715000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 cstate="print">
              <a:alphaModFix amt="61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19250" y="5160963"/>
            <a:ext cx="61214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manada avanza unida por el recorrido del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dir="r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dian-hous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indian-hous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700338" y="5089525"/>
            <a:ext cx="5472112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Gran cantidad de mozos corren tras la manada.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Lotus nueva Delh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 rot="18762286">
            <a:off x="2466975" y="1711325"/>
            <a:ext cx="3833813" cy="3789363"/>
          </a:xfrm>
          <a:prstGeom prst="teardrop">
            <a:avLst>
              <a:gd name="adj" fmla="val 97131"/>
            </a:avLst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16694509">
            <a:off x="615950" y="1312863"/>
            <a:ext cx="3527425" cy="3644900"/>
          </a:xfrm>
          <a:prstGeom prst="teardrop">
            <a:avLst>
              <a:gd name="adj" fmla="val 97131"/>
            </a:avLst>
          </a:prstGeom>
          <a:solidFill>
            <a:schemeClr val="tx1">
              <a:lumMod val="65000"/>
              <a:alpha val="70000"/>
            </a:scheme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21372670">
            <a:off x="4543425" y="1403350"/>
            <a:ext cx="4040188" cy="3633788"/>
          </a:xfrm>
          <a:prstGeom prst="teardrop">
            <a:avLst>
              <a:gd name="adj" fmla="val 98126"/>
            </a:avLst>
          </a:prstGeom>
          <a:solidFill>
            <a:schemeClr val="tx1">
              <a:lumMod val="65000"/>
              <a:alpha val="70000"/>
            </a:scheme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55650" y="5160963"/>
            <a:ext cx="792003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Uno de los animales mira a los mozos, que se agolpan contra la 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pared.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14:honeycomb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netian-casino-cana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1835696" cy="5715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08304" y="0"/>
            <a:ext cx="1835696" cy="5715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10" name="9 Imagen" descr="venetian-casino-cana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10 Imagen" descr="venetian-casino-cana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" name="13 CuadroTexto"/>
          <p:cNvSpPr txBox="1"/>
          <p:nvPr/>
        </p:nvSpPr>
        <p:spPr>
          <a:xfrm>
            <a:off x="2411413" y="5068888"/>
            <a:ext cx="475138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tocando a uno de los morlacos,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cosa que está totalmente prohibida.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allpaperVenetianLar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wallpaperVenetian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875"/>
            <a:ext cx="9144000" cy="5683250"/>
          </a:xfrm>
          <a:prstGeom prst="blockArc">
            <a:avLst>
              <a:gd name="adj1" fmla="val 8228539"/>
              <a:gd name="adj2" fmla="val 2646366"/>
              <a:gd name="adj3" fmla="val 21538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wallpaperVenetian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1230043"/>
            <a:ext cx="6705616" cy="4167726"/>
          </a:xfrm>
          <a:prstGeom prst="blockArc">
            <a:avLst>
              <a:gd name="adj1" fmla="val 8228539"/>
              <a:gd name="adj2" fmla="val 2646366"/>
              <a:gd name="adj3" fmla="val 21538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8 Imagen" descr="wallpaperVenetian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863523"/>
            <a:ext cx="4357718" cy="2708443"/>
          </a:xfrm>
          <a:prstGeom prst="blockArc">
            <a:avLst>
              <a:gd name="adj1" fmla="val 7925538"/>
              <a:gd name="adj2" fmla="val 2646366"/>
              <a:gd name="adj3" fmla="val 21538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9 Imagen" descr="wallpaperVenetian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7" y="2284171"/>
            <a:ext cx="2981527" cy="1853102"/>
          </a:xfrm>
          <a:prstGeom prst="blockArc">
            <a:avLst>
              <a:gd name="adj1" fmla="val 7925538"/>
              <a:gd name="adj2" fmla="val 2646366"/>
              <a:gd name="adj3" fmla="val 21538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908175" y="5018088"/>
            <a:ext cx="51847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mozos siguen avanzando con la manada y siguen tocando a los animales.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prism dir="r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hangrilaSkardu10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471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5715000"/>
          </a:xfrm>
          <a:prstGeom prst="triangle">
            <a:avLst/>
          </a:prstGeom>
          <a:blipFill dpi="0" rotWithShape="1">
            <a:blip r:embed="rId3" cstate="print">
              <a:alphaModFix amt="69000"/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833438"/>
            <a:ext cx="9144000" cy="4881562"/>
          </a:xfrm>
          <a:prstGeom prst="triangle">
            <a:avLst/>
          </a:prstGeom>
          <a:blipFill dpi="0" rotWithShape="1">
            <a:blip r:embed="rId3" cstate="print">
              <a:alphaModFix amt="60000"/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1846263"/>
            <a:ext cx="9144000" cy="3868737"/>
          </a:xfrm>
          <a:prstGeom prst="triangle">
            <a:avLst/>
          </a:prstGeom>
          <a:blipFill dpi="0" rotWithShape="1">
            <a:blip r:embed="rId3" cstate="print">
              <a:alphaModFix amt="60000"/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0" y="2917825"/>
            <a:ext cx="9144000" cy="2797175"/>
          </a:xfrm>
          <a:prstGeom prst="triangle">
            <a:avLst/>
          </a:prstGeom>
          <a:blipFill dpi="0" rotWithShape="1">
            <a:blip r:embed="rId3" cstate="print">
              <a:alphaModFix amt="60000"/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547813" y="4873625"/>
            <a:ext cx="66960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Muchos mozos se agolpan y se caen al entrar dentro de la Plaza de Toros, que son pisoteados por los astados.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prism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Documento"/>
          <p:cNvSpPr/>
          <p:nvPr/>
        </p:nvSpPr>
        <p:spPr>
          <a:xfrm flipV="1">
            <a:off x="0" y="0"/>
            <a:ext cx="4429125" cy="5715000"/>
          </a:xfrm>
          <a:prstGeom prst="flowChartDocumen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Documento"/>
          <p:cNvSpPr/>
          <p:nvPr/>
        </p:nvSpPr>
        <p:spPr>
          <a:xfrm flipV="1">
            <a:off x="0" y="357188"/>
            <a:ext cx="4000500" cy="5357812"/>
          </a:xfrm>
          <a:prstGeom prst="flowChartDocumen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Documento"/>
          <p:cNvSpPr/>
          <p:nvPr/>
        </p:nvSpPr>
        <p:spPr>
          <a:xfrm flipH="1" flipV="1">
            <a:off x="4429125" y="0"/>
            <a:ext cx="4714875" cy="5715000"/>
          </a:xfrm>
          <a:prstGeom prst="flowChartDocumen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Documento"/>
          <p:cNvSpPr/>
          <p:nvPr/>
        </p:nvSpPr>
        <p:spPr>
          <a:xfrm flipH="1" flipV="1">
            <a:off x="4867275" y="357188"/>
            <a:ext cx="4276725" cy="5357812"/>
          </a:xfrm>
          <a:prstGeom prst="flowChartDocumen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42988" y="4897438"/>
            <a:ext cx="748982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segundo encierro de San Fermín ha sido un encierro peligroso.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627784" y="409228"/>
            <a:ext cx="4261103" cy="646331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Moderately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Lucida Bright" pitchFamily="18" charset="0"/>
              </a:rPr>
              <a:t>Segundo Encierro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vortex dir="r"/>
        <p:sndAc>
          <p:stSnd loop="1">
            <p:snd r:embed="rId2" name="Alfredo y sus amigos  RIAU, RIAU!! (Parte 2)_1.wav"/>
          </p:stSnd>
        </p:sndAc>
      </p:transition>
    </mc:Choice>
    <mc:Fallback>
      <p:transition spd="slow" advTm="17000">
        <p:fade/>
        <p:sndAc>
          <p:stSnd loop="1">
            <p:snd r:embed="rId2" name="Alfredo y sus amigos  RIAU, RIAU!! (Parte 2)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28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79584 shangri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679584 shangri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679584 shangri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331913" y="4873625"/>
            <a:ext cx="60483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momentos más peligrosos los ha protagonizado Esquilo, un toro colorado que ha quedado rezagado.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586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2586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22586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403350" y="4873625"/>
            <a:ext cx="69119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toro colorado Esquilo, de los Cebada Gago, en uno de los momentos del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vortex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6500  LAVASA SUR DE LA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286500  LAVASA SUR DE LA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763713" y="4873625"/>
            <a:ext cx="59039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Imagen de los morlacos de Cebada Gago y algunos corredores en Mercaderes.</a:t>
            </a:r>
            <a:endParaRPr lang="es-ES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cover/>
      </p:transition>
    </mc:Choice>
    <mc:Fallback>
      <p:transition spd="slow" advTm="14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33 L 0 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07 Segundo Encie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-12700" y="0"/>
            <a:ext cx="9156700" cy="57150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00113" y="4802188"/>
            <a:ext cx="748982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se sujeta en el vallado al paso del toro colorado Esquilo, de los Cebada Gago.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pull/>
      </p:transition>
    </mc:Choice>
    <mc:Fallback>
      <p:transition spd="slow" advTm="15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03350" y="4873625"/>
            <a:ext cx="65532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toro negro de los Cebada Gago resbala en la curva de Mercaderes con Estafeta.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2-151553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979613" y="4873625"/>
            <a:ext cx="56165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corredores avanzan junto a varios morlacos en el tramo de Telefónica.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heel spokes="1"/>
      </p:transition>
    </mc:Choice>
    <mc:Fallback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9167 -3.33333E-6 L 2.22222E-6 -3.33333E-6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eptune_pool IN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neptune_pool IND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763713" cy="571500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835150" y="4873625"/>
            <a:ext cx="54737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permanece en el suelo del recorrido mientras dos toros mansos le pasan por encima.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7000">
        <p14:honeycomb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88867-svet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7088" y="5089525"/>
            <a:ext cx="7712075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cae entre dos de los toros de la ganadería de Cebada Gago.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049-svet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5160963"/>
            <a:ext cx="7378700" cy="3714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Varios mozos tropiezan al paso de la manada por la calle Estafeta.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wheelReverse spokes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-Oberoi-Vanyavilas-Ranthambo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he-Oberoi-Vanyavilas-Ranthambo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dondear rectángulo de esquina diagonal"/>
          <p:cNvSpPr/>
          <p:nvPr/>
        </p:nvSpPr>
        <p:spPr>
          <a:xfrm>
            <a:off x="-857250" y="0"/>
            <a:ext cx="7643813" cy="5715000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 cstate="print">
              <a:alphaModFix amt="61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123728" y="4945732"/>
            <a:ext cx="49672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 encierro ha sido rápido pero peligroso al descolgarse el último toro.</a:t>
            </a:r>
            <a:endParaRPr lang="es-ES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00px-IlabsCentre hyderab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800px-IlabsCentre hyderab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187450" y="4873625"/>
            <a:ext cx="59769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toros de la ganadería Cebada Gago han entrado resbalando en la curva de Estafeta.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8318 faki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8318 faki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5160963"/>
            <a:ext cx="7353300" cy="3714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 la calle Estafeta se han visto las mejores carreras del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orldpress_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worldpress_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873625"/>
            <a:ext cx="669766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Varios mozos pasan por encima de un joven que recibió un varetazo de un toro colorado.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flip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25841088_f47ccf01c2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92275" y="5160963"/>
            <a:ext cx="555783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mozo ayuda a un joven que ha caído al suelo.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2000">
        <p15:prstTrans prst="prestig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493490845_6bf994991d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7088" y="4873625"/>
            <a:ext cx="69850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toros de la ganadería gaditana de Cebada Gago suben la cuesta de Santo Domingo.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567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91567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403350" y="5160963"/>
            <a:ext cx="616108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Continua el Encierro  por la cuesta de Santo Domingo.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switch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7765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63713" cy="5715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157765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835150" y="4873625"/>
            <a:ext cx="55451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Varios mozos siguen tocando a los animales en la carrera, algo que está prohibido.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468846958_d848edc6e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468846958_d848edc6e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5468846958_d848edc6e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258888" y="5068888"/>
            <a:ext cx="67691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toros de los Cebada Gago avanzan por el recorrido del encierro rodeados de mozos.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F9L6D6  POLYNES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AF9L6D6  POLYNES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AF9L6D6  POLYNES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2916238" y="5089525"/>
            <a:ext cx="3673475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Entrando al callejón de la plaza.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97045649_25c2d3aa7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92275" y="5089525"/>
            <a:ext cx="6249988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toros de los Cebada Gago entrando por el callejón.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14:honeycomb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608783849_dc6760204a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550" y="5022850"/>
            <a:ext cx="61214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Entrada a la plaza de los Cebada Gago en el segundo encierro de San Fermín. 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4000">
        <p14:vortex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757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2757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22757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331913" y="5089525"/>
            <a:ext cx="6648450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toro salta sobre la multitud que se congrega en la plaza.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14:vortex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5273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006600">
              <a:alpha val="83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175273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2051050" y="4873625"/>
            <a:ext cx="547211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Otro toro salta sobre un grupo de personas que esperan en la plaza.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a181663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Hochzeit-a181663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539750" y="5160963"/>
            <a:ext cx="750728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corredor apunto de ser cogido en la plaza después del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_BancodeImagenesGratuitas_com-fotografias-volc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www_BancodeImagenesGratuitas_com-fotografias-volc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www_BancodeImagenesGratuitas_com-fotografias-volc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2268538" y="5089525"/>
            <a:ext cx="3878262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entrada a la plaza de los toros.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258888" y="4873625"/>
            <a:ext cx="693102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Los mozos regresan a descansar para estar preparados  para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próximo encierro, pero eso será otra historia y otro día.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8000">
        <p15:prstTrans prst="origami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PUERTADEANES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97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15875"/>
            <a:ext cx="2182812" cy="5688013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pic>
        <p:nvPicPr>
          <p:cNvPr id="7" name="6 Imagen" descr="MEZQUITA_CATEDRAL_PUERTADEANES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97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908175" y="4873625"/>
            <a:ext cx="532765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carpinteros trabajan en el desmontaje del vallado tras celebrarse el último encierro.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window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Marcador de contenido" descr="prador-de-ronda_100649-1152x8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4450"/>
            <a:ext cx="9144000" cy="56261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571500" y="571500"/>
            <a:ext cx="5715000" cy="4572000"/>
          </a:xfrm>
          <a:prstGeom prst="triangle">
            <a:avLst>
              <a:gd name="adj" fmla="val 47173"/>
            </a:avLst>
          </a:prstGeom>
          <a:solidFill>
            <a:srgbClr val="80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2679700"/>
          </a:xfrm>
          <a:prstGeom prst="triangle">
            <a:avLst>
              <a:gd name="adj" fmla="val 50173"/>
            </a:avLst>
          </a:prstGeom>
          <a:solidFill>
            <a:srgbClr val="FF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2738438"/>
            <a:ext cx="9144000" cy="2976562"/>
          </a:xfrm>
          <a:prstGeom prst="triangle">
            <a:avLst>
              <a:gd name="adj" fmla="val 48795"/>
            </a:avLst>
          </a:prstGeom>
          <a:solidFill>
            <a:srgbClr val="FF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929063" y="500063"/>
            <a:ext cx="5715000" cy="4714873"/>
          </a:xfrm>
          <a:prstGeom prst="triangle">
            <a:avLst>
              <a:gd name="adj" fmla="val 47870"/>
            </a:avLst>
          </a:prstGeom>
          <a:solidFill>
            <a:srgbClr val="80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892968" y="892968"/>
            <a:ext cx="5715000" cy="3929063"/>
          </a:xfrm>
          <a:prstGeom prst="triangle">
            <a:avLst>
              <a:gd name="adj" fmla="val 4669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2262188"/>
          </a:xfrm>
          <a:prstGeom prst="triangle">
            <a:avLst>
              <a:gd name="adj" fmla="val 4979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214813" y="785813"/>
            <a:ext cx="5715000" cy="4143373"/>
          </a:xfrm>
          <a:prstGeom prst="triangle">
            <a:avLst>
              <a:gd name="adj" fmla="val 4736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0" y="3036888"/>
            <a:ext cx="9144000" cy="2678112"/>
          </a:xfrm>
          <a:prstGeom prst="triangle">
            <a:avLst>
              <a:gd name="adj" fmla="val 4922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9750" y="4873625"/>
            <a:ext cx="82804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Las velas encendidas en alto junto a los pañuelos rojos de los asistentes han sido los protagonistas del fin de los sanfermines.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60430" name="WordArt 14"/>
          <p:cNvSpPr>
            <a:spLocks noChangeArrowheads="1" noChangeShapeType="1" noTextEdit="1"/>
          </p:cNvSpPr>
          <p:nvPr/>
        </p:nvSpPr>
        <p:spPr bwMode="auto">
          <a:xfrm>
            <a:off x="1835696" y="985292"/>
            <a:ext cx="5040560" cy="707480"/>
          </a:xfrm>
          <a:prstGeom prst="rect">
            <a:avLst/>
          </a:prstGeom>
          <a:ln>
            <a:noFill/>
          </a:ln>
          <a:effectLst/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fromWordArt="1">
            <a:prstTxWarp prst="textChevron">
              <a:avLst>
                <a:gd name="adj" fmla="val 0"/>
              </a:avLst>
            </a:prstTxWarp>
            <a:scene3d>
              <a:camera prst="perspectiveFront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b="1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High Tower Text"/>
              </a:rPr>
              <a:t>EL POBRE DE MÍ  </a:t>
            </a:r>
            <a:endParaRPr lang="es-ES" sz="36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43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-PINTOR-Y-SU-OBRA PUERTA DE SANTA CATALINA-CORDOBA.P. NARANJ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EL-PINTOR-Y-SU-OBRA PUERTA DE SANTA CATALINA-CORDOBA.P. NARANJ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2708" name="5 CuadroTexto"/>
          <p:cNvSpPr txBox="1">
            <a:spLocks noChangeArrowheads="1"/>
          </p:cNvSpPr>
          <p:nvPr/>
        </p:nvSpPr>
        <p:spPr bwMode="auto">
          <a:xfrm>
            <a:off x="7286625" y="3214688"/>
            <a:ext cx="1841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sz="1400">
              <a:latin typeface="Calibri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47813" y="4873625"/>
            <a:ext cx="611981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traca final ha puesto el colofón al acto de clausura de los sanfermines.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ipe/>
      </p:transition>
    </mc:Choice>
    <mc:Fallback>
      <p:transition spd="slow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rdoba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cordoba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988" y="0"/>
            <a:ext cx="91709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873625"/>
            <a:ext cx="74168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fuegos artificiales han puesto el colofón al ’Pobre de mí’ que despide los sanfermines hasta el año que viene.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7000">
        <p15:prstTrans prst="airplan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rdoba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cordoba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188" y="4873625"/>
            <a:ext cx="806608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Imágenes de tristeza entre los seguidores de las fiestas de San Fermín. El ’Pobre de mí’ pone el broche a 204 horas de fiesta ininterrumpida.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warp dir="in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EZQUITA_CATEDRAL_NAVES_ALHAKAM_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EZQUITA_CATEDRAL_NAVES_ALHAKAM_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188" y="4873625"/>
            <a:ext cx="785018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Vista de frente de los asistentes a la Plaza Consistorial de Pamplona, que han entonado fielmente el tradicional ’Pobre de mí’.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conveyor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rhab-de-la-mezquita-de-cordoba-andalu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mirhab-de-la-mezquita-de-cordoba-andalu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897438"/>
            <a:ext cx="71294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Felicidad entre los pamploneses porque ’ya queda menos’ para el siguiente San Fermín.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conveyor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l angel y el leon, en el altar de la mezqui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el angel y el leon, en el altar de la mezqui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945063"/>
            <a:ext cx="8280400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Frontal del edificio consistorial de Pamplona, donde su alcalde, ha dado por finalizadas las fiestas de San Fermín de este año.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75656" y="265212"/>
            <a:ext cx="4964692" cy="46166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mañana a </a:t>
            </a:r>
            <a:r>
              <a:rPr lang="es-ES" sz="2400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curraaaar</a:t>
            </a: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¡</a:t>
            </a:r>
            <a:r>
              <a:rPr lang="es-ES" sz="2400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yupiiiiii</a:t>
            </a:r>
            <a:r>
              <a:rPr lang="es-ES" sz="2400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s-ES" sz="2400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5219700" y="554038"/>
            <a:ext cx="0" cy="431800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000">
        <p14:vortex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WordArt 2"/>
          <p:cNvSpPr>
            <a:spLocks noChangeArrowheads="1" noChangeShapeType="1" noTextEdit="1"/>
          </p:cNvSpPr>
          <p:nvPr/>
        </p:nvSpPr>
        <p:spPr bwMode="auto">
          <a:xfrm>
            <a:off x="1619672" y="336550"/>
            <a:ext cx="5544616" cy="864766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7377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sin enlazar: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High Tower Text"/>
            </a:endParaRPr>
          </a:p>
        </p:txBody>
      </p:sp>
      <p:sp>
        <p:nvSpPr>
          <p:cNvPr id="60420" name="WordArt 4"/>
          <p:cNvSpPr>
            <a:spLocks noChangeArrowheads="1" noChangeShapeType="1" noTextEdit="1"/>
          </p:cNvSpPr>
          <p:nvPr/>
        </p:nvSpPr>
        <p:spPr bwMode="auto">
          <a:xfrm>
            <a:off x="1259632" y="1705372"/>
            <a:ext cx="6553200" cy="10080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1259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D007A"/>
                  </a:prstShdw>
                </a:effectLst>
                <a:latin typeface="High Tower Text"/>
              </a:rPr>
              <a:t> </a:t>
            </a: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Interpretada por: </a:t>
            </a:r>
          </a:p>
        </p:txBody>
      </p:sp>
      <p:sp>
        <p:nvSpPr>
          <p:cNvPr id="60421" name="WordArt 5"/>
          <p:cNvSpPr>
            <a:spLocks noChangeArrowheads="1" noChangeShapeType="1" noTextEdit="1"/>
          </p:cNvSpPr>
          <p:nvPr/>
        </p:nvSpPr>
        <p:spPr bwMode="auto">
          <a:xfrm>
            <a:off x="611560" y="2857500"/>
            <a:ext cx="7488238" cy="10064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 Alfredo y sus amigos </a:t>
            </a:r>
          </a:p>
        </p:txBody>
      </p:sp>
      <p:sp>
        <p:nvSpPr>
          <p:cNvPr id="60422" name="WordArt 6"/>
          <p:cNvSpPr>
            <a:spLocks noChangeArrowheads="1" noChangeShapeType="1" noTextEdit="1"/>
          </p:cNvSpPr>
          <p:nvPr/>
        </p:nvSpPr>
        <p:spPr bwMode="auto">
          <a:xfrm>
            <a:off x="755650" y="4081463"/>
            <a:ext cx="6768678" cy="108029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2700000">
                    <a:srgbClr val="003D7A"/>
                  </a:prstShdw>
                </a:effectLst>
                <a:latin typeface="High Tower Text"/>
              </a:rPr>
              <a:t>  </a:t>
            </a:r>
            <a:r>
              <a:rPr lang="es-ES" sz="3600" b="1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2700000">
                    <a:srgbClr val="003D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Potpurrí de canciones de San Fermín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14:glitter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5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98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7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9878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98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0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3659</TotalTime>
  <Words>1328</Words>
  <Application>Microsoft Office PowerPoint</Application>
  <PresentationFormat>Presentación en pantalla (16:10)</PresentationFormat>
  <Paragraphs>95</Paragraphs>
  <Slides>76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86" baseType="lpstr">
      <vt:lpstr>Arial</vt:lpstr>
      <vt:lpstr>Arial Black</vt:lpstr>
      <vt:lpstr>Calibri</vt:lpstr>
      <vt:lpstr>High Tower Text</vt:lpstr>
      <vt:lpstr>Impact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265</cp:revision>
  <dcterms:created xsi:type="dcterms:W3CDTF">2012-07-09T09:10:28Z</dcterms:created>
  <dcterms:modified xsi:type="dcterms:W3CDTF">2023-06-23T12:31:27Z</dcterms:modified>
</cp:coreProperties>
</file>