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416" r:id="rId3"/>
    <p:sldId id="311" r:id="rId4"/>
    <p:sldId id="310" r:id="rId5"/>
    <p:sldId id="304" r:id="rId6"/>
    <p:sldId id="332" r:id="rId7"/>
    <p:sldId id="331" r:id="rId8"/>
    <p:sldId id="330" r:id="rId9"/>
    <p:sldId id="384" r:id="rId10"/>
    <p:sldId id="378" r:id="rId11"/>
    <p:sldId id="418" r:id="rId12"/>
    <p:sldId id="326" r:id="rId13"/>
    <p:sldId id="324" r:id="rId14"/>
    <p:sldId id="406" r:id="rId15"/>
    <p:sldId id="420" r:id="rId16"/>
    <p:sldId id="336" r:id="rId17"/>
    <p:sldId id="347" r:id="rId18"/>
    <p:sldId id="358" r:id="rId19"/>
    <p:sldId id="368" r:id="rId20"/>
    <p:sldId id="360" r:id="rId21"/>
    <p:sldId id="415" r:id="rId22"/>
    <p:sldId id="414" r:id="rId23"/>
    <p:sldId id="402" r:id="rId24"/>
    <p:sldId id="411" r:id="rId25"/>
    <p:sldId id="412" r:id="rId26"/>
    <p:sldId id="417" r:id="rId27"/>
    <p:sldId id="421" r:id="rId28"/>
    <p:sldId id="422" r:id="rId29"/>
    <p:sldId id="423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YjU+sYZZR336K8dYVWY4g" hashData="OFQ92JmM4Vjvpn73sOOJZH2v8b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99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3438" autoAdjust="0"/>
    <p:restoredTop sz="94660"/>
  </p:normalViewPr>
  <p:slideViewPr>
    <p:cSldViewPr>
      <p:cViewPr>
        <p:scale>
          <a:sx n="53" d="100"/>
          <a:sy n="53" d="100"/>
        </p:scale>
        <p:origin x="-642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3B637C1-569E-4264-8C32-21D300884A7C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EFDE9E-74AF-46C5-B738-1F245CFDE1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FC04-1C2A-4947-B874-8E172FDF8C12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43235-C312-4020-B3E5-E11D93DECE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3CA99-5277-44FF-BE41-A8CAC762102D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9B71B-92E8-4604-B3AB-FC6B4BFF53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95D4A-6833-4B20-AC94-1D6AE5D9C837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CDCE9-32A4-43EB-9C61-DC4D07D9AE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D2BED-9138-430A-8906-9D68E746A4D8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EDE48-8851-4F9B-8482-D1EEA39F03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AD9D9-12EC-4E29-ACAF-55C17B9BD967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917C5-0565-4071-8C78-0963579F4B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A251-8E20-47BE-989C-488277811BA0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A6B03-A106-46D2-9305-D4C8C06F73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6C7A4-F5E5-4F30-9E9B-915A2579B753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04457-5C6A-4772-B338-3492382F8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90ABE-AE47-4633-856C-C3797B565679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BB0AC-1BE4-4BD6-B942-1F3FCEA6D9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9884D-EEDA-4445-886F-75C0F354D435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19416-069A-4923-B15E-69A44B9343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516FB-66E2-46F7-B0D6-00148AD698B4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15F45-E867-4EAE-BD04-516F5FD746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3D616-6176-4CC1-AD36-7595C8ACC58B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0758-223A-478B-9A27-13C9793B78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A91F6C-893D-4902-90EF-0CD65EA3B7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9416DB-32ED-48E0-9570-75B04E4BDE65}" type="datetimeFigureOut">
              <a:rPr lang="es-ES"/>
              <a:pPr>
                <a:defRPr/>
              </a:pPr>
              <a:t>23/07/2013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D29946-7E2F-476E-BA1E-583C5CDE99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9DA8C7-35D1-4CC9-BDF8-33A40B354D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Darcy-shakespeare-Floral-Design-Florists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2 Imagen" descr="btterfly04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75" y="5357813"/>
            <a:ext cx="16192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3 Imagen" descr="btterfly04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357188"/>
            <a:ext cx="16192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657644" y="1857364"/>
            <a:ext cx="523733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AMY WINEHOUSE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657644" y="3857627"/>
            <a:ext cx="6486256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You Know I'm No Good</a:t>
            </a:r>
            <a:endParaRPr lang="es-E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4583" name="11 Imagen" descr="btterfly05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57250" y="4000500"/>
            <a:ext cx="121443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12 Imagen" descr="btterfly058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3600" y="500063"/>
            <a:ext cx="1341438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13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215063"/>
            <a:ext cx="3305175" cy="50641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smtClean="0">
                <a:solidFill>
                  <a:srgbClr val="FF00FF"/>
                </a:solidFill>
                <a:latin typeface="Arial Black" pitchFamily="34" charset="0"/>
                <a:cs typeface="Arial" charset="0"/>
              </a:rPr>
              <a:t>AVANCE  AUTOMÁTICO</a:t>
            </a:r>
          </a:p>
        </p:txBody>
      </p:sp>
    </p:spTree>
  </p:cSld>
  <p:clrMapOvr>
    <a:masterClrMapping/>
  </p:clrMapOvr>
  <p:transition spd="slow" advTm="5000">
    <p:sndAc>
      <p:stSnd>
        <p:snd r:embed="rId2" name="You Know I'm No Goo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amy-winehouse152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1 Imagen" descr="amy-winehouse152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2 Imagen" descr="amy-winehouse1945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1 Imagen" descr="amy-winehouse1945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8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8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y-winehouse211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amy-winehouse212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2 Imagen" descr="amy-winehouse1394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6588" y="0"/>
            <a:ext cx="4697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amy-winehouse212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amy-winehouse212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8138"/>
            <a:ext cx="9144000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y-winehouse642BY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0"/>
            <a:ext cx="698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1 Imagen" descr="amy-winehouse2464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0"/>
            <a:ext cx="7026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amy-winehouse226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0"/>
            <a:ext cx="7070725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amy-winehouse59NN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3 Imagen" descr="amy-winehouse63BY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y-winehouse226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1" name="1 Imagen" descr="amy-winehouse2263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8338" y="0"/>
            <a:ext cx="4665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2 Imagen" descr="amy-winehouse2263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54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1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1 Imagen" descr="amy-winehouse226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my-winehouse2263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amy-winehouse2263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my-winehouse21200.jpg"/>
          <p:cNvPicPr>
            <a:picLocks noChangeAspect="1"/>
          </p:cNvPicPr>
          <p:nvPr/>
        </p:nvPicPr>
        <p:blipFill>
          <a:blip r:embed="rId5" cstate="print"/>
          <a:srcRect r="52344"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amy-winehouse226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my3.jpg"/>
          <p:cNvPicPr>
            <a:picLocks noChangeAspect="1"/>
          </p:cNvPicPr>
          <p:nvPr/>
        </p:nvPicPr>
        <p:blipFill>
          <a:blip r:embed="rId3" cstate="print"/>
          <a:srcRect r="6"/>
          <a:stretch>
            <a:fillRect/>
          </a:stretch>
        </p:blipFill>
        <p:spPr bwMode="auto">
          <a:xfrm>
            <a:off x="0" y="428625"/>
            <a:ext cx="91440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3 Imagen" descr="file-photo-of-british-singer-amy-winehouse-smoking-a-cigarette-in-central-london$0x381-L.jpg"/>
          <p:cNvPicPr>
            <a:picLocks noChangeAspect="1"/>
          </p:cNvPicPr>
          <p:nvPr/>
        </p:nvPicPr>
        <p:blipFill>
          <a:blip r:embed="rId2" cstate="print"/>
          <a:srcRect l="1784"/>
          <a:stretch>
            <a:fillRect/>
          </a:stretch>
        </p:blipFill>
        <p:spPr bwMode="auto">
          <a:xfrm>
            <a:off x="0" y="1071563"/>
            <a:ext cx="914400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amy-winehouse-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amywinehouse.jBTDp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7325" y="0"/>
            <a:ext cx="5146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amy-winehouse23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9" name="1 Imagen" descr="amy-winehouse-633x34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1139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2 Imagen" descr="amy-winehouse49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my-Winehouse-AP-Matt-Dunham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83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2 Imagen" descr="amy-winehouseBH.jpg"/>
          <p:cNvPicPr>
            <a:picLocks noChangeAspect="1"/>
          </p:cNvPicPr>
          <p:nvPr/>
        </p:nvPicPr>
        <p:blipFill>
          <a:blip r:embed="rId4" cstate="print"/>
          <a:srcRect l="9361" r="12553"/>
          <a:stretch>
            <a:fillRect/>
          </a:stretch>
        </p:blipFill>
        <p:spPr bwMode="auto">
          <a:xfrm>
            <a:off x="4973638" y="0"/>
            <a:ext cx="4170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cnt319669_h300_a0x0_Muere-la-cantante-Amy-Winehouse_2011723173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Amy-WinehouseN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57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my-winehousNY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1188" y="0"/>
            <a:ext cx="4722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le_2011723146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amy-winehouse-ha-aparecido-muerta1.jpg"/>
          <p:cNvPicPr>
            <a:picLocks noChangeAspect="1"/>
          </p:cNvPicPr>
          <p:nvPr/>
        </p:nvPicPr>
        <p:blipFill>
          <a:blip r:embed="rId3" cstate="print"/>
          <a:srcRect b="69"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amy-winehouse8219.jpg"/>
          <p:cNvPicPr>
            <a:picLocks noChangeAspect="1"/>
          </p:cNvPicPr>
          <p:nvPr/>
        </p:nvPicPr>
        <p:blipFill>
          <a:blip r:embed="rId2" cstate="print"/>
          <a:srcRect t="3125"/>
          <a:stretch>
            <a:fillRect/>
          </a:stretch>
        </p:blipFill>
        <p:spPr bwMode="auto">
          <a:xfrm>
            <a:off x="4183063" y="214313"/>
            <a:ext cx="4960937" cy="664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2 Imagen" descr="fp_7031386_barm_winehouse_amy_00_07.jpg"/>
          <p:cNvPicPr>
            <a:picLocks noChangeAspect="1"/>
          </p:cNvPicPr>
          <p:nvPr/>
        </p:nvPicPr>
        <p:blipFill>
          <a:blip r:embed="rId3" cstate="print"/>
          <a:srcRect r="22794"/>
          <a:stretch>
            <a:fillRect/>
          </a:stretch>
        </p:blipFill>
        <p:spPr bwMode="auto">
          <a:xfrm>
            <a:off x="0" y="0"/>
            <a:ext cx="4214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q_65_g_8_c_n_p__picnewsa_67855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amy-wine-house-biograf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Amy-Winehouse-2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-71438"/>
            <a:ext cx="6929437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1 Imagen" descr="amy-winehouse60B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63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2 Imagen" descr="Imagen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63" y="5286375"/>
            <a:ext cx="2428875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4 CuadroTexto"/>
          <p:cNvSpPr txBox="1">
            <a:spLocks noChangeArrowheads="1"/>
          </p:cNvSpPr>
          <p:nvPr/>
        </p:nvSpPr>
        <p:spPr bwMode="auto">
          <a:xfrm>
            <a:off x="1214438" y="3071813"/>
            <a:ext cx="18573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FF"/>
                </a:solidFill>
                <a:latin typeface="Arial Black" pitchFamily="34" charset="0"/>
              </a:rPr>
              <a:t>IMÁGENES :</a:t>
            </a:r>
          </a:p>
          <a:p>
            <a:endParaRPr lang="es-ES">
              <a:solidFill>
                <a:srgbClr val="FF00FF"/>
              </a:solidFill>
              <a:latin typeface="Arial Black" pitchFamily="34" charset="0"/>
            </a:endParaRPr>
          </a:p>
          <a:p>
            <a:r>
              <a:rPr lang="es-ES">
                <a:solidFill>
                  <a:srgbClr val="FF00FF"/>
                </a:solidFill>
                <a:latin typeface="Arial Black" pitchFamily="34" charset="0"/>
              </a:rPr>
              <a:t>GOOGLE</a:t>
            </a:r>
          </a:p>
        </p:txBody>
      </p:sp>
      <p:sp>
        <p:nvSpPr>
          <p:cNvPr id="46085" name="5 CuadroTexto"/>
          <p:cNvSpPr txBox="1">
            <a:spLocks noChangeArrowheads="1"/>
          </p:cNvSpPr>
          <p:nvPr/>
        </p:nvSpPr>
        <p:spPr bwMode="auto">
          <a:xfrm>
            <a:off x="785813" y="4572000"/>
            <a:ext cx="2009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FF"/>
                </a:solidFill>
                <a:latin typeface="Arial Black" pitchFamily="34" charset="0"/>
              </a:rPr>
              <a:t>Presentación :</a:t>
            </a:r>
          </a:p>
        </p:txBody>
      </p:sp>
      <p:pic>
        <p:nvPicPr>
          <p:cNvPr id="46086" name="6 Imagen" descr="btterfly058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38" y="357188"/>
            <a:ext cx="13430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my-winehouse2465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-49213"/>
            <a:ext cx="5219700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Rectángulo"/>
          <p:cNvSpPr>
            <a:spLocks noChangeArrowheads="1"/>
          </p:cNvSpPr>
          <p:nvPr/>
        </p:nvSpPr>
        <p:spPr bwMode="auto">
          <a:xfrm>
            <a:off x="571500" y="1285875"/>
            <a:ext cx="807243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000" dirty="0">
              <a:solidFill>
                <a:srgbClr val="FF00FF"/>
              </a:solidFill>
              <a:latin typeface="Calibri" pitchFamily="34" charset="0"/>
            </a:endParaRPr>
          </a:p>
          <a:p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(Londres, 14 de septiembre de 1983 – ibídem, 23 de julio de 2011)</a:t>
            </a:r>
            <a:endParaRPr lang="es-ES" sz="2000" b="1" baseline="30000" dirty="0">
              <a:solidFill>
                <a:srgbClr val="FF00FF"/>
              </a:solidFill>
              <a:latin typeface="Calibri" pitchFamily="34" charset="0"/>
            </a:endParaRPr>
          </a:p>
          <a:p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 fue una cantante y compositora inglesa, conocida por sus mezclas de diversos géneros musicales, incluidos entre ellos el </a:t>
            </a:r>
            <a:r>
              <a:rPr lang="es-ES" sz="2000" b="1" dirty="0" err="1">
                <a:solidFill>
                  <a:srgbClr val="FF00FF"/>
                </a:solidFill>
                <a:latin typeface="Calibri" pitchFamily="34" charset="0"/>
              </a:rPr>
              <a:t>soul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, jazz, R&amp;B, rock  &amp;roll y </a:t>
            </a:r>
            <a:r>
              <a:rPr lang="es-ES" sz="2000" b="1" dirty="0" err="1">
                <a:solidFill>
                  <a:srgbClr val="FF00FF"/>
                </a:solidFill>
                <a:latin typeface="Calibri" pitchFamily="34" charset="0"/>
              </a:rPr>
              <a:t>ska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. Fue conocida por su contralto, registro vocal que fue descrito como "acústicamente poderoso" y que expresaba "profundamente sus emociones“.</a:t>
            </a:r>
          </a:p>
          <a:p>
            <a:endParaRPr lang="es-ES" sz="2000" b="1" dirty="0">
              <a:solidFill>
                <a:srgbClr val="FF00FF"/>
              </a:solidFill>
              <a:latin typeface="Calibri" pitchFamily="34" charset="0"/>
            </a:endParaRPr>
          </a:p>
          <a:p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En 2003 </a:t>
            </a:r>
            <a:r>
              <a:rPr lang="es-ES" sz="2000" b="1" dirty="0" err="1">
                <a:solidFill>
                  <a:srgbClr val="FF00FF"/>
                </a:solidFill>
                <a:latin typeface="Calibri" pitchFamily="34" charset="0"/>
              </a:rPr>
              <a:t>Winehouse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 lanzó su álbum debut, </a:t>
            </a:r>
            <a:r>
              <a:rPr lang="es-ES" sz="2000" b="1" i="1" dirty="0">
                <a:solidFill>
                  <a:srgbClr val="FF00FF"/>
                </a:solidFill>
                <a:latin typeface="Calibri" pitchFamily="34" charset="0"/>
              </a:rPr>
              <a:t>Frank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, que obtuvo críticas positivas y fue comercialmente exitoso en su país natal, el Reino Unido, y fue nominado por los premios Mercury </a:t>
            </a:r>
            <a:r>
              <a:rPr lang="es-ES" sz="2000" b="1" dirty="0" err="1">
                <a:solidFill>
                  <a:srgbClr val="FF00FF"/>
                </a:solidFill>
                <a:latin typeface="Calibri" pitchFamily="34" charset="0"/>
              </a:rPr>
              <a:t>Prize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. Su segundo álbum de estudio, </a:t>
            </a:r>
            <a:r>
              <a:rPr lang="es-ES" sz="2000" b="1" i="1" dirty="0">
                <a:solidFill>
                  <a:srgbClr val="FF00FF"/>
                </a:solidFill>
                <a:latin typeface="Calibri" pitchFamily="34" charset="0"/>
              </a:rPr>
              <a:t>Back </a:t>
            </a:r>
            <a:r>
              <a:rPr lang="es-ES" sz="2000" b="1" i="1" dirty="0" err="1">
                <a:solidFill>
                  <a:srgbClr val="FF00FF"/>
                </a:solidFill>
                <a:latin typeface="Calibri" pitchFamily="34" charset="0"/>
              </a:rPr>
              <a:t>to</a:t>
            </a:r>
            <a:r>
              <a:rPr lang="es-ES" sz="2000" b="1" i="1" dirty="0">
                <a:solidFill>
                  <a:srgbClr val="FF00FF"/>
                </a:solidFill>
                <a:latin typeface="Calibri" pitchFamily="34" charset="0"/>
              </a:rPr>
              <a:t> </a:t>
            </a:r>
            <a:r>
              <a:rPr lang="es-ES" sz="2000" b="1" i="1" dirty="0" err="1">
                <a:solidFill>
                  <a:srgbClr val="FF00FF"/>
                </a:solidFill>
                <a:latin typeface="Calibri" pitchFamily="34" charset="0"/>
              </a:rPr>
              <a:t>black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, fue publicado en 2006. Por este disco la cantante consiguió seis nominaciones a los Premios </a:t>
            </a:r>
            <a:r>
              <a:rPr lang="es-ES" sz="2000" b="1" dirty="0" err="1">
                <a:solidFill>
                  <a:srgbClr val="FF00FF"/>
                </a:solidFill>
                <a:latin typeface="Calibri" pitchFamily="34" charset="0"/>
              </a:rPr>
              <a:t>Grammy</a:t>
            </a:r>
            <a:r>
              <a:rPr lang="es-ES" sz="2000" b="1" dirty="0">
                <a:solidFill>
                  <a:srgbClr val="FF00FF"/>
                </a:solidFill>
                <a:latin typeface="Calibri" pitchFamily="34" charset="0"/>
              </a:rPr>
              <a:t>, de las cuales ganó cinco, entre ellas, Canción del año, Grabación del año y Mejor artista nuevo.</a:t>
            </a:r>
          </a:p>
        </p:txBody>
      </p:sp>
      <p:sp>
        <p:nvSpPr>
          <p:cNvPr id="47107" name="2 Rectángulo"/>
          <p:cNvSpPr>
            <a:spLocks noChangeArrowheads="1"/>
          </p:cNvSpPr>
          <p:nvPr/>
        </p:nvSpPr>
        <p:spPr bwMode="auto">
          <a:xfrm>
            <a:off x="2214563" y="357188"/>
            <a:ext cx="51292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 err="1">
                <a:solidFill>
                  <a:srgbClr val="FF00FF"/>
                </a:solidFill>
                <a:latin typeface="Arial Black" pitchFamily="34" charset="0"/>
              </a:rPr>
              <a:t>Amy</a:t>
            </a:r>
            <a:r>
              <a:rPr lang="es-ES" sz="2800" b="1" dirty="0">
                <a:solidFill>
                  <a:srgbClr val="FF00FF"/>
                </a:solidFill>
                <a:latin typeface="Arial Black" pitchFamily="34" charset="0"/>
              </a:rPr>
              <a:t> Jade </a:t>
            </a:r>
            <a:r>
              <a:rPr lang="es-ES" sz="2800" b="1" dirty="0" err="1">
                <a:solidFill>
                  <a:srgbClr val="FF00FF"/>
                </a:solidFill>
                <a:latin typeface="Arial Black" pitchFamily="34" charset="0"/>
              </a:rPr>
              <a:t>WInehouse</a:t>
            </a:r>
            <a:r>
              <a:rPr lang="es-ES" sz="2800" dirty="0">
                <a:solidFill>
                  <a:srgbClr val="FF00FF"/>
                </a:solidFill>
                <a:latin typeface="Arial Black" pitchFamily="34" charset="0"/>
              </a:rPr>
              <a:t> </a:t>
            </a:r>
          </a:p>
        </p:txBody>
      </p:sp>
      <p:pic>
        <p:nvPicPr>
          <p:cNvPr id="47108" name="4 Imagen" descr="btterfly04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188" y="571500"/>
            <a:ext cx="16192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5 Imagen" descr="btterfly04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7188" y="500063"/>
            <a:ext cx="150018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sz="2000" dirty="0" smtClean="0">
                <a:solidFill>
                  <a:srgbClr val="FF00FF"/>
                </a:solidFill>
                <a:latin typeface="Arial Black" pitchFamily="34" charset="0"/>
              </a:rPr>
              <a:t>AVANCE MANUAL</a:t>
            </a:r>
            <a:endParaRPr lang="es-ES" sz="2000" dirty="0">
              <a:solidFill>
                <a:srgbClr val="FF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Rectángulo"/>
          <p:cNvSpPr>
            <a:spLocks noChangeArrowheads="1"/>
          </p:cNvSpPr>
          <p:nvPr/>
        </p:nvSpPr>
        <p:spPr bwMode="auto">
          <a:xfrm>
            <a:off x="857250" y="1714500"/>
            <a:ext cx="7786688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FF"/>
                </a:solidFill>
                <a:latin typeface="Calibri" pitchFamily="34" charset="0"/>
              </a:rPr>
              <a:t>Este hecho condujo a Winehouse a obtener el récord de la primera mujer en ganar la mayor cantidad de reconocimientos en una sola noche y ser la primera artista británica ganadora de cinco Grammys. A su vez esto provocó que Winehouse estuviera en la mira de los medios, involucrándose con su agitada vida personal.</a:t>
            </a:r>
          </a:p>
          <a:p>
            <a:endParaRPr lang="es-ES" sz="2000" b="1">
              <a:solidFill>
                <a:srgbClr val="FF00FF"/>
              </a:solidFill>
              <a:latin typeface="Calibri" pitchFamily="34" charset="0"/>
            </a:endParaRPr>
          </a:p>
          <a:p>
            <a:r>
              <a:rPr lang="es-ES" sz="2000" b="1">
                <a:solidFill>
                  <a:srgbClr val="FF00FF"/>
                </a:solidFill>
                <a:latin typeface="Calibri" pitchFamily="34" charset="0"/>
              </a:rPr>
              <a:t>En febrero de 2007, ganó el BRIT Award a Mejor Artista Británica. También ha ganado un World Music Award y tres Premios Ivor Novello, entre otros prestigiosos reconocimientos. Winehouse ha sido acreditada como una influencia detonadora en el ascenso de la popularidad de mujeres dedicadas a la música, de la música soul y por fortalecer a la música británica.</a:t>
            </a:r>
          </a:p>
        </p:txBody>
      </p:sp>
      <p:pic>
        <p:nvPicPr>
          <p:cNvPr id="48131" name="2 Imagen" descr="btterfly04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63" y="428625"/>
            <a:ext cx="161925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Rectángulo"/>
          <p:cNvSpPr>
            <a:spLocks noChangeArrowheads="1"/>
          </p:cNvSpPr>
          <p:nvPr/>
        </p:nvSpPr>
        <p:spPr bwMode="auto">
          <a:xfrm>
            <a:off x="1357313" y="2786063"/>
            <a:ext cx="650081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FF"/>
                </a:solidFill>
                <a:latin typeface="Calibri" pitchFamily="34" charset="0"/>
              </a:rPr>
              <a:t>Winehouse recibió atención de los medios por causas ajenas a su voz. Su estilo distintivo, ha sido motivo de inspiración para algunos diseñadores de modas como Karl Lagerfeld. Sus constantes problemas legales, su adicción a las drogas y al alcohol y sus complicaciones médicas derivadas de su comportamiento autodestructivo, fueron fuente de titulares desde 2007 y finalmente provocarían su muerte, a los 27 años de edad.</a:t>
            </a:r>
          </a:p>
          <a:p>
            <a:endParaRPr lang="es-ES" sz="2000" b="1">
              <a:solidFill>
                <a:srgbClr val="FF00FF"/>
              </a:solidFill>
              <a:latin typeface="Calibri" pitchFamily="34" charset="0"/>
            </a:endParaRPr>
          </a:p>
          <a:p>
            <a:r>
              <a:rPr lang="es-ES" sz="2000">
                <a:solidFill>
                  <a:srgbClr val="FF00FF"/>
                </a:solidFill>
                <a:latin typeface="Calibri" pitchFamily="34" charset="0"/>
              </a:rPr>
              <a:t>Fuente : Wikipedia</a:t>
            </a:r>
          </a:p>
        </p:txBody>
      </p:sp>
      <p:pic>
        <p:nvPicPr>
          <p:cNvPr id="49155" name="2 Imagen" descr="btterfly04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57250" y="1071563"/>
            <a:ext cx="1714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3 Imagen" descr="btterfly04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75" y="1071563"/>
            <a:ext cx="16192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4 Imagen" descr="amy-winehouse60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4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3 Imagen" descr="amy-winehouse607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1 Imagen" descr="amy_winehouse_tou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Amy-WinehouseFT.jpg"/>
          <p:cNvPicPr>
            <a:picLocks noChangeAspect="1"/>
          </p:cNvPicPr>
          <p:nvPr/>
        </p:nvPicPr>
        <p:blipFill>
          <a:blip r:embed="rId2" cstate="print"/>
          <a:srcRect r="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2 Imagen" descr="amy-winehouse596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91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882</TotalTime>
  <Words>436</Words>
  <Application>Microsoft Office PowerPoint</Application>
  <PresentationFormat>Presentación en pantalla (4:3)</PresentationFormat>
  <Paragraphs>48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Arial</vt:lpstr>
      <vt:lpstr>Calibri</vt:lpstr>
      <vt:lpstr>Arial Black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AMY WINEHOUSE</dc:title>
  <dc:creator>Mayka</dc:creator>
  <cp:lastModifiedBy>Mayka</cp:lastModifiedBy>
  <cp:revision>35</cp:revision>
  <dcterms:created xsi:type="dcterms:W3CDTF">2011-07-19T06:24:15Z</dcterms:created>
  <dcterms:modified xsi:type="dcterms:W3CDTF">2013-07-23T22:19:53Z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6652200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