
<file path=[Content_Types].xml><?xml version="1.0" encoding="utf-8"?>
<Types xmlns="http://schemas.openxmlformats.org/package/2006/content-types">
  <Default Extension="mp3" ContentType="audio/mpe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0" r:id="rId6"/>
    <p:sldId id="261" r:id="rId7"/>
    <p:sldId id="262" r:id="rId8"/>
    <p:sldId id="263" r:id="rId9"/>
    <p:sldId id="265" r:id="rId10"/>
    <p:sldId id="266" r:id="rId11"/>
    <p:sldId id="267" r:id="rId12"/>
    <p:sldId id="264" r:id="rId13"/>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gabWuxcvZtaurDHl6O26hA==" hashData="X28vjr/TDS+XBwIeadVoiXpmIsXLCFuSl+0LoqITkVDXbms0UExHOeBN3FVIp/RoKaYJT6JoR3gnjiXNm4MUTA=="/>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17" autoAdjust="0"/>
    <p:restoredTop sz="94660"/>
  </p:normalViewPr>
  <p:slideViewPr>
    <p:cSldViewPr snapToGrid="0">
      <p:cViewPr varScale="1">
        <p:scale>
          <a:sx n="97" d="100"/>
          <a:sy n="97" d="100"/>
        </p:scale>
        <p:origin x="29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C8F80ABF-7FB5-4D36-91CC-6AECFEA0B19E}" type="datetimeFigureOut">
              <a:rPr lang="es-CO" smtClean="0"/>
              <a:t>31/03/2014</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104056135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F80ABF-7FB5-4D36-91CC-6AECFEA0B19E}" type="datetimeFigureOut">
              <a:rPr lang="es-CO" smtClean="0"/>
              <a:t>31/03/2014</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34774130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C8F80ABF-7FB5-4D36-91CC-6AECFEA0B19E}" type="datetimeFigureOut">
              <a:rPr lang="es-CO" smtClean="0"/>
              <a:t>31/03/2014</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6499835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C8F80ABF-7FB5-4D36-91CC-6AECFEA0B19E}" type="datetimeFigureOut">
              <a:rPr lang="es-CO" smtClean="0"/>
              <a:t>31/03/2014</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8930194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C8F80ABF-7FB5-4D36-91CC-6AECFEA0B19E}" type="datetimeFigureOut">
              <a:rPr lang="es-CO" smtClean="0"/>
              <a:t>31/03/2014</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203616656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C8F80ABF-7FB5-4D36-91CC-6AECFEA0B19E}" type="datetimeFigureOut">
              <a:rPr lang="es-CO" smtClean="0"/>
              <a:t>31/03/2014</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36282881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C8F80ABF-7FB5-4D36-91CC-6AECFEA0B19E}" type="datetimeFigureOut">
              <a:rPr lang="es-CO" smtClean="0"/>
              <a:t>31/03/2014</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32224687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8F80ABF-7FB5-4D36-91CC-6AECFEA0B19E}" type="datetimeFigureOut">
              <a:rPr lang="es-CO" smtClean="0"/>
              <a:t>31/03/2014</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16918627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C8F80ABF-7FB5-4D36-91CC-6AECFEA0B19E}" type="datetimeFigureOut">
              <a:rPr lang="es-CO" smtClean="0"/>
              <a:t>31/03/2014</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11799283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F80ABF-7FB5-4D36-91CC-6AECFEA0B19E}" type="datetimeFigureOut">
              <a:rPr lang="es-CO" smtClean="0"/>
              <a:t>31/03/2014</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5829467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C8F80ABF-7FB5-4D36-91CC-6AECFEA0B19E}" type="datetimeFigureOut">
              <a:rPr lang="es-CO" smtClean="0"/>
              <a:t>31/03/2014</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BF1CA7FC-63AD-468A-BE41-61AA340E591E}" type="slidenum">
              <a:rPr lang="es-CO" smtClean="0"/>
              <a:t>‹Nº›</a:t>
            </a:fld>
            <a:endParaRPr lang="es-CO"/>
          </a:p>
        </p:txBody>
      </p:sp>
    </p:spTree>
    <p:extLst>
      <p:ext uri="{BB962C8B-B14F-4D97-AF65-F5344CB8AC3E}">
        <p14:creationId xmlns:p14="http://schemas.microsoft.com/office/powerpoint/2010/main" val="8816340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F80ABF-7FB5-4D36-91CC-6AECFEA0B19E}" type="datetimeFigureOut">
              <a:rPr lang="es-CO" smtClean="0"/>
              <a:t>31/03/2014</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F1CA7FC-63AD-468A-BE41-61AA340E591E}" type="slidenum">
              <a:rPr lang="es-CO" smtClean="0"/>
              <a:t>‹Nº›</a:t>
            </a:fld>
            <a:endParaRPr lang="es-CO"/>
          </a:p>
        </p:txBody>
      </p:sp>
    </p:spTree>
    <p:extLst>
      <p:ext uri="{BB962C8B-B14F-4D97-AF65-F5344CB8AC3E}">
        <p14:creationId xmlns:p14="http://schemas.microsoft.com/office/powerpoint/2010/main" val="29087037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p3"/><Relationship Id="rId1" Type="http://schemas.microsoft.com/office/2007/relationships/media" Target="../media/media1.mp3"/><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jpg"/><Relationship Id="rId7" Type="http://schemas.openxmlformats.org/officeDocument/2006/relationships/image" Target="../media/image13.jpg"/><Relationship Id="rId2" Type="http://schemas.openxmlformats.org/officeDocument/2006/relationships/image" Target="../media/image8.jpg"/><Relationship Id="rId1" Type="http://schemas.openxmlformats.org/officeDocument/2006/relationships/slideLayout" Target="../slideLayouts/slideLayout7.xml"/><Relationship Id="rId6" Type="http://schemas.openxmlformats.org/officeDocument/2006/relationships/image" Target="../media/image12.jpg"/><Relationship Id="rId11" Type="http://schemas.openxmlformats.org/officeDocument/2006/relationships/image" Target="../media/image17.jpg"/><Relationship Id="rId5" Type="http://schemas.openxmlformats.org/officeDocument/2006/relationships/image" Target="../media/image11.png"/><Relationship Id="rId10" Type="http://schemas.openxmlformats.org/officeDocument/2006/relationships/image" Target="../media/image16.jpg"/><Relationship Id="rId4" Type="http://schemas.openxmlformats.org/officeDocument/2006/relationships/image" Target="../media/image10.png"/><Relationship Id="rId9" Type="http://schemas.openxmlformats.org/officeDocument/2006/relationships/image" Target="../media/image15.jpg"/></Relationships>
</file>

<file path=ppt/slides/_rels/slide7.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7.xml"/><Relationship Id="rId6" Type="http://schemas.openxmlformats.org/officeDocument/2006/relationships/image" Target="../media/image24.jpg"/><Relationship Id="rId5" Type="http://schemas.openxmlformats.org/officeDocument/2006/relationships/image" Target="../media/image23.jpg"/><Relationship Id="rId4" Type="http://schemas.openxmlformats.org/officeDocument/2006/relationships/image" Target="../media/image22.jpg"/></Relationships>
</file>

<file path=ppt/slides/_rels/slide9.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png"/><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30.jpg"/><Relationship Id="rId4" Type="http://schemas.openxmlformats.org/officeDocument/2006/relationships/image" Target="../media/image29.jpg"/></Relationships>
</file>

<file path=ppt/slides/_rels/slide12.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Rectángulo 3"/>
          <p:cNvSpPr/>
          <p:nvPr/>
        </p:nvSpPr>
        <p:spPr>
          <a:xfrm>
            <a:off x="1854708" y="0"/>
            <a:ext cx="9074023" cy="388696"/>
          </a:xfrm>
          <a:prstGeom prst="rect">
            <a:avLst/>
          </a:prstGeom>
        </p:spPr>
        <p:txBody>
          <a:bodyPr wrap="none">
            <a:spAutoFit/>
          </a:bodyPr>
          <a:lstStyle/>
          <a:p>
            <a:pPr>
              <a:lnSpc>
                <a:spcPct val="107000"/>
              </a:lnSpc>
              <a:spcAft>
                <a:spcPts val="800"/>
              </a:spcAft>
            </a:pPr>
            <a:r>
              <a:rPr lang="es-CO" b="1" dirty="0">
                <a:solidFill>
                  <a:srgbClr val="FF0000"/>
                </a:solidFill>
                <a:latin typeface="Arial Black" panose="020B0A04020102020204" pitchFamily="34" charset="0"/>
                <a:ea typeface="Calibri" panose="020F0502020204030204" pitchFamily="34" charset="0"/>
                <a:cs typeface="Times New Roman" panose="02020603050405020304" pitchFamily="18" charset="0"/>
              </a:rPr>
              <a:t>¡Dedicada a todos los niños, nuestro futuro!……. Carlos Anel.                </a:t>
            </a:r>
            <a:endParaRPr lang="es-CO" b="1" dirty="0">
              <a:solidFill>
                <a:srgbClr val="FF0000"/>
              </a:solidFill>
              <a:effectLst/>
              <a:latin typeface="Arial Black" panose="020B0A04020102020204" pitchFamily="34" charset="0"/>
              <a:ea typeface="Calibri" panose="020F0502020204030204" pitchFamily="34" charset="0"/>
              <a:cs typeface="Times New Roman" panose="02020603050405020304" pitchFamily="18" charset="0"/>
            </a:endParaRPr>
          </a:p>
        </p:txBody>
      </p:sp>
      <p:pic>
        <p:nvPicPr>
          <p:cNvPr id="5" name="Minas Piedras - Juanes">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22988303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p:txBody>
          <a:bodyPr/>
          <a:lstStyle/>
          <a:p>
            <a:endParaRPr lang="es-CO"/>
          </a:p>
        </p:txBody>
      </p:sp>
      <p:sp>
        <p:nvSpPr>
          <p:cNvPr id="3" name="Subtítulo 2"/>
          <p:cNvSpPr>
            <a:spLocks noGrp="1"/>
          </p:cNvSpPr>
          <p:nvPr>
            <p:ph type="subTitle" idx="1"/>
          </p:nvPr>
        </p:nvSpPr>
        <p:spPr/>
        <p:txBody>
          <a:bodyPr/>
          <a:lstStyle/>
          <a:p>
            <a:endParaRPr lang="es-CO"/>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8603"/>
            <a:ext cx="12192000" cy="6849397"/>
          </a:xfrm>
          <a:prstGeom prst="rect">
            <a:avLst/>
          </a:prstGeom>
        </p:spPr>
      </p:pic>
      <p:sp>
        <p:nvSpPr>
          <p:cNvPr id="5" name="CuadroTexto 4"/>
          <p:cNvSpPr txBox="1"/>
          <p:nvPr/>
        </p:nvSpPr>
        <p:spPr>
          <a:xfrm>
            <a:off x="451156" y="45145"/>
            <a:ext cx="11482465" cy="1077218"/>
          </a:xfrm>
          <a:prstGeom prst="rect">
            <a:avLst/>
          </a:prstGeom>
          <a:noFill/>
        </p:spPr>
        <p:txBody>
          <a:bodyPr wrap="square" rtlCol="0">
            <a:spAutoFit/>
          </a:bodyPr>
          <a:lstStyle/>
          <a:p>
            <a:r>
              <a:rPr lang="es-CO" dirty="0"/>
              <a:t> </a:t>
            </a:r>
            <a:r>
              <a:rPr lang="es-CO" sz="3200" dirty="0">
                <a:solidFill>
                  <a:srgbClr val="C00000"/>
                </a:solidFill>
                <a:latin typeface="Arial Black" panose="020B0A04020102020204" pitchFamily="34" charset="0"/>
              </a:rPr>
              <a:t>¡No más minas en nuestra tierra! Ellas destruyen </a:t>
            </a:r>
            <a:r>
              <a:rPr lang="es-CO" sz="3200" dirty="0" smtClean="0">
                <a:solidFill>
                  <a:srgbClr val="C00000"/>
                </a:solidFill>
                <a:latin typeface="Arial Black" panose="020B0A04020102020204" pitchFamily="34" charset="0"/>
              </a:rPr>
              <a:t>  	                   nuestros sueños.</a:t>
            </a:r>
            <a:endParaRPr lang="es-CO" sz="3200" dirty="0">
              <a:solidFill>
                <a:srgbClr val="C00000"/>
              </a:solidFill>
              <a:latin typeface="Arial Black" panose="020B0A04020102020204" pitchFamily="34" charset="0"/>
            </a:endParaRPr>
          </a:p>
        </p:txBody>
      </p:sp>
      <p:sp>
        <p:nvSpPr>
          <p:cNvPr id="6" name="CuadroTexto 5"/>
          <p:cNvSpPr txBox="1"/>
          <p:nvPr/>
        </p:nvSpPr>
        <p:spPr>
          <a:xfrm>
            <a:off x="7905135" y="4906298"/>
            <a:ext cx="3855219" cy="1938992"/>
          </a:xfrm>
          <a:prstGeom prst="rect">
            <a:avLst/>
          </a:prstGeom>
          <a:noFill/>
        </p:spPr>
        <p:txBody>
          <a:bodyPr wrap="square" rtlCol="0">
            <a:spAutoFit/>
          </a:bodyPr>
          <a:lstStyle/>
          <a:p>
            <a:r>
              <a:rPr lang="es-ES" sz="2000" b="1" dirty="0">
                <a:solidFill>
                  <a:srgbClr val="FF0000"/>
                </a:solidFill>
                <a:latin typeface="Arial Black" panose="020B0A04020102020204" pitchFamily="34" charset="0"/>
              </a:rPr>
              <a:t>Las minas antipersonal </a:t>
            </a:r>
            <a:r>
              <a:rPr lang="es-ES" sz="2000" b="1" dirty="0" smtClean="0">
                <a:solidFill>
                  <a:srgbClr val="FF0000"/>
                </a:solidFill>
                <a:latin typeface="Arial Black" panose="020B0A04020102020204" pitchFamily="34" charset="0"/>
              </a:rPr>
              <a:t> </a:t>
            </a:r>
            <a:r>
              <a:rPr lang="es-ES" sz="2000" b="1" dirty="0">
                <a:solidFill>
                  <a:srgbClr val="FF0000"/>
                </a:solidFill>
                <a:latin typeface="Arial Black" panose="020B0A04020102020204" pitchFamily="34" charset="0"/>
              </a:rPr>
              <a:t>amenazan la vida de los niños </a:t>
            </a:r>
            <a:r>
              <a:rPr lang="es-ES" sz="2000" b="1" dirty="0" smtClean="0">
                <a:solidFill>
                  <a:srgbClr val="FF0000"/>
                </a:solidFill>
                <a:latin typeface="Arial Black" panose="020B0A04020102020204" pitchFamily="34" charset="0"/>
              </a:rPr>
              <a:t>y miles de personas en </a:t>
            </a:r>
            <a:r>
              <a:rPr lang="es-ES" sz="2000" b="1" dirty="0">
                <a:solidFill>
                  <a:srgbClr val="FF0000"/>
                </a:solidFill>
                <a:latin typeface="Arial Black" panose="020B0A04020102020204" pitchFamily="34" charset="0"/>
              </a:rPr>
              <a:t>las zonas rurales de </a:t>
            </a:r>
            <a:r>
              <a:rPr lang="es-ES" sz="2000" b="1" dirty="0" smtClean="0">
                <a:solidFill>
                  <a:srgbClr val="FF0000"/>
                </a:solidFill>
                <a:latin typeface="Arial Black" panose="020B0A04020102020204" pitchFamily="34" charset="0"/>
              </a:rPr>
              <a:t>Colombia y otros países en el mundo.</a:t>
            </a:r>
            <a:endParaRPr lang="es-CO" sz="2000"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4718911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5043948" y="0"/>
            <a:ext cx="7148051" cy="3385542"/>
          </a:xfrm>
          <a:prstGeom prst="rect">
            <a:avLst/>
          </a:prstGeom>
          <a:noFill/>
        </p:spPr>
        <p:txBody>
          <a:bodyPr wrap="square" rtlCol="0">
            <a:spAutoFit/>
          </a:bodyPr>
          <a:lstStyle/>
          <a:p>
            <a:r>
              <a:rPr lang="es-CO" sz="2800" b="1" dirty="0" smtClean="0">
                <a:solidFill>
                  <a:srgbClr val="FF0000"/>
                </a:solidFill>
                <a:latin typeface="Arial Black" panose="020B0A04020102020204" pitchFamily="34" charset="0"/>
              </a:rPr>
              <a:t>Las </a:t>
            </a:r>
            <a:r>
              <a:rPr lang="es-CO" sz="2800" b="1" dirty="0" err="1">
                <a:solidFill>
                  <a:srgbClr val="FF0000"/>
                </a:solidFill>
                <a:latin typeface="Arial Black" panose="020B0A04020102020204" pitchFamily="34" charset="0"/>
              </a:rPr>
              <a:t>Farc</a:t>
            </a:r>
            <a:r>
              <a:rPr lang="es-CO" sz="2800" b="1" dirty="0">
                <a:solidFill>
                  <a:srgbClr val="FF0000"/>
                </a:solidFill>
                <a:latin typeface="Arial Black" panose="020B0A04020102020204" pitchFamily="34" charset="0"/>
              </a:rPr>
              <a:t> tiene a Colombia 'llena' de minas antipersona. Más de 10.000 víctimas de minas desde 1990 en Colombia. Han muerto 2.156 personas por estos artefactos durante el conflicto armado desde hace medio siglo. </a:t>
            </a:r>
          </a:p>
          <a:p>
            <a:endParaRPr lang="es-CO" dirty="0"/>
          </a:p>
        </p:txBody>
      </p:sp>
      <p:sp>
        <p:nvSpPr>
          <p:cNvPr id="4" name="CuadroTexto 3"/>
          <p:cNvSpPr txBox="1"/>
          <p:nvPr/>
        </p:nvSpPr>
        <p:spPr>
          <a:xfrm>
            <a:off x="5043948" y="5657671"/>
            <a:ext cx="7295536" cy="1200329"/>
          </a:xfrm>
          <a:prstGeom prst="rect">
            <a:avLst/>
          </a:prstGeom>
          <a:noFill/>
        </p:spPr>
        <p:txBody>
          <a:bodyPr wrap="square" rtlCol="0">
            <a:spAutoFit/>
          </a:bodyPr>
          <a:lstStyle/>
          <a:p>
            <a:r>
              <a:rPr lang="es-CO" b="1" dirty="0">
                <a:solidFill>
                  <a:srgbClr val="FF0000"/>
                </a:solidFill>
                <a:latin typeface="Arial Black" panose="020B0A04020102020204" pitchFamily="34" charset="0"/>
              </a:rPr>
              <a:t>Dejando atrás destrucción personal, gente sin poder cumplir sus sueños, niños sin poder seguir sus estudios, personas forzadas a dejar las tierras </a:t>
            </a:r>
            <a:r>
              <a:rPr lang="es-CO" b="1" dirty="0" smtClean="0">
                <a:solidFill>
                  <a:srgbClr val="FF0000"/>
                </a:solidFill>
                <a:latin typeface="Arial Black" panose="020B0A04020102020204" pitchFamily="34" charset="0"/>
              </a:rPr>
              <a:t>atrás. </a:t>
            </a:r>
          </a:p>
          <a:p>
            <a:r>
              <a:rPr lang="es-CO" b="1" dirty="0" smtClean="0">
                <a:solidFill>
                  <a:srgbClr val="FF0000"/>
                </a:solidFill>
                <a:latin typeface="Arial Black" panose="020B0A04020102020204" pitchFamily="34" charset="0"/>
              </a:rPr>
              <a:t>!Esta forma cobarde de pelea, deja solo muerte </a:t>
            </a:r>
            <a:r>
              <a:rPr lang="es-CO" b="1" dirty="0">
                <a:solidFill>
                  <a:srgbClr val="FF0000"/>
                </a:solidFill>
                <a:latin typeface="Arial Black" panose="020B0A04020102020204" pitchFamily="34" charset="0"/>
              </a:rPr>
              <a:t>y </a:t>
            </a:r>
            <a:r>
              <a:rPr lang="es-CO" b="1" dirty="0" smtClean="0">
                <a:solidFill>
                  <a:srgbClr val="FF0000"/>
                </a:solidFill>
                <a:latin typeface="Arial Black" panose="020B0A04020102020204" pitchFamily="34" charset="0"/>
              </a:rPr>
              <a:t>dolor!</a:t>
            </a:r>
            <a:endParaRPr lang="es-CO"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9507072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5427407" cy="6858000"/>
          </a:xfrm>
          <a:prstGeom prst="rect">
            <a:avLst/>
          </a:prstGeom>
        </p:spPr>
      </p:pic>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102943" y="0"/>
            <a:ext cx="7089058" cy="6858000"/>
          </a:xfrm>
          <a:prstGeom prst="rect">
            <a:avLst/>
          </a:prstGeom>
        </p:spPr>
      </p:pic>
      <p:sp>
        <p:nvSpPr>
          <p:cNvPr id="7" name="CuadroTexto 6"/>
          <p:cNvSpPr txBox="1"/>
          <p:nvPr/>
        </p:nvSpPr>
        <p:spPr>
          <a:xfrm>
            <a:off x="5102943" y="88924"/>
            <a:ext cx="7089057" cy="2308324"/>
          </a:xfrm>
          <a:prstGeom prst="rect">
            <a:avLst/>
          </a:prstGeom>
          <a:noFill/>
        </p:spPr>
        <p:txBody>
          <a:bodyPr wrap="square" rtlCol="0">
            <a:spAutoFit/>
          </a:bodyPr>
          <a:lstStyle/>
          <a:p>
            <a:r>
              <a:rPr lang="es-CO" sz="2400" b="1" dirty="0">
                <a:solidFill>
                  <a:srgbClr val="FF0000"/>
                </a:solidFill>
                <a:latin typeface="Arial Black" panose="020B0A04020102020204" pitchFamily="34" charset="0"/>
              </a:rPr>
              <a:t>En el 2010, murieron 101 militares y 417 resultaron heridos por estos artefactos, donde también se incluyen las minas antipersona. La orden de los cabecillas de esa guerrilla es "aumentar" su siembra en todo el </a:t>
            </a:r>
            <a:r>
              <a:rPr lang="es-CO" sz="2400" b="1" dirty="0" smtClean="0">
                <a:solidFill>
                  <a:srgbClr val="FF0000"/>
                </a:solidFill>
                <a:latin typeface="Arial Black" panose="020B0A04020102020204" pitchFamily="34" charset="0"/>
              </a:rPr>
              <a:t>país</a:t>
            </a:r>
            <a:r>
              <a:rPr lang="es-CO" sz="2400" b="1" dirty="0">
                <a:solidFill>
                  <a:srgbClr val="FF0000"/>
                </a:solidFill>
                <a:latin typeface="Arial Black" panose="020B0A04020102020204" pitchFamily="34" charset="0"/>
              </a:rPr>
              <a:t>.</a:t>
            </a:r>
            <a:r>
              <a:rPr lang="es-CO" sz="2400" b="1" dirty="0" smtClean="0">
                <a:solidFill>
                  <a:srgbClr val="FF0000"/>
                </a:solidFill>
                <a:latin typeface="Arial Black" panose="020B0A04020102020204" pitchFamily="34" charset="0"/>
              </a:rPr>
              <a:t> </a:t>
            </a:r>
            <a:endParaRPr lang="es-CO" sz="2400"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6043595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4" name="CuadroTexto 3"/>
          <p:cNvSpPr txBox="1"/>
          <p:nvPr/>
        </p:nvSpPr>
        <p:spPr>
          <a:xfrm>
            <a:off x="0" y="4935794"/>
            <a:ext cx="12192000" cy="1569660"/>
          </a:xfrm>
          <a:prstGeom prst="rect">
            <a:avLst/>
          </a:prstGeom>
          <a:noFill/>
        </p:spPr>
        <p:txBody>
          <a:bodyPr wrap="square" rtlCol="0">
            <a:spAutoFit/>
          </a:bodyPr>
          <a:lstStyle/>
          <a:p>
            <a:r>
              <a:rPr lang="es-CO" dirty="0"/>
              <a:t> </a:t>
            </a:r>
            <a:r>
              <a:rPr lang="es-CO" sz="2400" b="1" dirty="0">
                <a:solidFill>
                  <a:srgbClr val="FF0000"/>
                </a:solidFill>
                <a:latin typeface="Arial Black" panose="020B0A04020102020204" pitchFamily="34" charset="0"/>
              </a:rPr>
              <a:t>"La orden de estos bárbaros es aumentar los campos minados", además de colocarlas en el suelo o en los árboles, las </a:t>
            </a:r>
            <a:r>
              <a:rPr lang="es-CO" sz="2400" b="1" dirty="0" err="1">
                <a:solidFill>
                  <a:srgbClr val="FF0000"/>
                </a:solidFill>
                <a:latin typeface="Arial Black" panose="020B0A04020102020204" pitchFamily="34" charset="0"/>
              </a:rPr>
              <a:t>Farc</a:t>
            </a:r>
            <a:r>
              <a:rPr lang="es-CO" sz="2400" b="1" dirty="0">
                <a:solidFill>
                  <a:srgbClr val="FF0000"/>
                </a:solidFill>
                <a:latin typeface="Arial Black" panose="020B0A04020102020204" pitchFamily="34" charset="0"/>
              </a:rPr>
              <a:t> también usan ahora la modalidad de las minas "fantasma", que se entierran y son activadas a control remoto.</a:t>
            </a:r>
          </a:p>
        </p:txBody>
      </p:sp>
    </p:spTree>
    <p:extLst>
      <p:ext uri="{BB962C8B-B14F-4D97-AF65-F5344CB8AC3E}">
        <p14:creationId xmlns:p14="http://schemas.microsoft.com/office/powerpoint/2010/main" val="39359483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5050671" cy="2910348"/>
          </a:xfrm>
          <a:prstGeom prst="rect">
            <a:avLst/>
          </a:prstGeom>
        </p:spPr>
      </p:pic>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584655"/>
            <a:ext cx="2286000" cy="1905000"/>
          </a:xfrm>
          <a:prstGeom prst="rect">
            <a:avLst/>
          </a:prstGeom>
        </p:spPr>
      </p:pic>
      <p:pic>
        <p:nvPicPr>
          <p:cNvPr id="5" name="Imagen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286000" y="2584655"/>
            <a:ext cx="3625748" cy="1905000"/>
          </a:xfrm>
          <a:prstGeom prst="rect">
            <a:avLst/>
          </a:prstGeom>
        </p:spPr>
      </p:pic>
      <p:pic>
        <p:nvPicPr>
          <p:cNvPr id="6" name="Imagen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 y="4489655"/>
            <a:ext cx="5061155" cy="2377440"/>
          </a:xfrm>
          <a:prstGeom prst="rect">
            <a:avLst/>
          </a:prstGeom>
        </p:spPr>
      </p:pic>
      <p:pic>
        <p:nvPicPr>
          <p:cNvPr id="7" name="Imagen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050671" y="1"/>
            <a:ext cx="4683264" cy="2648392"/>
          </a:xfrm>
          <a:prstGeom prst="rect">
            <a:avLst/>
          </a:prstGeom>
        </p:spPr>
      </p:pic>
      <p:pic>
        <p:nvPicPr>
          <p:cNvPr id="8" name="Imagen 7"/>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733935" y="1"/>
            <a:ext cx="2458065" cy="2648392"/>
          </a:xfrm>
          <a:prstGeom prst="rect">
            <a:avLst/>
          </a:prstGeom>
        </p:spPr>
      </p:pic>
      <p:pic>
        <p:nvPicPr>
          <p:cNvPr id="9" name="Imagen 8"/>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050672" y="2584655"/>
            <a:ext cx="3636230" cy="2419965"/>
          </a:xfrm>
          <a:prstGeom prst="rect">
            <a:avLst/>
          </a:prstGeom>
        </p:spPr>
      </p:pic>
      <p:pic>
        <p:nvPicPr>
          <p:cNvPr id="10" name="Imagen 9"/>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686902" y="2584656"/>
            <a:ext cx="3505098" cy="2419964"/>
          </a:xfrm>
          <a:prstGeom prst="rect">
            <a:avLst/>
          </a:prstGeom>
        </p:spPr>
      </p:pic>
      <p:pic>
        <p:nvPicPr>
          <p:cNvPr id="11" name="Imagen 10"/>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061154" y="5004619"/>
            <a:ext cx="2901996" cy="1862475"/>
          </a:xfrm>
          <a:prstGeom prst="rect">
            <a:avLst/>
          </a:prstGeom>
        </p:spPr>
      </p:pic>
      <p:pic>
        <p:nvPicPr>
          <p:cNvPr id="12" name="Imagen 11"/>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7963150" y="5004618"/>
            <a:ext cx="4228850" cy="1853382"/>
          </a:xfrm>
          <a:prstGeom prst="rect">
            <a:avLst/>
          </a:prstGeom>
        </p:spPr>
      </p:pic>
      <p:sp>
        <p:nvSpPr>
          <p:cNvPr id="13" name="CuadroTexto 12"/>
          <p:cNvSpPr txBox="1"/>
          <p:nvPr/>
        </p:nvSpPr>
        <p:spPr>
          <a:xfrm>
            <a:off x="-78658" y="1646018"/>
            <a:ext cx="12191999" cy="3970318"/>
          </a:xfrm>
          <a:prstGeom prst="rect">
            <a:avLst/>
          </a:prstGeom>
          <a:noFill/>
        </p:spPr>
        <p:txBody>
          <a:bodyPr wrap="square" rtlCol="0">
            <a:spAutoFit/>
          </a:bodyPr>
          <a:lstStyle/>
          <a:p>
            <a:r>
              <a:rPr lang="es-CO" sz="2800" b="1" dirty="0">
                <a:solidFill>
                  <a:srgbClr val="FF0000"/>
                </a:solidFill>
                <a:latin typeface="Arial Black" panose="020B0A04020102020204" pitchFamily="34" charset="0"/>
              </a:rPr>
              <a:t>Debemos de tener en cuenta que no es solo </a:t>
            </a:r>
            <a:r>
              <a:rPr lang="es-CO" sz="2800" b="1" dirty="0" smtClean="0">
                <a:solidFill>
                  <a:srgbClr val="FF0000"/>
                </a:solidFill>
                <a:latin typeface="Arial Black" panose="020B0A04020102020204" pitchFamily="34" charset="0"/>
              </a:rPr>
              <a:t>Las </a:t>
            </a:r>
            <a:r>
              <a:rPr lang="es-CO" sz="2800" b="1" dirty="0" err="1">
                <a:solidFill>
                  <a:srgbClr val="FF0000"/>
                </a:solidFill>
                <a:latin typeface="Arial Black" panose="020B0A04020102020204" pitchFamily="34" charset="0"/>
              </a:rPr>
              <a:t>Farc</a:t>
            </a:r>
            <a:r>
              <a:rPr lang="es-CO" sz="2800" b="1" dirty="0">
                <a:solidFill>
                  <a:srgbClr val="FF0000"/>
                </a:solidFill>
                <a:latin typeface="Arial Black" panose="020B0A04020102020204" pitchFamily="34" charset="0"/>
              </a:rPr>
              <a:t>, el grupo que amenaza al país de esta forma, ya que se tiene otros grupos que utilizan esta forma para llevar a cabo sus actividades, como el “</a:t>
            </a:r>
            <a:r>
              <a:rPr lang="es-CO" sz="2800" b="1" dirty="0" err="1">
                <a:solidFill>
                  <a:srgbClr val="FF0000"/>
                </a:solidFill>
                <a:latin typeface="Arial Black" panose="020B0A04020102020204" pitchFamily="34" charset="0"/>
              </a:rPr>
              <a:t>Eln</a:t>
            </a:r>
            <a:r>
              <a:rPr lang="es-CO" sz="2800" b="1" dirty="0" smtClean="0">
                <a:solidFill>
                  <a:srgbClr val="FF0000"/>
                </a:solidFill>
                <a:latin typeface="Arial Black" panose="020B0A04020102020204" pitchFamily="34" charset="0"/>
              </a:rPr>
              <a:t>”, Los </a:t>
            </a:r>
            <a:r>
              <a:rPr lang="es-CO" sz="2800" b="1" dirty="0">
                <a:solidFill>
                  <a:srgbClr val="FF0000"/>
                </a:solidFill>
                <a:latin typeface="Arial Black" panose="020B0A04020102020204" pitchFamily="34" charset="0"/>
              </a:rPr>
              <a:t>narcotraficantes, tenemos al gobierno colombiano que ha pedido una prórroga de 10 años, después de haber concluido la etapa de la eliminación de las minas sembradas por las propias “Fuerzas Armadas” para la defensa de las bases militares.  Acuerdo que se firmó en 1998 en Ottawa.</a:t>
            </a:r>
          </a:p>
        </p:txBody>
      </p:sp>
    </p:spTree>
    <p:extLst>
      <p:ext uri="{BB962C8B-B14F-4D97-AF65-F5344CB8AC3E}">
        <p14:creationId xmlns:p14="http://schemas.microsoft.com/office/powerpoint/2010/main" val="16320561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38687" y="0"/>
            <a:ext cx="2714625" cy="1685925"/>
          </a:xfrm>
          <a:prstGeom prst="rect">
            <a:avLst/>
          </a:prstGeom>
        </p:spPr>
      </p:pic>
      <p:sp>
        <p:nvSpPr>
          <p:cNvPr id="4" name="CuadroTexto 3"/>
          <p:cNvSpPr txBox="1"/>
          <p:nvPr/>
        </p:nvSpPr>
        <p:spPr>
          <a:xfrm>
            <a:off x="255638" y="4060723"/>
            <a:ext cx="11641393" cy="2308324"/>
          </a:xfrm>
          <a:prstGeom prst="rect">
            <a:avLst/>
          </a:prstGeom>
          <a:noFill/>
        </p:spPr>
        <p:txBody>
          <a:bodyPr wrap="square" rtlCol="0">
            <a:spAutoFit/>
          </a:bodyPr>
          <a:lstStyle/>
          <a:p>
            <a:r>
              <a:rPr lang="es-CO" sz="2000" b="1" dirty="0">
                <a:solidFill>
                  <a:srgbClr val="FF0000"/>
                </a:solidFill>
                <a:latin typeface="Arial Black" panose="020B0A04020102020204" pitchFamily="34" charset="0"/>
              </a:rPr>
              <a:t>El gobierno del presidente Juan Manuel Santos y la guerrilla de las </a:t>
            </a:r>
            <a:r>
              <a:rPr lang="es-CO" sz="2000" b="1" dirty="0" err="1">
                <a:solidFill>
                  <a:srgbClr val="FF0000"/>
                </a:solidFill>
                <a:latin typeface="Arial Black" panose="020B0A04020102020204" pitchFamily="34" charset="0"/>
              </a:rPr>
              <a:t>Farc</a:t>
            </a:r>
            <a:r>
              <a:rPr lang="es-CO" sz="2000" b="1" dirty="0">
                <a:solidFill>
                  <a:srgbClr val="FF0000"/>
                </a:solidFill>
                <a:latin typeface="Arial Black" panose="020B0A04020102020204" pitchFamily="34" charset="0"/>
              </a:rPr>
              <a:t>, la principal de Colombia, adelantan desde noviembre de 2012 diálogos de paz en Cuba para poner fin al conflicto armado que vive este país desde hace medio siglo. El conflicto colombiano, en el que han participado guerrillas de izquierda, grupos paramilitares de derecha y narcotraficantes, es el más prolongado de América Latina y ha dejado cientos de miles de muertos y 4,5 millones de desplazados </a:t>
            </a:r>
            <a:r>
              <a:rPr lang="es-CO" sz="2400" b="1" dirty="0">
                <a:solidFill>
                  <a:srgbClr val="FF0000"/>
                </a:solidFill>
              </a:rPr>
              <a:t>por la violencia.</a:t>
            </a:r>
          </a:p>
        </p:txBody>
      </p:sp>
    </p:spTree>
    <p:extLst>
      <p:ext uri="{BB962C8B-B14F-4D97-AF65-F5344CB8AC3E}">
        <p14:creationId xmlns:p14="http://schemas.microsoft.com/office/powerpoint/2010/main" val="38534217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3568"/>
            <a:ext cx="12191999" cy="6858000"/>
          </a:xfrm>
          <a:prstGeom prst="rect">
            <a:avLst/>
          </a:prstGeom>
        </p:spPr>
      </p:pic>
      <p:pic>
        <p:nvPicPr>
          <p:cNvPr id="9" name="Imagen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3993023" cy="2153265"/>
          </a:xfrm>
          <a:prstGeom prst="rect">
            <a:avLst/>
          </a:prstGeom>
        </p:spPr>
      </p:pic>
      <p:pic>
        <p:nvPicPr>
          <p:cNvPr id="10" name="Imagen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298426" y="4677599"/>
            <a:ext cx="3893574" cy="2180401"/>
          </a:xfrm>
          <a:prstGeom prst="rect">
            <a:avLst/>
          </a:prstGeom>
        </p:spPr>
      </p:pic>
      <p:pic>
        <p:nvPicPr>
          <p:cNvPr id="11" name="Imagen 1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298426" y="0"/>
            <a:ext cx="3893575" cy="2153265"/>
          </a:xfrm>
          <a:prstGeom prst="rect">
            <a:avLst/>
          </a:prstGeom>
        </p:spPr>
      </p:pic>
      <p:pic>
        <p:nvPicPr>
          <p:cNvPr id="12" name="Imagen 1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0" y="4677599"/>
            <a:ext cx="3993024" cy="2180401"/>
          </a:xfrm>
          <a:prstGeom prst="rect">
            <a:avLst/>
          </a:prstGeom>
        </p:spPr>
      </p:pic>
      <p:sp>
        <p:nvSpPr>
          <p:cNvPr id="13" name="CuadroTexto 12"/>
          <p:cNvSpPr txBox="1"/>
          <p:nvPr/>
        </p:nvSpPr>
        <p:spPr>
          <a:xfrm>
            <a:off x="1" y="2394782"/>
            <a:ext cx="12191999" cy="1477328"/>
          </a:xfrm>
          <a:prstGeom prst="rect">
            <a:avLst/>
          </a:prstGeom>
          <a:noFill/>
        </p:spPr>
        <p:txBody>
          <a:bodyPr wrap="square" rtlCol="0">
            <a:spAutoFit/>
          </a:bodyPr>
          <a:lstStyle/>
          <a:p>
            <a:r>
              <a:rPr lang="es-CO" b="1" dirty="0">
                <a:solidFill>
                  <a:srgbClr val="FF0000"/>
                </a:solidFill>
                <a:latin typeface="Arial Black" panose="020B0A04020102020204" pitchFamily="34" charset="0"/>
              </a:rPr>
              <a:t>Después de un año y cuatro meces de negociación no se tiene una solución para el problema. Se sigue viajando a La Habana Cuba donde las personas encargadas de dar paz al país colombiano pasan días en lugares donde son atendidos con todas las comodidades, disfrutando de sus vacaciones, dejando atrás y olvidando el propósito de sus reuniones en ese país. </a:t>
            </a:r>
            <a:endParaRPr lang="es-CO" b="1" dirty="0" smtClean="0">
              <a:solidFill>
                <a:srgbClr val="FF0000"/>
              </a:solidFill>
              <a:latin typeface="Arial Black" panose="020B0A04020102020204" pitchFamily="34" charset="0"/>
            </a:endParaRPr>
          </a:p>
          <a:p>
            <a:endParaRPr lang="es-CO" b="1" dirty="0">
              <a:solidFill>
                <a:srgbClr val="FF0000"/>
              </a:solidFill>
              <a:latin typeface="Arial Black" panose="020B0A04020102020204" pitchFamily="34" charset="0"/>
            </a:endParaRPr>
          </a:p>
        </p:txBody>
      </p:sp>
      <p:sp>
        <p:nvSpPr>
          <p:cNvPr id="14" name="CuadroTexto 13"/>
          <p:cNvSpPr txBox="1"/>
          <p:nvPr/>
        </p:nvSpPr>
        <p:spPr>
          <a:xfrm>
            <a:off x="3993023" y="3813116"/>
            <a:ext cx="4305401" cy="2862322"/>
          </a:xfrm>
          <a:prstGeom prst="rect">
            <a:avLst/>
          </a:prstGeom>
          <a:noFill/>
        </p:spPr>
        <p:txBody>
          <a:bodyPr wrap="square" rtlCol="0">
            <a:spAutoFit/>
          </a:bodyPr>
          <a:lstStyle/>
          <a:p>
            <a:r>
              <a:rPr lang="es-ES" b="1" dirty="0">
                <a:solidFill>
                  <a:srgbClr val="FF0000"/>
                </a:solidFill>
                <a:latin typeface="Arial Black" panose="020B0A04020102020204" pitchFamily="34" charset="0"/>
              </a:rPr>
              <a:t>Estas personas que ponen las minas y dejan personas muertas o mutiladas, son los que están como HÉROES en Cuba, disfrutando de nuestros impuestos, a los que el Presidente y el Congreso les van a perdonar todo, si se llega a un acuerdo. ¿Qué clase de gobierno se tiene?</a:t>
            </a:r>
            <a:endParaRPr lang="es-CO" b="1"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9868828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9756515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8826"/>
            <a:ext cx="12192000" cy="6926826"/>
          </a:xfrm>
          <a:prstGeom prst="rect">
            <a:avLst/>
          </a:prstGeom>
        </p:spPr>
      </p:pic>
      <p:sp>
        <p:nvSpPr>
          <p:cNvPr id="3" name="CuadroTexto 2"/>
          <p:cNvSpPr txBox="1"/>
          <p:nvPr/>
        </p:nvSpPr>
        <p:spPr>
          <a:xfrm>
            <a:off x="1258529" y="176981"/>
            <a:ext cx="9420464" cy="523220"/>
          </a:xfrm>
          <a:prstGeom prst="rect">
            <a:avLst/>
          </a:prstGeom>
          <a:noFill/>
        </p:spPr>
        <p:txBody>
          <a:bodyPr wrap="none" rtlCol="0">
            <a:spAutoFit/>
          </a:bodyPr>
          <a:lstStyle/>
          <a:p>
            <a:r>
              <a:rPr lang="es-ES" sz="2800" b="1" dirty="0">
                <a:solidFill>
                  <a:srgbClr val="FF0000"/>
                </a:solidFill>
                <a:latin typeface="Arial Black" panose="020B0A04020102020204" pitchFamily="34" charset="0"/>
              </a:rPr>
              <a:t>Hay logros y avances, pero el mal no da tregua</a:t>
            </a:r>
            <a:endParaRPr lang="es-CO" sz="2800" dirty="0">
              <a:solidFill>
                <a:srgbClr val="FF0000"/>
              </a:solidFill>
              <a:latin typeface="Arial Black" panose="020B0A04020102020204" pitchFamily="34" charset="0"/>
            </a:endParaRPr>
          </a:p>
        </p:txBody>
      </p:sp>
      <p:sp>
        <p:nvSpPr>
          <p:cNvPr id="4" name="CuadroTexto 3"/>
          <p:cNvSpPr txBox="1"/>
          <p:nvPr/>
        </p:nvSpPr>
        <p:spPr>
          <a:xfrm>
            <a:off x="1" y="6120311"/>
            <a:ext cx="12192000" cy="646331"/>
          </a:xfrm>
          <a:prstGeom prst="rect">
            <a:avLst/>
          </a:prstGeom>
          <a:noFill/>
        </p:spPr>
        <p:txBody>
          <a:bodyPr wrap="square" rtlCol="0">
            <a:spAutoFit/>
          </a:bodyPr>
          <a:lstStyle/>
          <a:p>
            <a:r>
              <a:rPr lang="es-ES" b="1" dirty="0" smtClean="0">
                <a:latin typeface="Arial Black" panose="020B0A04020102020204" pitchFamily="34" charset="0"/>
              </a:rPr>
              <a:t>     </a:t>
            </a:r>
            <a:r>
              <a:rPr lang="es-ES" b="1" dirty="0" smtClean="0">
                <a:solidFill>
                  <a:srgbClr val="FF0000"/>
                </a:solidFill>
                <a:latin typeface="Arial Black" panose="020B0A04020102020204" pitchFamily="34" charset="0"/>
              </a:rPr>
              <a:t>“Por </a:t>
            </a:r>
            <a:r>
              <a:rPr lang="es-ES" b="1" dirty="0">
                <a:solidFill>
                  <a:srgbClr val="FF0000"/>
                </a:solidFill>
                <a:latin typeface="Arial Black" panose="020B0A04020102020204" pitchFamily="34" charset="0"/>
              </a:rPr>
              <a:t>eso urge un acuerdo de paz para avanzar en la erradicación de las minas y que no se </a:t>
            </a:r>
            <a:r>
              <a:rPr lang="es-ES" b="1" dirty="0" smtClean="0">
                <a:solidFill>
                  <a:srgbClr val="FF0000"/>
                </a:solidFill>
                <a:latin typeface="Arial Black" panose="020B0A04020102020204" pitchFamily="34" charset="0"/>
              </a:rPr>
              <a:t>		                                                       instalen </a:t>
            </a:r>
            <a:r>
              <a:rPr lang="es-ES" b="1" dirty="0">
                <a:solidFill>
                  <a:srgbClr val="FF0000"/>
                </a:solidFill>
                <a:latin typeface="Arial Black" panose="020B0A04020102020204" pitchFamily="34" charset="0"/>
              </a:rPr>
              <a:t>más”.</a:t>
            </a:r>
            <a:endParaRPr lang="es-CO" dirty="0">
              <a:solidFill>
                <a:srgbClr val="FF0000"/>
              </a:solidFill>
              <a:latin typeface="Arial Black" panose="020B0A04020102020204" pitchFamily="34" charset="0"/>
            </a:endParaRPr>
          </a:p>
        </p:txBody>
      </p:sp>
    </p:spTree>
    <p:extLst>
      <p:ext uri="{BB962C8B-B14F-4D97-AF65-F5344CB8AC3E}">
        <p14:creationId xmlns:p14="http://schemas.microsoft.com/office/powerpoint/2010/main" val="35941905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848152" y="5093109"/>
            <a:ext cx="10293972" cy="923330"/>
          </a:xfrm>
          <a:prstGeom prst="rect">
            <a:avLst/>
          </a:prstGeom>
          <a:noFill/>
        </p:spPr>
        <p:txBody>
          <a:bodyPr wrap="none" rtlCol="0">
            <a:spAutoFit/>
          </a:bodyPr>
          <a:lstStyle/>
          <a:p>
            <a:r>
              <a:rPr lang="es-CO" dirty="0"/>
              <a:t> </a:t>
            </a:r>
            <a:r>
              <a:rPr lang="es-CO" dirty="0">
                <a:latin typeface="Arial Black" panose="020B0A04020102020204" pitchFamily="34" charset="0"/>
              </a:rPr>
              <a:t>¡La guerra no es la </a:t>
            </a:r>
            <a:r>
              <a:rPr lang="es-CO" dirty="0" smtClean="0">
                <a:latin typeface="Arial Black" panose="020B0A04020102020204" pitchFamily="34" charset="0"/>
              </a:rPr>
              <a:t>solución, </a:t>
            </a:r>
            <a:r>
              <a:rPr lang="es-CO" dirty="0">
                <a:latin typeface="Arial Black" panose="020B0A04020102020204" pitchFamily="34" charset="0"/>
              </a:rPr>
              <a:t>La guerra hace más guerras! </a:t>
            </a:r>
          </a:p>
          <a:p>
            <a:r>
              <a:rPr lang="es-CO" dirty="0">
                <a:latin typeface="Arial Black" panose="020B0A04020102020204" pitchFamily="34" charset="0"/>
              </a:rPr>
              <a:t>                         Solo el fin del conflicto puede  garantizar el fin del uso de minas</a:t>
            </a:r>
            <a:r>
              <a:rPr lang="es-CO" dirty="0" smtClean="0">
                <a:latin typeface="Arial Black" panose="020B0A04020102020204" pitchFamily="34" charset="0"/>
              </a:rPr>
              <a:t>.</a:t>
            </a:r>
          </a:p>
          <a:p>
            <a:r>
              <a:rPr lang="es-CO" dirty="0" smtClean="0">
                <a:latin typeface="Arial Black" panose="020B0A04020102020204" pitchFamily="34" charset="0"/>
              </a:rPr>
              <a:t>                                       Carlos Anel. \ canelfree@yahoo.com</a:t>
            </a:r>
            <a:endParaRPr lang="es-CO" dirty="0">
              <a:latin typeface="Arial Black" panose="020B0A04020102020204" pitchFamily="34" charset="0"/>
            </a:endParaRPr>
          </a:p>
        </p:txBody>
      </p:sp>
      <p:sp>
        <p:nvSpPr>
          <p:cNvPr id="4" name="CuadroTexto 3"/>
          <p:cNvSpPr txBox="1"/>
          <p:nvPr/>
        </p:nvSpPr>
        <p:spPr>
          <a:xfrm>
            <a:off x="1986116" y="668594"/>
            <a:ext cx="8018045" cy="1754326"/>
          </a:xfrm>
          <a:prstGeom prst="rect">
            <a:avLst/>
          </a:prstGeom>
          <a:noFill/>
        </p:spPr>
        <p:txBody>
          <a:bodyPr wrap="square" rtlCol="0">
            <a:spAutoFit/>
          </a:bodyPr>
          <a:lstStyle/>
          <a:p>
            <a:r>
              <a:rPr lang="es-ES" b="1" dirty="0" smtClean="0">
                <a:latin typeface="Arial Black" panose="020B0A04020102020204" pitchFamily="34" charset="0"/>
              </a:rPr>
              <a:t>                          Una </a:t>
            </a:r>
            <a:r>
              <a:rPr lang="es-ES" b="1" dirty="0">
                <a:latin typeface="Arial Black" panose="020B0A04020102020204" pitchFamily="34" charset="0"/>
              </a:rPr>
              <a:t>amenaza </a:t>
            </a:r>
            <a:r>
              <a:rPr lang="es-ES" b="1" dirty="0" smtClean="0">
                <a:latin typeface="Arial Black" panose="020B0A04020102020204" pitchFamily="34" charset="0"/>
              </a:rPr>
              <a:t>nacional/mundial</a:t>
            </a:r>
            <a:r>
              <a:rPr lang="es-ES" dirty="0"/>
              <a:t/>
            </a:r>
            <a:br>
              <a:rPr lang="es-ES" dirty="0"/>
            </a:br>
            <a:r>
              <a:rPr lang="es-ES" b="1" dirty="0">
                <a:solidFill>
                  <a:srgbClr val="FF0000"/>
                </a:solidFill>
                <a:latin typeface="Arial Black" panose="020B0A04020102020204" pitchFamily="34" charset="0"/>
              </a:rPr>
              <a:t>Las minas antipersonal representan una amenaza si se tiene en cuenta que en el 65 por ciento de los municipios del país se han presentado accidentes. A eso se suma que en promedio estas armas prohibidas matan o mutilan a más de </a:t>
            </a:r>
            <a:r>
              <a:rPr lang="es-ES" b="1" dirty="0" smtClean="0">
                <a:solidFill>
                  <a:srgbClr val="FF0000"/>
                </a:solidFill>
                <a:latin typeface="Arial Black" panose="020B0A04020102020204" pitchFamily="34" charset="0"/>
              </a:rPr>
              <a:t> 	            una </a:t>
            </a:r>
            <a:r>
              <a:rPr lang="es-ES" b="1" dirty="0">
                <a:solidFill>
                  <a:srgbClr val="FF0000"/>
                </a:solidFill>
                <a:latin typeface="Arial Black" panose="020B0A04020102020204" pitchFamily="34" charset="0"/>
              </a:rPr>
              <a:t>persona por día, en promedio.</a:t>
            </a:r>
            <a:endParaRPr lang="es-CO" b="1" dirty="0">
              <a:solidFill>
                <a:srgbClr val="FF0000"/>
              </a:solidFill>
              <a:latin typeface="Arial Black" panose="020B0A04020102020204" pitchFamily="34" charset="0"/>
            </a:endParaRPr>
          </a:p>
        </p:txBody>
      </p:sp>
      <p:pic>
        <p:nvPicPr>
          <p:cNvPr id="5" name="Imagen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35997" y="268952"/>
            <a:ext cx="2039671" cy="1156726"/>
          </a:xfrm>
          <a:prstGeom prst="rect">
            <a:avLst/>
          </a:prstGeom>
        </p:spPr>
      </p:pic>
      <p:pic>
        <p:nvPicPr>
          <p:cNvPr id="6" name="Imagen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9645" y="268953"/>
            <a:ext cx="1695297" cy="1009241"/>
          </a:xfrm>
          <a:prstGeom prst="rect">
            <a:avLst/>
          </a:prstGeom>
        </p:spPr>
      </p:pic>
      <p:pic>
        <p:nvPicPr>
          <p:cNvPr id="7" name="Imagen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9645" y="3429000"/>
            <a:ext cx="2481878" cy="1664109"/>
          </a:xfrm>
          <a:prstGeom prst="rect">
            <a:avLst/>
          </a:prstGeom>
        </p:spPr>
      </p:pic>
      <p:pic>
        <p:nvPicPr>
          <p:cNvPr id="8" name="Imagen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408693" y="3429000"/>
            <a:ext cx="2466975" cy="1664109"/>
          </a:xfrm>
          <a:prstGeom prst="rect">
            <a:avLst/>
          </a:prstGeom>
        </p:spPr>
      </p:pic>
    </p:spTree>
    <p:extLst>
      <p:ext uri="{BB962C8B-B14F-4D97-AF65-F5344CB8AC3E}">
        <p14:creationId xmlns:p14="http://schemas.microsoft.com/office/powerpoint/2010/main" val="3355505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350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350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350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152400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11267" name="Rectangle 3"/>
          <p:cNvSpPr>
            <a:spLocks noChangeArrowheads="1"/>
          </p:cNvSpPr>
          <p:nvPr/>
        </p:nvSpPr>
        <p:spPr bwMode="auto">
          <a:xfrm>
            <a:off x="1676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11268" name="Rectangle 4"/>
          <p:cNvSpPr>
            <a:spLocks noChangeArrowheads="1"/>
          </p:cNvSpPr>
          <p:nvPr/>
        </p:nvSpPr>
        <p:spPr bwMode="auto">
          <a:xfrm>
            <a:off x="1828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CO"/>
          </a:p>
        </p:txBody>
      </p:sp>
      <p:sp>
        <p:nvSpPr>
          <p:cNvPr id="11270" name="AutoShape 6" descr="postit"/>
          <p:cNvSpPr>
            <a:spLocks noChangeAspect="1" noChangeArrowheads="1"/>
          </p:cNvSpPr>
          <p:nvPr/>
        </p:nvSpPr>
        <p:spPr bwMode="auto">
          <a:xfrm>
            <a:off x="5715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CO"/>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91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152400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95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2438400" y="2590801"/>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6553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4384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6553200" y="2895601"/>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2438400" y="3352801"/>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2133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676400" y="2362201"/>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Click="0" advTm="18000">
        <p15:prstTrans prst="fallOver"/>
      </p:transition>
    </mc:Choice>
    <mc:Fallback xmlns="">
      <p:transition spd="slow" advClick="0" advTm="18000">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772</TotalTime>
  <Words>655</Words>
  <Application>Microsoft Office PowerPoint</Application>
  <PresentationFormat>Panorámica</PresentationFormat>
  <Paragraphs>46</Paragraphs>
  <Slides>12</Slides>
  <Notes>0</Notes>
  <HiddenSlides>0</HiddenSlides>
  <MMClips>1</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12</vt:i4>
      </vt:variant>
    </vt:vector>
  </HeadingPairs>
  <TitlesOfParts>
    <vt:vector size="19" baseType="lpstr">
      <vt:lpstr>Arial</vt:lpstr>
      <vt:lpstr>Arial Black</vt:lpstr>
      <vt:lpstr>Berlin Sans FB Demi</vt:lpstr>
      <vt:lpstr>Calibri</vt:lpstr>
      <vt:lpstr>Calibri Light</vt:lpstr>
      <vt:lpstr>Times New Roman</vt:lpstr>
      <vt:lpstr>Tema de Office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Carlos Anel</dc:creator>
  <cp:lastModifiedBy>Carlos Anel</cp:lastModifiedBy>
  <cp:revision>18</cp:revision>
  <dcterms:created xsi:type="dcterms:W3CDTF">2014-03-12T19:05:14Z</dcterms:created>
  <dcterms:modified xsi:type="dcterms:W3CDTF">2014-03-31T17:07:37Z</dcterms:modified>
</cp:coreProperties>
</file>