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57" r:id="rId3"/>
    <p:sldId id="316" r:id="rId4"/>
    <p:sldId id="317" r:id="rId5"/>
    <p:sldId id="318" r:id="rId6"/>
    <p:sldId id="319" r:id="rId7"/>
    <p:sldId id="330" r:id="rId8"/>
    <p:sldId id="321" r:id="rId9"/>
    <p:sldId id="322" r:id="rId10"/>
    <p:sldId id="323" r:id="rId11"/>
    <p:sldId id="324" r:id="rId12"/>
    <p:sldId id="325" r:id="rId13"/>
    <p:sldId id="326" r:id="rId14"/>
    <p:sldId id="327" r:id="rId15"/>
    <p:sldId id="328" r:id="rId16"/>
    <p:sldId id="329" r:id="rId17"/>
    <p:sldId id="299" r:id="rId18"/>
    <p:sldId id="295" r:id="rId19"/>
    <p:sldId id="332"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R1aaU8hU1QMpcyAhXqqwA==" hashData="1zPCVGixi8CnUbQyqW34dSDsGb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0907"/>
    <a:srgbClr val="FF9933"/>
    <a:srgbClr val="00091A"/>
    <a:srgbClr val="FF7C80"/>
    <a:srgbClr val="FF99FF"/>
    <a:srgbClr val="542804"/>
    <a:srgbClr val="FF3300"/>
    <a:srgbClr val="341902"/>
    <a:srgbClr val="E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6" d="100"/>
          <a:sy n="86" d="100"/>
        </p:scale>
        <p:origin x="-594" y="-372"/>
      </p:cViewPr>
      <p:guideLst>
        <p:guide orient="horz" pos="2160"/>
        <p:guide pos="2880"/>
      </p:guideLst>
    </p:cSldViewPr>
  </p:slideViewPr>
  <p:notesTextViewPr>
    <p:cViewPr>
      <p:scale>
        <a:sx n="1" d="1"/>
        <a:sy n="1" d="1"/>
      </p:scale>
      <p:origin x="0" y="0"/>
    </p:cViewPr>
  </p:notesTextViewPr>
  <p:sorterViewPr>
    <p:cViewPr>
      <p:scale>
        <a:sx n="79" d="100"/>
        <a:sy n="79" d="100"/>
      </p:scale>
      <p:origin x="0" y="4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16581B-67B3-4038-8299-0C50ACC66C7A}" type="datetimeFigureOut">
              <a:rPr lang="es-ES" smtClean="0"/>
              <a:pPr/>
              <a:t>27/10/2015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54CA1F-5E40-4A07-9853-C9CF5735A52E}" type="slidenum">
              <a:rPr lang="es-ES" smtClean="0"/>
              <a:pPr/>
              <a:t>‹Nº›</a:t>
            </a:fld>
            <a:endParaRPr lang="es-ES"/>
          </a:p>
        </p:txBody>
      </p:sp>
    </p:spTree>
    <p:extLst>
      <p:ext uri="{BB962C8B-B14F-4D97-AF65-F5344CB8AC3E}">
        <p14:creationId xmlns:p14="http://schemas.microsoft.com/office/powerpoint/2010/main" val="2908466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4194224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3188145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523866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1546979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3509439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3766925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132580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435705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2671582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3066479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F14B69-4900-4E82-BE66-FE7928D77CBC}" type="slidenum">
              <a:rPr lang="es-ES" smtClean="0"/>
              <a:pPr/>
              <a:t>‹Nº›</a:t>
            </a:fld>
            <a:endParaRPr lang="es-ES"/>
          </a:p>
        </p:txBody>
      </p:sp>
    </p:spTree>
    <p:extLst>
      <p:ext uri="{BB962C8B-B14F-4D97-AF65-F5344CB8AC3E}">
        <p14:creationId xmlns:p14="http://schemas.microsoft.com/office/powerpoint/2010/main" val="3843251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616165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EC633E-4C9C-4A51-9D5C-0B8BBE41EA04}" type="datetimeFigureOut">
              <a:rPr lang="es-ES" smtClean="0"/>
              <a:pPr/>
              <a:t>27/10/2015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F14B69-4900-4E82-BE66-FE7928D77CBC}" type="slidenum">
              <a:rPr lang="es-ES" smtClean="0"/>
              <a:pPr/>
              <a:t>‹Nº›</a:t>
            </a:fld>
            <a:endParaRPr lang="es-ES"/>
          </a:p>
        </p:txBody>
      </p:sp>
    </p:spTree>
    <p:extLst>
      <p:ext uri="{BB962C8B-B14F-4D97-AF65-F5344CB8AC3E}">
        <p14:creationId xmlns:p14="http://schemas.microsoft.com/office/powerpoint/2010/main" val="223398245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0.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0.jpeg"/><Relationship Id="rId5" Type="http://schemas.microsoft.com/office/2007/relationships/hdphoto" Target="../media/hdphoto2.wdp"/><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png"/><Relationship Id="rId18" Type="http://schemas.openxmlformats.org/officeDocument/2006/relationships/image" Target="../media/image3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3.png"/><Relationship Id="rId11" Type="http://schemas.openxmlformats.org/officeDocument/2006/relationships/image" Target="../media/image26.png"/><Relationship Id="rId5" Type="http://schemas.openxmlformats.org/officeDocument/2006/relationships/hyperlink" Target="http://www.mispps.com/" TargetMode="External"/><Relationship Id="rId15" Type="http://schemas.openxmlformats.org/officeDocument/2006/relationships/image" Target="../media/image28.png"/><Relationship Id="rId10" Type="http://schemas.openxmlformats.org/officeDocument/2006/relationships/hyperlink" Target="https://www.facebook.com/mispps" TargetMode="External"/><Relationship Id="rId4" Type="http://schemas.openxmlformats.org/officeDocument/2006/relationships/image" Target="../media/image22.png"/><Relationship Id="rId9" Type="http://schemas.openxmlformats.org/officeDocument/2006/relationships/image" Target="../media/image2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HABLEMOS DE HALLOWEEN"/>
          <p:cNvPicPr>
            <a:picLocks noGrp="1" noChangeAspect="1"/>
          </p:cNvPicPr>
          <p:nvPr isPhoto="1"/>
        </p:nvPicPr>
        <p:blipFill>
          <a:blip r:embed="rId3" cstate="email">
            <a:lum contrast="10000"/>
            <a:extLst>
              <a:ext uri="{28A0092B-C50C-407E-A947-70E740481C1C}">
                <a14:useLocalDpi xmlns:a14="http://schemas.microsoft.com/office/drawing/2010/main" val="0"/>
              </a:ext>
            </a:extLst>
          </a:blip>
          <a:stretch>
            <a:fillRect/>
          </a:stretch>
        </p:blipFill>
        <p:spPr>
          <a:xfrm>
            <a:off x="-7500" y="-10983"/>
            <a:ext cx="9144000" cy="6858000"/>
          </a:xfrm>
          <a:prstGeom prst="rect">
            <a:avLst/>
          </a:prstGeom>
          <a:noFill/>
          <a:ln>
            <a:noFill/>
          </a:ln>
        </p:spPr>
      </p:pic>
      <p:sp>
        <p:nvSpPr>
          <p:cNvPr id="7" name="6 CuadroTexto"/>
          <p:cNvSpPr txBox="1"/>
          <p:nvPr/>
        </p:nvSpPr>
        <p:spPr>
          <a:xfrm>
            <a:off x="-108520" y="497631"/>
            <a:ext cx="9073008" cy="1754326"/>
          </a:xfrm>
          <a:prstGeom prst="rect">
            <a:avLst/>
          </a:prstGeom>
          <a:noFill/>
        </p:spPr>
        <p:txBody>
          <a:bodyPr wrap="square" rtlCol="0">
            <a:spAutoFit/>
            <a:scene3d>
              <a:camera prst="obliqueBottomLeft"/>
              <a:lightRig rig="threePt" dir="t"/>
            </a:scene3d>
            <a:sp3d extrusionH="165100" contourW="6350">
              <a:extrusionClr>
                <a:srgbClr val="FF0000"/>
              </a:extrusionClr>
              <a:contourClr>
                <a:srgbClr val="C00000"/>
              </a:contourClr>
            </a:sp3d>
          </a:bodyPr>
          <a:lstStyle/>
          <a:p>
            <a:pPr algn="ctr"/>
            <a:r>
              <a:rPr lang="es-ES" sz="5400" b="1" dirty="0" smtClean="0">
                <a:solidFill>
                  <a:schemeClr val="bg1"/>
                </a:solidFill>
                <a:latin typeface="Snap ITC" panose="04040A07060A02020202" pitchFamily="82" charset="0"/>
                <a:cs typeface="Microsoft New Tai Lue" pitchFamily="34" charset="0"/>
              </a:rPr>
              <a:t>HABLEMOS DE HALLOWEEN</a:t>
            </a:r>
            <a:r>
              <a:rPr lang="es-ES" sz="5400" b="1" dirty="0" smtClean="0">
                <a:solidFill>
                  <a:schemeClr val="bg1"/>
                </a:solidFill>
                <a:latin typeface="Microsoft New Tai Lue" pitchFamily="34" charset="0"/>
                <a:cs typeface="Microsoft New Tai Lue" pitchFamily="34" charset="0"/>
              </a:rPr>
              <a:t> </a:t>
            </a:r>
          </a:p>
        </p:txBody>
      </p:sp>
      <p:pic>
        <p:nvPicPr>
          <p:cNvPr id="6" name="Picture 6"/>
          <p:cNvPicPr>
            <a:picLocks noChangeAspect="1" noChangeArrowheads="1"/>
          </p:cNvPicPr>
          <p:nvPr/>
        </p:nvPicPr>
        <p:blipFill>
          <a:blip r:embed="rId4" cstate="email">
            <a:duotone>
              <a:prstClr val="black"/>
              <a:schemeClr val="accent2">
                <a:tint val="45000"/>
                <a:satMod val="400000"/>
              </a:schemeClr>
            </a:duotone>
            <a:lum bright="-40000" contrast="40000"/>
          </a:blip>
          <a:srcRect/>
          <a:stretch>
            <a:fillRect/>
          </a:stretch>
        </p:blipFill>
        <p:spPr bwMode="auto">
          <a:xfrm>
            <a:off x="7407275" y="6144270"/>
            <a:ext cx="1736725" cy="713730"/>
          </a:xfrm>
          <a:prstGeom prst="rect">
            <a:avLst/>
          </a:prstGeom>
          <a:noFill/>
          <a:ln w="9525">
            <a:noFill/>
            <a:miter lim="800000"/>
            <a:headEnd/>
            <a:tailEnd/>
          </a:ln>
        </p:spPr>
      </p:pic>
      <p:sp>
        <p:nvSpPr>
          <p:cNvPr id="4" name="3 CuadroTexto"/>
          <p:cNvSpPr txBox="1"/>
          <p:nvPr/>
        </p:nvSpPr>
        <p:spPr>
          <a:xfrm>
            <a:off x="7514837" y="6324832"/>
            <a:ext cx="1643074" cy="338554"/>
          </a:xfrm>
          <a:prstGeom prst="rect">
            <a:avLst/>
          </a:prstGeom>
          <a:noFill/>
        </p:spPr>
        <p:txBody>
          <a:bodyPr wrap="square">
            <a:spAutoFit/>
            <a:scene3d>
              <a:camera prst="obliqueBottomLeft"/>
              <a:lightRig rig="threePt" dir="t"/>
            </a:scene3d>
            <a:sp3d extrusionH="44450">
              <a:extrusionClr>
                <a:schemeClr val="accent4">
                  <a:lumMod val="50000"/>
                </a:schemeClr>
              </a:extrusionClr>
            </a:sp3d>
          </a:bodyPr>
          <a:lstStyle/>
          <a:p>
            <a:pPr algn="ctr">
              <a:defRPr/>
            </a:pPr>
            <a:r>
              <a:rPr lang="es-ES" sz="800" b="1" dirty="0">
                <a:solidFill>
                  <a:srgbClr val="FF9933"/>
                </a:solidFill>
                <a:latin typeface="Aharoni" pitchFamily="2" charset="-79"/>
                <a:ea typeface="Adobe Gothic Std B" pitchFamily="34" charset="-128"/>
                <a:cs typeface="Aharoni" pitchFamily="2" charset="-79"/>
              </a:rPr>
              <a:t>CON REPRODUCCION</a:t>
            </a:r>
          </a:p>
          <a:p>
            <a:pPr algn="ctr">
              <a:defRPr/>
            </a:pPr>
            <a:r>
              <a:rPr lang="es-ES" sz="800" b="1" dirty="0">
                <a:solidFill>
                  <a:srgbClr val="FF9933"/>
                </a:solidFill>
                <a:latin typeface="Aharoni" pitchFamily="2" charset="-79"/>
                <a:ea typeface="Adobe Gothic Std B" pitchFamily="34" charset="-128"/>
                <a:cs typeface="Aharoni" pitchFamily="2" charset="-79"/>
              </a:rPr>
              <a:t> MANUAL Y MUSICA</a:t>
            </a:r>
          </a:p>
        </p:txBody>
      </p:sp>
    </p:spTree>
    <p:extLst>
      <p:ext uri="{BB962C8B-B14F-4D97-AF65-F5344CB8AC3E}">
        <p14:creationId xmlns:p14="http://schemas.microsoft.com/office/powerpoint/2010/main" val="338719292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OON STAR KITARO.wav"/>
          </p:stSnd>
        </p:sndAc>
      </p:transition>
    </mc:Choice>
    <mc:Fallback xmlns="">
      <p:transition spd="slow">
        <p:sndAc>
          <p:stSnd loop="1">
            <p:snd r:embed="rId5" name="MOON STAR KITA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750" fill="hold"/>
                                        <p:tgtEl>
                                          <p:spTgt spid="7"/>
                                        </p:tgtEl>
                                        <p:attrNameLst>
                                          <p:attrName>ppt_w</p:attrName>
                                        </p:attrNameLst>
                                      </p:cBhvr>
                                      <p:tavLst>
                                        <p:tav tm="0">
                                          <p:val>
                                            <p:fltVal val="0"/>
                                          </p:val>
                                        </p:tav>
                                        <p:tav tm="100000">
                                          <p:val>
                                            <p:strVal val="#ppt_w"/>
                                          </p:val>
                                        </p:tav>
                                      </p:tavLst>
                                    </p:anim>
                                    <p:anim calcmode="lin" valueType="num">
                                      <p:cBhvr>
                                        <p:cTn id="8" dur="2750" fill="hold"/>
                                        <p:tgtEl>
                                          <p:spTgt spid="7"/>
                                        </p:tgtEl>
                                        <p:attrNameLst>
                                          <p:attrName>ppt_h</p:attrName>
                                        </p:attrNameLst>
                                      </p:cBhvr>
                                      <p:tavLst>
                                        <p:tav tm="0">
                                          <p:val>
                                            <p:fltVal val="0"/>
                                          </p:val>
                                        </p:tav>
                                        <p:tav tm="100000">
                                          <p:val>
                                            <p:strVal val="#ppt_h"/>
                                          </p:val>
                                        </p:tav>
                                      </p:tavLst>
                                    </p:anim>
                                    <p:anim calcmode="lin" valueType="num">
                                      <p:cBhvr>
                                        <p:cTn id="9" dur="2750" fill="hold"/>
                                        <p:tgtEl>
                                          <p:spTgt spid="7"/>
                                        </p:tgtEl>
                                        <p:attrNameLst>
                                          <p:attrName>ppt_x</p:attrName>
                                        </p:attrNameLst>
                                      </p:cBhvr>
                                      <p:tavLst>
                                        <p:tav tm="0">
                                          <p:val>
                                            <p:fltVal val="0.5"/>
                                          </p:val>
                                        </p:tav>
                                        <p:tav tm="100000">
                                          <p:val>
                                            <p:strVal val="#ppt_x"/>
                                          </p:val>
                                        </p:tav>
                                      </p:tavLst>
                                    </p:anim>
                                    <p:anim calcmode="lin" valueType="num">
                                      <p:cBhvr>
                                        <p:cTn id="10" dur="275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11948" y="3532917"/>
            <a:ext cx="8520104" cy="270843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Sabe usted qué se celebra en este día? En una  ocasión una muchacha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vio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un menú de un restaurante unas letras chinas que le gustaron y las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grabó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su camiseta. Durante mucho tiempo estuvo luciéndolas sin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saber lo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decían. Hasta que un día un amigo suyo que hablaba chino le dijo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decía en su letrero: “BARATA PERO BUENA. La  muchacha se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había estado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ofreciendo al mejor postor sin saberlo. Esas cosas nos suceden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cuando hacemos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algo que no sabemos lo que significa,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algo </a:t>
            </a: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así nos está </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sucediendo </a:t>
            </a: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 Halloween.</a:t>
            </a: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401002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email">
            <a:lum contrast="10000"/>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47100" y="3995678"/>
            <a:ext cx="8520104" cy="27699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75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Tal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vez usted no crea en los espíritus. Tal vez le parezca que el Halloween es solo una oportunidad para divertirse con sus hijos y hacer que echen a volar la imaginación. No obstante, hay quienes piensan que esta celebración es peligrosa. </a:t>
            </a:r>
          </a:p>
          <a:p>
            <a:pPr lvl="0" algn="ctr" fontAlgn="base">
              <a:spcBef>
                <a:spcPct val="0"/>
              </a:spcBef>
              <a:spcAft>
                <a:spcPct val="0"/>
              </a:spcAft>
            </a:pPr>
            <a:r>
              <a:rPr lang="es-ES" sz="48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¿Por qué?</a:t>
            </a: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60670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2832031"/>
            <a:ext cx="8520104" cy="40010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 sólo  es cosa de niños, ¿qué tiene de malo</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Antes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nada le recordamos que esta información va dirigida a gente que cree en Dios y por consiguiente en Satanás. Por lo tanto si usted no es creyente es probable que lo que va a leer le parecerá sin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sentido, pero es de vital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importancia para su vida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lo conozca.</a:t>
            </a: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aparte de no ser una tradición cristiana, es todo lo contrario, es una fiesta de Satanás. Tal vez la manera en que hoy se celebra parezca cosa de niños,  pero, ¿se ha preguntado cuál es su origen?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Cuál es su fondo?¿Por qué se celebra el 31 de octubre?</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22254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20676" y="3461239"/>
            <a:ext cx="8520104"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Entonces, ¿de dónde viene el Halloween</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p>
          <a:p>
            <a:pPr lvl="0" algn="ctr" fontAlgn="base">
              <a:spcBef>
                <a:spcPct val="0"/>
              </a:spcBef>
              <a:spcAft>
                <a:spcPct val="0"/>
              </a:spcAft>
            </a:pPr>
            <a:endPar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31 de octubre es el día de la fiesta más importante de los brujos y de los satanistas. Si usted cree que no existen personas así, está en un error. De hecho hay países donde la Iglesia satánica está registrada. Tal es el caso de Estados Unidos, donde en la década de los sesenta se aprobó el primer registro de una Iglesia Satánica. Por si esto fuera poco, existen asociaciones nacionales e internacionales de brujas y brujos. La más reconocida, con varias divisiones y variantes, es la </a:t>
            </a:r>
            <a:r>
              <a:rPr lang="es-ES" sz="1600"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Wicca</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Sus “congresos” y festividades no son un secreto.</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57249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659" y="32425"/>
            <a:ext cx="9144000" cy="6858000"/>
          </a:xfrm>
          <a:prstGeom prst="rect">
            <a:avLst/>
          </a:prstGeom>
          <a:noFill/>
          <a:ln>
            <a:noFill/>
          </a:ln>
        </p:spPr>
      </p:pic>
      <p:sp>
        <p:nvSpPr>
          <p:cNvPr id="3" name="Rectangle 1"/>
          <p:cNvSpPr>
            <a:spLocks noChangeArrowheads="1"/>
          </p:cNvSpPr>
          <p:nvPr/>
        </p:nvSpPr>
        <p:spPr bwMode="auto">
          <a:xfrm>
            <a:off x="311946" y="4149080"/>
            <a:ext cx="8520104"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seguidores de las fuerzas del mal tienen varias festividades a lo largo del año, generalmente relacionadas con ciclos de la naturaleza. Dos de sus grandes eventos se festejan el día último de octubre, y que actualmente se han fusionado en una sola tradición, “Halloween”. Estos festejos son el “Sabbat” y el </a:t>
            </a: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festival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 </a:t>
            </a:r>
            <a:r>
              <a:rPr lang="es-ES"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Samhain</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695510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30405" y="2715020"/>
            <a:ext cx="8520104" cy="46166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Orígenes del </a:t>
            </a:r>
            <a:r>
              <a:rPr lang="es-ES" sz="24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a:t>
            </a:r>
          </a:p>
          <a:p>
            <a:pPr lvl="0" algn="ctr" fontAlgn="base">
              <a:spcBef>
                <a:spcPct val="0"/>
              </a:spcBef>
              <a:spcAft>
                <a:spcPct val="0"/>
              </a:spcAft>
            </a:pPr>
            <a:endPar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festival de </a:t>
            </a:r>
            <a:r>
              <a:rPr lang="es-ES" sz="1600"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Samhain</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era celebrado cada 31 de octubre por los celtas, antiguos habitantes del ahora Reino Unido. </a:t>
            </a:r>
            <a:r>
              <a:rPr lang="es-ES" sz="1600"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Samhain</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era su dios y “señor de la muerte”, y los honraban ese día ofreciéndole sacrificios de sus cosechas, animales y humanos. Los druidas, sacerdotes de los celtas, solicitaban a algunos pobladores que ofrecieran a un bebé o una virgen, para sacrificarla esa noche; en la cual el “señor de la muerte” los visitaría junto con sus demonios. Quienes se negaban a entregar la víctima eran marcados en la puerta de su casa para que esa noche los demonios los destruyeran, y quienes cooperaban eran protegidos de los espíritus mediante una verdura o legumbre dentro de la cual se ponía una vela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le suena parecido a lo de la calabaza iluminada</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endPar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583299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18655" y="3564791"/>
            <a:ext cx="8520104" cy="32932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Durante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ceremonia los druidas se disfrazaban con las pieles de los animales sacrificados para sacar del pueblo a los demonios que los visitaban y poder regresar a la normalidad al día siguiente. Con las cenizas y restos de los sacrificios los druidas hacían un rito para conocer el futuro de los siguientes doce meses.</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Por su parte el Sabbat es lo que conocemos como “Fiesta de Brujas”. En ellas las brujas y brujos se reunían para ofrecer sacrificios a Satanás (“señor de la muerte”) mediante ritos,  actos sexuales y muerte. Existen varias fechas especiales para celebrar </a:t>
            </a:r>
            <a:r>
              <a:rPr lang="es-ES" sz="1600"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sabbats</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 lo largo del año, pero la principal es el 31 de octubre.</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63331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904" y="3243174"/>
            <a:ext cx="9050192" cy="36009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Pero el Halloween actual no tiene nada que ver con eso</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Aparentemente</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pues no olvide que hay gente que está envuelta en las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fuerzas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del mal y sí lo celebra en serio. Sabemos que los niños participan inocentemente pero, ¿le parece correcto que una familia creyente celebre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una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tradición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satánica? Entonces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meta a su casa fiestas del enemigo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 su alma y de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Dios.</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Ahora que conoce que ésta es una festividad de origen contrario a Dios, ¿le parece correcto que sus niños se disfracen como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brujos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crean que es algo bonito?; ¿mandaría a sus hijos a una celebración dedicada a Satanás?  Entonces no los deje festejar una tradición de  origen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ocultista que da </a:t>
            </a:r>
          </a:p>
          <a:p>
            <a:pPr lvl="0" algn="ctr" fontAlgn="base">
              <a:spcBef>
                <a:spcPct val="0"/>
              </a:spcBef>
              <a:spcAft>
                <a:spcPct val="0"/>
              </a:spcAft>
            </a:pP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g</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loria a Satanás.</a:t>
            </a: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807173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04816" y="2742560"/>
            <a:ext cx="8520104" cy="40010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8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Pero </a:t>
            </a:r>
            <a:r>
              <a:rPr lang="es-ES" sz="28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 que todos lo </a:t>
            </a:r>
            <a:r>
              <a:rPr lang="es-ES" sz="28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celebran</a:t>
            </a:r>
            <a:endParaRPr lang="es-ES" sz="28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hecho de que algo sea practicado por la mayoría o sea una tradición popular no significa que sea correcto o que Dios lo apruebe. Recordemos las palabras de Jesús que encontramos en el Evangelio escrito por San Mateo:  “¿por qué también ustedes desobedecen el mandato de Dios para seguir sus propias tradiciones?... Hipócritas, bien habló el profeta Isaías de ustedes, cuando dijo: Este pueblo me honra con la boca, pero su corazón está lejos de mí…”</a:t>
            </a: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77720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HALLOWEEN UN SIMPLE JUEGO DE NIÑOS-VER PES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094" y="-19609"/>
            <a:ext cx="9144000" cy="6858000"/>
          </a:xfrm>
          <a:prstGeom prst="rect">
            <a:avLst/>
          </a:prstGeom>
          <a:noFill/>
          <a:ln>
            <a:noFill/>
          </a:ln>
        </p:spPr>
      </p:pic>
      <p:sp>
        <p:nvSpPr>
          <p:cNvPr id="3" name="Rectangle 1"/>
          <p:cNvSpPr>
            <a:spLocks noChangeArrowheads="1"/>
          </p:cNvSpPr>
          <p:nvPr/>
        </p:nvSpPr>
        <p:spPr bwMode="auto">
          <a:xfrm>
            <a:off x="569766" y="2150085"/>
            <a:ext cx="8004468"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permita que la influencia social y “el qué dirán” le gane a su fe; no se contradiga entre lo que cree y lo que hace. No demuestre a sus hijos que las cosas de Dios no importan. No </a:t>
            </a: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les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enseñe por un lado que debemos amar a Dios, seguir sus mandamientos  y por el otro les permita que festejen una tradición ocultista disfrazados de Satanás, brujas, muertos, demonios y demás. Así, ¿Cómo van a tomar en serio las cosas de Dios? Sea un ejemplo de congruencia en su fe y respeto a Dios para  su familia. ¡Manténgase firme en su fe! </a:t>
            </a: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Cuide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vida espiritual de su casa, </a:t>
            </a: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4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pues Halloween se mueve a nivel espiritual y puede afectar a su familia.</a:t>
            </a:r>
          </a:p>
          <a:p>
            <a:pPr lvl="0" algn="ctr" fontAlgn="base">
              <a:spcBef>
                <a:spcPct val="0"/>
              </a:spcBef>
              <a:spcAft>
                <a:spcPct val="0"/>
              </a:spcAft>
            </a:pP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
        <p:nvSpPr>
          <p:cNvPr id="5" name="4 CuadroTexto"/>
          <p:cNvSpPr txBox="1"/>
          <p:nvPr/>
        </p:nvSpPr>
        <p:spPr>
          <a:xfrm rot="1203050">
            <a:off x="5751748" y="192933"/>
            <a:ext cx="867669" cy="584775"/>
          </a:xfrm>
          <a:prstGeom prst="rect">
            <a:avLst/>
          </a:prstGeom>
          <a:noFill/>
        </p:spPr>
        <p:txBody>
          <a:bodyPr wrap="square" rtlCol="0">
            <a:spAutoFit/>
            <a:scene3d>
              <a:camera prst="obliqueBottomLeft"/>
              <a:lightRig rig="threePt" dir="t"/>
            </a:scene3d>
            <a:sp3d extrusionH="38100">
              <a:extrusionClr>
                <a:schemeClr val="bg1"/>
              </a:extrusionClr>
            </a:sp3d>
          </a:bodyPr>
          <a:lstStyle/>
          <a:p>
            <a:pPr algn="ctr"/>
            <a:r>
              <a:rPr lang="es-ES" sz="1600" dirty="0" smtClean="0">
                <a:solidFill>
                  <a:srgbClr val="FF9933"/>
                </a:solidFill>
                <a:latin typeface="AR CENA" panose="02000000000000000000" pitchFamily="2" charset="0"/>
              </a:rPr>
              <a:t>MAMA</a:t>
            </a:r>
          </a:p>
          <a:p>
            <a:pPr algn="ctr"/>
            <a:r>
              <a:rPr lang="es-ES" sz="1600" dirty="0" smtClean="0">
                <a:solidFill>
                  <a:srgbClr val="FF9933"/>
                </a:solidFill>
                <a:latin typeface="AR CENA" panose="02000000000000000000" pitchFamily="2" charset="0"/>
              </a:rPr>
              <a:t>MIEDO!!!</a:t>
            </a:r>
            <a:endParaRPr lang="es-ES" sz="1600" dirty="0">
              <a:solidFill>
                <a:srgbClr val="FF9933"/>
              </a:solidFill>
              <a:latin typeface="AR CENA" panose="02000000000000000000" pitchFamily="2" charset="0"/>
            </a:endParaRPr>
          </a:p>
        </p:txBody>
      </p:sp>
      <p:sp>
        <p:nvSpPr>
          <p:cNvPr id="6" name="AutoShape 2" descr="data:image/jpeg;base64,/9j/4AAQSkZJRgABAQAAAQABAAD/2wCEAAkGBxAPEBQUDxAPDw8UFA8PFBQPDxAQFBQUFBQXFhUVFBUYHCggGBwlHxUVITEhJSkrLi4uFx8zODMsNygtLisBCgoKDQwOFA8PFCwcFBwsLCwsLCwrLCwsLCwrLiw3LCwsKywsLCw3LCwsKywrKzc3NywsNywrLDcrLCwrKyssK//AABEIAOEA4QMBIgACEQEDEQH/xAAcAAEAAgIDAQAAAAAAAAAAAAAAAQcGCAIDBQT/xABHEAABAwICBgcEBgcGBwEAAAABAAIDBBEFIQYHEjFBURMyYXGBkaEUInKxCCOCosHRM0JSYoOSwiRDY7Kz4RY0U2Rzo/AV/8QAFgEBAQEAAAAAAAAAAAAAAAAAAAEC/8QAFhEBAQEAAAAAAAAAAAAAAAAAAAER/9oADAMBAAIRAxEAPwC8UREBERAREQERQglFCIJRQoJQckWGaR6zsLoSWun6eUXBjpQJnAjg51wxp7C4LBq3X0A76jDyWc5qkMcfstYQOHEoLsRUxR6+oifrsPlYOcVQyX0cxvzWX4DrWwmsIb7QaaR2QZVt6LPlt5s+8gzhFxa4HcbjfkpQSihEEooRBKKEQSihEEqERBCLkiCEREEqERAREQEREBEWDazNYEeExbEezLXSNvHGcwxpy6WW3DfYfrEcgSA9LTTTijwmO87i+ZwvHBHYyP7f3W/vHwuclr7pjrDr8ULmySGCmN7U8Li1lv8AEdvkPflyAWNYjWy1Er5Z5HSzSHae95u4n8BwAGQGQXo6O6NT1puwbEQNnSEZdzeZQeLfwXdHSyO6scjvhY4/grUw7RKmpxkzbfxc+xJ8fyXqCmA3NaB3K4KXfSSt3xyjvjePwXQrw9n7B5BfHW4BTVH6WFhP7QGy4dxGaYMK0M1iV+FENjf09Lxp5nEsA/w3b4z3ZcwVsNobplSYtEX0zyHtt0kUlhJGTzHEHg4ZHvuFr1pFoNJADJTF00YzLTm9o7LdYevesewPGJ6Gdk9LIY5WG4IzBB3tcP1mniFBuSixfQDTOHF6bpGWZOyzZ4r3LHEZEc2GxsewjeCsoQFKhEBERAREQEREBSoRAREQEREBERAREQeXpPjcWH0ktRN1Im7Vhve45MY3tcSB4rUzGcUmrJ5J6h21NK4vcRew4BrRwaAAAOQCtD6QGkfSTxUUbvdhAnmsf7x4+rae0NJP8QKoiCcgCSbAAZkngAEHt6IaOuxCfZzELLOkcOXBoPM/IFXRT0TImBkbQxjQAABYABfLofgQoaRjLDpCNuQji87/AAG4dgC9Z6sS18MkS6+jX0viJXbCy2RQ18IiXNsS+2VoC6WlDXBsSrjWJomIr1VO2zCfrmAdUn+8HZff581aLAk1M2RjmPaHMc0scDmCCLEFRNUhoHpM/C66OcE9Ffo52j9aFx97Lm3rDtb2rbKCVr2hzSHNcA5pBuCCLgg8rLTnGcPNLUSwuuTG8sBO8t3tPi0tPitg9RmPGqw3oXm8tI7oM9/REbUJ8Bdn2EaWMiIgIiICIiAiIgKVCICIiAiIgIiIAXTW1LIY3ySHZjjY+RxPBrAXOPkCu5YXrgxH2fB6mxs6UMph3SvDX/dL0GteMYm+sqJaiXrzSPlIve20bho7ALAdgXravsO9pxCIEXbHed32LbP3ixY6rQ1NYfZs85G9zIW9zBtu9Xt/lQWS8cF1Bl12uKxvTjSRuH0xLSDUygthby5yEch/txWmXj6U6woqSYwwRe0yMNnuL9hjTxaLAknnwC9/Q7SGLEoi5jOjkYQHscb2yuNkjeDY59ioO5NySSTckk3JJzJJVnanYCyWpIvs9HSA/E4Fzh4ZrK4zfH8Vp6GHpahxDLtaABtOc4i+y0cTv8ivM0e0uo69xZC5zZbE7EzdlxA3ltiQfNY7rnc5wpYxYNtVTG+V+jZGB6F3mq7wmpdE9r4/dljIka4E57ObmkcQRc+FuKqY2I2LLm0L5sIrRV08c8ebXsa424HiD45eC+toUFPa3aLYrWPAsJYgT8THFpPkWeS9TUDiRixN8N/cqIH5c3xEOb90yLv10Qe5TScQ6WP+Zod/QsO1eVvQYrRP/wC4ijPdN9UfR5RptkiBEBERAREQEREBERAREQEREBERAVR/SJqyKWliB680kpHMRR7PzlVuKkfpGfpKEfuVh+9AgpohXdq2g6LDocs3B8p/iPLm/d2VSMpsPMrZLAqFsNPEwDJsbWj7LbD5BVK8jSbSWDDo9uY7Ujr9HE3rvP8AS3m4/NUhjOLTVs7ppzd7uA6rWjqsYOAH5lfTpXM+SrqHTOcZ/aJmWdezY2khgHIbrdnr44KEdrG3IsNrMC1r3PKyvPQfCzR0hMxtPM4zSDkXDJvgFiurrQ9wLaipZsuteKNw6otnI8c+QWfzQufkOy90KxLW1TB8NPMBdsb5Yn/utmYBtHsu0eYVRguY7I2c0+rT/stga+hE0T4pRdrmlrh2cwefEHsVF4/hr6SZ0UgO03c7hJGeo8dtsvC3BQjOdWGlLYHmlkdsQznbgucmSHrQnvO7w5q0WlayA/n481burTS2SrPs1SdudrduOTi9gsCH/vC+/j6oWO7XKwexRHiJ2W8Y5AVVGFT9FUQyfsTQyeDHtd+CtfXCwijYDwnjP3HhU/68e/sQjdMKV8mF1rKiCKaPNkscczfhe0OHzX1IoiIgIiICIiAiIgIiICIiAiIgKk/pEMPS0J4bFYPJ0J/FXYqR+kRV/W0UfJlTIftGNo/yuQU5O3h3jzWymjFYJ6aGQZh8THd202/4rWyfmra1T41t0xgvd8JJGe+N5LgR3EuHlzRKyDSTQqjrXl8rHMk3F8btkkDdfgfFfJhOhFBRuD2RGSQZh0x2yO4bgsnD3HgVIiIzd4D8SqjhHEQLfrO3/ksFqMXqJsafTx7YgpoZjsi4DpDGDtu55uAHcs9D7G/zXUGNDi4NaHG13BoBNt1zxQYRqsxqWqgfDPtOlpywB7rkljr2a48XNIPgQve0h0UgxBmxLdj2+9FI2wc2+8X4jsPIL2aSCNhOzGxu2buLWhu0ebrbyvo2b7t4/wDiFBUdRqmqWutHUwub++x7D42usq0D0E//AD5TLJIJZtktGy0hrQczv3nIBZg6XmpbWNZnldDWCa6Jv7LE3eXTjybG/PzsqgP5rLNYukPttTssN4YdqNp/acSNtw7MmgdxPFYnMckWNldSeJ9Pg8LSbvgdJTO7ADtsHgx7B4LPFSP0dcSs6qpyRm2KpaON23jkPkYldyKIiICIiAiIglFF0QEREBERAREQFrnr+qtvFWtByip4W9xc6R59HNWxhWqetCt9oxeseDcCYwj+C1sRt4sKDGg64WQ6BYh7PWsN7B12Hlzz7N/osZjK74ZSxwc3e0hw7wbolbN00wtccR5I99yvA0VxIT07HA3yA9Mj4i3kV7RKsZrytKcdiw+nM0t3EnYjY0gF7zwB4DeSexVXU60K9zrsbTRtvk3o3Py7SXZ+i9fXRLd8LST7jGkC+V5TJtG38JvmVWNlFi2ND9Y/TythrWRxuedlksV2t2j1Wva4m1zxurKiB2rXzJt55fitY6MXkYDfNzRkbHM2yK2MwipMtNBI7rPiicfi2Rf1Qr1pmZXta2Rz4rB9YOMimgLWZSPBFxvDeNu07vFZhVVwYxxcBxNzw5qjtNMSM79o/rklo/cacj4n5FCMYJXU83K5OK4MzKNM41P4l7Pi1PnZshfTOvylbZv32xrZ9aaYfVmCVkretG9krfijcHt9WhbjU0wkY17c2va147nC4+aDtREQEREBERAREQEREBERAREQdVVOI2Oe7JrGuee5oJPyWnFVUOlkdI/rSOfK74nuLj6lbS6zazocIrXXsTA+EcM5rRD1eFqq8oOqRtjdcgVzcLrpblkgsrVli2yDGTuuPDrD+oK0GuWvmjteYJ2u4EgHzuPXLxV64NViaFjwbgi3krGarvXMy00ZzsY4h5GX8/VVsrR1zt/5c8PrGnwtb5nzVX2UWOylNnsPJ7D5OC2D0YP9hpjzjB8DuWvUQzHeti8Mi6KlgZuLYYm+TQhXjaa1pbEI2mzpTs9oHE+V1TuNVQkmcW9Rv1bPhZkPM3Pis007xX6+Qg/omdE237b+PhkVXLihBxXKILr3ld43Io05rajVdW9PhFG69y2LoD3wuMX9C1WC2E1AVxkw6WI/3NQ+3wSMY/8AzdIiLPRERUqERAUqFKAiIghERAREQEREFca+K3o8KDOM1RBH4M2pj/pDzWuj1dP0iK3OjhBytUTu7/cYw+sipRyDm1dcw4hc2KXBB1xv5K2tV+KdJC+MnNhD/B97+oKqK1u5Zbq3xDoq5rSfdla+P7QG20/dt4ojN9bNLt0LX8Y5WnwcC0/MKnVe+m0PSYdUDfZm3/IQ78FRDlSPQwCl6aojZ+09rfMgfir+rZhG0uOTWtLj3NCp3VrTbdcw2ybd3kCfyWe6xsQ6Ghlsc37MI+2bH7u0olVLjGIGZ7nX3uc897vyGXmvOUtF0kRpEe9dxXCMLkUEBW39HvENirqISf0sLJR3wPt8pj5KpFmGqmv6DFqU3sHSdC7tErHRgfzOZ5INpEQIgIiIClQiAiIgIiICIpQQiIUGuWvat6TFS29xFBBFbkTtSn0kaq3WT6x6wT4pWPBv9fKzwitEP9NYyEEtXIrguQKCQ3auCueG1Rgmjk4xyRyHua4E+Yuuq9ipkZfMb/mg2F2GzROYc2vY5neHBa+VlO6N7mP6zHOYe9psfkrZ0C0hbPTNa4/XQhsbwTn7os13iB53XXpTohTVspmimbBI6xka4ixPE96MvO1TUNhLMRuGyD3n/b1Xya2MQ2nQwg7tqZw+4w/51mVH7PQ0wjY9uy0bb37hkN/cFUWOYgaupkmz2SbMB4Mbk3uvv7yivOtYLrAXbKusIrldERBC+vDaswSslG+N8cw743B49Wr5CucRzCDc+GQOaHNzDgHDuIuFzWOau60z4VRvJu7oI43Hm6IdG71YVkaAiIglQpRARQiAiIgIiIC6qucRRve7qsa557mgk/JdqxnWVV9DhNY69iYHwg3t701om+rwg1WrJ3SPc9/XeS93xOO071JXUElOaBAKXQoggrtjK6iucRQfTSVL4ZBJE8xyDK4zuOThxC9z/jKcD34muPNr3NHlY2WPXREfdiGNzVOT3bMe/YbcA/Ed7vkvjAXXBZc5DYIrplNyuKKLoJUqFIQQUaUcVCDY7UPXiTCzHxgnlZ4SASg+b3DwVkqjPo61VpaqMuycyF+yecZcLjwf6BXmghEUoCIiAiIghERAREQFW+vqt6PCwz/rVEMfgwOlv5xt81ZCpv6RdT7lHHzNVL/II2j/AFHIVRq5hcSuSDiVKbN02Sg4lLrlsKRGgNeux25Z9qn0AjxWSV9V0gpYg1g6N2wXyusbbVtzW5n42q16bVJgzN9M+T/yVNQfQOARGskTs12SlbK12qPCJXFzYHwE2/QSlo3Wya64G7gOJXkO1G4eSSKmuAN7e9Tm3/rQa+lcQrO1l6rm4XA2oppZpog4MmEuxtM2smPGyANm/untc3tVZllkUUoApsg6yVC5SMsL711MLnGzWknkASUFi6j8SbDijWuNhKx0Y+I7lsutc9WmrXEJqiCqlb7JBHJHN9YS2R4a4Os1lr2NuNsitjEEBApRAREQEREEIiICIiAsG1k6ADGAx7ZzDNE17GBzQ6N20QSH294dUZjdyKzlEGpmkmidXhr9mrgMYJs2Qe/E/wCGQZX7DY9i8bZW49VTMlYWSsZJG4FrmvaHNcDwIORVX6V6mqebafh7/ZZDn0Ul3Qk8getH6jsRFClQV7OkWjNZh79mrp3xC9mvttRO5bMgu09178wF45CKi676OmfNI2OJpfI9zY2NG9znGzR5lfPdXDqG0VL5HV8rPcYHQ09x1nnKWQdw9wHm5/JBa2h2AMw2jip2WJY28jv25XZyP8Tu5AAcF7SBEEoiIPjxfD46qGSGVocyRjo3DsIWouP4XJR1MsEoIdG9zcxa7b+67xFluKqp13aGPqom1dMxz54rMkYxpc58bja7QM3EEjLldBQOS5BWToxqcr6qz6twoYTY2cA+YjsYDZv2jcclZuAap8Npesx1Q+4O1MQTl2DL0QUrorq+r8SYXxMEcYsNqW7Qfh5q9dBNAKbDYGtfHHNUdZ8rmAknsvuCy6GFrGhrAGtGQAFguxBxYwDcLdyklSiAiIgIiICIiCEREBFKIIRLKUEIpUIOqpp2SsLJGMkY4Wc17Q5rhyIORVbaT6m6Oe7qJxopMzsZyQk/CTdn2TYclZyINZMU1VYvBI1ogbM1zmsEsDxIxu0bBzxk9rRe5OzYBbHYJhsdJTxQRC0cUbIm9uyLXPad57SvtspQQilEEIpRBCKUQQiWUoIUoiAiIgIiICIiAiIghERAREQEREBERAREQEREBERAREQEREBERAREQEREBERAREQcUREH/9k="/>
          <p:cNvSpPr>
            <a:spLocks noChangeAspect="1" noChangeArrowheads="1"/>
          </p:cNvSpPr>
          <p:nvPr/>
        </p:nvSpPr>
        <p:spPr bwMode="auto">
          <a:xfrm>
            <a:off x="155575" y="-1385888"/>
            <a:ext cx="2895600" cy="2895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4" descr="data:image/jpeg;base64,/9j/4AAQSkZJRgABAQAAAQABAAD/2wCEAAkGBxAPEBQUDxAPDw8UFA8PFBQPDxAQFBQUFBQXFhUVFBUYHCggGBwlHxUVITEhJSkrLi4uFx8zODMsNygtLisBCgoKDQwOFA8PFCwcFBwsLCwsLCwrLCwsLCwrLiw3LCwsKywsLCw3LCwsKywrKzc3NywsNywrLDcrLCwrKyssK//AABEIAOEA4QMBIgACEQEDEQH/xAAcAAEAAgIDAQAAAAAAAAAAAAAAAQcGCAIDBQT/xABHEAABAwICBgcEBgcGBwEAAAABAAIDBBEFIQYHEjFBURMyYXGBkaEUInKxCCOCosHRM0JSYoOSwiRDY7Kz4RY0U2Rzo/AV/8QAFgEBAQEAAAAAAAAAAAAAAAAAAAEC/8QAFhEBAQEAAAAAAAAAAAAAAAAAAAER/9oADAMBAAIRAxEAPwC8UREBERAREQERQglFCIJRQoJQckWGaR6zsLoSWun6eUXBjpQJnAjg51wxp7C4LBq3X0A76jDyWc5qkMcfstYQOHEoLsRUxR6+oifrsPlYOcVQyX0cxvzWX4DrWwmsIb7QaaR2QZVt6LPlt5s+8gzhFxa4HcbjfkpQSihEEooRBKKEQSihEEqERBCLkiCEREEqERAREQEREBEWDazNYEeExbEezLXSNvHGcwxpy6WW3DfYfrEcgSA9LTTTijwmO87i+ZwvHBHYyP7f3W/vHwuclr7pjrDr8ULmySGCmN7U8Li1lv8AEdvkPflyAWNYjWy1Er5Z5HSzSHae95u4n8BwAGQGQXo6O6NT1puwbEQNnSEZdzeZQeLfwXdHSyO6scjvhY4/grUw7RKmpxkzbfxc+xJ8fyXqCmA3NaB3K4KXfSSt3xyjvjePwXQrw9n7B5BfHW4BTVH6WFhP7QGy4dxGaYMK0M1iV+FENjf09Lxp5nEsA/w3b4z3ZcwVsNobplSYtEX0zyHtt0kUlhJGTzHEHg4ZHvuFr1pFoNJADJTF00YzLTm9o7LdYevesewPGJ6Gdk9LIY5WG4IzBB3tcP1mniFBuSixfQDTOHF6bpGWZOyzZ4r3LHEZEc2GxsewjeCsoQFKhEBERAREQEREBSoRAREQEREBERAREQeXpPjcWH0ktRN1Im7Vhve45MY3tcSB4rUzGcUmrJ5J6h21NK4vcRew4BrRwaAAAOQCtD6QGkfSTxUUbvdhAnmsf7x4+rae0NJP8QKoiCcgCSbAAZkngAEHt6IaOuxCfZzELLOkcOXBoPM/IFXRT0TImBkbQxjQAABYABfLofgQoaRjLDpCNuQji87/AAG4dgC9Z6sS18MkS6+jX0viJXbCy2RQ18IiXNsS+2VoC6WlDXBsSrjWJomIr1VO2zCfrmAdUn+8HZff581aLAk1M2RjmPaHMc0scDmCCLEFRNUhoHpM/C66OcE9Ffo52j9aFx97Lm3rDtb2rbKCVr2hzSHNcA5pBuCCLgg8rLTnGcPNLUSwuuTG8sBO8t3tPi0tPitg9RmPGqw3oXm8tI7oM9/REbUJ8Bdn2EaWMiIgIiICIiAiIgKVCICIiAiIgIiIAXTW1LIY3ySHZjjY+RxPBrAXOPkCu5YXrgxH2fB6mxs6UMph3SvDX/dL0GteMYm+sqJaiXrzSPlIve20bho7ALAdgXravsO9pxCIEXbHed32LbP3ixY6rQ1NYfZs85G9zIW9zBtu9Xt/lQWS8cF1Bl12uKxvTjSRuH0xLSDUygthby5yEch/txWmXj6U6woqSYwwRe0yMNnuL9hjTxaLAknnwC9/Q7SGLEoi5jOjkYQHscb2yuNkjeDY59ioO5NySSTckk3JJzJJVnanYCyWpIvs9HSA/E4Fzh4ZrK4zfH8Vp6GHpahxDLtaABtOc4i+y0cTv8ivM0e0uo69xZC5zZbE7EzdlxA3ltiQfNY7rnc5wpYxYNtVTG+V+jZGB6F3mq7wmpdE9r4/dljIka4E57ObmkcQRc+FuKqY2I2LLm0L5sIrRV08c8ebXsa424HiD45eC+toUFPa3aLYrWPAsJYgT8THFpPkWeS9TUDiRixN8N/cqIH5c3xEOb90yLv10Qe5TScQ6WP+Zod/QsO1eVvQYrRP/wC4ijPdN9UfR5RptkiBEBERAREQEREBERAREQEREBERAVR/SJqyKWliB680kpHMRR7PzlVuKkfpGfpKEfuVh+9AgpohXdq2g6LDocs3B8p/iPLm/d2VSMpsPMrZLAqFsNPEwDJsbWj7LbD5BVK8jSbSWDDo9uY7Ujr9HE3rvP8AS3m4/NUhjOLTVs7ppzd7uA6rWjqsYOAH5lfTpXM+SrqHTOcZ/aJmWdezY2khgHIbrdnr44KEdrG3IsNrMC1r3PKyvPQfCzR0hMxtPM4zSDkXDJvgFiurrQ9wLaipZsuteKNw6otnI8c+QWfzQufkOy90KxLW1TB8NPMBdsb5Yn/utmYBtHsu0eYVRguY7I2c0+rT/stga+hE0T4pRdrmlrh2cwefEHsVF4/hr6SZ0UgO03c7hJGeo8dtsvC3BQjOdWGlLYHmlkdsQznbgucmSHrQnvO7w5q0WlayA/n481burTS2SrPs1SdudrduOTi9gsCH/vC+/j6oWO7XKwexRHiJ2W8Y5AVVGFT9FUQyfsTQyeDHtd+CtfXCwijYDwnjP3HhU/68e/sQjdMKV8mF1rKiCKaPNkscczfhe0OHzX1IoiIgIiICIiAiIgIiICIiAiIgKk/pEMPS0J4bFYPJ0J/FXYqR+kRV/W0UfJlTIftGNo/yuQU5O3h3jzWymjFYJ6aGQZh8THd202/4rWyfmra1T41t0xgvd8JJGe+N5LgR3EuHlzRKyDSTQqjrXl8rHMk3F8btkkDdfgfFfJhOhFBRuD2RGSQZh0x2yO4bgsnD3HgVIiIzd4D8SqjhHEQLfrO3/ksFqMXqJsafTx7YgpoZjsi4DpDGDtu55uAHcs9D7G/zXUGNDi4NaHG13BoBNt1zxQYRqsxqWqgfDPtOlpywB7rkljr2a48XNIPgQve0h0UgxBmxLdj2+9FI2wc2+8X4jsPIL2aSCNhOzGxu2buLWhu0ebrbyvo2b7t4/wDiFBUdRqmqWutHUwub++x7D42usq0D0E//AD5TLJIJZtktGy0hrQczv3nIBZg6XmpbWNZnldDWCa6Jv7LE3eXTjybG/PzsqgP5rLNYukPttTssN4YdqNp/acSNtw7MmgdxPFYnMckWNldSeJ9Pg8LSbvgdJTO7ADtsHgx7B4LPFSP0dcSs6qpyRm2KpaON23jkPkYldyKIiICIiAiIglFF0QEREBERAREQFrnr+qtvFWtByip4W9xc6R59HNWxhWqetCt9oxeseDcCYwj+C1sRt4sKDGg64WQ6BYh7PWsN7B12Hlzz7N/osZjK74ZSxwc3e0hw7wbolbN00wtccR5I99yvA0VxIT07HA3yA9Mj4i3kV7RKsZrytKcdiw+nM0t3EnYjY0gF7zwB4DeSexVXU60K9zrsbTRtvk3o3Py7SXZ+i9fXRLd8LST7jGkC+V5TJtG38JvmVWNlFi2ND9Y/TythrWRxuedlksV2t2j1Wva4m1zxurKiB2rXzJt55fitY6MXkYDfNzRkbHM2yK2MwipMtNBI7rPiicfi2Rf1Qr1pmZXta2Rz4rB9YOMimgLWZSPBFxvDeNu07vFZhVVwYxxcBxNzw5qjtNMSM79o/rklo/cacj4n5FCMYJXU83K5OK4MzKNM41P4l7Pi1PnZshfTOvylbZv32xrZ9aaYfVmCVkretG9krfijcHt9WhbjU0wkY17c2va147nC4+aDtREQEREBERAREQEREBERAREQdVVOI2Oe7JrGuee5oJPyWnFVUOlkdI/rSOfK74nuLj6lbS6zazocIrXXsTA+EcM5rRD1eFqq8oOqRtjdcgVzcLrpblkgsrVli2yDGTuuPDrD+oK0GuWvmjteYJ2u4EgHzuPXLxV64NViaFjwbgi3krGarvXMy00ZzsY4h5GX8/VVsrR1zt/5c8PrGnwtb5nzVX2UWOylNnsPJ7D5OC2D0YP9hpjzjB8DuWvUQzHeti8Mi6KlgZuLYYm+TQhXjaa1pbEI2mzpTs9oHE+V1TuNVQkmcW9Rv1bPhZkPM3Pis007xX6+Qg/omdE237b+PhkVXLihBxXKILr3ld43Io05rajVdW9PhFG69y2LoD3wuMX9C1WC2E1AVxkw6WI/3NQ+3wSMY/8AzdIiLPRERUqERAUqFKAiIghERAREQEREFca+K3o8KDOM1RBH4M2pj/pDzWuj1dP0iK3OjhBytUTu7/cYw+sipRyDm1dcw4hc2KXBB1xv5K2tV+KdJC+MnNhD/B97+oKqK1u5Zbq3xDoq5rSfdla+P7QG20/dt4ojN9bNLt0LX8Y5WnwcC0/MKnVe+m0PSYdUDfZm3/IQ78FRDlSPQwCl6aojZ+09rfMgfir+rZhG0uOTWtLj3NCp3VrTbdcw2ybd3kCfyWe6xsQ6Ghlsc37MI+2bH7u0olVLjGIGZ7nX3uc897vyGXmvOUtF0kRpEe9dxXCMLkUEBW39HvENirqISf0sLJR3wPt8pj5KpFmGqmv6DFqU3sHSdC7tErHRgfzOZ5INpEQIgIiIClQiAiIgIiICIpQQiIUGuWvat6TFS29xFBBFbkTtSn0kaq3WT6x6wT4pWPBv9fKzwitEP9NYyEEtXIrguQKCQ3auCueG1Rgmjk4xyRyHua4E+Yuuq9ipkZfMb/mg2F2GzROYc2vY5neHBa+VlO6N7mP6zHOYe9psfkrZ0C0hbPTNa4/XQhsbwTn7os13iB53XXpTohTVspmimbBI6xka4ixPE96MvO1TUNhLMRuGyD3n/b1Xya2MQ2nQwg7tqZw+4w/51mVH7PQ0wjY9uy0bb37hkN/cFUWOYgaupkmz2SbMB4Mbk3uvv7yivOtYLrAXbKusIrldERBC+vDaswSslG+N8cw743B49Wr5CucRzCDc+GQOaHNzDgHDuIuFzWOau60z4VRvJu7oI43Hm6IdG71YVkaAiIglQpRARQiAiIgIiIC6qucRRve7qsa557mgk/JdqxnWVV9DhNY69iYHwg3t701om+rwg1WrJ3SPc9/XeS93xOO071JXUElOaBAKXQoggrtjK6iucRQfTSVL4ZBJE8xyDK4zuOThxC9z/jKcD34muPNr3NHlY2WPXREfdiGNzVOT3bMe/YbcA/Ed7vkvjAXXBZc5DYIrplNyuKKLoJUqFIQQUaUcVCDY7UPXiTCzHxgnlZ4SASg+b3DwVkqjPo61VpaqMuycyF+yecZcLjwf6BXmghEUoCIiAiIghERAREQFW+vqt6PCwz/rVEMfgwOlv5xt81ZCpv6RdT7lHHzNVL/II2j/AFHIVRq5hcSuSDiVKbN02Sg4lLrlsKRGgNeux25Z9qn0AjxWSV9V0gpYg1g6N2wXyusbbVtzW5n42q16bVJgzN9M+T/yVNQfQOARGskTs12SlbK12qPCJXFzYHwE2/QSlo3Wya64G7gOJXkO1G4eSSKmuAN7e9Tm3/rQa+lcQrO1l6rm4XA2oppZpog4MmEuxtM2smPGyANm/untc3tVZllkUUoApsg6yVC5SMsL711MLnGzWknkASUFi6j8SbDijWuNhKx0Y+I7lsutc9WmrXEJqiCqlb7JBHJHN9YS2R4a4Os1lr2NuNsitjEEBApRAREQEREEIiICIiAsG1k6ADGAx7ZzDNE17GBzQ6N20QSH294dUZjdyKzlEGpmkmidXhr9mrgMYJs2Qe/E/wCGQZX7DY9i8bZW49VTMlYWSsZJG4FrmvaHNcDwIORVX6V6mqebafh7/ZZDn0Ul3Qk8getH6jsRFClQV7OkWjNZh79mrp3xC9mvttRO5bMgu09178wF45CKi676OmfNI2OJpfI9zY2NG9znGzR5lfPdXDqG0VL5HV8rPcYHQ09x1nnKWQdw9wHm5/JBa2h2AMw2jip2WJY28jv25XZyP8Tu5AAcF7SBEEoiIPjxfD46qGSGVocyRjo3DsIWouP4XJR1MsEoIdG9zcxa7b+67xFluKqp13aGPqom1dMxz54rMkYxpc58bja7QM3EEjLldBQOS5BWToxqcr6qz6twoYTY2cA+YjsYDZv2jcclZuAap8Npesx1Q+4O1MQTl2DL0QUrorq+r8SYXxMEcYsNqW7Qfh5q9dBNAKbDYGtfHHNUdZ8rmAknsvuCy6GFrGhrAGtGQAFguxBxYwDcLdyklSiAiIgIiICIiCEREBFKIIRLKUEIpUIOqpp2SsLJGMkY4Wc17Q5rhyIORVbaT6m6Oe7qJxopMzsZyQk/CTdn2TYclZyINZMU1VYvBI1ogbM1zmsEsDxIxu0bBzxk9rRe5OzYBbHYJhsdJTxQRC0cUbIm9uyLXPad57SvtspQQilEEIpRBCKUQQiWUoIUoiAiIgIiICIiAiIghERAREQEREBERAREQEREBERAREQEREBERAREQEREBERAREQcUREH/9k="/>
          <p:cNvSpPr>
            <a:spLocks noChangeAspect="1" noChangeArrowheads="1"/>
          </p:cNvSpPr>
          <p:nvPr/>
        </p:nvSpPr>
        <p:spPr bwMode="auto">
          <a:xfrm>
            <a:off x="307975" y="-1233488"/>
            <a:ext cx="2895600" cy="2895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p14="http://schemas.microsoft.com/office/powerpoint/2010/main" val="115690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264953" y="3284984"/>
            <a:ext cx="8614094" cy="33547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Pero si no creo en el mundo espiritual, ¿en qué me afecta?</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realidad espiritual existe aunque usted no crea en ella; es como si alguien no creyera en el mundo celular y microscópico porque no lo ve; pero no por eso va a dejar de existir y de afectarle en su propio cuerpo. Igual sucede con la realidad espiritual. Podemos ignorarla pero ahí está y nos afecta, aunque no lo creamos. En la dimensión espiritual sólo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hay</a:t>
            </a: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dos bandos: el del bien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Dios) y el del mal (Satanás). De hecho el mundo espiritual es tan real que hay gente que se mueve en él, y leen el futuro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las cartas, café, mano, etc. Otros realizan limpias o daños, etc.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Todas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estas prácticas, como la del Halloween, son del reino del mal, </a:t>
            </a:r>
            <a:endPar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nos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 dicen claramente las Escrituras.</a:t>
            </a: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23398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192048" y="2636912"/>
            <a:ext cx="8754841"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qué pasa si alguien participa por ignorancia?</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Esta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pregunta es una triste prueba de cómo las tradiciones paganas y anti cristianas, como el Halloween, se han infiltrado en nuestra sociedad,  pues ¿cómo es posible que creamos que una fiesta donde todo gira alrededor de diablos, brujas, monstruos y demonios pueda agradar a Dios? Además usted ya no es ignorante al respecto por lo tanto sólo le quedan dos alternativas: o permanecer del lado de Dios a pesar de las críticas o comentarios de sus amigos y familiares o dejarse llevar por la presión social y participar conscientemente en una tradición de la Iglesia Satánica. En otras palabras, ¿es su fe sólo un cumplimiento social o es realmente un compromiso de fidelidad a Dios? Depende totalmente de usted.</a:t>
            </a:r>
          </a:p>
          <a:p>
            <a:pPr lvl="0" algn="ctr" fontAlgn="base">
              <a:spcBef>
                <a:spcPct val="0"/>
              </a:spcBef>
              <a:spcAft>
                <a:spcPct val="0"/>
              </a:spcAft>
            </a:pPr>
            <a:endParaRPr kumimoji="0" lang="es-PE" sz="14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1057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57302" y="332656"/>
            <a:ext cx="8460432"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Recomendaciones para este </a:t>
            </a:r>
            <a:r>
              <a:rPr lang="es-ES" sz="24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a:t>
            </a: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Explique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 sus hijos por qué no van a celebrar Halloween y no les permita salir a pedir dulces. Hay muchas maneras y fechas para festejar a los niños, ¿por qué hacerlo con una contraria a Dios? Celébreles el día del niño, la llegada de la primavera o hágales una bella </a:t>
            </a:r>
            <a:r>
              <a:rPr lang="es-ES" sz="16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fiesta en casa por haberse portado bien; </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pero no les permita creer que el día de brujas y del festival de </a:t>
            </a:r>
            <a:r>
              <a:rPr lang="es-ES" sz="1600"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Samhain</a:t>
            </a: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es algo digno de celebrar.</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deje que sus hijos vayan a la fiesta de Halloween de su escuela o pre escolar. Explíquele la razón al maestro,  o simplemente no lleve a su hijo ese día a la escuela. Más vale una falta al año que participar en esto. Enseñemos congruencia.</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No regale dulces a los niños que piden Halloween en su casa; esto también es una forma de participar, o por lo menos promueve que se siga celebrando. </a:t>
            </a: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sz="16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16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195891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44519" y="3933056"/>
            <a:ext cx="8520104"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 participado en Halloween o cualquier otra práctica ocultista (tabla </a:t>
            </a:r>
            <a:r>
              <a:rPr lang="es-ES" b="1" dirty="0" err="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Ouija</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lectura de cartas, café, mano, limpias, astrología, consulta de muertos, etc.) pídale perdón a Dios por hacerlo aunque haya sido ignorante al respecto y dígale que desea tener una relación viva con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Dios escucha los corazones dispuestos hacia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es grande en misericordia para perdonar y </a:t>
            </a: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darle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su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amor incondicional. </a:t>
            </a: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p>
          <a:p>
            <a:pPr lvl="0" algn="ctr" fontAlgn="base">
              <a:spcBef>
                <a:spcPct val="0"/>
              </a:spcBef>
              <a:spcAft>
                <a:spcPct val="0"/>
              </a:spcAft>
            </a:pPr>
            <a:endPar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73286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IELO DE HALLOWEEN"/>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812954" y="980728"/>
            <a:ext cx="7560840" cy="3354765"/>
          </a:xfrm>
          <a:prstGeom prst="rect">
            <a:avLst/>
          </a:prstGeom>
        </p:spPr>
        <p:txBody>
          <a:bodyPr wrap="square">
            <a:spAutoFit/>
            <a:scene3d>
              <a:camera prst="obliqueBottomLeft"/>
              <a:lightRig rig="soft" dir="t"/>
            </a:scene3d>
            <a:sp3d extrusionH="82550">
              <a:extrusionClr>
                <a:schemeClr val="accent6">
                  <a:lumMod val="50000"/>
                </a:schemeClr>
              </a:extrusionClr>
              <a:contourClr>
                <a:srgbClr val="002060"/>
              </a:contourClr>
            </a:sp3d>
          </a:bodyPr>
          <a:lstStyle/>
          <a:p>
            <a:pPr algn="ct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Nadie </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os engañe con palabras vanas, porque por estas cosas viene la ira de Dios sobre los hijos de desobediencia. </a:t>
            </a:r>
          </a:p>
          <a:p>
            <a:pPr algn="ct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No </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seáis, pues, partícipes con ellos. </a:t>
            </a:r>
          </a:p>
          <a:p>
            <a:pPr algn="ct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Porque </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en otro tiempo erais tinieblas, mas ahora sois luz en el Señor; andad como hijos de luz </a:t>
            </a:r>
          </a:p>
          <a:p>
            <a:pPr algn="ct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porque el fruto del Espíritu es en toda bondad, justicia y verdad), </a:t>
            </a: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comprobando </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lo que es agradable al Señor. </a:t>
            </a:r>
          </a:p>
          <a:p>
            <a:pPr algn="ctr"/>
            <a:r>
              <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Y </a:t>
            </a:r>
            <a:r>
              <a:rPr lang="es-ES" sz="20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no participéis en las obras infructuosas de las tinieblas, sino más bien reprendedlas; </a:t>
            </a:r>
            <a:endParaRPr lang="es-ES" sz="20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endParaRPr>
          </a:p>
          <a:p>
            <a:pPr algn="ctr"/>
            <a:r>
              <a:rPr lang="es-ES" sz="1600" b="1" i="1" dirty="0" smtClean="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rPr>
              <a:t>Efesios 5:6-11</a:t>
            </a:r>
          </a:p>
          <a:p>
            <a:pPr algn="ctr"/>
            <a:endParaRPr lang="es-ES" sz="1600" b="1" i="1" dirty="0">
              <a:gradFill>
                <a:gsLst>
                  <a:gs pos="23000">
                    <a:srgbClr val="FFF200"/>
                  </a:gs>
                  <a:gs pos="90000">
                    <a:srgbClr val="FF7A00"/>
                  </a:gs>
                </a:gsLst>
                <a:lin ang="5400000" scaled="0"/>
              </a:gradFill>
              <a:effectLst>
                <a:glow rad="101600">
                  <a:srgbClr val="00091A">
                    <a:alpha val="57647"/>
                  </a:srgbClr>
                </a:glow>
              </a:effectLst>
              <a:latin typeface="Khmer UI" panose="020B0502040204020203" pitchFamily="34" charset="0"/>
              <a:cs typeface="Khmer UI" panose="020B0502040204020203" pitchFamily="34" charset="0"/>
            </a:endParaRPr>
          </a:p>
        </p:txBody>
      </p:sp>
      <p:sp>
        <p:nvSpPr>
          <p:cNvPr id="5" name="4 Forma libre"/>
          <p:cNvSpPr/>
          <p:nvPr/>
        </p:nvSpPr>
        <p:spPr>
          <a:xfrm>
            <a:off x="0" y="1"/>
            <a:ext cx="9157911" cy="7647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accent6">
                  <a:lumMod val="5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13911" y="6091544"/>
            <a:ext cx="9157911" cy="7647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accent6">
                  <a:lumMod val="5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56591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fltVal val="0"/>
                                          </p:val>
                                        </p:tav>
                                        <p:tav tm="100000">
                                          <p:val>
                                            <p:strVal val="#ppt_w"/>
                                          </p:val>
                                        </p:tav>
                                      </p:tavLst>
                                    </p:anim>
                                    <p:anim calcmode="lin" valueType="num">
                                      <p:cBhvr>
                                        <p:cTn id="8" dur="2750" fill="hold"/>
                                        <p:tgtEl>
                                          <p:spTgt spid="3"/>
                                        </p:tgtEl>
                                        <p:attrNameLst>
                                          <p:attrName>ppt_h</p:attrName>
                                        </p:attrNameLst>
                                      </p:cBhvr>
                                      <p:tavLst>
                                        <p:tav tm="0">
                                          <p:val>
                                            <p:fltVal val="0"/>
                                          </p:val>
                                        </p:tav>
                                        <p:tav tm="100000">
                                          <p:val>
                                            <p:strVal val="#ppt_h"/>
                                          </p:val>
                                        </p:tav>
                                      </p:tavLst>
                                    </p:anim>
                                    <p:anim calcmode="lin" valueType="num">
                                      <p:cBhvr>
                                        <p:cTn id="9" dur="2750" fill="hold"/>
                                        <p:tgtEl>
                                          <p:spTgt spid="3"/>
                                        </p:tgtEl>
                                        <p:attrNameLst>
                                          <p:attrName>ppt_x</p:attrName>
                                        </p:attrNameLst>
                                      </p:cBhvr>
                                      <p:tavLst>
                                        <p:tav tm="0">
                                          <p:val>
                                            <p:fltVal val="0.5"/>
                                          </p:val>
                                        </p:tav>
                                        <p:tav tm="100000">
                                          <p:val>
                                            <p:strVal val="#ppt_x"/>
                                          </p:val>
                                        </p:tav>
                                      </p:tavLst>
                                    </p:anim>
                                    <p:anim calcmode="lin" valueType="num">
                                      <p:cBhvr>
                                        <p:cTn id="10" dur="2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9000"/>
                    </a14:imgEffect>
                  </a14:imgLayer>
                </a14:imgProps>
              </a:ext>
            </a:extLst>
          </a:blip>
          <a:stretch>
            <a:fillRect/>
          </a:stretch>
        </p:blipFill>
        <p:spPr>
          <a:xfrm>
            <a:off x="0" y="0"/>
            <a:ext cx="9144000" cy="6858000"/>
          </a:xfrm>
          <a:prstGeom prst="rect">
            <a:avLst/>
          </a:prstGeom>
          <a:noFill/>
          <a:ln>
            <a:noFill/>
          </a:ln>
        </p:spPr>
      </p:pic>
      <p:pic>
        <p:nvPicPr>
          <p:cNvPr id="5" name="Picture 2"/>
          <p:cNvPicPr>
            <a:picLocks noChangeAspect="1" noChangeArrowheads="1"/>
          </p:cNvPicPr>
          <p:nvPr/>
        </p:nvPicPr>
        <p:blipFill>
          <a:blip r:embed="rId4" cstate="email">
            <a:duotone>
              <a:prstClr val="black"/>
              <a:schemeClr val="accent6">
                <a:tint val="45000"/>
                <a:satMod val="400000"/>
              </a:schemeClr>
            </a:duotone>
            <a:lum bright="10000" contrast="40000"/>
            <a:extLst>
              <a:ext uri="{BEBA8EAE-BF5A-486C-A8C5-ECC9F3942E4B}">
                <a14:imgProps xmlns:a14="http://schemas.microsoft.com/office/drawing/2010/main">
                  <a14:imgLayer r:embed="rId5">
                    <a14:imgEffect>
                      <a14:colorTemperature colorTemp="6625"/>
                    </a14:imgEffect>
                    <a14:imgEffect>
                      <a14:brightnessContrast contrast="100000"/>
                    </a14:imgEffect>
                  </a14:imgLayer>
                </a14:imgProps>
              </a:ext>
              <a:ext uri="{28A0092B-C50C-407E-A947-70E740481C1C}">
                <a14:useLocalDpi xmlns:a14="http://schemas.microsoft.com/office/drawing/2010/main" val="0"/>
              </a:ext>
            </a:extLst>
          </a:blip>
          <a:srcRect/>
          <a:stretch>
            <a:fillRect/>
          </a:stretch>
        </p:blipFill>
        <p:spPr bwMode="auto">
          <a:xfrm>
            <a:off x="2756752" y="1597377"/>
            <a:ext cx="3630495" cy="1338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Forma libre"/>
          <p:cNvSpPr/>
          <p:nvPr/>
        </p:nvSpPr>
        <p:spPr>
          <a:xfrm>
            <a:off x="-36512" y="0"/>
            <a:ext cx="919442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48000">
                <a:srgbClr val="FF6600">
                  <a:lumMod val="87000"/>
                  <a:lumOff val="13000"/>
                </a:srgbClr>
              </a:gs>
              <a:gs pos="13000">
                <a:srgbClr val="FCD78E">
                  <a:lumMod val="56000"/>
                  <a:lumOff val="44000"/>
                </a:srgbClr>
              </a:gs>
              <a:gs pos="29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23005" y="5717007"/>
            <a:ext cx="919442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48000">
                <a:srgbClr val="FF6600">
                  <a:lumMod val="87000"/>
                  <a:lumOff val="13000"/>
                </a:srgbClr>
              </a:gs>
              <a:gs pos="13000">
                <a:srgbClr val="FCD78E">
                  <a:lumMod val="56000"/>
                  <a:lumOff val="44000"/>
                </a:srgbClr>
              </a:gs>
              <a:gs pos="29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Diapositiva2.JPG"/>
          <p:cNvPicPr>
            <a:picLocks noGrp="1" noChangeAspect="1"/>
          </p:cNvPicPr>
          <p:nvPr isPhoto="1"/>
        </p:nvPicPr>
        <p:blipFill>
          <a:blip r:embed="rId6" cstate="email">
            <a:duotone>
              <a:prstClr val="black"/>
              <a:schemeClr val="accent6">
                <a:tint val="45000"/>
                <a:satMod val="400000"/>
              </a:schemeClr>
            </a:duotone>
            <a:lum contrast="20000"/>
            <a:extLst>
              <a:ext uri="{BEBA8EAE-BF5A-486C-A8C5-ECC9F3942E4B}">
                <a14:imgProps xmlns:a14="http://schemas.microsoft.com/office/drawing/2010/main">
                  <a14:imgLayer r:embed="rId7">
                    <a14:imgEffect>
                      <a14:colorTemperature colorTemp="11500"/>
                    </a14:imgEffect>
                    <a14:imgEffect>
                      <a14:brightnessContrast bright="-20000" contrast="40000"/>
                    </a14:imgEffect>
                  </a14:imgLayer>
                </a14:imgProps>
              </a:ext>
            </a:extLst>
          </a:blip>
          <a:srcRect/>
          <a:stretch>
            <a:fillRect/>
          </a:stretch>
        </p:blipFill>
        <p:spPr>
          <a:xfrm>
            <a:off x="8048624" y="6367268"/>
            <a:ext cx="892635" cy="327157"/>
          </a:xfrm>
          <a:prstGeom prst="rect">
            <a:avLst/>
          </a:prstGeom>
          <a:noFill/>
          <a:ln>
            <a:noFill/>
          </a:ln>
          <a:scene3d>
            <a:camera prst="orthographicFront"/>
            <a:lightRig rig="threePt" dir="t"/>
          </a:scene3d>
          <a:sp3d>
            <a:bevelT w="139700" prst="cross"/>
          </a:sp3d>
        </p:spPr>
      </p:pic>
      <p:pic>
        <p:nvPicPr>
          <p:cNvPr id="12" name="Picture 2"/>
          <p:cNvPicPr>
            <a:picLocks noChangeAspect="1" noChangeArrowheads="1"/>
          </p:cNvPicPr>
          <p:nvPr/>
        </p:nvPicPr>
        <p:blipFill rotWithShape="1">
          <a:blip r:embed="rId8" cstate="email"/>
          <a:srcRect b="-6918"/>
          <a:stretch/>
        </p:blipFill>
        <p:spPr bwMode="auto">
          <a:xfrm>
            <a:off x="8110188" y="6405633"/>
            <a:ext cx="712470" cy="280058"/>
          </a:xfrm>
          <a:prstGeom prst="rect">
            <a:avLst/>
          </a:prstGeom>
          <a:noFill/>
          <a:ln w="9525">
            <a:noFill/>
            <a:miter lim="800000"/>
            <a:headEnd/>
            <a:tailEnd/>
          </a:ln>
        </p:spPr>
      </p:pic>
    </p:spTree>
    <p:extLst>
      <p:ext uri="{BB962C8B-B14F-4D97-AF65-F5344CB8AC3E}">
        <p14:creationId xmlns:p14="http://schemas.microsoft.com/office/powerpoint/2010/main" val="339282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email">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email">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email">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email">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email">
            <a:extLst>
              <a:ext uri="{28A0092B-C50C-407E-A947-70E740481C1C}">
                <a14:useLocalDpi xmlns:a14="http://schemas.microsoft.com/office/drawing/2010/main" val="0"/>
              </a:ext>
            </a:extLst>
          </a:blip>
          <a:srcRect/>
          <a:stretch>
            <a:fillRect/>
          </a:stretch>
        </p:blipFill>
        <p:spPr bwMode="auto">
          <a:xfrm rot="-1506012">
            <a:off x="4114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1351</TotalTime>
  <Words>1790</Words>
  <Application>Microsoft Office PowerPoint</Application>
  <PresentationFormat>Presentación en pantalla (4:3)</PresentationFormat>
  <Paragraphs>92</Paragraphs>
  <Slides>18</Slides>
  <Notes>0</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20</cp:revision>
  <dcterms:created xsi:type="dcterms:W3CDTF">2015-10-24T22:21:48Z</dcterms:created>
  <dcterms:modified xsi:type="dcterms:W3CDTF">2015-10-27T14:54:44Z</dcterms:modified>
</cp:coreProperties>
</file>