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257" r:id="rId3"/>
    <p:sldId id="258" r:id="rId4"/>
    <p:sldId id="259" r:id="rId5"/>
    <p:sldId id="260" r:id="rId6"/>
    <p:sldId id="261" r:id="rId7"/>
    <p:sldId id="262" r:id="rId8"/>
    <p:sldId id="282"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0" r:id="rId22"/>
    <p:sldId id="281" r:id="rId23"/>
    <p:sldId id="276" r:id="rId24"/>
    <p:sldId id="279" r:id="rId25"/>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gH9BVvetyiY4mLwKZEY6+A==" hashData="GD+DL99oe/BVoD2pvBJhCBfMBy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7" d="100"/>
          <a:sy n="87" d="100"/>
        </p:scale>
        <p:origin x="-564" y="-82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ECF9F2-E88D-409B-AB63-5CBF3999016E}" type="datetimeFigureOut">
              <a:rPr lang="es-ES" smtClean="0"/>
              <a:t>26/10/2017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DC188D-1CAA-4DB3-AC5C-0E4CDA6B3CA2}" type="slidenum">
              <a:rPr lang="es-ES" smtClean="0"/>
              <a:t>‹Nº›</a:t>
            </a:fld>
            <a:endParaRPr lang="es-ES"/>
          </a:p>
        </p:txBody>
      </p:sp>
    </p:spTree>
    <p:extLst>
      <p:ext uri="{BB962C8B-B14F-4D97-AF65-F5344CB8AC3E}">
        <p14:creationId xmlns:p14="http://schemas.microsoft.com/office/powerpoint/2010/main" val="1934438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C5D1C079-448D-4E0B-85AC-39BF0164FCB0}" type="slidenum">
              <a:rPr lang="es-ES" smtClean="0"/>
              <a:t>22</a:t>
            </a:fld>
            <a:endParaRPr lang="es-ES"/>
          </a:p>
        </p:txBody>
      </p:sp>
    </p:spTree>
    <p:extLst>
      <p:ext uri="{BB962C8B-B14F-4D97-AF65-F5344CB8AC3E}">
        <p14:creationId xmlns:p14="http://schemas.microsoft.com/office/powerpoint/2010/main" val="1009063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1987611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25982422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713975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1618431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959448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1893469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1685863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577043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4288921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2642824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E9028CF-A4E4-40A9-8964-AE0B81982EA0}" type="datetimeFigureOut">
              <a:rPr lang="es-ES" smtClean="0"/>
              <a:t>26/10/2017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66CECF8-45E0-45A8-8484-3E7C2BA65CA2}" type="slidenum">
              <a:rPr lang="es-ES" smtClean="0"/>
              <a:t>‹Nº›</a:t>
            </a:fld>
            <a:endParaRPr lang="es-ES"/>
          </a:p>
        </p:txBody>
      </p:sp>
    </p:spTree>
    <p:extLst>
      <p:ext uri="{BB962C8B-B14F-4D97-AF65-F5344CB8AC3E}">
        <p14:creationId xmlns:p14="http://schemas.microsoft.com/office/powerpoint/2010/main" val="1244761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702516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E9028CF-A4E4-40A9-8964-AE0B81982EA0}" type="datetimeFigureOut">
              <a:rPr lang="es-ES" smtClean="0"/>
              <a:t>26/10/2017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66CECF8-45E0-45A8-8484-3E7C2BA65CA2}" type="slidenum">
              <a:rPr lang="es-ES" smtClean="0"/>
              <a:t>‹Nº›</a:t>
            </a:fld>
            <a:endParaRPr lang="es-ES"/>
          </a:p>
        </p:txBody>
      </p:sp>
    </p:spTree>
    <p:extLst>
      <p:ext uri="{BB962C8B-B14F-4D97-AF65-F5344CB8AC3E}">
        <p14:creationId xmlns:p14="http://schemas.microsoft.com/office/powerpoint/2010/main" val="36395034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hyperlink" Target="https://www.youtube.com/watch?v=-aZaYKJHja8" TargetMode="Externa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4.png"/><Relationship Id="rId18" Type="http://schemas.openxmlformats.org/officeDocument/2006/relationships/image" Target="../media/image3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0.png"/><Relationship Id="rId11" Type="http://schemas.openxmlformats.org/officeDocument/2006/relationships/image" Target="../media/image33.png"/><Relationship Id="rId5" Type="http://schemas.openxmlformats.org/officeDocument/2006/relationships/hyperlink" Target="http://www.mispps.com/" TargetMode="External"/><Relationship Id="rId15" Type="http://schemas.openxmlformats.org/officeDocument/2006/relationships/image" Target="../media/image35.png"/><Relationship Id="rId10" Type="http://schemas.openxmlformats.org/officeDocument/2006/relationships/hyperlink" Target="https://www.facebook.com/mispps" TargetMode="External"/><Relationship Id="rId4" Type="http://schemas.openxmlformats.org/officeDocument/2006/relationships/image" Target="../media/image29.png"/><Relationship Id="rId9" Type="http://schemas.openxmlformats.org/officeDocument/2006/relationships/image" Target="../media/image3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288" y="13726"/>
            <a:ext cx="9144000" cy="5129774"/>
          </a:xfrm>
          <a:prstGeom prst="rect">
            <a:avLst/>
          </a:prstGeom>
          <a:noFill/>
          <a:ln>
            <a:noFill/>
          </a:ln>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67494"/>
            <a:ext cx="4340225"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50800">
              <a:extrusionClr>
                <a:schemeClr val="accent5">
                  <a:lumMod val="50000"/>
                </a:schemeClr>
              </a:extrusionClr>
            </a:sp3d>
          </a:bodyPr>
          <a:lstStyle/>
          <a:p>
            <a:pPr algn="ctr">
              <a:defRPr/>
            </a:pPr>
            <a:r>
              <a:rPr lang="es-ES" sz="7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tx1">
                    <a:lumMod val="85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tx1">
                    <a:lumMod val="85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tx1">
                  <a:lumMod val="85000"/>
                </a:schemeClr>
              </a:solidFill>
              <a:latin typeface="Arial Black" panose="020B0A04020102020204" pitchFamily="34" charset="0"/>
              <a:ea typeface="Adobe Gothic Std B" pitchFamily="34" charset="-128"/>
              <a:cs typeface="Aharoni" pitchFamily="2" charset="-79"/>
            </a:endParaRPr>
          </a:p>
        </p:txBody>
      </p:sp>
    </p:spTree>
    <p:extLst>
      <p:ext uri="{BB962C8B-B14F-4D97-AF65-F5344CB8AC3E}">
        <p14:creationId xmlns:p14="http://schemas.microsoft.com/office/powerpoint/2010/main" val="274516651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ALELUYA wav.wav"/>
          </p:stSnd>
        </p:sndAc>
      </p:transition>
    </mc:Choice>
    <mc:Fallback xmlns="">
      <p:transition spd="slow">
        <p:sndAc>
          <p:stSnd loop="1">
            <p:snd r:embed="rId5" name="ALELUYA wav.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88000" y="3744000"/>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“Estoy sorprendido de que existan cristianos celebrando Halloween”, dice ex brujo John Ramírez que practicó la brujería por muchos años y hoy, como un ministro del Evangelio, alerta sobre los peligros de Halloween.</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16330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3579862"/>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chemeClr val="bg1"/>
                </a:solidFill>
                <a:latin typeface="Arial Black" panose="020B0A04020102020204" pitchFamily="34" charset="0"/>
              </a:rPr>
              <a:t>En </a:t>
            </a:r>
            <a:r>
              <a:rPr lang="es-ES" b="1" dirty="0">
                <a:solidFill>
                  <a:schemeClr val="bg1"/>
                </a:solidFill>
                <a:latin typeface="Arial Black" panose="020B0A04020102020204" pitchFamily="34" charset="0"/>
              </a:rPr>
              <a:t>el mes de octubre, las celebraciones de Halloween </a:t>
            </a:r>
            <a:r>
              <a:rPr lang="es-ES" b="1" dirty="0" smtClean="0">
                <a:solidFill>
                  <a:schemeClr val="bg1"/>
                </a:solidFill>
                <a:latin typeface="Arial Black" panose="020B0A04020102020204" pitchFamily="34" charset="0"/>
              </a:rPr>
              <a:t>empiezan </a:t>
            </a:r>
            <a:r>
              <a:rPr lang="es-ES" b="1" dirty="0">
                <a:solidFill>
                  <a:schemeClr val="bg1"/>
                </a:solidFill>
                <a:latin typeface="Arial Black" panose="020B0A04020102020204" pitchFamily="34" charset="0"/>
              </a:rPr>
              <a:t>a llenar escuelas, empresas, hogares e incluso algunas iglesias y esto ha sido motivo de alegría para los líderes satanistas, como es el caso del fundador de la I</a:t>
            </a:r>
            <a:r>
              <a:rPr lang="es-ES" b="1" dirty="0" smtClean="0">
                <a:solidFill>
                  <a:schemeClr val="bg1"/>
                </a:solidFill>
                <a:latin typeface="Arial Black" panose="020B0A04020102020204" pitchFamily="34" charset="0"/>
              </a:rPr>
              <a:t>glesia </a:t>
            </a:r>
            <a:r>
              <a:rPr lang="es-ES" b="1" dirty="0">
                <a:solidFill>
                  <a:schemeClr val="bg1"/>
                </a:solidFill>
                <a:latin typeface="Arial Black" panose="020B0A04020102020204" pitchFamily="34" charset="0"/>
              </a:rPr>
              <a:t>de S</a:t>
            </a:r>
            <a:r>
              <a:rPr lang="es-ES" b="1" dirty="0" smtClean="0">
                <a:solidFill>
                  <a:schemeClr val="bg1"/>
                </a:solidFill>
                <a:latin typeface="Arial Black" panose="020B0A04020102020204" pitchFamily="34" charset="0"/>
              </a:rPr>
              <a:t>atanás</a:t>
            </a:r>
            <a:r>
              <a:rPr lang="es-ES" b="1" dirty="0">
                <a:solidFill>
                  <a:schemeClr val="bg1"/>
                </a:solidFill>
                <a:latin typeface="Arial Black" panose="020B0A04020102020204" pitchFamily="34" charset="0"/>
              </a:rPr>
              <a:t>, </a:t>
            </a:r>
            <a:r>
              <a:rPr lang="es-ES" b="1" dirty="0" smtClean="0">
                <a:solidFill>
                  <a:schemeClr val="bg1"/>
                </a:solidFill>
                <a:latin typeface="Arial Black" panose="020B0A04020102020204" pitchFamily="34" charset="0"/>
              </a:rPr>
              <a:t>Antón </a:t>
            </a:r>
            <a:r>
              <a:rPr lang="es-ES" b="1" dirty="0" err="1" smtClean="0">
                <a:solidFill>
                  <a:schemeClr val="bg1"/>
                </a:solidFill>
                <a:latin typeface="Arial Black" panose="020B0A04020102020204" pitchFamily="34" charset="0"/>
              </a:rPr>
              <a:t>LaVey</a:t>
            </a:r>
            <a:r>
              <a:rPr lang="es-ES" b="1" dirty="0">
                <a:solidFill>
                  <a:schemeClr val="bg1"/>
                </a:solidFill>
                <a:latin typeface="Arial Black" panose="020B0A04020102020204" pitchFamily="34" charset="0"/>
              </a:rPr>
              <a:t>.</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772864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3939902"/>
            <a:ext cx="8606790" cy="900246"/>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b="1" dirty="0" smtClean="0">
                <a:solidFill>
                  <a:schemeClr val="bg1"/>
                </a:solidFill>
                <a:latin typeface="Arial Black" panose="020B0A04020102020204" pitchFamily="34" charset="0"/>
              </a:rPr>
              <a:t>“Estoy feliz de que los padres cristianos dejen a sus hijos adorar al diablo al menos una noche al año. Bienvenido a Halloween”, declaró el satanista en una ocasión. </a:t>
            </a:r>
            <a:endParaRPr lang="es-PE" b="1" dirty="0">
              <a:solidFill>
                <a:schemeClr val="bg1"/>
              </a:solidFill>
              <a:latin typeface="Arial Black" panose="020B0A04020102020204" pitchFamily="34" charset="0"/>
            </a:endParaRPr>
          </a:p>
        </p:txBody>
      </p:sp>
      <p:sp>
        <p:nvSpPr>
          <p:cNvPr id="4" name="CuadroTexto 1"/>
          <p:cNvSpPr txBox="1"/>
          <p:nvPr/>
        </p:nvSpPr>
        <p:spPr>
          <a:xfrm>
            <a:off x="2699792" y="2931790"/>
            <a:ext cx="3744416" cy="684803"/>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sz="2000" b="1" dirty="0" smtClean="0">
                <a:solidFill>
                  <a:schemeClr val="bg1"/>
                </a:solidFill>
                <a:latin typeface="Freestyle Script" panose="030804020302050B0404" pitchFamily="66" charset="0"/>
                <a:ea typeface="Adobe Gothic Std B" pitchFamily="34" charset="-128"/>
              </a:rPr>
              <a:t>Antón </a:t>
            </a:r>
            <a:r>
              <a:rPr lang="es-ES" sz="2000" b="1" dirty="0" err="1" smtClean="0">
                <a:solidFill>
                  <a:schemeClr val="bg1"/>
                </a:solidFill>
                <a:latin typeface="Freestyle Script" panose="030804020302050B0404" pitchFamily="66" charset="0"/>
                <a:ea typeface="Adobe Gothic Std B" pitchFamily="34" charset="-128"/>
              </a:rPr>
              <a:t>LaVey</a:t>
            </a:r>
            <a:r>
              <a:rPr lang="es-ES" sz="2000" b="1" dirty="0" smtClean="0">
                <a:solidFill>
                  <a:schemeClr val="bg1"/>
                </a:solidFill>
                <a:latin typeface="Freestyle Script" panose="030804020302050B0404" pitchFamily="66" charset="0"/>
                <a:ea typeface="Adobe Gothic Std B" pitchFamily="34" charset="-128"/>
              </a:rPr>
              <a:t>, fundador de la </a:t>
            </a:r>
          </a:p>
          <a:p>
            <a:pPr algn="ctr"/>
            <a:r>
              <a:rPr lang="es-ES" sz="2000" b="1" dirty="0" smtClean="0">
                <a:solidFill>
                  <a:schemeClr val="bg1"/>
                </a:solidFill>
                <a:latin typeface="Freestyle Script" panose="030804020302050B0404" pitchFamily="66" charset="0"/>
                <a:ea typeface="Adobe Gothic Std B" pitchFamily="34" charset="-128"/>
              </a:rPr>
              <a:t>Iglesia de Satanás</a:t>
            </a:r>
            <a:endParaRPr lang="es-PE" sz="2000" b="1" dirty="0">
              <a:solidFill>
                <a:schemeClr val="bg1"/>
              </a:solidFill>
              <a:latin typeface="Freestyle Script" panose="030804020302050B0404" pitchFamily="66" charset="0"/>
              <a:ea typeface="Adobe Gothic Std B" pitchFamily="34" charset="-128"/>
            </a:endParaRPr>
          </a:p>
        </p:txBody>
      </p:sp>
    </p:spTree>
    <p:extLst>
      <p:ext uri="{BB962C8B-B14F-4D97-AF65-F5344CB8AC3E}">
        <p14:creationId xmlns:p14="http://schemas.microsoft.com/office/powerpoint/2010/main" val="402217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t="468" b="468"/>
          <a:stretch/>
        </p:blipFill>
        <p:spPr>
          <a:xfrm>
            <a:off x="0" y="7998"/>
            <a:ext cx="9144000" cy="5135502"/>
          </a:xfrm>
          <a:prstGeom prst="rect">
            <a:avLst/>
          </a:prstGeom>
          <a:noFill/>
          <a:ln>
            <a:noFill/>
          </a:ln>
        </p:spPr>
      </p:pic>
      <p:sp>
        <p:nvSpPr>
          <p:cNvPr id="3" name="CuadroTexto 1"/>
          <p:cNvSpPr txBox="1"/>
          <p:nvPr/>
        </p:nvSpPr>
        <p:spPr>
          <a:xfrm>
            <a:off x="251520" y="3435846"/>
            <a:ext cx="8606790" cy="157735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sz="1600" b="1" dirty="0" smtClean="0">
                <a:solidFill>
                  <a:schemeClr val="bg1"/>
                </a:solidFill>
                <a:latin typeface="Arial Black" panose="020B0A04020102020204" pitchFamily="34" charset="0"/>
              </a:rPr>
              <a:t>Estamos empeñados en apresurarnos para honrar al diablo de muchas maneras, no vemos ningún mal en Halloween, porque pensamos que es divertido, pintamos nuestros rostros, usamos nuestras fantasías inocentes, incluso las iglesias quedan decoradas con calabazas para Halloween. son como dar la licencia del demonio, diciendo: ‘Aquí está mi iglesia, usted puede tener eso’, agregó el líder satanista”.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25833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6856" y="0"/>
            <a:ext cx="9144000" cy="5143500"/>
          </a:xfrm>
          <a:prstGeom prst="rect">
            <a:avLst/>
          </a:prstGeom>
          <a:noFill/>
          <a:ln>
            <a:noFill/>
          </a:ln>
        </p:spPr>
      </p:pic>
      <p:sp>
        <p:nvSpPr>
          <p:cNvPr id="3" name="CuadroTexto 1"/>
          <p:cNvSpPr txBox="1"/>
          <p:nvPr/>
        </p:nvSpPr>
        <p:spPr>
          <a:xfrm>
            <a:off x="251520" y="3651870"/>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chemeClr val="bg1"/>
                </a:solidFill>
                <a:latin typeface="Arial Black" panose="020B0A04020102020204" pitchFamily="34" charset="0"/>
              </a:rPr>
              <a:t>La declaración del satanista </a:t>
            </a:r>
            <a:r>
              <a:rPr lang="es-ES" b="1" dirty="0" err="1" smtClean="0">
                <a:solidFill>
                  <a:schemeClr val="bg1"/>
                </a:solidFill>
                <a:latin typeface="Arial Black" panose="020B0A04020102020204" pitchFamily="34" charset="0"/>
              </a:rPr>
              <a:t>Lavey</a:t>
            </a:r>
            <a:r>
              <a:rPr lang="es-ES" b="1" dirty="0" smtClean="0">
                <a:solidFill>
                  <a:schemeClr val="bg1"/>
                </a:solidFill>
                <a:latin typeface="Arial Black" panose="020B0A04020102020204" pitchFamily="34" charset="0"/>
              </a:rPr>
              <a:t> fue citada por el evangelista y ex asistente de John Ramírez  en un artículo para el sitio ‘</a:t>
            </a:r>
            <a:r>
              <a:rPr lang="es-ES" b="1" dirty="0" err="1" smtClean="0">
                <a:solidFill>
                  <a:schemeClr val="bg1"/>
                </a:solidFill>
                <a:latin typeface="Arial Black" panose="020B0A04020102020204" pitchFamily="34" charset="0"/>
              </a:rPr>
              <a:t>Charisma</a:t>
            </a:r>
            <a:r>
              <a:rPr lang="es-ES" b="1" dirty="0" smtClean="0">
                <a:solidFill>
                  <a:schemeClr val="bg1"/>
                </a:solidFill>
                <a:latin typeface="Arial Black" panose="020B0A04020102020204" pitchFamily="34" charset="0"/>
              </a:rPr>
              <a:t> News’, con el fin de advertir a los cristianos que Halloween no es una fiesta tan inocente como muchos imaginan.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53842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X BRUJO SORPRENDIDO DE QUE CRISTIANOS CELEBREN HALLOWEENNNNN"/>
          <p:cNvPicPr>
            <a:picLocks noGrp="1" noChangeAspect="1"/>
          </p:cNvPicPr>
          <p:nvPr isPhoto="1"/>
        </p:nvPicPr>
        <p:blipFill rotWithShape="1">
          <a:blip r:embed="rId2">
            <a:lum/>
            <a:extLst>
              <a:ext uri="{28A0092B-C50C-407E-A947-70E740481C1C}">
                <a14:useLocalDpi xmlns:a14="http://schemas.microsoft.com/office/drawing/2010/main" val="0"/>
              </a:ext>
            </a:extLst>
          </a:blip>
          <a:srcRect t="738" b="738"/>
          <a:stretch/>
        </p:blipFill>
        <p:spPr>
          <a:xfrm>
            <a:off x="0" y="-34939"/>
            <a:ext cx="9144000" cy="5178439"/>
          </a:xfrm>
          <a:prstGeom prst="rect">
            <a:avLst/>
          </a:prstGeom>
          <a:noFill/>
          <a:ln>
            <a:noFill/>
          </a:ln>
        </p:spPr>
      </p:pic>
      <p:sp>
        <p:nvSpPr>
          <p:cNvPr id="3" name="CuadroTexto 1"/>
          <p:cNvSpPr txBox="1"/>
          <p:nvPr/>
        </p:nvSpPr>
        <p:spPr>
          <a:xfrm>
            <a:off x="179512" y="2988000"/>
            <a:ext cx="8856984" cy="210057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sz="1600" b="1" dirty="0" smtClean="0">
                <a:solidFill>
                  <a:schemeClr val="bg1"/>
                </a:solidFill>
                <a:latin typeface="Arial Black" panose="020B0A04020102020204" pitchFamily="34" charset="0"/>
              </a:rPr>
              <a:t>“Cuando celebramos Halloween pensamos que como ‘no estamos realizando rituales demoníacos’ o ‘sacrificios humanos’, todavía estamos en condiciones seguras, pero usted sabía que tan pronto como usted se viste con una fantasía de ‘Halloween’ o pintándose para ello, está haciendo una invitación al diablo, porque al hacerlo, usted y su familia se dedican a celebrar el día de fiesta del diablo. Usted acaba de hacer un pacto con el enemigo, y usted ya está sacrificando a sus hijos espiritualmente y cambiando su identidad, cuando los viste de esa manera”, advirtió Ramírez</a:t>
            </a:r>
            <a:r>
              <a:rPr lang="es-ES" b="1" dirty="0" smtClean="0">
                <a:solidFill>
                  <a:schemeClr val="bg1"/>
                </a:solidFill>
                <a:latin typeface="Arial Black" panose="020B0A04020102020204" pitchFamily="34" charset="0"/>
              </a:rPr>
              <a:t>.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54125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401" b="401"/>
          <a:stretch/>
        </p:blipFill>
        <p:spPr>
          <a:xfrm>
            <a:off x="0" y="1126"/>
            <a:ext cx="9144000" cy="5142374"/>
          </a:xfrm>
          <a:prstGeom prst="rect">
            <a:avLst/>
          </a:prstGeom>
          <a:noFill/>
          <a:ln>
            <a:noFill/>
          </a:ln>
        </p:spPr>
      </p:pic>
      <p:sp>
        <p:nvSpPr>
          <p:cNvPr id="3" name="CuadroTexto 1"/>
          <p:cNvSpPr txBox="1"/>
          <p:nvPr/>
        </p:nvSpPr>
        <p:spPr>
          <a:xfrm>
            <a:off x="251520" y="3939902"/>
            <a:ext cx="8606790" cy="900246"/>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chemeClr val="bg1"/>
                </a:solidFill>
                <a:latin typeface="Arial Black" panose="020B0A04020102020204" pitchFamily="34" charset="0"/>
              </a:rPr>
              <a:t>El pastor John Ramírez todavía recuerda la época que actuaba como brujo y afirma que en aquellos tiempos siempre valoró Halloween…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34227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3003798"/>
            <a:ext cx="8606790" cy="2069797"/>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sz="1600" b="1" dirty="0" smtClean="0">
                <a:solidFill>
                  <a:schemeClr val="bg1"/>
                </a:solidFill>
                <a:latin typeface="Arial Black" panose="020B0A04020102020204" pitchFamily="34" charset="0"/>
              </a:rPr>
              <a:t>“Cuando éramos adoradores del diablo, Halloween fue muy especial para nosotros y esperábamos celebrarlo porque conocíamos las implicaciones y el poder de las tinieblas detrás de aquella noche, es muy diferente de todas las otras noches en el mundo de la brujería. la importancia de Halloween para los satanistas es como preguntar a un cristiano: ‘¿Cuán importante es el viernes santo y el domingo de la resurrección para usted?’, Halloween tiene mucho peso e importancia para aquellos que habitan en el lado de la oscuridad”, contó.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81160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rotWithShape="1">
          <a:blip r:embed="rId2">
            <a:lum/>
            <a:extLst>
              <a:ext uri="{28A0092B-C50C-407E-A947-70E740481C1C}">
                <a14:useLocalDpi xmlns:a14="http://schemas.microsoft.com/office/drawing/2010/main" val="0"/>
              </a:ext>
            </a:extLst>
          </a:blip>
          <a:srcRect t="236" b="236"/>
          <a:stretch/>
        </p:blipFill>
        <p:spPr>
          <a:xfrm>
            <a:off x="0" y="-16026"/>
            <a:ext cx="9144000" cy="5159526"/>
          </a:xfrm>
          <a:prstGeom prst="rect">
            <a:avLst/>
          </a:prstGeom>
          <a:noFill/>
          <a:ln>
            <a:noFill/>
          </a:ln>
        </p:spPr>
      </p:pic>
      <p:sp>
        <p:nvSpPr>
          <p:cNvPr id="3" name="CuadroTexto 1"/>
          <p:cNvSpPr txBox="1"/>
          <p:nvPr/>
        </p:nvSpPr>
        <p:spPr>
          <a:xfrm>
            <a:off x="251520" y="3435846"/>
            <a:ext cx="8606790" cy="157735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sz="1600" b="1" dirty="0" smtClean="0">
                <a:solidFill>
                  <a:schemeClr val="bg1"/>
                </a:solidFill>
                <a:latin typeface="Arial Black" panose="020B0A04020102020204" pitchFamily="34" charset="0"/>
              </a:rPr>
              <a:t>“Recuerdo los días que precedían a Halloween. Nosotros, los adoradores del diablo, recibíamos nuestras instrucciones del mundo demoníaco sobre lo que debía hacerse y sabíamos que sería una larga noche. Yo dormía todo el día para descansar y estar listo para la medianoche, para que yo pudiera liberar el infierno en el mundo hasta las primeras horas de la mañana siguiente”, agregó.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74152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10296" y="12550"/>
            <a:ext cx="9144000" cy="5130950"/>
          </a:xfrm>
          <a:prstGeom prst="rect">
            <a:avLst/>
          </a:prstGeom>
          <a:noFill/>
          <a:ln>
            <a:noFill/>
          </a:ln>
        </p:spPr>
      </p:pic>
      <p:sp>
        <p:nvSpPr>
          <p:cNvPr id="3" name="CuadroTexto 1"/>
          <p:cNvSpPr txBox="1"/>
          <p:nvPr/>
        </p:nvSpPr>
        <p:spPr>
          <a:xfrm>
            <a:off x="251520" y="3651870"/>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chemeClr val="bg1"/>
                </a:solidFill>
                <a:latin typeface="Arial Black" panose="020B0A04020102020204" pitchFamily="34" charset="0"/>
              </a:rPr>
              <a:t>Ramírez explicó que muchas iglesias que celebran Halloween cambian el nombre de la festividad en el intento de “amenizar” el escándalo que podría causar entre las personas, pero advirtió que esto no tiene validez si la intención sigue siendo la misma.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168866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10270"/>
            <a:ext cx="9144000" cy="5133230"/>
          </a:xfrm>
          <a:prstGeom prst="rect">
            <a:avLst/>
          </a:prstGeom>
          <a:noFill/>
          <a:ln>
            <a:noFill/>
          </a:ln>
        </p:spPr>
      </p:pic>
      <p:sp>
        <p:nvSpPr>
          <p:cNvPr id="3" name="CuadroTexto 1"/>
          <p:cNvSpPr txBox="1"/>
          <p:nvPr/>
        </p:nvSpPr>
        <p:spPr>
          <a:xfrm>
            <a:off x="251520" y="3384000"/>
            <a:ext cx="8606790" cy="1823576"/>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sz="1600" b="1" dirty="0" smtClean="0">
                <a:solidFill>
                  <a:schemeClr val="bg1"/>
                </a:solidFill>
                <a:latin typeface="Arial Black" panose="020B0A04020102020204" pitchFamily="34" charset="0"/>
              </a:rPr>
              <a:t>“Algunas iglesias retiran la palabra ‘Halloween’ y en vez de eso la llaman ‘cosecha’, pero sus miembros continúan vistiendo con fantasías, dando dulces y balanceando manzanas. Esto entristece mi corazón. Este intento de ‘alejar’ este ‘día de fiesta’ no está adelantando en nada”, explicó.</a:t>
            </a:r>
          </a:p>
          <a:p>
            <a:pPr algn="ctr"/>
            <a:r>
              <a:rPr lang="es-ES" sz="1600" b="1" dirty="0">
                <a:solidFill>
                  <a:schemeClr val="bg1"/>
                </a:solidFill>
                <a:latin typeface="Arial Black" panose="020B0A04020102020204" pitchFamily="34" charset="0"/>
              </a:rPr>
              <a:t>Ramírez </a:t>
            </a:r>
            <a:r>
              <a:rPr lang="es-ES" sz="1600" b="1" dirty="0" smtClean="0">
                <a:solidFill>
                  <a:schemeClr val="bg1"/>
                </a:solidFill>
                <a:latin typeface="Arial Black" panose="020B0A04020102020204" pitchFamily="34" charset="0"/>
              </a:rPr>
              <a:t>aun </a:t>
            </a:r>
            <a:r>
              <a:rPr lang="es-ES" sz="1600" b="1" dirty="0">
                <a:solidFill>
                  <a:schemeClr val="bg1"/>
                </a:solidFill>
                <a:latin typeface="Arial Black" panose="020B0A04020102020204" pitchFamily="34" charset="0"/>
              </a:rPr>
              <a:t>rechazó la justificación de iglesias que alegan celebrar la “cosecha” (Halloween disfrazado) con una finalidad “</a:t>
            </a:r>
            <a:r>
              <a:rPr lang="es-ES" sz="1600" b="1" dirty="0" smtClean="0">
                <a:solidFill>
                  <a:schemeClr val="bg1"/>
                </a:solidFill>
                <a:latin typeface="Arial Black" panose="020B0A04020102020204" pitchFamily="34" charset="0"/>
              </a:rPr>
              <a:t>evangelista</a:t>
            </a:r>
            <a:r>
              <a:rPr lang="es-ES" sz="1600" b="1" dirty="0">
                <a:solidFill>
                  <a:schemeClr val="bg1"/>
                </a:solidFill>
                <a:latin typeface="Arial Black" panose="020B0A04020102020204" pitchFamily="34" charset="0"/>
              </a:rPr>
              <a:t>”. </a:t>
            </a:r>
          </a:p>
          <a:p>
            <a:pPr algn="ctr"/>
            <a:r>
              <a:rPr lang="es-ES" sz="1600" b="1" dirty="0" smtClean="0">
                <a:solidFill>
                  <a:schemeClr val="bg1"/>
                </a:solidFill>
                <a:latin typeface="Arial Black" panose="020B0A04020102020204" pitchFamily="34" charset="0"/>
              </a:rPr>
              <a:t>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807537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1126"/>
            <a:ext cx="9144000" cy="5142374"/>
          </a:xfrm>
          <a:prstGeom prst="rect">
            <a:avLst/>
          </a:prstGeom>
          <a:noFill/>
          <a:ln>
            <a:noFill/>
          </a:ln>
        </p:spPr>
      </p:pic>
      <p:sp>
        <p:nvSpPr>
          <p:cNvPr id="3" name="CuadroTexto 1"/>
          <p:cNvSpPr txBox="1"/>
          <p:nvPr/>
        </p:nvSpPr>
        <p:spPr>
          <a:xfrm>
            <a:off x="251520" y="343584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b="1" dirty="0" smtClean="0">
                <a:solidFill>
                  <a:schemeClr val="bg1"/>
                </a:solidFill>
                <a:latin typeface="Arial Black" panose="020B0A04020102020204" pitchFamily="34" charset="0"/>
              </a:rPr>
              <a:t>“Si estas iglesias están tratando de usar ciertas celebraciones seculares para fines evangélicos, para ganar almas, aquí está mi propuesta como pastor: yo promovería una noche de cine bíblico con palomitas y refrescos para niños y adultos e invitar a amigos y familiares no cristianos”, dijo.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11823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14"/>
            <a:ext cx="9144000" cy="5132086"/>
          </a:xfrm>
          <a:prstGeom prst="rect">
            <a:avLst/>
          </a:prstGeom>
          <a:noFill/>
          <a:ln>
            <a:noFill/>
          </a:ln>
        </p:spPr>
      </p:pic>
      <p:sp>
        <p:nvSpPr>
          <p:cNvPr id="3" name="CuadroTexto 1"/>
          <p:cNvSpPr txBox="1"/>
          <p:nvPr/>
        </p:nvSpPr>
        <p:spPr>
          <a:xfrm>
            <a:off x="323528" y="3219822"/>
            <a:ext cx="8606790" cy="1792798"/>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sz="1600" b="1" dirty="0" smtClean="0">
                <a:solidFill>
                  <a:srgbClr val="002060"/>
                </a:solidFill>
                <a:latin typeface="Arial Black" panose="020B0A04020102020204" pitchFamily="34" charset="0"/>
              </a:rPr>
              <a:t> “Mi intención con este evento sería exponer el origen y los peligros de Halloween, después transformarla en una gran noche de cine, con una pequeña enseñanza de la Palabra de Dios sobre Su amor y la obra acabada de la cruz, después de la película. Finalmente, yo haría un llamamiento a quien quisiera entregarse a Jesús y haría aquella noche aún más especial para que todos se acordaran de ella”, afirmó. “La única cosecha que debemos celebrar es la cosecha de almas”. </a:t>
            </a:r>
            <a:endParaRPr lang="es-PE" sz="16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73040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51520" y="3651870"/>
            <a:ext cx="8606790" cy="1300356"/>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sz="1600" b="1" dirty="0" smtClean="0">
                <a:solidFill>
                  <a:schemeClr val="bg1"/>
                </a:solidFill>
                <a:latin typeface="Arial Black" panose="020B0A04020102020204" pitchFamily="34" charset="0"/>
              </a:rPr>
              <a:t>Para muchos que celebran Halloween, esta celebración se realiza hasta el primer día de noviembre, que también es conocido como el Día de Todos los Santos, que precede al Día de los Finados, pero según Ramírez “no hay nada de santo en eso, ya que hacen culto a la muerte mediante ritos </a:t>
            </a:r>
            <a:r>
              <a:rPr lang="es-ES" sz="1600" b="1" dirty="0">
                <a:solidFill>
                  <a:schemeClr val="bg1"/>
                </a:solidFill>
                <a:latin typeface="Arial Black" panose="020B0A04020102020204" pitchFamily="34" charset="0"/>
              </a:rPr>
              <a:t>i</a:t>
            </a:r>
            <a:r>
              <a:rPr lang="es-ES" sz="1600" b="1" dirty="0" smtClean="0">
                <a:solidFill>
                  <a:schemeClr val="bg1"/>
                </a:solidFill>
                <a:latin typeface="Arial Black" panose="020B0A04020102020204" pitchFamily="34" charset="0"/>
              </a:rPr>
              <a:t>dolátricos de carácter  demoníaco”.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254705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CuadroTexto 1"/>
          <p:cNvSpPr txBox="1"/>
          <p:nvPr/>
        </p:nvSpPr>
        <p:spPr>
          <a:xfrm>
            <a:off x="288000" y="3291830"/>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b="1" dirty="0" smtClean="0">
                <a:solidFill>
                  <a:schemeClr val="bg1"/>
                </a:solidFill>
                <a:latin typeface="Arial Black" panose="020B0A04020102020204" pitchFamily="34" charset="0"/>
              </a:rPr>
              <a:t>“Estoy sorprendido por la forma en que el mundo abraza este día de fiesta, porque el Día de Todos los Santos es engañoso, tenemos una imagen en nuestras mentes que parece sagrado, pero no hay nada inocente sobre eso. Este día de fiesta se practica en todo el mundo América del Sur y Central y partes distantes del mundo, e incluso en Estados Unidos”, contó.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82407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7982"/>
            <a:ext cx="9144000" cy="5135518"/>
          </a:xfrm>
          <a:prstGeom prst="rect">
            <a:avLst/>
          </a:prstGeom>
          <a:noFill/>
          <a:ln>
            <a:noFill/>
          </a:ln>
        </p:spPr>
      </p:pic>
      <p:sp>
        <p:nvSpPr>
          <p:cNvPr id="3" name="CuadroTexto 1"/>
          <p:cNvSpPr txBox="1"/>
          <p:nvPr/>
        </p:nvSpPr>
        <p:spPr>
          <a:xfrm>
            <a:off x="251520" y="3867894"/>
            <a:ext cx="8606790" cy="900246"/>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Pero ¿cómo es posible combatir esa oscuridad como mensajeros de las buenas nuevas de Jesús? La pregunta contundente fue respondida por Ramírez al final de su artículo.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716100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rotWithShape="1">
          <a:blip r:embed="rId2">
            <a:lum/>
            <a:extLst>
              <a:ext uri="{28A0092B-C50C-407E-A947-70E740481C1C}">
                <a14:useLocalDpi xmlns:a14="http://schemas.microsoft.com/office/drawing/2010/main" val="0"/>
              </a:ext>
            </a:extLst>
          </a:blip>
          <a:srcRect t="413" b="413"/>
          <a:stretch/>
        </p:blipFill>
        <p:spPr>
          <a:xfrm>
            <a:off x="0" y="2270"/>
            <a:ext cx="9144000" cy="5141230"/>
          </a:xfrm>
          <a:prstGeom prst="rect">
            <a:avLst/>
          </a:prstGeom>
          <a:noFill/>
          <a:ln>
            <a:noFill/>
          </a:ln>
        </p:spPr>
      </p:pic>
      <p:sp>
        <p:nvSpPr>
          <p:cNvPr id="3" name="CuadroTexto 1"/>
          <p:cNvSpPr txBox="1"/>
          <p:nvPr/>
        </p:nvSpPr>
        <p:spPr>
          <a:xfrm>
            <a:off x="252000" y="3651870"/>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“En la Biblia, cuando el Señor llama a aquellos que le han sido fieles ‘santos’, este término significa que fuimos santificados por la sangre de Jesucristo y por la obra de la cruz, estamos separados para las buenas obras y para glorificar a Dios”, recordó el pastor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4736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9134"/>
            <a:ext cx="9144000" cy="5134366"/>
          </a:xfrm>
          <a:prstGeom prst="rect">
            <a:avLst/>
          </a:prstGeom>
          <a:noFill/>
          <a:ln>
            <a:noFill/>
          </a:ln>
        </p:spPr>
      </p:pic>
      <p:sp>
        <p:nvSpPr>
          <p:cNvPr id="3" name="CuadroTexto 1"/>
          <p:cNvSpPr txBox="1"/>
          <p:nvPr/>
        </p:nvSpPr>
        <p:spPr>
          <a:xfrm>
            <a:off x="251520" y="3240000"/>
            <a:ext cx="8606790" cy="1823576"/>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40000"/>
                  <a:lumOff val="60000"/>
                </a:schemeClr>
              </a:extrusionClr>
            </a:sp3d>
          </a:bodyPr>
          <a:lstStyle/>
          <a:p>
            <a:pPr algn="ctr"/>
            <a:r>
              <a:rPr lang="es-ES" b="1" dirty="0" smtClean="0">
                <a:solidFill>
                  <a:srgbClr val="002060"/>
                </a:solidFill>
                <a:latin typeface="Arial Black" panose="020B0A04020102020204" pitchFamily="34" charset="0"/>
              </a:rPr>
              <a:t> </a:t>
            </a:r>
            <a:r>
              <a:rPr lang="es-ES" sz="1600" b="1" dirty="0" smtClean="0">
                <a:solidFill>
                  <a:schemeClr val="bg1"/>
                </a:solidFill>
                <a:latin typeface="Arial Black" panose="020B0A04020102020204" pitchFamily="34" charset="0"/>
              </a:rPr>
              <a:t>“Como ministro, yo usaría el Día de Todos los Santos para voltear la mesa sobre el diablo y para celebrar mi salvación y la salvación de mi familia y seres queridos. Yo lo usaría como una oportunidad evangelista en mi iglesia para traer a personas no creyentes para escuchar testimonios de la bondad de Dios y cómo Él puede transformar sus vidas también, y esa noche daría al diablo una gran derrota en el nombre de Jesús, porque muchas almas serían salvas", finalizó. </a:t>
            </a: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4166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X BRUJO SORPRENDIDO DE QUE CRISTIANOS CELEBREN HALLOWEENNNNN"/>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10286"/>
            <a:ext cx="9144000" cy="514350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83518"/>
            <a:ext cx="7572003" cy="4096302"/>
          </a:xfrm>
          <a:prstGeom prst="rect">
            <a:avLst/>
          </a:prstGeom>
          <a:noFill/>
          <a:ln>
            <a:noFill/>
          </a:ln>
          <a:effectLst>
            <a:outerShdw dist="127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6341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755576" y="4515966"/>
            <a:ext cx="7632848" cy="561678"/>
          </a:xfrm>
          <a:prstGeom prst="rect">
            <a:avLst/>
          </a:prstGeom>
          <a:noFill/>
        </p:spPr>
        <p:txBody>
          <a:bodyPr wrap="square" lIns="68565" tIns="34283" rIns="68565" bIns="34283" rtlCol="0">
            <a:spAutoFit/>
            <a:scene3d>
              <a:camera prst="obliqueBottomLeft"/>
              <a:lightRig rig="threePt" dir="t"/>
            </a:scene3d>
            <a:sp3d extrusionH="69850" contourW="6350">
              <a:extrusionClr>
                <a:srgbClr val="0060A8"/>
              </a:extrusionClr>
              <a:contourClr>
                <a:srgbClr val="0070C0"/>
              </a:contour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1C4B58"/>
                  </a:outerShdw>
                </a:effectLst>
                <a:latin typeface="Hobo Std" pitchFamily="34" charset="0"/>
              </a:rPr>
              <a:t>A continuación les </a:t>
            </a: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1C4B58"/>
                  </a:outerShdw>
                </a:effectLst>
                <a:latin typeface="Hobo Std" pitchFamily="34" charset="0"/>
              </a:rPr>
              <a:t>compartimos un vídeo donde el ex satanista John Ramírez explica más ampliamente el tema que hemos abordado.</a:t>
            </a: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471" t="17995" r="14108" b="24362"/>
          <a:stretch/>
        </p:blipFill>
        <p:spPr bwMode="auto">
          <a:xfrm>
            <a:off x="2123728" y="671296"/>
            <a:ext cx="1944216" cy="1144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5791" t="14020" r="5712" b="24267"/>
          <a:stretch/>
        </p:blipFill>
        <p:spPr bwMode="auto">
          <a:xfrm>
            <a:off x="2987824" y="3507854"/>
            <a:ext cx="3168352" cy="731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6778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2067694"/>
            <a:ext cx="4185252" cy="350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Rectángulo"/>
          <p:cNvSpPr/>
          <p:nvPr/>
        </p:nvSpPr>
        <p:spPr>
          <a:xfrm>
            <a:off x="5004048" y="1635646"/>
            <a:ext cx="3528392" cy="1146468"/>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1400" dirty="0" err="1"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Youtube</a:t>
            </a:r>
            <a:r>
              <a:rPr lang="es-ES" sz="14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ofrece la opción de reproducir los vídeos en varias velocidades, las cuales aparecerán  al pulsar en la</a:t>
            </a:r>
          </a:p>
          <a:p>
            <a:pPr algn="ctr" fontAlgn="auto">
              <a:spcBef>
                <a:spcPts val="0"/>
              </a:spcBef>
              <a:spcAft>
                <a:spcPts val="0"/>
              </a:spcAft>
              <a:defRPr/>
            </a:pPr>
            <a:r>
              <a:rPr lang="es-ES" sz="14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 rueda que les indicamos. </a:t>
            </a:r>
            <a:endParaRPr lang="es-ES" sz="12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5" name="4 Pentágono"/>
          <p:cNvSpPr/>
          <p:nvPr/>
        </p:nvSpPr>
        <p:spPr>
          <a:xfrm>
            <a:off x="7740002" y="4788001"/>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100" b="1" dirty="0">
                <a:gradFill>
                  <a:gsLst>
                    <a:gs pos="417">
                      <a:srgbClr val="00B0F0"/>
                    </a:gs>
                    <a:gs pos="43000">
                      <a:srgbClr val="00B0F0">
                        <a:lumMod val="86000"/>
                      </a:srgbClr>
                    </a:gs>
                    <a:gs pos="99000">
                      <a:srgbClr val="007CBB">
                        <a:lumMod val="72000"/>
                      </a:srgbClr>
                    </a:gs>
                  </a:gsLst>
                  <a:lin ang="5400000" scaled="0"/>
                </a:gradFill>
              </a:rPr>
              <a:t>Clic para </a:t>
            </a:r>
            <a:r>
              <a:rPr lang="es-ES" sz="11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1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p:cNvSpPr/>
          <p:nvPr/>
        </p:nvSpPr>
        <p:spPr>
          <a:xfrm>
            <a:off x="683568" y="483518"/>
            <a:ext cx="7704856" cy="1054135"/>
          </a:xfrm>
          <a:prstGeom prst="rect">
            <a:avLst/>
          </a:prstGeom>
        </p:spPr>
        <p:txBody>
          <a:bodyPr wrap="square" lIns="68580" tIns="34290" rIns="68580" bIns="34290">
            <a:spAutoFit/>
            <a:scene3d>
              <a:camera prst="obliqueBottomLeft"/>
              <a:lightRig rig="threePt" dir="t"/>
            </a:scene3d>
            <a:sp3d extrusionH="4445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de </a:t>
            </a: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35:17 minutos donde el ex satanista John Ramírez relata su experiencia con Satanás y su posterior conversión a Jesucristo.</a:t>
            </a:r>
          </a:p>
          <a:p>
            <a:pPr algn="ctr" fontAlgn="auto">
              <a:spcBef>
                <a:spcPts val="0"/>
              </a:spcBef>
              <a:spcAft>
                <a:spcPts val="0"/>
              </a:spcAft>
              <a:defRPr/>
            </a:pPr>
            <a:r>
              <a:rPr lang="es-ES" sz="1600"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La reproducción va muy rápida, por lo que les sugerimos que ajusten más lenta la velocidad a 0.75, de la siguiente forma:  </a:t>
            </a:r>
            <a:endParaRPr lang="es-ES" sz="1400"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1008000" y="3312000"/>
            <a:ext cx="3384376" cy="869469"/>
          </a:xfrm>
          <a:prstGeom prst="rect">
            <a:avLst/>
          </a:prstGeom>
        </p:spPr>
        <p:txBody>
          <a:bodyPr wrap="square" lIns="68580" tIns="34290" rIns="68580" bIns="34290">
            <a:spAutoFit/>
            <a:scene3d>
              <a:camera prst="obliqueBottomLeft"/>
              <a:lightRig rig="threePt" dir="t"/>
            </a:scene3d>
            <a:sp3d extrusionH="50800">
              <a:extrusionClr>
                <a:schemeClr val="tx1"/>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48000"/>
                    </a:srgbClr>
                  </a:gs>
                  <a:gs pos="99000">
                    <a:srgbClr val="007CBB">
                      <a:lumMod val="72000"/>
                    </a:srgbClr>
                  </a:gs>
                </a:gsLst>
                <a:lin ang="5400000" scaled="0"/>
              </a:gradFill>
              <a:latin typeface="Arial Black" panose="020B0A04020102020204" pitchFamily="34" charset="0"/>
            </a:endParaRPr>
          </a:p>
        </p:txBody>
      </p:sp>
      <p:cxnSp>
        <p:nvCxnSpPr>
          <p:cNvPr id="8" name="7 Conector recto de flecha"/>
          <p:cNvCxnSpPr/>
          <p:nvPr/>
        </p:nvCxnSpPr>
        <p:spPr>
          <a:xfrm flipH="1">
            <a:off x="4355976" y="1779662"/>
            <a:ext cx="1008112" cy="432048"/>
          </a:xfrm>
          <a:prstGeom prst="straightConnector1">
            <a:avLst/>
          </a:prstGeom>
          <a:ln w="15875">
            <a:solidFill>
              <a:schemeClr val="tx1"/>
            </a:solidFill>
            <a:tailEnd type="arrow"/>
          </a:ln>
          <a:effectLst>
            <a:outerShdw blurRad="63500" dist="50800" dir="5400000" algn="ctr" rotWithShape="0">
              <a:schemeClr val="accent5">
                <a:lumMod val="50000"/>
              </a:schemeClr>
            </a:outerShdw>
          </a:effectLst>
        </p:spPr>
        <p:style>
          <a:lnRef idx="1">
            <a:schemeClr val="accent1"/>
          </a:lnRef>
          <a:fillRef idx="0">
            <a:schemeClr val="accent1"/>
          </a:fillRef>
          <a:effectRef idx="0">
            <a:schemeClr val="accent1"/>
          </a:effectRef>
          <a:fontRef idx="minor">
            <a:schemeClr val="tx1"/>
          </a:fontRef>
        </p:style>
      </p:cxnSp>
      <p:pic>
        <p:nvPicPr>
          <p:cNvPr id="12" name="Picture 3">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68144" y="3003798"/>
            <a:ext cx="1656184" cy="1651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7305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800" fill="hold"/>
                                        <p:tgtEl>
                                          <p:spTgt spid="6"/>
                                        </p:tgtEl>
                                        <p:attrNameLst>
                                          <p:attrName>ppt_w</p:attrName>
                                        </p:attrNameLst>
                                      </p:cBhvr>
                                      <p:tavLst>
                                        <p:tav tm="0">
                                          <p:val>
                                            <p:fltVal val="0"/>
                                          </p:val>
                                        </p:tav>
                                        <p:tav tm="100000">
                                          <p:val>
                                            <p:strVal val="#ppt_w"/>
                                          </p:val>
                                        </p:tav>
                                      </p:tavLst>
                                    </p:anim>
                                    <p:anim calcmode="lin" valueType="num">
                                      <p:cBhvr>
                                        <p:cTn id="8" dur="18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1800" fill="hold"/>
                                        <p:tgtEl>
                                          <p:spTgt spid="19"/>
                                        </p:tgtEl>
                                        <p:attrNameLst>
                                          <p:attrName>ppt_w</p:attrName>
                                        </p:attrNameLst>
                                      </p:cBhvr>
                                      <p:tavLst>
                                        <p:tav tm="0">
                                          <p:val>
                                            <p:fltVal val="0"/>
                                          </p:val>
                                        </p:tav>
                                        <p:tav tm="100000">
                                          <p:val>
                                            <p:strVal val="#ppt_w"/>
                                          </p:val>
                                        </p:tav>
                                      </p:tavLst>
                                    </p:anim>
                                    <p:anim calcmode="lin" valueType="num">
                                      <p:cBhvr>
                                        <p:cTn id="16" dur="18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362</TotalTime>
  <Words>1273</Words>
  <Application>Microsoft Office PowerPoint</Application>
  <PresentationFormat>Presentación en pantalla (16:9)</PresentationFormat>
  <Paragraphs>36</Paragraphs>
  <Slides>23</Slides>
  <Notes>1</Notes>
  <HiddenSlides>0</HiddenSlides>
  <MMClips>1</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17</cp:revision>
  <dcterms:created xsi:type="dcterms:W3CDTF">2017-10-24T16:39:30Z</dcterms:created>
  <dcterms:modified xsi:type="dcterms:W3CDTF">2017-10-26T00:09:35Z</dcterms:modified>
</cp:coreProperties>
</file>