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377" r:id="rId3"/>
    <p:sldId id="395" r:id="rId4"/>
    <p:sldId id="437" r:id="rId5"/>
    <p:sldId id="438" r:id="rId6"/>
    <p:sldId id="439" r:id="rId7"/>
    <p:sldId id="440" r:id="rId8"/>
    <p:sldId id="380" r:id="rId9"/>
    <p:sldId id="442" r:id="rId10"/>
    <p:sldId id="443" r:id="rId11"/>
    <p:sldId id="444" r:id="rId12"/>
    <p:sldId id="445" r:id="rId13"/>
    <p:sldId id="446" r:id="rId14"/>
    <p:sldId id="449" r:id="rId15"/>
    <p:sldId id="466" r:id="rId16"/>
    <p:sldId id="447" r:id="rId17"/>
    <p:sldId id="450" r:id="rId18"/>
    <p:sldId id="451" r:id="rId19"/>
    <p:sldId id="452" r:id="rId20"/>
    <p:sldId id="453" r:id="rId21"/>
    <p:sldId id="454" r:id="rId22"/>
    <p:sldId id="455" r:id="rId23"/>
    <p:sldId id="456" r:id="rId24"/>
    <p:sldId id="457" r:id="rId25"/>
    <p:sldId id="458" r:id="rId26"/>
    <p:sldId id="459" r:id="rId27"/>
    <p:sldId id="460" r:id="rId28"/>
    <p:sldId id="461" r:id="rId29"/>
    <p:sldId id="462" r:id="rId30"/>
    <p:sldId id="463" r:id="rId31"/>
    <p:sldId id="464" r:id="rId32"/>
    <p:sldId id="382" r:id="rId33"/>
    <p:sldId id="448" r:id="rId34"/>
    <p:sldId id="467" r:id="rId35"/>
    <p:sldId id="468" r:id="rId36"/>
    <p:sldId id="469" r:id="rId37"/>
    <p:sldId id="470" r:id="rId38"/>
    <p:sldId id="471" r:id="rId39"/>
    <p:sldId id="472" r:id="rId40"/>
    <p:sldId id="435" r:id="rId41"/>
    <p:sldId id="474" r:id="rId42"/>
    <p:sldId id="475" r:id="rId43"/>
    <p:sldId id="378" r:id="rId44"/>
    <p:sldId id="476" r:id="rId45"/>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ce9WBvYpFnqkIhBzyzWwg" hashData="ew+FUkJrHAw2YOg7XIrhRyxhG0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80" d="100"/>
        <a:sy n="8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06/01/2017</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06/01/2017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06/01/2017</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gif"/><Relationship Id="rId2" Type="http://schemas.openxmlformats.org/officeDocument/2006/relationships/hyperlink" Target="http://www.google.es/url?sa=i&amp;rct=j&amp;q=&amp;esrc=s&amp;source=images&amp;cd=&amp;cad=rja&amp;uact=8&amp;ved=0ahUKEwi159usqK3RAhXMBBoKHWcVANUQjRwIBw&amp;url=http%3A%2F%2Fwww.elmejorahorro.com%2Fcategory%2Frebajas%2F&amp;psig=AFQjCNGDUDwU3e1Jt2_sQUodshv5wBC-Cw&amp;ust=1483785072729007" TargetMode="External"/><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3.gif"/><Relationship Id="rId4" Type="http://schemas.openxmlformats.org/officeDocument/2006/relationships/image" Target="../media/image10.gif"/></Relationships>
</file>

<file path=ppt/slides/_rels/slide43.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5.png"/><Relationship Id="rId18" Type="http://schemas.openxmlformats.org/officeDocument/2006/relationships/image" Target="../media/image58.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1.png"/><Relationship Id="rId11" Type="http://schemas.openxmlformats.org/officeDocument/2006/relationships/image" Target="../media/image54.png"/><Relationship Id="rId5" Type="http://schemas.openxmlformats.org/officeDocument/2006/relationships/hyperlink" Target="http://www.mispps.com/" TargetMode="External"/><Relationship Id="rId15" Type="http://schemas.openxmlformats.org/officeDocument/2006/relationships/image" Target="../media/image56.png"/><Relationship Id="rId10" Type="http://schemas.openxmlformats.org/officeDocument/2006/relationships/hyperlink" Target="https://www.facebook.com/mispps" TargetMode="External"/><Relationship Id="rId4" Type="http://schemas.openxmlformats.org/officeDocument/2006/relationships/image" Target="../media/image50.png"/><Relationship Id="rId9" Type="http://schemas.openxmlformats.org/officeDocument/2006/relationships/image" Target="../media/image5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Resultado de imagen de rebajas curiosidades"/>
          <p:cNvPicPr>
            <a:picLocks noChangeAspect="1" noChangeArrowheads="1"/>
          </p:cNvPicPr>
          <p:nvPr/>
        </p:nvPicPr>
        <p:blipFill>
          <a:blip r:embed="rId3"/>
          <a:srcRect/>
          <a:stretch>
            <a:fillRect/>
          </a:stretch>
        </p:blipFill>
        <p:spPr bwMode="auto">
          <a:xfrm>
            <a:off x="0" y="0"/>
            <a:ext cx="10930014" cy="7500990"/>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48617" y="1458896"/>
            <a:ext cx="8215370"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Comienzan  las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4000">
    <p:comb/>
    <p:sndAc>
      <p:stSnd>
        <p:snd r:embed="rId2" name="Shadows-Pretty-Wom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par>
                          <p:cTn id="22" fill="hold">
                            <p:stCondLst>
                              <p:cond delay="5000"/>
                            </p:stCondLst>
                            <p:childTnLst>
                              <p:par>
                                <p:cTn id="23" presetID="17" presetClass="entr" presetSubtype="10" fill="hold" nodeType="afterEffect">
                                  <p:stCondLst>
                                    <p:cond delay="0"/>
                                  </p:stCondLst>
                                  <p:childTnLst>
                                    <p:set>
                                      <p:cBhvr>
                                        <p:cTn id="24" dur="1" fill="hold">
                                          <p:stCondLst>
                                            <p:cond delay="0"/>
                                          </p:stCondLst>
                                        </p:cTn>
                                        <p:tgtEl>
                                          <p:spTgt spid="47106"/>
                                        </p:tgtEl>
                                        <p:attrNameLst>
                                          <p:attrName>style.visibility</p:attrName>
                                        </p:attrNameLst>
                                      </p:cBhvr>
                                      <p:to>
                                        <p:strVal val="visible"/>
                                      </p:to>
                                    </p:set>
                                    <p:anim calcmode="lin" valueType="num">
                                      <p:cBhvr>
                                        <p:cTn id="25" dur="5000" fill="hold"/>
                                        <p:tgtEl>
                                          <p:spTgt spid="47106"/>
                                        </p:tgtEl>
                                        <p:attrNameLst>
                                          <p:attrName>ppt_w</p:attrName>
                                        </p:attrNameLst>
                                      </p:cBhvr>
                                      <p:tavLst>
                                        <p:tav tm="0">
                                          <p:val>
                                            <p:fltVal val="0"/>
                                          </p:val>
                                        </p:tav>
                                        <p:tav tm="100000">
                                          <p:val>
                                            <p:strVal val="#ppt_w"/>
                                          </p:val>
                                        </p:tav>
                                      </p:tavLst>
                                    </p:anim>
                                    <p:anim calcmode="lin" valueType="num">
                                      <p:cBhvr>
                                        <p:cTn id="26" dur="5000" fill="hold"/>
                                        <p:tgtEl>
                                          <p:spTgt spid="4710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Resultado de imagen de ANECDOTAS DE LAS REBAJAS"/>
          <p:cNvPicPr>
            <a:picLocks noChangeAspect="1" noChangeArrowheads="1"/>
          </p:cNvPicPr>
          <p:nvPr/>
        </p:nvPicPr>
        <p:blipFill>
          <a:blip r:embed="rId2"/>
          <a:srcRect/>
          <a:stretch>
            <a:fillRect/>
          </a:stretch>
        </p:blipFill>
        <p:spPr bwMode="auto">
          <a:xfrm>
            <a:off x="0" y="-1"/>
            <a:ext cx="11269663" cy="7632701"/>
          </a:xfrm>
          <a:prstGeom prst="rect">
            <a:avLst/>
          </a:prstGeom>
          <a:noFill/>
        </p:spPr>
      </p:pic>
      <p:sp>
        <p:nvSpPr>
          <p:cNvPr id="5" name="4 Triángulo isósceles"/>
          <p:cNvSpPr/>
          <p:nvPr/>
        </p:nvSpPr>
        <p:spPr>
          <a:xfrm>
            <a:off x="0" y="0"/>
            <a:ext cx="1551535" cy="76327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isósceles"/>
          <p:cNvSpPr/>
          <p:nvPr/>
        </p:nvSpPr>
        <p:spPr>
          <a:xfrm>
            <a:off x="1551537" y="0"/>
            <a:ext cx="1598491" cy="7632700"/>
          </a:xfrm>
          <a:prstGeom prst="triangle">
            <a:avLst/>
          </a:prstGeom>
          <a:solidFill>
            <a:schemeClr val="accent6">
              <a:lumMod val="75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Triángulo isósceles"/>
          <p:cNvSpPr/>
          <p:nvPr/>
        </p:nvSpPr>
        <p:spPr>
          <a:xfrm>
            <a:off x="3150028" y="0"/>
            <a:ext cx="1596536" cy="76327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isósceles"/>
          <p:cNvSpPr/>
          <p:nvPr/>
        </p:nvSpPr>
        <p:spPr>
          <a:xfrm>
            <a:off x="4746564" y="0"/>
            <a:ext cx="1598492" cy="7632700"/>
          </a:xfrm>
          <a:prstGeom prst="triangle">
            <a:avLst/>
          </a:prstGeom>
          <a:solidFill>
            <a:schemeClr val="accent6">
              <a:lumMod val="75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isósceles"/>
          <p:cNvSpPr/>
          <p:nvPr/>
        </p:nvSpPr>
        <p:spPr>
          <a:xfrm>
            <a:off x="6345056" y="0"/>
            <a:ext cx="1672840" cy="76327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isósceles"/>
          <p:cNvSpPr/>
          <p:nvPr/>
        </p:nvSpPr>
        <p:spPr>
          <a:xfrm>
            <a:off x="8031593" y="0"/>
            <a:ext cx="1686536" cy="7632700"/>
          </a:xfrm>
          <a:prstGeom prst="triangle">
            <a:avLst/>
          </a:prstGeom>
          <a:solidFill>
            <a:schemeClr val="accent6">
              <a:lumMod val="75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isósceles"/>
          <p:cNvSpPr/>
          <p:nvPr/>
        </p:nvSpPr>
        <p:spPr>
          <a:xfrm>
            <a:off x="9718129" y="0"/>
            <a:ext cx="1551534" cy="7632700"/>
          </a:xfrm>
          <a:prstGeom prst="triangle">
            <a:avLst/>
          </a:prstGeom>
          <a:solidFill>
            <a:srgbClr val="FF0000"/>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1+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5000"/>
                                        <p:tgtEl>
                                          <p:spTgt spid="7"/>
                                        </p:tgtEl>
                                        <p:attrNameLst>
                                          <p:attrName>ppt_x</p:attrName>
                                        </p:attrNameLst>
                                      </p:cBhvr>
                                      <p:tavLst>
                                        <p:tav tm="0">
                                          <p:val>
                                            <p:strVal val="ppt_x"/>
                                          </p:val>
                                        </p:tav>
                                        <p:tav tm="100000">
                                          <p:val>
                                            <p:strVal val="ppt_x"/>
                                          </p:val>
                                        </p:tav>
                                      </p:tavLst>
                                    </p:anim>
                                    <p:anim calcmode="lin" valueType="num">
                                      <p:cBhvr additive="base">
                                        <p:cTn id="21" dur="5000"/>
                                        <p:tgtEl>
                                          <p:spTgt spid="7"/>
                                        </p:tgtEl>
                                        <p:attrNameLst>
                                          <p:attrName>ppt_y</p:attrName>
                                        </p:attrNameLst>
                                      </p:cBhvr>
                                      <p:tavLst>
                                        <p:tav tm="0">
                                          <p:val>
                                            <p:strVal val="ppt_y"/>
                                          </p:val>
                                        </p:tav>
                                        <p:tav tm="100000">
                                          <p:val>
                                            <p:strVal val="1+ppt_h/2"/>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ppt_x"/>
                                          </p:val>
                                        </p:tav>
                                      </p:tavLst>
                                    </p:anim>
                                    <p:anim calcmode="lin" valueType="num">
                                      <p:cBhvr additive="base">
                                        <p:cTn id="35" dur="5000"/>
                                        <p:tgtEl>
                                          <p:spTgt spid="9"/>
                                        </p:tgtEl>
                                        <p:attrNameLst>
                                          <p:attrName>ppt_y</p:attrName>
                                        </p:attrNameLst>
                                      </p:cBhvr>
                                      <p:tavLst>
                                        <p:tav tm="0">
                                          <p:val>
                                            <p:strVal val="ppt_y"/>
                                          </p:val>
                                        </p:tav>
                                        <p:tav tm="100000">
                                          <p:val>
                                            <p:strVal val="1+ppt_h/2"/>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ppt_x"/>
                                          </p:val>
                                        </p:tav>
                                      </p:tavLst>
                                    </p:anim>
                                    <p:anim calcmode="lin" valueType="num">
                                      <p:cBhvr additive="base">
                                        <p:cTn id="49" dur="5000"/>
                                        <p:tgtEl>
                                          <p:spTgt spid="11"/>
                                        </p:tgtEl>
                                        <p:attrNameLst>
                                          <p:attrName>ppt_y</p:attrName>
                                        </p:attrNameLst>
                                      </p:cBhvr>
                                      <p:tavLst>
                                        <p:tav tm="0">
                                          <p:val>
                                            <p:strVal val="ppt_y"/>
                                          </p:val>
                                        </p:tav>
                                        <p:tav tm="100000">
                                          <p:val>
                                            <p:strVal val="1+ppt_h/2"/>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par>
                                <p:cTn id="54" presetID="7" presetClass="entr" presetSubtype="1" fill="hold"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additive="base">
                                        <p:cTn id="56" dur="5000" fill="hold"/>
                                        <p:tgtEl>
                                          <p:spTgt spid="13"/>
                                        </p:tgtEl>
                                        <p:attrNameLst>
                                          <p:attrName>ppt_x</p:attrName>
                                        </p:attrNameLst>
                                      </p:cBhvr>
                                      <p:tavLst>
                                        <p:tav tm="0">
                                          <p:val>
                                            <p:strVal val="#ppt_x"/>
                                          </p:val>
                                        </p:tav>
                                        <p:tav tm="100000">
                                          <p:val>
                                            <p:strVal val="#ppt_x"/>
                                          </p:val>
                                        </p:tav>
                                      </p:tavLst>
                                    </p:anim>
                                    <p:anim calcmode="lin" valueType="num">
                                      <p:cBhvr additive="base">
                                        <p:cTn id="57" dur="50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9 secretos que los empleados de Zara nunca te contarán"/>
          <p:cNvPicPr>
            <a:picLocks noChangeAspect="1" noChangeArrowheads="1" noCrop="1"/>
          </p:cNvPicPr>
          <p:nvPr/>
        </p:nvPicPr>
        <p:blipFill>
          <a:blip r:embed="rId2"/>
          <a:srcRect/>
          <a:stretch>
            <a:fillRect/>
          </a:stretch>
        </p:blipFill>
        <p:spPr bwMode="auto">
          <a:xfrm>
            <a:off x="0" y="0"/>
            <a:ext cx="11445792"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sp>
        <p:nvSpPr>
          <p:cNvPr id="2" name="1 Rectángulo"/>
          <p:cNvSpPr/>
          <p:nvPr/>
        </p:nvSpPr>
        <p:spPr>
          <a:xfrm>
            <a:off x="704319" y="6091252"/>
            <a:ext cx="10213204" cy="1401724"/>
          </a:xfrm>
          <a:prstGeom prst="rect">
            <a:avLst/>
          </a:prstGeom>
        </p:spPr>
        <p:txBody>
          <a:bodyPr wrap="square" lIns="108009" tIns="54004" rIns="108009" bIns="54004">
            <a:spAutoFit/>
          </a:bodyPr>
          <a:lstStyle/>
          <a:p>
            <a:pPr algn="ctr"/>
            <a:r>
              <a:rPr lang="es-ES" sz="2800" b="1" dirty="0">
                <a:latin typeface="Agency FB" pitchFamily="34" charset="0"/>
              </a:rPr>
              <a:t>Si algo aparece en una revista o en algún famoso blog de moda, por mucha prisa que te des lo más probable es que cuando llegues a tu tienda más cercana ya se haya agotado.</a:t>
            </a:r>
          </a:p>
        </p:txBody>
      </p:sp>
      <p:pic>
        <p:nvPicPr>
          <p:cNvPr id="7170" name="Picture 2" descr="19 secretos que los empleados de Zara nunca te contarán"/>
          <p:cNvPicPr>
            <a:picLocks noChangeAspect="1" noChangeArrowheads="1" noCrop="1"/>
          </p:cNvPicPr>
          <p:nvPr/>
        </p:nvPicPr>
        <p:blipFill>
          <a:blip r:embed="rId3"/>
          <a:srcRect/>
          <a:stretch>
            <a:fillRect/>
          </a:stretch>
        </p:blipFill>
        <p:spPr bwMode="auto">
          <a:xfrm>
            <a:off x="1" y="0"/>
            <a:ext cx="11390589" cy="6042570"/>
          </a:xfrm>
          <a:prstGeom prst="rect">
            <a:avLst/>
          </a:prstGeom>
          <a:noFill/>
        </p:spPr>
      </p:pic>
      <p:sp>
        <p:nvSpPr>
          <p:cNvPr id="4" name="3 Rectángulo"/>
          <p:cNvSpPr/>
          <p:nvPr/>
        </p:nvSpPr>
        <p:spPr>
          <a:xfrm>
            <a:off x="352140" y="0"/>
            <a:ext cx="10166300" cy="832338"/>
          </a:xfrm>
          <a:prstGeom prst="rect">
            <a:avLst/>
          </a:prstGeom>
        </p:spPr>
        <p:txBody>
          <a:bodyPr wrap="none" lIns="108009" tIns="54004" rIns="108009" bIns="54004">
            <a:spAutoFit/>
          </a:bodyPr>
          <a:lstStyle/>
          <a:p>
            <a:r>
              <a:rPr lang="es-ES" sz="4700" b="1" cap="all" dirty="0" smtClean="0">
                <a:solidFill>
                  <a:srgbClr val="FFFF00"/>
                </a:solidFill>
              </a:rPr>
              <a:t>“YO LO VI PRIMERO, PEDAZO DE *****”</a:t>
            </a:r>
            <a:endParaRPr lang="es-ES" sz="4700" b="1" cap="all" dirty="0">
              <a:solidFill>
                <a:srgbClr val="FFFF00"/>
              </a:solidFill>
            </a:endParaRPr>
          </a:p>
        </p:txBody>
      </p:sp>
    </p:spTree>
  </p:cSld>
  <p:clrMapOvr>
    <a:masterClrMapping/>
  </p:clrMapOvr>
  <p:transition spd="slow" advTm="2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anecdotas de rebajas"/>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29698" name="Picture 2" descr="19 secretos que los empleados de Zara nunca te contarán"/>
          <p:cNvPicPr>
            <a:picLocks noChangeAspect="1" noChangeArrowheads="1" noCrop="1"/>
          </p:cNvPicPr>
          <p:nvPr/>
        </p:nvPicPr>
        <p:blipFill>
          <a:blip r:embed="rId3"/>
          <a:srcRect/>
          <a:stretch>
            <a:fillRect/>
          </a:stretch>
        </p:blipFill>
        <p:spPr bwMode="auto">
          <a:xfrm>
            <a:off x="880409" y="1669638"/>
            <a:ext cx="9684934" cy="4372932"/>
          </a:xfrm>
          <a:prstGeom prst="rect">
            <a:avLst/>
          </a:prstGeom>
          <a:noFill/>
        </p:spPr>
      </p:pic>
      <p:sp>
        <p:nvSpPr>
          <p:cNvPr id="3" name="2 Rectángulo"/>
          <p:cNvSpPr/>
          <p:nvPr/>
        </p:nvSpPr>
        <p:spPr>
          <a:xfrm>
            <a:off x="880409" y="477021"/>
            <a:ext cx="8892491" cy="970837"/>
          </a:xfrm>
          <a:prstGeom prst="rect">
            <a:avLst/>
          </a:prstGeom>
        </p:spPr>
        <p:txBody>
          <a:bodyPr wrap="square" lIns="108009" tIns="54004" rIns="108009" bIns="54004">
            <a:spAutoFit/>
          </a:bodyPr>
          <a:lstStyle/>
          <a:p>
            <a:pPr algn="ctr"/>
            <a:r>
              <a:rPr lang="es-ES" sz="2800" b="1" dirty="0">
                <a:latin typeface="Agency FB" pitchFamily="34" charset="0"/>
              </a:rPr>
              <a:t>El primer día de rebajas es un tour de </a:t>
            </a:r>
            <a:r>
              <a:rPr lang="es-ES" sz="2800" b="1" dirty="0" err="1">
                <a:latin typeface="Agency FB" pitchFamily="34" charset="0"/>
              </a:rPr>
              <a:t>force</a:t>
            </a:r>
            <a:r>
              <a:rPr lang="es-ES" sz="2800" b="1" dirty="0">
                <a:latin typeface="Agency FB" pitchFamily="34" charset="0"/>
              </a:rPr>
              <a:t> físico y mental para todos los empleados.</a:t>
            </a:r>
          </a:p>
        </p:txBody>
      </p:sp>
      <p:sp>
        <p:nvSpPr>
          <p:cNvPr id="4" name="3 Rectángulo"/>
          <p:cNvSpPr/>
          <p:nvPr/>
        </p:nvSpPr>
        <p:spPr>
          <a:xfrm>
            <a:off x="1056499" y="6440109"/>
            <a:ext cx="8628357" cy="970837"/>
          </a:xfrm>
          <a:prstGeom prst="rect">
            <a:avLst/>
          </a:prstGeom>
        </p:spPr>
        <p:txBody>
          <a:bodyPr wrap="square" lIns="108009" tIns="54004" rIns="108009" bIns="54004">
            <a:spAutoFit/>
          </a:bodyPr>
          <a:lstStyle/>
          <a:p>
            <a:pPr algn="ctr"/>
            <a:r>
              <a:rPr lang="es-ES" sz="2800" b="1" dirty="0">
                <a:latin typeface="Agency FB" pitchFamily="34" charset="0"/>
              </a:rPr>
              <a:t>Disculpa si no puedo atenderte como es debido: estamos demasiado ocupados volviéndonos locos.</a:t>
            </a:r>
          </a:p>
        </p:txBody>
      </p:sp>
    </p:spTree>
  </p:cSld>
  <p:clrMapOvr>
    <a:masterClrMapping/>
  </p:clrMapOvr>
  <p:transition spd="slow" advTm="1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F5D32">
            <a:alpha val="56000"/>
          </a:srgbClr>
        </a:solidFill>
        <a:effectLst/>
      </p:bgPr>
    </p:bg>
    <p:spTree>
      <p:nvGrpSpPr>
        <p:cNvPr id="1" name=""/>
        <p:cNvGrpSpPr/>
        <p:nvPr/>
      </p:nvGrpSpPr>
      <p:grpSpPr>
        <a:xfrm>
          <a:off x="0" y="0"/>
          <a:ext cx="0" cy="0"/>
          <a:chOff x="0" y="0"/>
          <a:chExt cx="0" cy="0"/>
        </a:xfrm>
      </p:grpSpPr>
      <p:pic>
        <p:nvPicPr>
          <p:cNvPr id="13" name="Picture 2" descr="Imagen relacionada"/>
          <p:cNvPicPr>
            <a:picLocks noChangeAspect="1" noChangeArrowheads="1"/>
          </p:cNvPicPr>
          <p:nvPr/>
        </p:nvPicPr>
        <p:blipFill>
          <a:blip r:embed="rId2"/>
          <a:srcRect/>
          <a:stretch>
            <a:fillRect/>
          </a:stretch>
        </p:blipFill>
        <p:spPr bwMode="auto">
          <a:xfrm>
            <a:off x="0" y="0"/>
            <a:ext cx="11475465" cy="7632700"/>
          </a:xfrm>
          <a:prstGeom prst="rect">
            <a:avLst/>
          </a:prstGeom>
          <a:noFill/>
        </p:spPr>
      </p:pic>
      <p:sp>
        <p:nvSpPr>
          <p:cNvPr id="5" name="4 Triángulo rectángulo"/>
          <p:cNvSpPr/>
          <p:nvPr/>
        </p:nvSpPr>
        <p:spPr>
          <a:xfrm>
            <a:off x="1" y="0"/>
            <a:ext cx="11269663" cy="763270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1" y="0"/>
            <a:ext cx="11492747" cy="763270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684641" y="-1"/>
            <a:ext cx="9736536" cy="7022555"/>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224" y="555962"/>
            <a:ext cx="10604439" cy="7076738"/>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419989" y="1034185"/>
            <a:ext cx="9228992" cy="6598515"/>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488" y="1"/>
            <a:ext cx="8749641" cy="648779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62931" y="1571301"/>
            <a:ext cx="8076592" cy="6061399"/>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705741" y="0"/>
            <a:ext cx="7335063" cy="5847026"/>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sp>
        <p:nvSpPr>
          <p:cNvPr id="4" name="3 Rectángulo"/>
          <p:cNvSpPr/>
          <p:nvPr/>
        </p:nvSpPr>
        <p:spPr>
          <a:xfrm>
            <a:off x="0" y="6723418"/>
            <a:ext cx="10565383" cy="909282"/>
          </a:xfrm>
          <a:prstGeom prst="rect">
            <a:avLst/>
          </a:prstGeom>
        </p:spPr>
        <p:txBody>
          <a:bodyPr wrap="square" lIns="108009" tIns="54004" rIns="108009" bIns="54004">
            <a:spAutoFit/>
          </a:bodyPr>
          <a:lstStyle/>
          <a:p>
            <a:pPr algn="ctr"/>
            <a:r>
              <a:rPr lang="es-ES" sz="5200" b="1" dirty="0" smtClean="0">
                <a:latin typeface="Agency FB" pitchFamily="34" charset="0"/>
              </a:rPr>
              <a:t> Algunos Secretos</a:t>
            </a:r>
            <a:endParaRPr lang="es-ES" sz="5200" b="1" dirty="0">
              <a:latin typeface="Agency FB" pitchFamily="34" charset="0"/>
            </a:endParaRPr>
          </a:p>
        </p:txBody>
      </p:sp>
      <p:pic>
        <p:nvPicPr>
          <p:cNvPr id="5" name="Picture 2" descr="Imagen relacionada"/>
          <p:cNvPicPr>
            <a:picLocks noChangeAspect="1" noChangeArrowheads="1"/>
          </p:cNvPicPr>
          <p:nvPr/>
        </p:nvPicPr>
        <p:blipFill>
          <a:blip r:embed="rId3"/>
          <a:srcRect/>
          <a:stretch>
            <a:fillRect/>
          </a:stretch>
        </p:blipFill>
        <p:spPr bwMode="auto">
          <a:xfrm>
            <a:off x="-1" y="0"/>
            <a:ext cx="11269664" cy="6530994"/>
          </a:xfrm>
          <a:prstGeom prst="rect">
            <a:avLst/>
          </a:prstGeom>
          <a:noFill/>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ANECDOTAS DE LAS REBAJAS"/>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sp>
        <p:nvSpPr>
          <p:cNvPr id="2" name="1 Rectángulo"/>
          <p:cNvSpPr/>
          <p:nvPr/>
        </p:nvSpPr>
        <p:spPr>
          <a:xfrm>
            <a:off x="176050" y="6678632"/>
            <a:ext cx="10653428" cy="847727"/>
          </a:xfrm>
          <a:prstGeom prst="rect">
            <a:avLst/>
          </a:prstGeom>
        </p:spPr>
        <p:txBody>
          <a:bodyPr wrap="square" lIns="108009" tIns="54004" rIns="108009" bIns="54004">
            <a:spAutoFit/>
          </a:bodyPr>
          <a:lstStyle/>
          <a:p>
            <a:pPr algn="ctr"/>
            <a:r>
              <a:rPr lang="es-ES" sz="2400" b="1" dirty="0">
                <a:latin typeface="Agency FB" pitchFamily="34" charset="0"/>
              </a:rPr>
              <a:t>Todas las grandes empresas guardan </a:t>
            </a:r>
            <a:r>
              <a:rPr lang="es-ES" sz="2400" b="1" dirty="0" smtClean="0">
                <a:latin typeface="Agency FB" pitchFamily="34" charset="0"/>
              </a:rPr>
              <a:t>secretos. A </a:t>
            </a:r>
            <a:r>
              <a:rPr lang="es-ES" sz="2400" b="1" dirty="0">
                <a:latin typeface="Agency FB" pitchFamily="34" charset="0"/>
              </a:rPr>
              <a:t>continuación te presentamos  </a:t>
            </a:r>
            <a:r>
              <a:rPr lang="es-ES" sz="2400" b="1" dirty="0" smtClean="0">
                <a:latin typeface="Agency FB" pitchFamily="34" charset="0"/>
              </a:rPr>
              <a:t>algunos secretos </a:t>
            </a:r>
            <a:r>
              <a:rPr lang="es-ES" sz="2400" b="1" dirty="0">
                <a:latin typeface="Agency FB" pitchFamily="34" charset="0"/>
              </a:rPr>
              <a:t>contados por sus propios empleados y que muchos de nosotros ignoramos:</a:t>
            </a:r>
          </a:p>
        </p:txBody>
      </p:sp>
      <p:pic>
        <p:nvPicPr>
          <p:cNvPr id="3" name="Picture 2" descr="Imagen relacionada"/>
          <p:cNvPicPr>
            <a:picLocks noChangeAspect="1" noChangeArrowheads="1"/>
          </p:cNvPicPr>
          <p:nvPr/>
        </p:nvPicPr>
        <p:blipFill>
          <a:blip r:embed="rId3"/>
          <a:srcRect/>
          <a:stretch>
            <a:fillRect/>
          </a:stretch>
        </p:blipFill>
        <p:spPr bwMode="auto">
          <a:xfrm>
            <a:off x="-18828" y="0"/>
            <a:ext cx="11288491" cy="6519617"/>
          </a:xfrm>
          <a:prstGeom prst="rect">
            <a:avLst/>
          </a:prstGeom>
          <a:noFill/>
        </p:spPr>
      </p:pic>
    </p:spTree>
  </p:cSld>
  <p:clrMapOvr>
    <a:masterClrMapping/>
  </p:clrMapOvr>
  <p:transition spd="slow" advTm="1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ANECDOTAS DE LAS REBAJAS"/>
          <p:cNvPicPr>
            <a:picLocks noChangeAspect="1" noChangeArrowheads="1"/>
          </p:cNvPicPr>
          <p:nvPr/>
        </p:nvPicPr>
        <p:blipFill>
          <a:blip r:embed="rId2"/>
          <a:srcRect/>
          <a:stretch>
            <a:fillRect/>
          </a:stretch>
        </p:blipFill>
        <p:spPr bwMode="auto">
          <a:xfrm>
            <a:off x="0" y="0"/>
            <a:ext cx="11284893"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5122" name="Picture 2" descr="Por cierto, le persona que está en la caja necesita que un encargado o encargada autorice cualquier devolución o cambio."/>
          <p:cNvPicPr>
            <a:picLocks noChangeAspect="1" noChangeArrowheads="1"/>
          </p:cNvPicPr>
          <p:nvPr/>
        </p:nvPicPr>
        <p:blipFill>
          <a:blip r:embed="rId3"/>
          <a:srcRect/>
          <a:stretch>
            <a:fillRect/>
          </a:stretch>
        </p:blipFill>
        <p:spPr bwMode="auto">
          <a:xfrm>
            <a:off x="-1" y="0"/>
            <a:ext cx="11319996" cy="6281093"/>
          </a:xfrm>
          <a:prstGeom prst="rect">
            <a:avLst/>
          </a:prstGeom>
          <a:noFill/>
        </p:spPr>
      </p:pic>
      <p:sp>
        <p:nvSpPr>
          <p:cNvPr id="3" name="2 Rectángulo"/>
          <p:cNvSpPr/>
          <p:nvPr/>
        </p:nvSpPr>
        <p:spPr>
          <a:xfrm>
            <a:off x="1056499" y="6519617"/>
            <a:ext cx="9156665" cy="970837"/>
          </a:xfrm>
          <a:prstGeom prst="rect">
            <a:avLst/>
          </a:prstGeom>
        </p:spPr>
        <p:txBody>
          <a:bodyPr wrap="square" lIns="108009" tIns="54004" rIns="108009" bIns="54004">
            <a:spAutoFit/>
          </a:bodyPr>
          <a:lstStyle/>
          <a:p>
            <a:pPr algn="ctr"/>
            <a:r>
              <a:rPr lang="es-ES" sz="2800" b="1" dirty="0">
                <a:latin typeface="Agency FB" pitchFamily="34" charset="0"/>
              </a:rPr>
              <a:t> Por cierto, le persona que está en la caja necesita que un encargado o encargada autorice cualquier devolución o cambio.</a:t>
            </a:r>
          </a:p>
        </p:txBody>
      </p:sp>
    </p:spTree>
  </p:cSld>
  <p:clrMapOvr>
    <a:masterClrMapping/>
  </p:clrMapOvr>
  <p:transition spd="slow" advTm="19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Imagen relacionada"/>
          <p:cNvPicPr>
            <a:picLocks noChangeAspect="1" noChangeArrowheads="1"/>
          </p:cNvPicPr>
          <p:nvPr/>
        </p:nvPicPr>
        <p:blipFill>
          <a:blip r:embed="rId2"/>
          <a:srcRect/>
          <a:stretch>
            <a:fillRect/>
          </a:stretch>
        </p:blipFill>
        <p:spPr bwMode="auto">
          <a:xfrm>
            <a:off x="-1" y="0"/>
            <a:ext cx="11456218"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4098" name="Picture 2" descr="19 secretos que los empleados de Zara nunca te contarán"/>
          <p:cNvPicPr>
            <a:picLocks noChangeAspect="1" noChangeArrowheads="1" noCrop="1"/>
          </p:cNvPicPr>
          <p:nvPr/>
        </p:nvPicPr>
        <p:blipFill>
          <a:blip r:embed="rId3"/>
          <a:srcRect/>
          <a:stretch>
            <a:fillRect/>
          </a:stretch>
        </p:blipFill>
        <p:spPr bwMode="auto">
          <a:xfrm>
            <a:off x="704319" y="1590131"/>
            <a:ext cx="9596890" cy="4870492"/>
          </a:xfrm>
          <a:prstGeom prst="rect">
            <a:avLst/>
          </a:prstGeom>
          <a:noFill/>
        </p:spPr>
      </p:pic>
      <p:sp>
        <p:nvSpPr>
          <p:cNvPr id="3" name="2 Rectángulo"/>
          <p:cNvSpPr/>
          <p:nvPr/>
        </p:nvSpPr>
        <p:spPr>
          <a:xfrm>
            <a:off x="1144544" y="1"/>
            <a:ext cx="8892491" cy="1632557"/>
          </a:xfrm>
          <a:prstGeom prst="rect">
            <a:avLst/>
          </a:prstGeom>
        </p:spPr>
        <p:txBody>
          <a:bodyPr wrap="square" lIns="108009" tIns="54004" rIns="108009" bIns="54004">
            <a:spAutoFit/>
          </a:bodyPr>
          <a:lstStyle/>
          <a:p>
            <a:pPr algn="ctr"/>
            <a:r>
              <a:rPr lang="es-ES" sz="3300" b="1" dirty="0">
                <a:latin typeface="Agency FB" pitchFamily="34" charset="0"/>
              </a:rPr>
              <a:t>No se lo digáis a nadie, pero antes de abrir la tienda el primer día de rebajas, el primer turno se da antes una vuelta por el almacén por si hay alguna ganga.</a:t>
            </a:r>
          </a:p>
        </p:txBody>
      </p:sp>
      <p:sp>
        <p:nvSpPr>
          <p:cNvPr id="4" name="3 Rectángulo"/>
          <p:cNvSpPr/>
          <p:nvPr/>
        </p:nvSpPr>
        <p:spPr>
          <a:xfrm>
            <a:off x="792364" y="6570815"/>
            <a:ext cx="9860985" cy="1124725"/>
          </a:xfrm>
          <a:prstGeom prst="rect">
            <a:avLst/>
          </a:prstGeom>
        </p:spPr>
        <p:txBody>
          <a:bodyPr wrap="square" lIns="108009" tIns="54004" rIns="108009" bIns="54004">
            <a:spAutoFit/>
          </a:bodyPr>
          <a:lstStyle/>
          <a:p>
            <a:pPr algn="ctr"/>
            <a:r>
              <a:rPr lang="es-ES" sz="3300" b="1" dirty="0">
                <a:latin typeface="Agency FB" pitchFamily="34" charset="0"/>
              </a:rPr>
              <a:t>Le pide a un superior si puede quedársela y así hay prendas que ya ni siquiera llegan a estar fuera.</a:t>
            </a:r>
          </a:p>
        </p:txBody>
      </p:sp>
    </p:spTree>
  </p:cSld>
  <p:clrMapOvr>
    <a:masterClrMapping/>
  </p:clrMapOvr>
  <p:transition spd="slow" advTm="2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Imagen relacionada"/>
          <p:cNvPicPr>
            <a:picLocks noChangeAspect="1" noChangeArrowheads="1"/>
          </p:cNvPicPr>
          <p:nvPr/>
        </p:nvPicPr>
        <p:blipFill>
          <a:blip r:embed="rId3"/>
          <a:srcRect/>
          <a:stretch>
            <a:fillRect/>
          </a:stretch>
        </p:blipFill>
        <p:spPr bwMode="auto">
          <a:xfrm>
            <a:off x="1" y="0"/>
            <a:ext cx="11392940" cy="7632700"/>
          </a:xfrm>
          <a:prstGeom prst="rect">
            <a:avLst/>
          </a:prstGeom>
          <a:noFill/>
        </p:spPr>
      </p:pic>
    </p:spTree>
  </p:cSld>
  <p:clrMapOvr>
    <a:masterClrMapping/>
  </p:clrMapOvr>
  <p:transition spd="slow" advTm="7000">
    <p:comb/>
    <p:sndAc>
      <p:stSnd>
        <p:snd r:embed="rId2" name="Shadows-The-Stranger.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3074" name="Picture 2" descr="Da igual lo estratégicamente que diseñemos un circuito para que la gente haga una sola fila para pagar, siempre surge una forma creativa de saltárselo."/>
          <p:cNvPicPr>
            <a:picLocks noChangeAspect="1" noChangeArrowheads="1"/>
          </p:cNvPicPr>
          <p:nvPr/>
        </p:nvPicPr>
        <p:blipFill>
          <a:blip r:embed="rId3"/>
          <a:srcRect/>
          <a:stretch>
            <a:fillRect/>
          </a:stretch>
        </p:blipFill>
        <p:spPr bwMode="auto">
          <a:xfrm>
            <a:off x="-1" y="0"/>
            <a:ext cx="7919757" cy="7791742"/>
          </a:xfrm>
          <a:prstGeom prst="rect">
            <a:avLst/>
          </a:prstGeom>
          <a:noFill/>
        </p:spPr>
      </p:pic>
      <p:sp>
        <p:nvSpPr>
          <p:cNvPr id="3" name="2 Rectángulo"/>
          <p:cNvSpPr/>
          <p:nvPr/>
        </p:nvSpPr>
        <p:spPr>
          <a:xfrm>
            <a:off x="8135161" y="1530334"/>
            <a:ext cx="3134502" cy="5649041"/>
          </a:xfrm>
          <a:prstGeom prst="rect">
            <a:avLst/>
          </a:prstGeom>
        </p:spPr>
        <p:txBody>
          <a:bodyPr wrap="square" lIns="108009" tIns="54004" rIns="108009" bIns="54004">
            <a:spAutoFit/>
          </a:bodyPr>
          <a:lstStyle/>
          <a:p>
            <a:pPr algn="ctr"/>
            <a:r>
              <a:rPr lang="es-ES" sz="3600" b="1" dirty="0">
                <a:latin typeface="Agency FB" pitchFamily="34" charset="0"/>
              </a:rPr>
              <a:t>Da igual lo estratégicamente que diseñemos un circuito para que la gente haga una sola fila para pagar, siempre surge una forma creativa de saltárselo.</a:t>
            </a:r>
          </a:p>
        </p:txBody>
      </p:sp>
    </p:spTree>
  </p:cSld>
  <p:clrMapOvr>
    <a:masterClrMapping/>
  </p:clrMapOvr>
  <p:transition spd="slow" advTm="1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ANECDOTAS DE LAS REBAJAS"/>
          <p:cNvPicPr>
            <a:picLocks noChangeAspect="1" noChangeArrowheads="1"/>
          </p:cNvPicPr>
          <p:nvPr/>
        </p:nvPicPr>
        <p:blipFill>
          <a:blip r:embed="rId2"/>
          <a:srcRect/>
          <a:stretch>
            <a:fillRect/>
          </a:stretch>
        </p:blipFill>
        <p:spPr bwMode="auto">
          <a:xfrm>
            <a:off x="0" y="0"/>
            <a:ext cx="11277469"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2050" name="Picture 2" descr="19 secretos que los empleados de Zara nunca te contarán"/>
          <p:cNvPicPr>
            <a:picLocks noChangeAspect="1" noChangeArrowheads="1" noCrop="1"/>
          </p:cNvPicPr>
          <p:nvPr/>
        </p:nvPicPr>
        <p:blipFill>
          <a:blip r:embed="rId3"/>
          <a:srcRect/>
          <a:stretch>
            <a:fillRect/>
          </a:stretch>
        </p:blipFill>
        <p:spPr bwMode="auto">
          <a:xfrm>
            <a:off x="1584768" y="1272099"/>
            <a:ext cx="8439151" cy="5247518"/>
          </a:xfrm>
          <a:prstGeom prst="rect">
            <a:avLst/>
          </a:prstGeom>
          <a:noFill/>
        </p:spPr>
      </p:pic>
      <p:sp>
        <p:nvSpPr>
          <p:cNvPr id="3" name="2 Rectángulo"/>
          <p:cNvSpPr/>
          <p:nvPr/>
        </p:nvSpPr>
        <p:spPr>
          <a:xfrm>
            <a:off x="1056499" y="238497"/>
            <a:ext cx="9068620" cy="1124725"/>
          </a:xfrm>
          <a:prstGeom prst="rect">
            <a:avLst/>
          </a:prstGeom>
        </p:spPr>
        <p:txBody>
          <a:bodyPr wrap="square" lIns="108009" tIns="54004" rIns="108009" bIns="54004">
            <a:spAutoFit/>
          </a:bodyPr>
          <a:lstStyle/>
          <a:p>
            <a:pPr algn="ctr"/>
            <a:r>
              <a:rPr lang="es-ES" sz="3300" b="1" dirty="0">
                <a:latin typeface="Agency FB" pitchFamily="34" charset="0"/>
              </a:rPr>
              <a:t>No os podéis imaginar las cosas que se pueden llegar a encontrar en los probadores.</a:t>
            </a:r>
          </a:p>
        </p:txBody>
      </p:sp>
      <p:sp>
        <p:nvSpPr>
          <p:cNvPr id="4" name="3 Rectángulo"/>
          <p:cNvSpPr/>
          <p:nvPr/>
        </p:nvSpPr>
        <p:spPr>
          <a:xfrm>
            <a:off x="968454" y="6913358"/>
            <a:ext cx="9332755" cy="616894"/>
          </a:xfrm>
          <a:prstGeom prst="rect">
            <a:avLst/>
          </a:prstGeom>
        </p:spPr>
        <p:txBody>
          <a:bodyPr wrap="square" lIns="108009" tIns="54004" rIns="108009" bIns="54004">
            <a:spAutoFit/>
          </a:bodyPr>
          <a:lstStyle/>
          <a:p>
            <a:r>
              <a:rPr lang="es-ES" sz="3300" b="1" dirty="0">
                <a:latin typeface="Agency FB" pitchFamily="34" charset="0"/>
              </a:rPr>
              <a:t>Desde bolsas de plástico con pis a, directamente, LO OTRO</a:t>
            </a:r>
          </a:p>
        </p:txBody>
      </p:sp>
    </p:spTree>
  </p:cSld>
  <p:clrMapOvr>
    <a:masterClrMapping/>
  </p:clrMapOvr>
  <p:transition spd="slow" advTm="2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Imagen relacionada"/>
          <p:cNvPicPr>
            <a:picLocks noChangeAspect="1" noChangeArrowheads="1"/>
          </p:cNvPicPr>
          <p:nvPr/>
        </p:nvPicPr>
        <p:blipFill>
          <a:blip r:embed="rId2"/>
          <a:srcRect/>
          <a:stretch>
            <a:fillRect/>
          </a:stretch>
        </p:blipFill>
        <p:spPr bwMode="auto">
          <a:xfrm>
            <a:off x="-1" y="0"/>
            <a:ext cx="11432404"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28674" name="Picture 2" descr="Y si hay una alarma invisible, es la de los zapatos, pero existe."/>
          <p:cNvPicPr>
            <a:picLocks noChangeAspect="1" noChangeArrowheads="1"/>
          </p:cNvPicPr>
          <p:nvPr/>
        </p:nvPicPr>
        <p:blipFill>
          <a:blip r:embed="rId3"/>
          <a:srcRect/>
          <a:stretch>
            <a:fillRect/>
          </a:stretch>
        </p:blipFill>
        <p:spPr bwMode="auto">
          <a:xfrm>
            <a:off x="0" y="0"/>
            <a:ext cx="6339185" cy="7632700"/>
          </a:xfrm>
          <a:prstGeom prst="rect">
            <a:avLst/>
          </a:prstGeom>
          <a:noFill/>
        </p:spPr>
      </p:pic>
      <p:sp>
        <p:nvSpPr>
          <p:cNvPr id="3" name="2 Rectángulo"/>
          <p:cNvSpPr/>
          <p:nvPr/>
        </p:nvSpPr>
        <p:spPr>
          <a:xfrm>
            <a:off x="6867459" y="556529"/>
            <a:ext cx="4138069" cy="970837"/>
          </a:xfrm>
          <a:prstGeom prst="rect">
            <a:avLst/>
          </a:prstGeom>
        </p:spPr>
        <p:txBody>
          <a:bodyPr wrap="square" lIns="108009" tIns="54004" rIns="108009" bIns="54004">
            <a:spAutoFit/>
          </a:bodyPr>
          <a:lstStyle/>
          <a:p>
            <a:pPr algn="ctr"/>
            <a:r>
              <a:rPr lang="es-ES" sz="2800" b="1" dirty="0">
                <a:latin typeface="Agency FB" pitchFamily="34" charset="0"/>
              </a:rPr>
              <a:t>Y si hay una alarma invisible, es la de los zapatos, pero existe.</a:t>
            </a:r>
          </a:p>
        </p:txBody>
      </p:sp>
      <p:sp>
        <p:nvSpPr>
          <p:cNvPr id="4" name="3 Rectángulo"/>
          <p:cNvSpPr/>
          <p:nvPr/>
        </p:nvSpPr>
        <p:spPr>
          <a:xfrm>
            <a:off x="6603325" y="4372905"/>
            <a:ext cx="4402243" cy="2694386"/>
          </a:xfrm>
          <a:prstGeom prst="rect">
            <a:avLst/>
          </a:prstGeom>
        </p:spPr>
        <p:txBody>
          <a:bodyPr wrap="square" lIns="108009" tIns="54004" rIns="108009" bIns="54004">
            <a:spAutoFit/>
          </a:bodyPr>
          <a:lstStyle/>
          <a:p>
            <a:pPr algn="ctr"/>
            <a:r>
              <a:rPr lang="es-ES" sz="2800" b="1" dirty="0">
                <a:latin typeface="Agency FB" pitchFamily="34" charset="0"/>
              </a:rPr>
              <a:t>Tanto es así, que muchas veces, y por razones que desconocemos realmente (cosas del magnetismo), acaba reactivándose y es posible que vuelvas a pitar en las tiendas.</a:t>
            </a:r>
          </a:p>
        </p:txBody>
      </p:sp>
    </p:spTree>
  </p:cSld>
  <p:clrMapOvr>
    <a:masterClrMapping/>
  </p:clrMapOvr>
  <p:transition spd="slow" advTm="1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Imagen relacionada"/>
          <p:cNvPicPr>
            <a:picLocks noChangeAspect="1" noChangeArrowheads="1"/>
          </p:cNvPicPr>
          <p:nvPr/>
        </p:nvPicPr>
        <p:blipFill>
          <a:blip r:embed="rId2"/>
          <a:srcRect/>
          <a:stretch>
            <a:fillRect/>
          </a:stretch>
        </p:blipFill>
        <p:spPr bwMode="auto">
          <a:xfrm>
            <a:off x="0" y="0"/>
            <a:ext cx="11400852"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22530" name="Picture 2" descr="Y aunque haya cierta flexibilidad de las devoluciones, no queda bien (y es algo MUY frecuente) que traigas algo con marcas blancas de desodorante en los sobacos o de maquillaje en el escote."/>
          <p:cNvPicPr>
            <a:picLocks noChangeAspect="1" noChangeArrowheads="1"/>
          </p:cNvPicPr>
          <p:nvPr/>
        </p:nvPicPr>
        <p:blipFill>
          <a:blip r:embed="rId3"/>
          <a:srcRect/>
          <a:stretch>
            <a:fillRect/>
          </a:stretch>
        </p:blipFill>
        <p:spPr bwMode="auto">
          <a:xfrm>
            <a:off x="491295" y="1173144"/>
            <a:ext cx="10346343" cy="5357850"/>
          </a:xfrm>
          <a:prstGeom prst="rect">
            <a:avLst/>
          </a:prstGeom>
          <a:noFill/>
        </p:spPr>
      </p:pic>
      <p:sp>
        <p:nvSpPr>
          <p:cNvPr id="3" name="2 Rectángulo"/>
          <p:cNvSpPr/>
          <p:nvPr/>
        </p:nvSpPr>
        <p:spPr>
          <a:xfrm>
            <a:off x="491295" y="315888"/>
            <a:ext cx="10477299" cy="847727"/>
          </a:xfrm>
          <a:prstGeom prst="rect">
            <a:avLst/>
          </a:prstGeom>
        </p:spPr>
        <p:txBody>
          <a:bodyPr wrap="square" lIns="108009" tIns="54004" rIns="108009" bIns="54004">
            <a:spAutoFit/>
          </a:bodyPr>
          <a:lstStyle/>
          <a:p>
            <a:pPr algn="ctr"/>
            <a:r>
              <a:rPr lang="es-ES" sz="2400" b="1" dirty="0">
                <a:latin typeface="Agency FB" pitchFamily="34" charset="0"/>
              </a:rPr>
              <a:t>Y aunque haya cierta flexibilidad de las devoluciones, no queda bien (y es algo MUY frecuente) que traigas algo con marcas blancas de desodorante en los sobacos o de maquillaje en el escote.</a:t>
            </a:r>
          </a:p>
        </p:txBody>
      </p:sp>
      <p:sp>
        <p:nvSpPr>
          <p:cNvPr id="4" name="3 Rectángulo"/>
          <p:cNvSpPr/>
          <p:nvPr/>
        </p:nvSpPr>
        <p:spPr>
          <a:xfrm>
            <a:off x="2134369" y="6530994"/>
            <a:ext cx="7603781" cy="847727"/>
          </a:xfrm>
          <a:prstGeom prst="rect">
            <a:avLst/>
          </a:prstGeom>
        </p:spPr>
        <p:txBody>
          <a:bodyPr wrap="square" lIns="108009" tIns="54004" rIns="108009" bIns="54004">
            <a:spAutoFit/>
          </a:bodyPr>
          <a:lstStyle/>
          <a:p>
            <a:pPr algn="ctr"/>
            <a:r>
              <a:rPr lang="es-ES" sz="2400" b="1" dirty="0">
                <a:latin typeface="Agency FB" pitchFamily="34" charset="0"/>
              </a:rPr>
              <a:t>O que vengas a cambiar un pantalón porque no te gusta cómo te queda y lo traigas puesto. Sí, esto ha pasado.</a:t>
            </a:r>
          </a:p>
        </p:txBody>
      </p:sp>
    </p:spTree>
  </p:cSld>
  <p:clrMapOvr>
    <a:masterClrMapping/>
  </p:clrMapOvr>
  <p:transition spd="slow" advTm="1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Resultado de imagen de LAS REBAJAS"/>
          <p:cNvPicPr>
            <a:picLocks noChangeAspect="1" noChangeArrowheads="1"/>
          </p:cNvPicPr>
          <p:nvPr/>
        </p:nvPicPr>
        <p:blipFill>
          <a:blip r:embed="rId2"/>
          <a:srcRect/>
          <a:stretch>
            <a:fillRect/>
          </a:stretch>
        </p:blipFill>
        <p:spPr bwMode="auto">
          <a:xfrm>
            <a:off x="-16742" y="0"/>
            <a:ext cx="11286406"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31746" name="Picture 2" descr="No va a servir de nada arrancar la pegatina de una prenda barata y pegársela a una más cara."/>
          <p:cNvPicPr>
            <a:picLocks noChangeAspect="1" noChangeArrowheads="1"/>
          </p:cNvPicPr>
          <p:nvPr/>
        </p:nvPicPr>
        <p:blipFill>
          <a:blip r:embed="rId3"/>
          <a:srcRect/>
          <a:stretch>
            <a:fillRect/>
          </a:stretch>
        </p:blipFill>
        <p:spPr bwMode="auto">
          <a:xfrm>
            <a:off x="-1" y="0"/>
            <a:ext cx="5722878" cy="7632700"/>
          </a:xfrm>
          <a:prstGeom prst="rect">
            <a:avLst/>
          </a:prstGeom>
          <a:noFill/>
        </p:spPr>
      </p:pic>
      <p:sp>
        <p:nvSpPr>
          <p:cNvPr id="3" name="2 Rectángulo"/>
          <p:cNvSpPr/>
          <p:nvPr/>
        </p:nvSpPr>
        <p:spPr>
          <a:xfrm>
            <a:off x="6867460" y="715544"/>
            <a:ext cx="3433710" cy="1832612"/>
          </a:xfrm>
          <a:prstGeom prst="rect">
            <a:avLst/>
          </a:prstGeom>
        </p:spPr>
        <p:txBody>
          <a:bodyPr wrap="square" lIns="108009" tIns="54004" rIns="108009" bIns="54004">
            <a:spAutoFit/>
          </a:bodyPr>
          <a:lstStyle/>
          <a:p>
            <a:pPr algn="ctr"/>
            <a:r>
              <a:rPr lang="es-ES" sz="2800" b="1" dirty="0">
                <a:latin typeface="Agency FB" pitchFamily="34" charset="0"/>
              </a:rPr>
              <a:t>No va a servir de nada arrancar la pegatina de una prenda barata y pegársela a una más cara.</a:t>
            </a:r>
          </a:p>
        </p:txBody>
      </p:sp>
      <p:sp>
        <p:nvSpPr>
          <p:cNvPr id="4" name="3 Rectángulo"/>
          <p:cNvSpPr/>
          <p:nvPr/>
        </p:nvSpPr>
        <p:spPr>
          <a:xfrm>
            <a:off x="6163101" y="4929460"/>
            <a:ext cx="4754422" cy="1401724"/>
          </a:xfrm>
          <a:prstGeom prst="rect">
            <a:avLst/>
          </a:prstGeom>
        </p:spPr>
        <p:txBody>
          <a:bodyPr wrap="square" lIns="108009" tIns="54004" rIns="108009" bIns="54004">
            <a:spAutoFit/>
          </a:bodyPr>
          <a:lstStyle/>
          <a:p>
            <a:pPr algn="ctr"/>
            <a:r>
              <a:rPr lang="es-ES" sz="2800" b="1" dirty="0">
                <a:latin typeface="Agency FB" pitchFamily="34" charset="0"/>
              </a:rPr>
              <a:t>El precio que marca la caja al pasar el código de barras es el precio final. Y además se nota mucho</a:t>
            </a:r>
          </a:p>
        </p:txBody>
      </p:sp>
    </p:spTree>
  </p:cSld>
  <p:clrMapOvr>
    <a:masterClrMapping/>
  </p:clrMapOvr>
  <p:transition spd="slow" advTm="2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n relacionada"/>
          <p:cNvPicPr>
            <a:picLocks noChangeAspect="1" noChangeArrowheads="1"/>
          </p:cNvPicPr>
          <p:nvPr/>
        </p:nvPicPr>
        <p:blipFill>
          <a:blip r:embed="rId2"/>
          <a:srcRect/>
          <a:stretch>
            <a:fillRect/>
          </a:stretch>
        </p:blipFill>
        <p:spPr bwMode="auto">
          <a:xfrm>
            <a:off x="0" y="0"/>
            <a:ext cx="11277469"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25602" name="Picture 2" descr="19 secretos que los empleados de Zara nunca te contarán"/>
          <p:cNvPicPr>
            <a:picLocks noChangeAspect="1" noChangeArrowheads="1" noCrop="1"/>
          </p:cNvPicPr>
          <p:nvPr/>
        </p:nvPicPr>
        <p:blipFill>
          <a:blip r:embed="rId3"/>
          <a:srcRect/>
          <a:stretch>
            <a:fillRect/>
          </a:stretch>
        </p:blipFill>
        <p:spPr bwMode="auto">
          <a:xfrm>
            <a:off x="968454" y="158989"/>
            <a:ext cx="9068620" cy="6043712"/>
          </a:xfrm>
          <a:prstGeom prst="rect">
            <a:avLst/>
          </a:prstGeom>
          <a:noFill/>
        </p:spPr>
      </p:pic>
      <p:sp>
        <p:nvSpPr>
          <p:cNvPr id="3" name="2 Rectángulo"/>
          <p:cNvSpPr/>
          <p:nvPr/>
        </p:nvSpPr>
        <p:spPr>
          <a:xfrm>
            <a:off x="2024992" y="6440109"/>
            <a:ext cx="7395768" cy="970837"/>
          </a:xfrm>
          <a:prstGeom prst="rect">
            <a:avLst/>
          </a:prstGeom>
        </p:spPr>
        <p:txBody>
          <a:bodyPr wrap="square" lIns="108009" tIns="54004" rIns="108009" bIns="54004">
            <a:spAutoFit/>
          </a:bodyPr>
          <a:lstStyle/>
          <a:p>
            <a:pPr algn="ctr"/>
            <a:r>
              <a:rPr lang="es-ES" sz="2800" b="1" dirty="0">
                <a:latin typeface="Agency FB" pitchFamily="34" charset="0"/>
              </a:rPr>
              <a:t> A pesar de lo que mucha gente cree, no se fabrica nada específicamente para rebajas.</a:t>
            </a:r>
          </a:p>
        </p:txBody>
      </p:sp>
    </p:spTree>
  </p:cSld>
  <p:clrMapOvr>
    <a:masterClrMapping/>
  </p:clrMapOvr>
  <p:transition spd="slow" advTm="1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sultado de imagen de LAS REBAJAS"/>
          <p:cNvPicPr>
            <a:picLocks noChangeAspect="1" noChangeArrowheads="1"/>
          </p:cNvPicPr>
          <p:nvPr/>
        </p:nvPicPr>
        <p:blipFill>
          <a:blip r:embed="rId3"/>
          <a:srcRect/>
          <a:stretch>
            <a:fillRect/>
          </a:stretch>
        </p:blipFill>
        <p:spPr bwMode="auto">
          <a:xfrm>
            <a:off x="0" y="0"/>
            <a:ext cx="12373895" cy="7632700"/>
          </a:xfrm>
          <a:prstGeom prst="rect">
            <a:avLst/>
          </a:prstGeom>
          <a:noFill/>
        </p:spPr>
      </p:pic>
    </p:spTree>
  </p:cSld>
  <p:clrMapOvr>
    <a:masterClrMapping/>
  </p:clrMapOvr>
  <p:transition spd="slow" advTm="7000">
    <p:comb/>
    <p:sndAc>
      <p:stSnd>
        <p:snd r:embed="rId2" name="Shadows-Pretty-Woman.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26626" name="Picture 2" descr="19 secretos que los empleados de Zara nunca te contarán"/>
          <p:cNvPicPr>
            <a:picLocks noChangeAspect="1" noChangeArrowheads="1" noCrop="1"/>
          </p:cNvPicPr>
          <p:nvPr/>
        </p:nvPicPr>
        <p:blipFill>
          <a:blip r:embed="rId3"/>
          <a:srcRect/>
          <a:stretch>
            <a:fillRect/>
          </a:stretch>
        </p:blipFill>
        <p:spPr bwMode="auto">
          <a:xfrm>
            <a:off x="440185" y="238497"/>
            <a:ext cx="10464712" cy="6201585"/>
          </a:xfrm>
          <a:prstGeom prst="rect">
            <a:avLst/>
          </a:prstGeom>
          <a:noFill/>
        </p:spPr>
      </p:pic>
      <p:sp>
        <p:nvSpPr>
          <p:cNvPr id="3" name="2 Rectángulo"/>
          <p:cNvSpPr/>
          <p:nvPr/>
        </p:nvSpPr>
        <p:spPr>
          <a:xfrm>
            <a:off x="1320633" y="6519617"/>
            <a:ext cx="8364222" cy="970837"/>
          </a:xfrm>
          <a:prstGeom prst="rect">
            <a:avLst/>
          </a:prstGeom>
        </p:spPr>
        <p:txBody>
          <a:bodyPr wrap="square" lIns="108009" tIns="54004" rIns="108009" bIns="54004">
            <a:spAutoFit/>
          </a:bodyPr>
          <a:lstStyle/>
          <a:p>
            <a:pPr algn="ctr"/>
            <a:r>
              <a:rPr lang="es-ES" sz="2800" b="1" dirty="0" smtClean="0">
                <a:latin typeface="Agency FB" pitchFamily="34" charset="0"/>
              </a:rPr>
              <a:t>En las tiendas a veces</a:t>
            </a:r>
            <a:r>
              <a:rPr lang="es-ES" sz="2800" b="1" dirty="0">
                <a:latin typeface="Agency FB" pitchFamily="34" charset="0"/>
              </a:rPr>
              <a:t>, para que no parezca que estamos parados, desdoblamos la ropa para volverla a doblarla.</a:t>
            </a:r>
          </a:p>
        </p:txBody>
      </p:sp>
    </p:spTree>
  </p:cSld>
  <p:clrMapOvr>
    <a:masterClrMapping/>
  </p:clrMapOvr>
  <p:transition spd="slow" advTm="1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Imagen relacionada"/>
          <p:cNvPicPr>
            <a:picLocks noChangeAspect="1" noChangeArrowheads="1"/>
          </p:cNvPicPr>
          <p:nvPr/>
        </p:nvPicPr>
        <p:blipFill>
          <a:blip r:embed="rId2"/>
          <a:srcRect/>
          <a:stretch>
            <a:fillRect/>
          </a:stretch>
        </p:blipFill>
        <p:spPr bwMode="auto">
          <a:xfrm>
            <a:off x="0" y="0"/>
            <a:ext cx="11375056"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27650" name="Picture 2" descr="19 secretos que los empleados de Zara nunca te contarán"/>
          <p:cNvPicPr>
            <a:picLocks noChangeAspect="1" noChangeArrowheads="1" noCrop="1"/>
          </p:cNvPicPr>
          <p:nvPr/>
        </p:nvPicPr>
        <p:blipFill>
          <a:blip r:embed="rId3"/>
          <a:srcRect/>
          <a:stretch>
            <a:fillRect/>
          </a:stretch>
        </p:blipFill>
        <p:spPr bwMode="auto">
          <a:xfrm>
            <a:off x="264095" y="1192591"/>
            <a:ext cx="10643645" cy="5406534"/>
          </a:xfrm>
          <a:prstGeom prst="rect">
            <a:avLst/>
          </a:prstGeom>
          <a:noFill/>
        </p:spPr>
      </p:pic>
      <p:sp>
        <p:nvSpPr>
          <p:cNvPr id="3" name="2 Rectángulo"/>
          <p:cNvSpPr/>
          <p:nvPr/>
        </p:nvSpPr>
        <p:spPr>
          <a:xfrm>
            <a:off x="1144544" y="238497"/>
            <a:ext cx="8892531" cy="970837"/>
          </a:xfrm>
          <a:prstGeom prst="rect">
            <a:avLst/>
          </a:prstGeom>
        </p:spPr>
        <p:txBody>
          <a:bodyPr wrap="square" lIns="108009" tIns="54004" rIns="108009" bIns="54004">
            <a:spAutoFit/>
          </a:bodyPr>
          <a:lstStyle/>
          <a:p>
            <a:pPr algn="ctr"/>
            <a:r>
              <a:rPr lang="es-ES" sz="2800" b="1" dirty="0">
                <a:latin typeface="Agency FB" pitchFamily="34" charset="0"/>
              </a:rPr>
              <a:t>AVISO: aunque muchas veces no lo parezca, los perfumes que se venden TIENEN ALARMA y van a pitar al salir.</a:t>
            </a:r>
          </a:p>
        </p:txBody>
      </p:sp>
      <p:sp>
        <p:nvSpPr>
          <p:cNvPr id="4" name="3 Rectángulo"/>
          <p:cNvSpPr/>
          <p:nvPr/>
        </p:nvSpPr>
        <p:spPr>
          <a:xfrm>
            <a:off x="1144544" y="6707832"/>
            <a:ext cx="9332735" cy="970837"/>
          </a:xfrm>
          <a:prstGeom prst="rect">
            <a:avLst/>
          </a:prstGeom>
        </p:spPr>
        <p:txBody>
          <a:bodyPr wrap="square" lIns="108009" tIns="54004" rIns="108009" bIns="54004">
            <a:spAutoFit/>
          </a:bodyPr>
          <a:lstStyle/>
          <a:p>
            <a:pPr algn="ctr"/>
            <a:r>
              <a:rPr lang="es-ES" sz="2800" b="1" dirty="0">
                <a:latin typeface="Agency FB" pitchFamily="34" charset="0"/>
              </a:rPr>
              <a:t>Se pilla a mucha gente intentando robarlos, y tampoco huelen TAN bien como para pasar por ese trago y sus consecuencias.</a:t>
            </a:r>
          </a:p>
        </p:txBody>
      </p:sp>
    </p:spTree>
  </p:cSld>
  <p:clrMapOvr>
    <a:masterClrMapping/>
  </p:clrMapOvr>
  <p:transition spd="slow" advTm="2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Resultado de imagen de LAS REBAJAS"/>
          <p:cNvPicPr>
            <a:picLocks noChangeAspect="1" noChangeArrowheads="1"/>
          </p:cNvPicPr>
          <p:nvPr/>
        </p:nvPicPr>
        <p:blipFill>
          <a:blip r:embed="rId2" cstate="email"/>
          <a:srcRect/>
          <a:stretch>
            <a:fillRect/>
          </a:stretch>
        </p:blipFill>
        <p:spPr bwMode="auto">
          <a:xfrm>
            <a:off x="-79" y="0"/>
            <a:ext cx="11269742" cy="7632700"/>
          </a:xfrm>
          <a:prstGeom prst="rect">
            <a:avLst/>
          </a:prstGeom>
          <a:noFill/>
        </p:spPr>
      </p:pic>
      <p:sp>
        <p:nvSpPr>
          <p:cNvPr id="5" name="4 Marco"/>
          <p:cNvSpPr/>
          <p:nvPr/>
        </p:nvSpPr>
        <p:spPr>
          <a:xfrm>
            <a:off x="0" y="0"/>
            <a:ext cx="11269663" cy="1192610"/>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Marco"/>
          <p:cNvSpPr/>
          <p:nvPr/>
        </p:nvSpPr>
        <p:spPr>
          <a:xfrm>
            <a:off x="1" y="1272118"/>
            <a:ext cx="11269663" cy="1192610"/>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1" y="2544234"/>
            <a:ext cx="11269663" cy="1192610"/>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1" y="3895858"/>
            <a:ext cx="11269663" cy="1192608"/>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1" y="5167976"/>
            <a:ext cx="11269663" cy="1192608"/>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1" y="6440092"/>
            <a:ext cx="11269663" cy="1192608"/>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34818" name="Picture 2" descr="anecdotas de rebajas"/>
          <p:cNvPicPr>
            <a:picLocks noChangeAspect="1" noChangeArrowheads="1"/>
          </p:cNvPicPr>
          <p:nvPr/>
        </p:nvPicPr>
        <p:blipFill>
          <a:blip r:embed="rId3"/>
          <a:srcRect/>
          <a:stretch>
            <a:fillRect/>
          </a:stretch>
        </p:blipFill>
        <p:spPr bwMode="auto">
          <a:xfrm>
            <a:off x="1205675" y="0"/>
            <a:ext cx="8949764" cy="5387986"/>
          </a:xfrm>
          <a:prstGeom prst="rect">
            <a:avLst/>
          </a:prstGeom>
          <a:noFill/>
        </p:spPr>
      </p:pic>
      <p:sp>
        <p:nvSpPr>
          <p:cNvPr id="3" name="2 Rectángulo"/>
          <p:cNvSpPr/>
          <p:nvPr/>
        </p:nvSpPr>
        <p:spPr>
          <a:xfrm>
            <a:off x="440185" y="5371911"/>
            <a:ext cx="10829478" cy="2263499"/>
          </a:xfrm>
          <a:prstGeom prst="rect">
            <a:avLst/>
          </a:prstGeom>
        </p:spPr>
        <p:txBody>
          <a:bodyPr wrap="square" lIns="108009" tIns="54004" rIns="108009" bIns="54004">
            <a:spAutoFit/>
          </a:bodyPr>
          <a:lstStyle/>
          <a:p>
            <a:r>
              <a:rPr lang="es-ES" sz="2000" b="1" dirty="0">
                <a:latin typeface="Agency FB" pitchFamily="34" charset="0"/>
              </a:rPr>
              <a:t>Tamara: Peor que los Sanfermines</a:t>
            </a:r>
          </a:p>
          <a:p>
            <a:r>
              <a:rPr lang="es-ES" sz="2000" b="1" dirty="0">
                <a:latin typeface="Agency FB" pitchFamily="34" charset="0"/>
              </a:rPr>
              <a:t>“Sin duda, de las peores anécdotas de rebajas del mundo. Un 7 de enero cometí el error de ir a la entrada de una famosa tienda para poder entrar de las primeras a las rebajas. Todo transcurrió en la puerta con total normalidad hasta las 10:00 a.m., cuando las puertas se abrieron para dejarnos pasar, me pisé el cordón de la zapatilla y caí como al suelo como un saco. Todas esas señoras que esperaban conmigo a la entrada, me pisotearon sin ningún remordimiento. No sabía si levantarme y huir o quedarme quieta en el suelo para evitar cornadas. Tengo cicatrices por todo el cuerpo que me recuerdan todavía la manada que me pasó por encima.”</a:t>
            </a:r>
          </a:p>
        </p:txBody>
      </p:sp>
    </p:spTree>
  </p:cSld>
  <p:clrMapOvr>
    <a:masterClrMapping/>
  </p:clrMapOvr>
  <p:transition spd="slow" advTm="4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LAS REBAJAS"/>
          <p:cNvPicPr>
            <a:picLocks noChangeAspect="1" noChangeArrowheads="1"/>
          </p:cNvPicPr>
          <p:nvPr/>
        </p:nvPicPr>
        <p:blipFill>
          <a:blip r:embed="rId2"/>
          <a:srcRect/>
          <a:stretch>
            <a:fillRect/>
          </a:stretch>
        </p:blipFill>
        <p:spPr bwMode="auto">
          <a:xfrm>
            <a:off x="0" y="0"/>
            <a:ext cx="11595004"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23554" name="Picture 2" descr="19 secretos que los empleados de Zara nunca te contarán"/>
          <p:cNvPicPr>
            <a:picLocks noChangeAspect="1" noChangeArrowheads="1" noCrop="1"/>
          </p:cNvPicPr>
          <p:nvPr/>
        </p:nvPicPr>
        <p:blipFill>
          <a:blip r:embed="rId3"/>
          <a:srcRect/>
          <a:stretch>
            <a:fillRect/>
          </a:stretch>
        </p:blipFill>
        <p:spPr bwMode="auto">
          <a:xfrm>
            <a:off x="440185" y="0"/>
            <a:ext cx="10096338" cy="5804046"/>
          </a:xfrm>
          <a:prstGeom prst="rect">
            <a:avLst/>
          </a:prstGeom>
          <a:noFill/>
        </p:spPr>
      </p:pic>
      <p:sp>
        <p:nvSpPr>
          <p:cNvPr id="4" name="3 Rectángulo"/>
          <p:cNvSpPr/>
          <p:nvPr/>
        </p:nvSpPr>
        <p:spPr>
          <a:xfrm>
            <a:off x="3991757" y="5816614"/>
            <a:ext cx="3093915" cy="539950"/>
          </a:xfrm>
          <a:prstGeom prst="rect">
            <a:avLst/>
          </a:prstGeom>
        </p:spPr>
        <p:txBody>
          <a:bodyPr wrap="none" lIns="108009" tIns="54004" rIns="108009" bIns="54004">
            <a:spAutoFit/>
          </a:bodyPr>
          <a:lstStyle/>
          <a:p>
            <a:r>
              <a:rPr lang="es-ES" sz="2800" b="1" dirty="0" smtClean="0">
                <a:latin typeface="Agency FB" pitchFamily="34" charset="0"/>
              </a:rPr>
              <a:t>Como </a:t>
            </a:r>
            <a:r>
              <a:rPr lang="es-ES" sz="2800" b="1" dirty="0">
                <a:latin typeface="Agency FB" pitchFamily="34" charset="0"/>
              </a:rPr>
              <a:t>reciclar perchas</a:t>
            </a:r>
          </a:p>
        </p:txBody>
      </p:sp>
      <p:sp>
        <p:nvSpPr>
          <p:cNvPr id="5" name="4 Rectángulo"/>
          <p:cNvSpPr/>
          <p:nvPr/>
        </p:nvSpPr>
        <p:spPr>
          <a:xfrm>
            <a:off x="440185" y="6296779"/>
            <a:ext cx="10389254" cy="1401724"/>
          </a:xfrm>
          <a:prstGeom prst="rect">
            <a:avLst/>
          </a:prstGeom>
        </p:spPr>
        <p:txBody>
          <a:bodyPr wrap="square" lIns="108009" tIns="54004" rIns="108009" bIns="54004">
            <a:spAutoFit/>
          </a:bodyPr>
          <a:lstStyle/>
          <a:p>
            <a:pPr algn="ctr"/>
            <a:r>
              <a:rPr lang="es-ES" sz="2800" b="1" dirty="0">
                <a:latin typeface="Agency FB" pitchFamily="34" charset="0"/>
              </a:rPr>
              <a:t>Las de plástico se reutilizan y se devuelven a los almacenes centrales, lo cual está muy bien, pero estar una hora metiendo perchas en cajas de cartón no es la tarea más divertida del mundo.</a:t>
            </a:r>
          </a:p>
        </p:txBody>
      </p:sp>
    </p:spTree>
  </p:cSld>
  <p:clrMapOvr>
    <a:masterClrMapping/>
  </p:clrMapOvr>
  <p:transition spd="slow" advTm="2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n relacionada"/>
          <p:cNvPicPr>
            <a:picLocks noChangeAspect="1" noChangeArrowheads="1"/>
          </p:cNvPicPr>
          <p:nvPr/>
        </p:nvPicPr>
        <p:blipFill>
          <a:blip r:embed="rId2"/>
          <a:srcRect/>
          <a:stretch>
            <a:fillRect/>
          </a:stretch>
        </p:blipFill>
        <p:spPr bwMode="auto">
          <a:xfrm>
            <a:off x="0" y="0"/>
            <a:ext cx="12232676"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pic>
        <p:nvPicPr>
          <p:cNvPr id="55298" name="Picture 2" descr="http://www.revolutum.com/Portals/revolutum/images/Blog/remirror.co.jpg"/>
          <p:cNvPicPr>
            <a:picLocks noChangeAspect="1" noChangeArrowheads="1"/>
          </p:cNvPicPr>
          <p:nvPr/>
        </p:nvPicPr>
        <p:blipFill>
          <a:blip r:embed="rId3"/>
          <a:srcRect/>
          <a:stretch>
            <a:fillRect/>
          </a:stretch>
        </p:blipFill>
        <p:spPr bwMode="auto">
          <a:xfrm>
            <a:off x="-29796" y="0"/>
            <a:ext cx="11304709" cy="5247491"/>
          </a:xfrm>
          <a:prstGeom prst="rect">
            <a:avLst/>
          </a:prstGeom>
          <a:noFill/>
        </p:spPr>
      </p:pic>
      <p:sp>
        <p:nvSpPr>
          <p:cNvPr id="3" name="2 Rectángulo"/>
          <p:cNvSpPr/>
          <p:nvPr/>
        </p:nvSpPr>
        <p:spPr>
          <a:xfrm>
            <a:off x="777047" y="5369201"/>
            <a:ext cx="9949069" cy="2263499"/>
          </a:xfrm>
          <a:prstGeom prst="rect">
            <a:avLst/>
          </a:prstGeom>
        </p:spPr>
        <p:txBody>
          <a:bodyPr wrap="square" lIns="108009" tIns="54004" rIns="108009" bIns="54004">
            <a:spAutoFit/>
          </a:bodyPr>
          <a:lstStyle/>
          <a:p>
            <a:pPr algn="ctr"/>
            <a:r>
              <a:rPr lang="es-ES" sz="2800" b="1" dirty="0" smtClean="0">
                <a:latin typeface="Agency FB" pitchFamily="34" charset="0"/>
              </a:rPr>
              <a:t>Podríamos concluir que las rebajas son ese tiempo mágico que </a:t>
            </a:r>
            <a:r>
              <a:rPr lang="es-ES" sz="2800" b="1" dirty="0" err="1" smtClean="0">
                <a:latin typeface="Agency FB" pitchFamily="34" charset="0"/>
              </a:rPr>
              <a:t>much@s</a:t>
            </a:r>
            <a:r>
              <a:rPr lang="es-ES" sz="2800" b="1" dirty="0" smtClean="0">
                <a:latin typeface="Agency FB" pitchFamily="34" charset="0"/>
              </a:rPr>
              <a:t> esperan con ansiedad para encontrar increíbles tesoros escondidos en las tiendas a las que va todo el mundo, a precios alucinantes y poder presumir después de haber conseguido en fieras batallas, auténticas gangas exclusivas con unos descuentos de otras galaxias.</a:t>
            </a:r>
            <a:endParaRPr lang="es-ES" sz="2800" b="1" dirty="0">
              <a:latin typeface="Agency FB" pitchFamily="34" charset="0"/>
            </a:endParaRPr>
          </a:p>
        </p:txBody>
      </p:sp>
    </p:spTree>
  </p:cSld>
  <p:clrMapOvr>
    <a:masterClrMapping/>
  </p:clrMapOvr>
  <p:transition spd="slow" advTm="3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n relacionada"/>
          <p:cNvPicPr>
            <a:picLocks noChangeAspect="1" noChangeArrowheads="1"/>
          </p:cNvPicPr>
          <p:nvPr/>
        </p:nvPicPr>
        <p:blipFill>
          <a:blip r:embed="rId3"/>
          <a:srcRect/>
          <a:stretch>
            <a:fillRect/>
          </a:stretch>
        </p:blipFill>
        <p:spPr bwMode="auto">
          <a:xfrm>
            <a:off x="0" y="0"/>
            <a:ext cx="11423011" cy="7632700"/>
          </a:xfrm>
          <a:prstGeom prst="rect">
            <a:avLst/>
          </a:prstGeom>
          <a:noFill/>
        </p:spPr>
      </p:pic>
    </p:spTree>
  </p:cSld>
  <p:clrMapOvr>
    <a:masterClrMapping/>
  </p:clrMapOvr>
  <p:transition spd="slow" advTm="7000">
    <p:comb/>
    <p:sndAc>
      <p:stSnd>
        <p:snd r:embed="rId2" name="cliff richard &amp; the shadows - the young ones.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sp>
        <p:nvSpPr>
          <p:cNvPr id="2" name="1 Rectángulo"/>
          <p:cNvSpPr/>
          <p:nvPr/>
        </p:nvSpPr>
        <p:spPr>
          <a:xfrm>
            <a:off x="0" y="5885727"/>
            <a:ext cx="11269663" cy="1832612"/>
          </a:xfrm>
          <a:prstGeom prst="rect">
            <a:avLst/>
          </a:prstGeom>
        </p:spPr>
        <p:txBody>
          <a:bodyPr wrap="square" lIns="108009" tIns="54004" rIns="108009" bIns="54004">
            <a:spAutoFit/>
          </a:bodyPr>
          <a:lstStyle/>
          <a:p>
            <a:pPr algn="ctr"/>
            <a:r>
              <a:rPr lang="es-ES" sz="2800" b="1" dirty="0" smtClean="0">
                <a:latin typeface="Agency FB" pitchFamily="34" charset="0"/>
              </a:rPr>
              <a:t>A pesar de que algunos se empeñan en señalar que el origen de las rebajas surgió en España en los años 40 por la rivalidad entre los dos grandes almacenes del momento, Galerías Preciados y El Corte Inglés, realmente su inicio se sitúa al otro lado del charco, concretamente en Nueva York, y 10 años antes.</a:t>
            </a:r>
            <a:endParaRPr lang="es-ES" sz="2800" b="1" dirty="0">
              <a:latin typeface="Agency FB" pitchFamily="34" charset="0"/>
            </a:endParaRPr>
          </a:p>
        </p:txBody>
      </p:sp>
      <p:pic>
        <p:nvPicPr>
          <p:cNvPr id="3" name="Picture 2" descr="Curiosidades sobre las Rebajas"/>
          <p:cNvPicPr>
            <a:picLocks noChangeAspect="1" noChangeArrowheads="1"/>
          </p:cNvPicPr>
          <p:nvPr/>
        </p:nvPicPr>
        <p:blipFill>
          <a:blip r:embed="rId3"/>
          <a:srcRect/>
          <a:stretch>
            <a:fillRect/>
          </a:stretch>
        </p:blipFill>
        <p:spPr bwMode="auto">
          <a:xfrm>
            <a:off x="528230" y="318005"/>
            <a:ext cx="10271897" cy="5565549"/>
          </a:xfrm>
          <a:prstGeom prst="rect">
            <a:avLst/>
          </a:prstGeom>
          <a:noFill/>
        </p:spPr>
      </p:pic>
    </p:spTree>
  </p:cSld>
  <p:clrMapOvr>
    <a:masterClrMapping/>
  </p:clrMapOvr>
  <p:transition spd="slow" advTm="2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Resultado de imagen de rebajas curiosidades"/>
          <p:cNvPicPr>
            <a:picLocks noChangeAspect="1" noChangeArrowheads="1"/>
          </p:cNvPicPr>
          <p:nvPr/>
        </p:nvPicPr>
        <p:blipFill>
          <a:blip r:embed="rId2"/>
          <a:srcRect/>
          <a:stretch>
            <a:fillRect/>
          </a:stretch>
        </p:blipFill>
        <p:spPr bwMode="auto">
          <a:xfrm>
            <a:off x="0" y="0"/>
            <a:ext cx="11282656" cy="7632700"/>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08708" cy="7632700"/>
          </a:xfrm>
          <a:prstGeom prst="rect">
            <a:avLst/>
          </a:prstGeom>
          <a:solidFill>
            <a:schemeClr val="accent2">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7632700"/>
          </a:xfrm>
          <a:prstGeom prst="rect">
            <a:avLst/>
          </a:prstGeom>
          <a:solidFill>
            <a:schemeClr val="accent2">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7632700"/>
          </a:xfrm>
          <a:prstGeom prst="rect">
            <a:avLst/>
          </a:prstGeom>
          <a:solidFill>
            <a:schemeClr val="accent2">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7632700"/>
          </a:xfrm>
          <a:prstGeom prst="rect">
            <a:avLst/>
          </a:prstGeom>
          <a:solidFill>
            <a:schemeClr val="accent2">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860955"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40000" contrast="-40000"/>
          </a:blip>
          <a:srcRect/>
          <a:stretch>
            <a:fillRect/>
          </a:stretch>
        </p:blipFill>
        <p:spPr bwMode="auto">
          <a:xfrm>
            <a:off x="-1" y="0"/>
            <a:ext cx="11269664" cy="7632700"/>
          </a:xfrm>
          <a:prstGeom prst="rect">
            <a:avLst/>
          </a:prstGeom>
          <a:noFill/>
        </p:spPr>
      </p:pic>
      <p:sp>
        <p:nvSpPr>
          <p:cNvPr id="2" name="1 Rectángulo"/>
          <p:cNvSpPr/>
          <p:nvPr/>
        </p:nvSpPr>
        <p:spPr>
          <a:xfrm>
            <a:off x="264075" y="5800088"/>
            <a:ext cx="11005588" cy="1832612"/>
          </a:xfrm>
          <a:prstGeom prst="rect">
            <a:avLst/>
          </a:prstGeom>
        </p:spPr>
        <p:txBody>
          <a:bodyPr wrap="square" lIns="108009" tIns="54004" rIns="108009" bIns="54004">
            <a:spAutoFit/>
          </a:bodyPr>
          <a:lstStyle/>
          <a:p>
            <a:pPr algn="ctr"/>
            <a:r>
              <a:rPr lang="es-ES" sz="2800" b="1" dirty="0" smtClean="0">
                <a:latin typeface="Agency FB" pitchFamily="34" charset="0"/>
              </a:rPr>
              <a:t>Hoy en día, las rebajas son todo un fenómeno social. Los primeros días son de locura y se pueden ver numerosas personas haciendo cola a la puerta de los grandes almacenes para ser los primeros en conseguir una “ganga”. De hecho, hasta los informativos cubren este período como todo un gran acontecimiento.</a:t>
            </a:r>
            <a:endParaRPr lang="es-ES" sz="2800" b="1" dirty="0">
              <a:latin typeface="Agency FB" pitchFamily="34" charset="0"/>
            </a:endParaRPr>
          </a:p>
        </p:txBody>
      </p:sp>
      <p:pic>
        <p:nvPicPr>
          <p:cNvPr id="3" name="Picture 2" descr="Resultado de imagen de LAS REBAJAS"/>
          <p:cNvPicPr>
            <a:picLocks noChangeAspect="1" noChangeArrowheads="1"/>
          </p:cNvPicPr>
          <p:nvPr/>
        </p:nvPicPr>
        <p:blipFill>
          <a:blip r:embed="rId3"/>
          <a:srcRect/>
          <a:stretch>
            <a:fillRect/>
          </a:stretch>
        </p:blipFill>
        <p:spPr bwMode="auto">
          <a:xfrm>
            <a:off x="0" y="0"/>
            <a:ext cx="11504448" cy="5819935"/>
          </a:xfrm>
          <a:prstGeom prst="rect">
            <a:avLst/>
          </a:prstGeom>
          <a:noFill/>
        </p:spPr>
      </p:pic>
    </p:spTree>
  </p:cSld>
  <p:clrMapOvr>
    <a:masterClrMapping/>
  </p:clrMapOvr>
  <p:transition spd="slow" advTm="3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Imagen relacionada"/>
          <p:cNvPicPr>
            <a:picLocks noChangeAspect="1" noChangeArrowheads="1"/>
          </p:cNvPicPr>
          <p:nvPr/>
        </p:nvPicPr>
        <p:blipFill>
          <a:blip r:embed="rId2"/>
          <a:srcRect/>
          <a:stretch>
            <a:fillRect/>
          </a:stretch>
        </p:blipFill>
        <p:spPr bwMode="auto">
          <a:xfrm>
            <a:off x="0" y="0"/>
            <a:ext cx="11269686" cy="7632700"/>
          </a:xfrm>
          <a:prstGeom prst="rect">
            <a:avLst/>
          </a:prstGeom>
          <a:noFill/>
        </p:spPr>
      </p:pic>
    </p:spTree>
  </p:cSld>
  <p:clrMapOvr>
    <a:masterClrMapping/>
  </p:clrMapOvr>
  <p:transition spd="slow" advTm="7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5C2C04"/>
        </a:solidFill>
        <a:effectLst/>
      </p:bgPr>
    </p:bg>
    <p:spTree>
      <p:nvGrpSpPr>
        <p:cNvPr id="1" name=""/>
        <p:cNvGrpSpPr/>
        <p:nvPr/>
      </p:nvGrpSpPr>
      <p:grpSpPr>
        <a:xfrm>
          <a:off x="0" y="0"/>
          <a:ext cx="0" cy="0"/>
          <a:chOff x="0" y="0"/>
          <a:chExt cx="0" cy="0"/>
        </a:xfrm>
      </p:grpSpPr>
      <p:pic>
        <p:nvPicPr>
          <p:cNvPr id="1026" name="Picture 2" descr="Resultado de imagen de rebajas">
            <a:hlinkClick r:id="rId2"/>
          </p:cNvPr>
          <p:cNvPicPr>
            <a:picLocks noChangeAspect="1" noChangeArrowheads="1"/>
          </p:cNvPicPr>
          <p:nvPr/>
        </p:nvPicPr>
        <p:blipFill>
          <a:blip r:embed="rId3"/>
          <a:srcRect/>
          <a:stretch>
            <a:fillRect/>
          </a:stretch>
        </p:blipFill>
        <p:spPr bwMode="auto">
          <a:xfrm>
            <a:off x="-1" y="-1"/>
            <a:ext cx="11269664" cy="7632701"/>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0" y="0"/>
            <a:ext cx="11269664" cy="76327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20583" y="95883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0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Hoy</a:t>
            </a:r>
            <a:r>
              <a:rPr lang="fr-FR"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viernes, 06 de enero de 2017</a:t>
            </a:fld>
            <a:endParaRPr lang="es-E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Ahora</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mismo</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36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11:33</a:t>
            </a:fld>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horas</a:t>
            </a:r>
            <a:r>
              <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t>
            </a:r>
            <a:endPar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7">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2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par>
                          <p:cTn id="27" fill="hold">
                            <p:stCondLst>
                              <p:cond delay="13400"/>
                            </p:stCondLst>
                            <p:childTnLst>
                              <p:par>
                                <p:cTn id="28" presetID="17" presetClass="entr" presetSubtype="1" fill="hold" nodeType="after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p:cTn id="30" dur="5000" fill="hold"/>
                                        <p:tgtEl>
                                          <p:spTgt spid="1026"/>
                                        </p:tgtEl>
                                        <p:attrNameLst>
                                          <p:attrName>ppt_x</p:attrName>
                                        </p:attrNameLst>
                                      </p:cBhvr>
                                      <p:tavLst>
                                        <p:tav tm="0">
                                          <p:val>
                                            <p:strVal val="#ppt_x"/>
                                          </p:val>
                                        </p:tav>
                                        <p:tav tm="100000">
                                          <p:val>
                                            <p:strVal val="#ppt_x"/>
                                          </p:val>
                                        </p:tav>
                                      </p:tavLst>
                                    </p:anim>
                                    <p:anim calcmode="lin" valueType="num">
                                      <p:cBhvr>
                                        <p:cTn id="31" dur="5000" fill="hold"/>
                                        <p:tgtEl>
                                          <p:spTgt spid="1026"/>
                                        </p:tgtEl>
                                        <p:attrNameLst>
                                          <p:attrName>ppt_y</p:attrName>
                                        </p:attrNameLst>
                                      </p:cBhvr>
                                      <p:tavLst>
                                        <p:tav tm="0">
                                          <p:val>
                                            <p:strVal val="#ppt_y-#ppt_h/2"/>
                                          </p:val>
                                        </p:tav>
                                        <p:tav tm="100000">
                                          <p:val>
                                            <p:strVal val="#ppt_y"/>
                                          </p:val>
                                        </p:tav>
                                      </p:tavLst>
                                    </p:anim>
                                    <p:anim calcmode="lin" valueType="num">
                                      <p:cBhvr>
                                        <p:cTn id="32" dur="5000" fill="hold"/>
                                        <p:tgtEl>
                                          <p:spTgt spid="1026"/>
                                        </p:tgtEl>
                                        <p:attrNameLst>
                                          <p:attrName>ppt_w</p:attrName>
                                        </p:attrNameLst>
                                      </p:cBhvr>
                                      <p:tavLst>
                                        <p:tav tm="0">
                                          <p:val>
                                            <p:strVal val="#ppt_w"/>
                                          </p:val>
                                        </p:tav>
                                        <p:tav tm="100000">
                                          <p:val>
                                            <p:strVal val="#ppt_w"/>
                                          </p:val>
                                        </p:tav>
                                      </p:tavLst>
                                    </p:anim>
                                    <p:anim calcmode="lin" valueType="num">
                                      <p:cBhvr>
                                        <p:cTn id="33" dur="5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447004" y="3646736"/>
            <a:ext cx="375655" cy="339231"/>
          </a:xfrm>
          <a:prstGeom prst="rect">
            <a:avLst/>
          </a:prstGeom>
          <a:noFill/>
        </p:spPr>
      </p:pic>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5"/>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977434" y="5427699"/>
            <a:ext cx="1502622" cy="1102501"/>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3307504"/>
            <a:ext cx="657397" cy="593654"/>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901158"/>
            <a:ext cx="657397" cy="593654"/>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494812"/>
            <a:ext cx="657397" cy="593654"/>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5088467"/>
            <a:ext cx="657397" cy="593654"/>
          </a:xfrm>
          <a:prstGeom prst="rect">
            <a:avLst/>
          </a:prstGeom>
          <a:noFill/>
        </p:spPr>
      </p:pic>
      <p:sp>
        <p:nvSpPr>
          <p:cNvPr id="4122" name="Text Box 26"/>
          <p:cNvSpPr txBox="1">
            <a:spLocks noChangeArrowheads="1"/>
          </p:cNvSpPr>
          <p:nvPr/>
        </p:nvSpPr>
        <p:spPr bwMode="auto">
          <a:xfrm>
            <a:off x="0" y="7293469"/>
            <a:ext cx="11269663" cy="370659"/>
          </a:xfrm>
          <a:prstGeom prst="rect">
            <a:avLst/>
          </a:prstGeom>
          <a:solidFill>
            <a:srgbClr val="34495E"/>
          </a:solidFill>
          <a:ln w="9525">
            <a:noFill/>
            <a:miter lim="800000"/>
            <a:headEnd/>
            <a:tailEnd/>
          </a:ln>
          <a:effectLst/>
        </p:spPr>
        <p:txBody>
          <a:bodyPr lIns="107997" tIns="53997" rIns="107997" bIns="53997">
            <a:spAutoFit/>
          </a:bodyPr>
          <a:lstStyle/>
          <a:p>
            <a:pPr algn="ctr">
              <a:spcBef>
                <a:spcPct val="50000"/>
              </a:spcBef>
            </a:pPr>
            <a:r>
              <a:rPr lang="es-ES" sz="1700" dirty="0">
                <a:solidFill>
                  <a:srgbClr val="40F903"/>
                </a:solidFill>
                <a:latin typeface="Kristen ITC" pitchFamily="66" charset="0"/>
              </a:rPr>
              <a:t>Esta presentación </a:t>
            </a:r>
            <a:r>
              <a:rPr lang="es-ES" sz="1700" dirty="0" err="1">
                <a:solidFill>
                  <a:srgbClr val="40F903"/>
                </a:solidFill>
                <a:latin typeface="Kristen ITC" pitchFamily="66" charset="0"/>
              </a:rPr>
              <a:t>powerpoint</a:t>
            </a:r>
            <a:r>
              <a:rPr lang="es-ES" sz="17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5071348" y="932885"/>
            <a:ext cx="5947878" cy="2346349"/>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OMIENZAN LAS REBAJ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COMIENZAN LAS REBAJAS</Template>
  <TotalTime>4</TotalTime>
  <Words>717</Words>
  <Application>Microsoft Office PowerPoint</Application>
  <PresentationFormat>Personalizado</PresentationFormat>
  <Paragraphs>40</Paragraphs>
  <Slides>43</Slides>
  <Notes>0</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COMIENZAN LAS REBAJAS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2017-01-06T10:32:06Z</dcterms:created>
  <dcterms:modified xsi:type="dcterms:W3CDTF">2017-01-06T10:36:26Z</dcterms:modified>
</cp:coreProperties>
</file>