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15" r:id="rId1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6.xml"/><Relationship Id="rId1" Type="http://schemas.openxmlformats.org/officeDocument/2006/relationships/audio" Target="file:///C:\WINDOWS\MEDIA\IMAGINE.MID"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4424363" y="3281363"/>
            <a:ext cx="9144000" cy="0"/>
          </a:xfrm>
          <a:prstGeom prst="rect">
            <a:avLst/>
          </a:prstGeom>
          <a:noFill/>
          <a:ln w="9525">
            <a:noFill/>
            <a:miter lim="800000"/>
            <a:headEnd/>
            <a:tailEnd/>
          </a:ln>
          <a:effectLst/>
        </p:spPr>
        <p:txBody>
          <a:bodyPr>
            <a:spAutoFit/>
          </a:bodyPr>
          <a:lstStyle/>
          <a:p>
            <a:endParaRPr lang="es-ES"/>
          </a:p>
        </p:txBody>
      </p:sp>
      <p:sp>
        <p:nvSpPr>
          <p:cNvPr id="2053" name="AutoShape 5" descr="Número de imagen: ca10281"/>
          <p:cNvSpPr>
            <a:spLocks noChangeAspect="1" noChangeArrowheads="1"/>
          </p:cNvSpPr>
          <p:nvPr/>
        </p:nvSpPr>
        <p:spPr bwMode="auto">
          <a:xfrm>
            <a:off x="4424363" y="3281363"/>
            <a:ext cx="296862" cy="296862"/>
          </a:xfrm>
          <a:prstGeom prst="rect">
            <a:avLst/>
          </a:prstGeom>
          <a:noFill/>
        </p:spPr>
        <p:txBody>
          <a:bodyPr/>
          <a:lstStyle/>
          <a:p>
            <a:endParaRPr lang="es-ES"/>
          </a:p>
        </p:txBody>
      </p:sp>
      <p:sp>
        <p:nvSpPr>
          <p:cNvPr id="2054" name="Rectangle 6"/>
          <p:cNvSpPr>
            <a:spLocks noChangeArrowheads="1"/>
          </p:cNvSpPr>
          <p:nvPr/>
        </p:nvSpPr>
        <p:spPr bwMode="auto">
          <a:xfrm>
            <a:off x="4424363" y="3281363"/>
            <a:ext cx="8678862" cy="0"/>
          </a:xfrm>
          <a:prstGeom prst="rect">
            <a:avLst/>
          </a:prstGeom>
          <a:noFill/>
          <a:ln w="9525">
            <a:noFill/>
            <a:miter lim="800000"/>
            <a:headEnd/>
            <a:tailEnd/>
          </a:ln>
          <a:effectLst/>
        </p:spPr>
        <p:txBody>
          <a:bodyPr>
            <a:spAutoFit/>
          </a:bodyPr>
          <a:lstStyle/>
          <a:p>
            <a:endParaRPr lang="es-ES"/>
          </a:p>
        </p:txBody>
      </p:sp>
      <p:sp>
        <p:nvSpPr>
          <p:cNvPr id="2055" name="Rectangle 7"/>
          <p:cNvSpPr>
            <a:spLocks noChangeArrowheads="1"/>
          </p:cNvSpPr>
          <p:nvPr/>
        </p:nvSpPr>
        <p:spPr bwMode="auto">
          <a:xfrm>
            <a:off x="2514600" y="685800"/>
            <a:ext cx="9144000" cy="0"/>
          </a:xfrm>
          <a:prstGeom prst="rect">
            <a:avLst/>
          </a:prstGeom>
          <a:noFill/>
          <a:ln w="9525">
            <a:noFill/>
            <a:miter lim="800000"/>
            <a:headEnd/>
            <a:tailEnd/>
          </a:ln>
          <a:effectLst/>
        </p:spPr>
        <p:txBody>
          <a:bodyPr>
            <a:spAutoFit/>
          </a:bodyPr>
          <a:lstStyle/>
          <a:p>
            <a:endParaRPr lang="es-ES"/>
          </a:p>
        </p:txBody>
      </p:sp>
      <p:sp>
        <p:nvSpPr>
          <p:cNvPr id="2057" name="Rectangle 9"/>
          <p:cNvSpPr>
            <a:spLocks noChangeArrowheads="1"/>
          </p:cNvSpPr>
          <p:nvPr/>
        </p:nvSpPr>
        <p:spPr bwMode="auto">
          <a:xfrm>
            <a:off x="2514600" y="685800"/>
            <a:ext cx="8678863" cy="0"/>
          </a:xfrm>
          <a:prstGeom prst="rect">
            <a:avLst/>
          </a:prstGeom>
          <a:noFill/>
          <a:ln w="9525">
            <a:noFill/>
            <a:miter lim="800000"/>
            <a:headEnd/>
            <a:tailEnd/>
          </a:ln>
          <a:effectLst/>
        </p:spPr>
        <p:txBody>
          <a:bodyPr>
            <a:spAutoFit/>
          </a:bodyPr>
          <a:lstStyle/>
          <a:p>
            <a:endParaRPr lang="es-ES"/>
          </a:p>
        </p:txBody>
      </p:sp>
      <p:sp>
        <p:nvSpPr>
          <p:cNvPr id="2059" name="Rectangle 11"/>
          <p:cNvSpPr>
            <a:spLocks noGrp="1" noChangeArrowheads="1"/>
          </p:cNvSpPr>
          <p:nvPr>
            <p:ph type="title"/>
          </p:nvPr>
        </p:nvSpPr>
        <p:spPr>
          <a:xfrm>
            <a:off x="1331913" y="3141663"/>
            <a:ext cx="6248400" cy="1131887"/>
          </a:xfrm>
          <a:noFill/>
          <a:ln/>
        </p:spPr>
        <p:txBody>
          <a:bodyPr/>
          <a:lstStyle/>
          <a:p>
            <a:r>
              <a:rPr lang="es-ES" sz="4800">
                <a:solidFill>
                  <a:srgbClr val="FFFFCC"/>
                </a:solidFill>
                <a:effectLst>
                  <a:outerShdw blurRad="38100" dist="38100" dir="2700000" algn="tl">
                    <a:srgbClr val="000000"/>
                  </a:outerShdw>
                </a:effectLst>
              </a:rPr>
              <a:t>Voluntad de Acero        y                           Espíritu Indoblable</a:t>
            </a:r>
          </a:p>
        </p:txBody>
      </p:sp>
      <p:pic>
        <p:nvPicPr>
          <p:cNvPr id="2060" name="IMAGINE.MID">
            <a:hlinkClick r:id="" action="ppaction://media"/>
          </p:cNvPr>
          <p:cNvPicPr>
            <a:picLocks noRot="1" noChangeAspect="1" noChangeArrowheads="1"/>
          </p:cNvPicPr>
          <p:nvPr>
            <a:audioFile r:link="rId1"/>
          </p:nvPr>
        </p:nvPicPr>
        <p:blipFill>
          <a:blip r:embed="rId4"/>
          <a:srcRect/>
          <a:stretch>
            <a:fillRect/>
          </a:stretch>
        </p:blipFill>
        <p:spPr bwMode="auto">
          <a:xfrm>
            <a:off x="-304800" y="5867400"/>
            <a:ext cx="304800" cy="304800"/>
          </a:xfrm>
          <a:prstGeom prst="rect">
            <a:avLst/>
          </a:prstGeom>
          <a:noFill/>
        </p:spPr>
      </p:pic>
      <p:sp>
        <p:nvSpPr>
          <p:cNvPr id="2061" name="Text Box 13"/>
          <p:cNvSpPr txBox="1">
            <a:spLocks noChangeArrowheads="1"/>
          </p:cNvSpPr>
          <p:nvPr/>
        </p:nvSpPr>
        <p:spPr bwMode="auto">
          <a:xfrm>
            <a:off x="2411413" y="981075"/>
            <a:ext cx="4032250" cy="762000"/>
          </a:xfrm>
          <a:prstGeom prst="rect">
            <a:avLst/>
          </a:prstGeom>
          <a:noFill/>
          <a:ln w="9525">
            <a:noFill/>
            <a:miter lim="800000"/>
            <a:headEnd/>
            <a:tailEnd/>
          </a:ln>
          <a:effectLst/>
        </p:spPr>
        <p:txBody>
          <a:bodyPr>
            <a:spAutoFit/>
          </a:bodyPr>
          <a:lstStyle/>
          <a:p>
            <a:pPr>
              <a:spcBef>
                <a:spcPct val="50000"/>
              </a:spcBef>
            </a:pPr>
            <a:r>
              <a:rPr lang="es-ES" sz="4400" b="1">
                <a:solidFill>
                  <a:schemeClr val="accent1"/>
                </a:solidFill>
                <a:effectLst>
                  <a:outerShdw blurRad="38100" dist="38100" dir="2700000" algn="tl">
                    <a:srgbClr val="000000"/>
                  </a:outerShdw>
                </a:effectLst>
              </a:rPr>
              <a:t>Oscar Pistorius</a:t>
            </a:r>
          </a:p>
        </p:txBody>
      </p:sp>
    </p:spTree>
  </p:cSld>
  <p:clrMapOvr>
    <a:masterClrMapping/>
  </p:clrMapOvr>
  <p:transition spd="slow">
    <p:sndAc>
      <p:stSnd loop="1">
        <p:snd r:embed="rId3" name="PianoTeatroIde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60"/>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059"/>
                                        </p:tgtEl>
                                        <p:attrNameLst>
                                          <p:attrName>style.visibility</p:attrName>
                                        </p:attrNameLst>
                                      </p:cBhvr>
                                      <p:to>
                                        <p:strVal val="visible"/>
                                      </p:to>
                                    </p:set>
                                    <p:anim calcmode="lin" valueType="num">
                                      <p:cBhvr additive="base">
                                        <p:cTn id="11" dur="500" fill="hold"/>
                                        <p:tgtEl>
                                          <p:spTgt spid="2059"/>
                                        </p:tgtEl>
                                        <p:attrNameLst>
                                          <p:attrName>ppt_x</p:attrName>
                                        </p:attrNameLst>
                                      </p:cBhvr>
                                      <p:tavLst>
                                        <p:tav tm="0">
                                          <p:val>
                                            <p:strVal val="#ppt_x"/>
                                          </p:val>
                                        </p:tav>
                                        <p:tav tm="100000">
                                          <p:val>
                                            <p:strVal val="#ppt_x"/>
                                          </p:val>
                                        </p:tav>
                                      </p:tavLst>
                                    </p:anim>
                                    <p:anim calcmode="lin" valueType="num">
                                      <p:cBhvr additive="base">
                                        <p:cTn id="12" dur="500" fill="hold"/>
                                        <p:tgtEl>
                                          <p:spTgt spid="20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15">
                <p:cTn id="13" repeatCount="indefinite" fill="hold" display="0">
                  <p:stCondLst>
                    <p:cond delay="indefinite"/>
                  </p:stCondLst>
                  <p:endCondLst>
                    <p:cond evt="onPrev" delay="0">
                      <p:tgtEl>
                        <p:sldTgt/>
                      </p:tgtEl>
                    </p:cond>
                    <p:cond evt="onStopAudio" delay="0">
                      <p:tgtEl>
                        <p:sldTgt/>
                      </p:tgtEl>
                    </p:cond>
                  </p:endCondLst>
                </p:cTn>
                <p:tgtEl>
                  <p:spTgt spid="2060"/>
                </p:tgtEl>
              </p:cMediaNode>
            </p:audio>
          </p:childTnLst>
        </p:cTn>
      </p:par>
    </p:tnLst>
    <p:bldLst>
      <p:bldP spid="2059"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914400" y="246063"/>
            <a:ext cx="9144000" cy="0"/>
          </a:xfrm>
          <a:prstGeom prst="rect">
            <a:avLst/>
          </a:prstGeom>
          <a:noFill/>
          <a:ln w="9525">
            <a:noFill/>
            <a:miter lim="800000"/>
            <a:headEnd/>
            <a:tailEnd/>
          </a:ln>
          <a:effectLst/>
        </p:spPr>
        <p:txBody>
          <a:bodyPr>
            <a:spAutoFit/>
          </a:bodyPr>
          <a:lstStyle/>
          <a:p>
            <a:endParaRPr lang="es-ES"/>
          </a:p>
        </p:txBody>
      </p:sp>
      <p:sp>
        <p:nvSpPr>
          <p:cNvPr id="3078" name="Rectangle 6"/>
          <p:cNvSpPr>
            <a:spLocks noChangeArrowheads="1"/>
          </p:cNvSpPr>
          <p:nvPr/>
        </p:nvSpPr>
        <p:spPr bwMode="auto">
          <a:xfrm>
            <a:off x="914400" y="246063"/>
            <a:ext cx="8678863" cy="0"/>
          </a:xfrm>
          <a:prstGeom prst="rect">
            <a:avLst/>
          </a:prstGeom>
          <a:noFill/>
          <a:ln w="9525">
            <a:noFill/>
            <a:miter lim="800000"/>
            <a:headEnd/>
            <a:tailEnd/>
          </a:ln>
          <a:effectLst/>
        </p:spPr>
        <p:txBody>
          <a:bodyPr>
            <a:spAutoFit/>
          </a:bodyPr>
          <a:lstStyle/>
          <a:p>
            <a:endParaRPr lang="es-ES"/>
          </a:p>
        </p:txBody>
      </p:sp>
      <p:sp>
        <p:nvSpPr>
          <p:cNvPr id="3080" name="Rectangle 8"/>
          <p:cNvSpPr>
            <a:spLocks noGrp="1" noChangeArrowheads="1"/>
          </p:cNvSpPr>
          <p:nvPr>
            <p:ph type="title"/>
          </p:nvPr>
        </p:nvSpPr>
        <p:spPr>
          <a:xfrm>
            <a:off x="685800" y="4419600"/>
            <a:ext cx="7772400" cy="1143000"/>
          </a:xfrm>
          <a:ln/>
        </p:spPr>
        <p:txBody>
          <a:bodyPr/>
          <a:lstStyle/>
          <a:p>
            <a:endParaRPr lang="es-ES" sz="2400" b="1">
              <a:solidFill>
                <a:schemeClr val="bg1"/>
              </a:solidFill>
              <a:effectLst>
                <a:outerShdw blurRad="38100" dist="38100" dir="2700000" algn="tl">
                  <a:srgbClr val="808080"/>
                </a:outerShdw>
              </a:effectLst>
            </a:endParaRPr>
          </a:p>
        </p:txBody>
      </p:sp>
      <p:pic>
        <p:nvPicPr>
          <p:cNvPr id="3081" name="Picture 9" descr="pistorius"/>
          <p:cNvPicPr>
            <a:picLocks noChangeAspect="1" noChangeArrowheads="1"/>
          </p:cNvPicPr>
          <p:nvPr/>
        </p:nvPicPr>
        <p:blipFill>
          <a:blip r:embed="rId2"/>
          <a:srcRect/>
          <a:stretch>
            <a:fillRect/>
          </a:stretch>
        </p:blipFill>
        <p:spPr bwMode="auto">
          <a:xfrm>
            <a:off x="0" y="392113"/>
            <a:ext cx="9144000" cy="6492875"/>
          </a:xfrm>
          <a:prstGeom prst="rect">
            <a:avLst/>
          </a:prstGeom>
          <a:noFill/>
        </p:spPr>
      </p:pic>
      <p:sp>
        <p:nvSpPr>
          <p:cNvPr id="3084" name="WordArt 12"/>
          <p:cNvSpPr>
            <a:spLocks noChangeArrowheads="1" noChangeShapeType="1" noTextEdit="1"/>
          </p:cNvSpPr>
          <p:nvPr/>
        </p:nvSpPr>
        <p:spPr bwMode="auto">
          <a:xfrm>
            <a:off x="1187450" y="5516563"/>
            <a:ext cx="4392613" cy="936625"/>
          </a:xfrm>
          <a:prstGeom prst="rect">
            <a:avLst/>
          </a:prstGeom>
        </p:spPr>
        <p:txBody>
          <a:bodyPr wrap="none" fromWordArt="1">
            <a:prstTxWarp prst="textFadeUp">
              <a:avLst>
                <a:gd name="adj" fmla="val 9991"/>
              </a:avLst>
            </a:prstTxWarp>
          </a:bodyPr>
          <a:lstStyle/>
          <a:p>
            <a:pPr algn="ctr"/>
            <a:r>
              <a:rPr lang="es-ES" sz="3600" kern="10">
                <a:ln w="12700">
                  <a:solidFill>
                    <a:srgbClr val="B2B2B2"/>
                  </a:solidFill>
                  <a:round/>
                  <a:headEnd/>
                  <a:tailEnd/>
                </a:ln>
                <a:gradFill rotWithShape="0">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Blade Runner</a:t>
            </a:r>
          </a:p>
        </p:txBody>
      </p:sp>
      <p:sp>
        <p:nvSpPr>
          <p:cNvPr id="3085" name="WordArt 13"/>
          <p:cNvSpPr>
            <a:spLocks noChangeArrowheads="1" noChangeShapeType="1" noTextEdit="1"/>
          </p:cNvSpPr>
          <p:nvPr/>
        </p:nvSpPr>
        <p:spPr bwMode="auto">
          <a:xfrm>
            <a:off x="611188" y="404813"/>
            <a:ext cx="2806700" cy="647700"/>
          </a:xfrm>
          <a:prstGeom prst="rect">
            <a:avLst/>
          </a:prstGeom>
        </p:spPr>
        <p:txBody>
          <a:bodyPr wrap="none" fromWordArt="1">
            <a:prstTxWarp prst="textFadeUp">
              <a:avLst>
                <a:gd name="adj" fmla="val 9991"/>
              </a:avLst>
            </a:prstTxWarp>
          </a:bodyPr>
          <a:lstStyle/>
          <a:p>
            <a:pPr algn="ctr"/>
            <a:r>
              <a:rPr lang="es-ES" sz="3600" kern="10">
                <a:ln w="12700">
                  <a:solidFill>
                    <a:srgbClr val="B2B2B2"/>
                  </a:solidFill>
                  <a:round/>
                  <a:headEnd/>
                  <a:tailEnd/>
                </a:ln>
                <a:gradFill rotWithShape="0">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Oscar Pistorius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743075" y="1435100"/>
            <a:ext cx="9144000" cy="0"/>
          </a:xfrm>
          <a:prstGeom prst="rect">
            <a:avLst/>
          </a:prstGeom>
          <a:noFill/>
          <a:ln w="9525">
            <a:noFill/>
            <a:miter lim="800000"/>
            <a:headEnd/>
            <a:tailEnd/>
          </a:ln>
          <a:effectLst/>
        </p:spPr>
        <p:txBody>
          <a:bodyPr>
            <a:spAutoFit/>
          </a:bodyPr>
          <a:lstStyle/>
          <a:p>
            <a:endParaRPr lang="es-ES"/>
          </a:p>
        </p:txBody>
      </p:sp>
      <p:sp>
        <p:nvSpPr>
          <p:cNvPr id="4102" name="Rectangle 6"/>
          <p:cNvSpPr>
            <a:spLocks noChangeArrowheads="1"/>
          </p:cNvSpPr>
          <p:nvPr/>
        </p:nvSpPr>
        <p:spPr bwMode="auto">
          <a:xfrm>
            <a:off x="1743075" y="1435100"/>
            <a:ext cx="8678863" cy="0"/>
          </a:xfrm>
          <a:prstGeom prst="rect">
            <a:avLst/>
          </a:prstGeom>
          <a:noFill/>
          <a:ln w="9525">
            <a:noFill/>
            <a:miter lim="800000"/>
            <a:headEnd/>
            <a:tailEnd/>
          </a:ln>
          <a:effectLst/>
        </p:spPr>
        <p:txBody>
          <a:bodyPr>
            <a:spAutoFit/>
          </a:bodyPr>
          <a:lstStyle/>
          <a:p>
            <a:endParaRPr lang="es-ES"/>
          </a:p>
        </p:txBody>
      </p:sp>
      <p:sp>
        <p:nvSpPr>
          <p:cNvPr id="4105" name="Rectangle 9"/>
          <p:cNvSpPr>
            <a:spLocks noChangeArrowheads="1"/>
          </p:cNvSpPr>
          <p:nvPr/>
        </p:nvSpPr>
        <p:spPr bwMode="auto">
          <a:xfrm>
            <a:off x="1017588" y="685800"/>
            <a:ext cx="9144000" cy="0"/>
          </a:xfrm>
          <a:prstGeom prst="rect">
            <a:avLst/>
          </a:prstGeom>
          <a:noFill/>
          <a:ln w="9525">
            <a:noFill/>
            <a:miter lim="800000"/>
            <a:headEnd/>
            <a:tailEnd/>
          </a:ln>
          <a:effectLst/>
        </p:spPr>
        <p:txBody>
          <a:bodyPr>
            <a:spAutoFit/>
          </a:bodyPr>
          <a:lstStyle/>
          <a:p>
            <a:endParaRPr lang="es-ES"/>
          </a:p>
        </p:txBody>
      </p:sp>
      <p:sp>
        <p:nvSpPr>
          <p:cNvPr id="4107" name="Rectangle 11"/>
          <p:cNvSpPr>
            <a:spLocks noChangeArrowheads="1"/>
          </p:cNvSpPr>
          <p:nvPr/>
        </p:nvSpPr>
        <p:spPr bwMode="auto">
          <a:xfrm>
            <a:off x="1017588" y="685800"/>
            <a:ext cx="8678862" cy="0"/>
          </a:xfrm>
          <a:prstGeom prst="rect">
            <a:avLst/>
          </a:prstGeom>
          <a:noFill/>
          <a:ln w="9525">
            <a:noFill/>
            <a:miter lim="800000"/>
            <a:headEnd/>
            <a:tailEnd/>
          </a:ln>
          <a:effectLst/>
        </p:spPr>
        <p:txBody>
          <a:bodyPr>
            <a:spAutoFit/>
          </a:bodyPr>
          <a:lstStyle/>
          <a:p>
            <a:endParaRPr lang="es-ES"/>
          </a:p>
        </p:txBody>
      </p:sp>
      <p:pic>
        <p:nvPicPr>
          <p:cNvPr id="4110" name="Picture 14" descr="pistoriusMS0707_468x390"/>
          <p:cNvPicPr>
            <a:picLocks noChangeAspect="1" noChangeArrowheads="1"/>
          </p:cNvPicPr>
          <p:nvPr/>
        </p:nvPicPr>
        <p:blipFill>
          <a:blip r:embed="rId2"/>
          <a:srcRect/>
          <a:stretch>
            <a:fillRect/>
          </a:stretch>
        </p:blipFill>
        <p:spPr bwMode="auto">
          <a:xfrm>
            <a:off x="395288" y="404813"/>
            <a:ext cx="4457700" cy="3714750"/>
          </a:xfrm>
          <a:prstGeom prst="rect">
            <a:avLst/>
          </a:prstGeom>
          <a:noFill/>
        </p:spPr>
      </p:pic>
      <p:sp>
        <p:nvSpPr>
          <p:cNvPr id="4111" name="Text Box 15"/>
          <p:cNvSpPr txBox="1">
            <a:spLocks noChangeArrowheads="1"/>
          </p:cNvSpPr>
          <p:nvPr/>
        </p:nvSpPr>
        <p:spPr bwMode="auto">
          <a:xfrm>
            <a:off x="323850" y="404813"/>
            <a:ext cx="3743325" cy="457200"/>
          </a:xfrm>
          <a:prstGeom prst="rect">
            <a:avLst/>
          </a:prstGeom>
          <a:noFill/>
          <a:ln w="9525">
            <a:noFill/>
            <a:miter lim="800000"/>
            <a:headEnd/>
            <a:tailEnd/>
          </a:ln>
          <a:effectLst/>
        </p:spPr>
        <p:txBody>
          <a:bodyPr>
            <a:spAutoFit/>
          </a:bodyPr>
          <a:lstStyle/>
          <a:p>
            <a:pPr>
              <a:spcBef>
                <a:spcPct val="50000"/>
              </a:spcBef>
            </a:pPr>
            <a:endParaRPr lang="es-ES"/>
          </a:p>
        </p:txBody>
      </p:sp>
      <p:sp>
        <p:nvSpPr>
          <p:cNvPr id="4112" name="Text Box 16"/>
          <p:cNvSpPr txBox="1">
            <a:spLocks noChangeArrowheads="1"/>
          </p:cNvSpPr>
          <p:nvPr/>
        </p:nvSpPr>
        <p:spPr bwMode="auto">
          <a:xfrm>
            <a:off x="5148263" y="960438"/>
            <a:ext cx="3995737" cy="3509962"/>
          </a:xfrm>
          <a:prstGeom prst="rect">
            <a:avLst/>
          </a:prstGeom>
          <a:noFill/>
          <a:ln w="9525">
            <a:noFill/>
            <a:miter lim="800000"/>
            <a:headEnd/>
            <a:tailEnd/>
          </a:ln>
          <a:effectLst/>
        </p:spPr>
        <p:txBody>
          <a:bodyPr>
            <a:spAutoFit/>
          </a:bodyPr>
          <a:lstStyle/>
          <a:p>
            <a:pPr>
              <a:spcBef>
                <a:spcPct val="50000"/>
              </a:spcBef>
            </a:pPr>
            <a:r>
              <a:rPr lang="es-ES" sz="2800" b="1">
                <a:solidFill>
                  <a:schemeClr val="bg1"/>
                </a:solidFill>
              </a:rPr>
              <a:t>Oscar Pistorius</a:t>
            </a:r>
            <a:r>
              <a:rPr lang="es-ES" sz="2800">
                <a:solidFill>
                  <a:schemeClr val="bg1"/>
                </a:solidFill>
              </a:rPr>
              <a:t> (Sudafricano-Pretoria, 1986)</a:t>
            </a:r>
            <a:r>
              <a:rPr lang="es-ES" sz="2800"/>
              <a:t> </a:t>
            </a:r>
          </a:p>
          <a:p>
            <a:pPr>
              <a:spcBef>
                <a:spcPct val="50000"/>
              </a:spcBef>
            </a:pPr>
            <a:r>
              <a:rPr lang="es-ES" sz="2800">
                <a:solidFill>
                  <a:schemeClr val="bg1"/>
                </a:solidFill>
              </a:rPr>
              <a:t>No nació sin piernas. Se las amputaron cuando tenía sólo 11 meses. </a:t>
            </a:r>
          </a:p>
          <a:p>
            <a:pPr>
              <a:spcBef>
                <a:spcPct val="50000"/>
              </a:spcBef>
            </a:pPr>
            <a:endParaRPr lang="es-ES" sz="2800">
              <a:solidFill>
                <a:schemeClr val="bg1"/>
              </a:solidFill>
            </a:endParaRPr>
          </a:p>
        </p:txBody>
      </p:sp>
      <p:sp>
        <p:nvSpPr>
          <p:cNvPr id="4113" name="Text Box 17"/>
          <p:cNvSpPr txBox="1">
            <a:spLocks noChangeArrowheads="1"/>
          </p:cNvSpPr>
          <p:nvPr/>
        </p:nvSpPr>
        <p:spPr bwMode="auto">
          <a:xfrm>
            <a:off x="395288" y="4437063"/>
            <a:ext cx="8280400" cy="2227262"/>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Sus padres –atribulados antes y después de la operación por los dolores del niño– lo hicieron aconsejados por los especialistas, que no veían salida a aquellas extremidades que habían salido del útero materno </a:t>
            </a:r>
            <a:r>
              <a:rPr lang="es-ES" sz="2800" b="1">
                <a:solidFill>
                  <a:schemeClr val="bg1"/>
                </a:solidFill>
              </a:rPr>
              <a:t>sin peronés ni tobillos.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ChangeArrowheads="1"/>
          </p:cNvSpPr>
          <p:nvPr/>
        </p:nvSpPr>
        <p:spPr bwMode="auto">
          <a:xfrm>
            <a:off x="914400" y="977900"/>
            <a:ext cx="9144000" cy="0"/>
          </a:xfrm>
          <a:prstGeom prst="rect">
            <a:avLst/>
          </a:prstGeom>
          <a:noFill/>
          <a:ln w="9525">
            <a:noFill/>
            <a:miter lim="800000"/>
            <a:headEnd/>
            <a:tailEnd/>
          </a:ln>
          <a:effectLst/>
        </p:spPr>
        <p:txBody>
          <a:bodyPr>
            <a:spAutoFit/>
          </a:bodyPr>
          <a:lstStyle/>
          <a:p>
            <a:endParaRPr lang="es-ES"/>
          </a:p>
        </p:txBody>
      </p:sp>
      <p:sp>
        <p:nvSpPr>
          <p:cNvPr id="5126" name="Rectangle 6"/>
          <p:cNvSpPr>
            <a:spLocks noChangeArrowheads="1"/>
          </p:cNvSpPr>
          <p:nvPr/>
        </p:nvSpPr>
        <p:spPr bwMode="auto">
          <a:xfrm>
            <a:off x="914400" y="977900"/>
            <a:ext cx="8678863" cy="0"/>
          </a:xfrm>
          <a:prstGeom prst="rect">
            <a:avLst/>
          </a:prstGeom>
          <a:noFill/>
          <a:ln w="9525">
            <a:noFill/>
            <a:miter lim="800000"/>
            <a:headEnd/>
            <a:tailEnd/>
          </a:ln>
          <a:effectLst/>
        </p:spPr>
        <p:txBody>
          <a:bodyPr>
            <a:spAutoFit/>
          </a:bodyPr>
          <a:lstStyle/>
          <a:p>
            <a:endParaRPr lang="es-ES"/>
          </a:p>
        </p:txBody>
      </p:sp>
      <p:pic>
        <p:nvPicPr>
          <p:cNvPr id="5129" name="Picture 9" descr="opistorius-4"/>
          <p:cNvPicPr>
            <a:picLocks noChangeAspect="1" noChangeArrowheads="1"/>
          </p:cNvPicPr>
          <p:nvPr/>
        </p:nvPicPr>
        <p:blipFill>
          <a:blip r:embed="rId2"/>
          <a:srcRect/>
          <a:stretch>
            <a:fillRect/>
          </a:stretch>
        </p:blipFill>
        <p:spPr bwMode="auto">
          <a:xfrm>
            <a:off x="-2268538" y="-26988"/>
            <a:ext cx="11412538" cy="6884988"/>
          </a:xfrm>
          <a:prstGeom prst="rect">
            <a:avLst/>
          </a:prstGeom>
          <a:noFill/>
        </p:spPr>
      </p:pic>
      <p:sp>
        <p:nvSpPr>
          <p:cNvPr id="5131" name="Text Box 11"/>
          <p:cNvSpPr txBox="1">
            <a:spLocks noChangeArrowheads="1"/>
          </p:cNvSpPr>
          <p:nvPr/>
        </p:nvSpPr>
        <p:spPr bwMode="auto">
          <a:xfrm>
            <a:off x="3348038" y="476250"/>
            <a:ext cx="5688012" cy="3508375"/>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Al principio las cosas fueron muy bien. En sólo seis meses, el pequeño Oscar correteaba de un lugar a otro con sus pequeñas prótesis. Luego la cosa se complicó. Vino el colegio y los niños burlones se la velaban al lisiado y éste se zafaba como podía de sus burlas.</a:t>
            </a:r>
            <a:r>
              <a:rPr lang="es-ES" sz="2800"/>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ChangeArrowheads="1"/>
          </p:cNvSpPr>
          <p:nvPr/>
        </p:nvSpPr>
        <p:spPr bwMode="auto">
          <a:xfrm>
            <a:off x="-2308225" y="2182813"/>
            <a:ext cx="9144000" cy="0"/>
          </a:xfrm>
          <a:prstGeom prst="rect">
            <a:avLst/>
          </a:prstGeom>
          <a:noFill/>
          <a:ln w="9525">
            <a:noFill/>
            <a:miter lim="800000"/>
            <a:headEnd/>
            <a:tailEnd/>
          </a:ln>
          <a:effectLst/>
        </p:spPr>
        <p:txBody>
          <a:bodyPr>
            <a:spAutoFit/>
          </a:bodyPr>
          <a:lstStyle/>
          <a:p>
            <a:endParaRPr lang="es-ES"/>
          </a:p>
        </p:txBody>
      </p:sp>
      <p:sp>
        <p:nvSpPr>
          <p:cNvPr id="6155" name="Text Box 11"/>
          <p:cNvSpPr txBox="1">
            <a:spLocks noChangeArrowheads="1"/>
          </p:cNvSpPr>
          <p:nvPr/>
        </p:nvSpPr>
        <p:spPr bwMode="auto">
          <a:xfrm>
            <a:off x="971550" y="4292600"/>
            <a:ext cx="7488238" cy="457200"/>
          </a:xfrm>
          <a:prstGeom prst="rect">
            <a:avLst/>
          </a:prstGeom>
          <a:noFill/>
          <a:ln w="9525">
            <a:noFill/>
            <a:miter lim="800000"/>
            <a:headEnd/>
            <a:tailEnd/>
          </a:ln>
          <a:effectLst/>
        </p:spPr>
        <p:txBody>
          <a:bodyPr>
            <a:spAutoFit/>
          </a:bodyPr>
          <a:lstStyle/>
          <a:p>
            <a:pPr>
              <a:spcBef>
                <a:spcPct val="50000"/>
              </a:spcBef>
            </a:pPr>
            <a:endParaRPr lang="es-ES"/>
          </a:p>
        </p:txBody>
      </p:sp>
      <p:sp>
        <p:nvSpPr>
          <p:cNvPr id="6156" name="Text Box 12"/>
          <p:cNvSpPr txBox="1">
            <a:spLocks noChangeArrowheads="1"/>
          </p:cNvSpPr>
          <p:nvPr/>
        </p:nvSpPr>
        <p:spPr bwMode="auto">
          <a:xfrm>
            <a:off x="898525" y="4225925"/>
            <a:ext cx="7561263" cy="222726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Pero para él eso no fue nunca un obstáculo. El gozó desde niño de un sexto sentido para el deporte. Y practicó un buen puñado de ellos. Primero el </a:t>
            </a:r>
            <a:r>
              <a:rPr lang="es-ES" sz="2800" b="1">
                <a:solidFill>
                  <a:schemeClr val="bg1"/>
                </a:solidFill>
              </a:rPr>
              <a:t>rugby</a:t>
            </a:r>
            <a:r>
              <a:rPr lang="es-ES" sz="2800">
                <a:solidFill>
                  <a:schemeClr val="bg1"/>
                </a:solidFill>
              </a:rPr>
              <a:t> y el </a:t>
            </a:r>
            <a:r>
              <a:rPr lang="es-ES" sz="2800" b="1">
                <a:solidFill>
                  <a:schemeClr val="bg1"/>
                </a:solidFill>
              </a:rPr>
              <a:t>waterpolo</a:t>
            </a:r>
            <a:r>
              <a:rPr lang="es-ES" sz="2800">
                <a:solidFill>
                  <a:schemeClr val="bg1"/>
                </a:solidFill>
              </a:rPr>
              <a:t>, más tarde la</a:t>
            </a:r>
            <a:r>
              <a:rPr lang="es-ES" sz="2800" b="1">
                <a:solidFill>
                  <a:schemeClr val="bg1"/>
                </a:solidFill>
              </a:rPr>
              <a:t> natación</a:t>
            </a:r>
            <a:r>
              <a:rPr lang="es-ES" sz="2800">
                <a:solidFill>
                  <a:schemeClr val="bg1"/>
                </a:solidFill>
              </a:rPr>
              <a:t>, y en este momento– el </a:t>
            </a:r>
            <a:r>
              <a:rPr lang="es-ES" sz="2800" b="1">
                <a:solidFill>
                  <a:schemeClr val="bg1"/>
                </a:solidFill>
              </a:rPr>
              <a:t>atletismo</a:t>
            </a:r>
            <a:r>
              <a:rPr lang="es-ES" sz="2800">
                <a:solidFill>
                  <a:schemeClr val="bg1"/>
                </a:solidFill>
              </a:rPr>
              <a:t>.</a:t>
            </a:r>
          </a:p>
        </p:txBody>
      </p:sp>
      <p:pic>
        <p:nvPicPr>
          <p:cNvPr id="6157" name="Picture 13" descr="1184179677_extras_albumes_2"/>
          <p:cNvPicPr>
            <a:picLocks noChangeAspect="1" noChangeArrowheads="1"/>
          </p:cNvPicPr>
          <p:nvPr/>
        </p:nvPicPr>
        <p:blipFill>
          <a:blip r:embed="rId2"/>
          <a:srcRect/>
          <a:stretch>
            <a:fillRect/>
          </a:stretch>
        </p:blipFill>
        <p:spPr bwMode="auto">
          <a:xfrm>
            <a:off x="1547813" y="115888"/>
            <a:ext cx="6048375" cy="40290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1184179433_extras_albumes_0"/>
          <p:cNvPicPr>
            <a:picLocks noChangeAspect="1" noChangeArrowheads="1"/>
          </p:cNvPicPr>
          <p:nvPr/>
        </p:nvPicPr>
        <p:blipFill>
          <a:blip r:embed="rId2"/>
          <a:srcRect/>
          <a:stretch>
            <a:fillRect/>
          </a:stretch>
        </p:blipFill>
        <p:spPr bwMode="auto">
          <a:xfrm>
            <a:off x="371475" y="260350"/>
            <a:ext cx="4200525" cy="6381750"/>
          </a:xfrm>
          <a:prstGeom prst="rect">
            <a:avLst/>
          </a:prstGeom>
          <a:noFill/>
        </p:spPr>
      </p:pic>
      <p:pic>
        <p:nvPicPr>
          <p:cNvPr id="21509" name="Picture 5" descr="1184179570_extras_albumes_1"/>
          <p:cNvPicPr>
            <a:picLocks noChangeAspect="1" noChangeArrowheads="1"/>
          </p:cNvPicPr>
          <p:nvPr/>
        </p:nvPicPr>
        <p:blipFill>
          <a:blip r:embed="rId3"/>
          <a:srcRect/>
          <a:stretch>
            <a:fillRect/>
          </a:stretch>
        </p:blipFill>
        <p:spPr bwMode="auto">
          <a:xfrm>
            <a:off x="5003800" y="260350"/>
            <a:ext cx="3468688" cy="63373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5" name="Picture 7" descr="1184179623_extras_albumes_0"/>
          <p:cNvPicPr>
            <a:picLocks noChangeAspect="1" noChangeArrowheads="1"/>
          </p:cNvPicPr>
          <p:nvPr/>
        </p:nvPicPr>
        <p:blipFill>
          <a:blip r:embed="rId2"/>
          <a:srcRect/>
          <a:stretch>
            <a:fillRect/>
          </a:stretch>
        </p:blipFill>
        <p:spPr bwMode="auto">
          <a:xfrm>
            <a:off x="827088" y="333375"/>
            <a:ext cx="7561262" cy="5316538"/>
          </a:xfrm>
          <a:prstGeom prst="rect">
            <a:avLst/>
          </a:prstGeom>
          <a:noFill/>
        </p:spPr>
      </p:pic>
      <p:sp>
        <p:nvSpPr>
          <p:cNvPr id="7176" name="Text Box 8"/>
          <p:cNvSpPr txBox="1">
            <a:spLocks noChangeArrowheads="1"/>
          </p:cNvSpPr>
          <p:nvPr/>
        </p:nvSpPr>
        <p:spPr bwMode="auto">
          <a:xfrm>
            <a:off x="250825" y="5934075"/>
            <a:ext cx="8713788" cy="519113"/>
          </a:xfrm>
          <a:prstGeom prst="rect">
            <a:avLst/>
          </a:prstGeom>
          <a:noFill/>
          <a:ln w="9525">
            <a:noFill/>
            <a:miter lim="800000"/>
            <a:headEnd/>
            <a:tailEnd/>
          </a:ln>
          <a:effectLst/>
        </p:spPr>
        <p:txBody>
          <a:bodyPr>
            <a:spAutoFit/>
          </a:bodyPr>
          <a:lstStyle/>
          <a:p>
            <a:pPr>
              <a:spcBef>
                <a:spcPct val="50000"/>
              </a:spcBef>
            </a:pPr>
            <a:r>
              <a:rPr lang="es-ES" sz="2800" b="1">
                <a:solidFill>
                  <a:schemeClr val="bg1"/>
                </a:solidFill>
              </a:rPr>
              <a:t>"Yo no soy un inválido, simplemente no tengo piernas“</a:t>
            </a:r>
            <a:r>
              <a:rPr lang="es-ES"/>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1184179360_extras_albumes_0"/>
          <p:cNvPicPr>
            <a:picLocks noChangeAspect="1" noChangeArrowheads="1"/>
          </p:cNvPicPr>
          <p:nvPr/>
        </p:nvPicPr>
        <p:blipFill>
          <a:blip r:embed="rId2"/>
          <a:srcRect/>
          <a:stretch>
            <a:fillRect/>
          </a:stretch>
        </p:blipFill>
        <p:spPr bwMode="auto">
          <a:xfrm>
            <a:off x="0" y="0"/>
            <a:ext cx="4394200" cy="6858000"/>
          </a:xfrm>
          <a:prstGeom prst="rect">
            <a:avLst/>
          </a:prstGeom>
          <a:noFill/>
        </p:spPr>
      </p:pic>
      <p:sp>
        <p:nvSpPr>
          <p:cNvPr id="18437" name="Text Box 5"/>
          <p:cNvSpPr txBox="1">
            <a:spLocks noChangeArrowheads="1"/>
          </p:cNvSpPr>
          <p:nvPr/>
        </p:nvSpPr>
        <p:spPr bwMode="auto">
          <a:xfrm>
            <a:off x="5003800" y="1989138"/>
            <a:ext cx="3960813" cy="2528887"/>
          </a:xfrm>
          <a:prstGeom prst="rect">
            <a:avLst/>
          </a:prstGeom>
          <a:noFill/>
          <a:ln w="9525">
            <a:noFill/>
            <a:miter lim="800000"/>
            <a:headEnd/>
            <a:tailEnd/>
          </a:ln>
          <a:effectLst/>
        </p:spPr>
        <p:txBody>
          <a:bodyPr>
            <a:spAutoFit/>
          </a:bodyPr>
          <a:lstStyle/>
          <a:p>
            <a:pPr>
              <a:spcBef>
                <a:spcPct val="50000"/>
              </a:spcBef>
            </a:pPr>
            <a:r>
              <a:rPr lang="es-ES" sz="3200" b="1">
                <a:solidFill>
                  <a:schemeClr val="bg1"/>
                </a:solidFill>
              </a:rPr>
              <a:t>“Además, todo el mundo tiene alguna discapacidad … las peores son las del espíritu”</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ChangeArrowheads="1"/>
          </p:cNvSpPr>
          <p:nvPr/>
        </p:nvSpPr>
        <p:spPr bwMode="auto">
          <a:xfrm>
            <a:off x="914400" y="995363"/>
            <a:ext cx="9144000" cy="0"/>
          </a:xfrm>
          <a:prstGeom prst="rect">
            <a:avLst/>
          </a:prstGeom>
          <a:noFill/>
          <a:ln w="9525">
            <a:noFill/>
            <a:miter lim="800000"/>
            <a:headEnd/>
            <a:tailEnd/>
          </a:ln>
          <a:effectLst/>
        </p:spPr>
        <p:txBody>
          <a:bodyPr>
            <a:spAutoFit/>
          </a:bodyPr>
          <a:lstStyle/>
          <a:p>
            <a:endParaRPr lang="es-ES"/>
          </a:p>
        </p:txBody>
      </p:sp>
      <p:sp>
        <p:nvSpPr>
          <p:cNvPr id="8198" name="Rectangle 6"/>
          <p:cNvSpPr>
            <a:spLocks noChangeArrowheads="1"/>
          </p:cNvSpPr>
          <p:nvPr/>
        </p:nvSpPr>
        <p:spPr bwMode="auto">
          <a:xfrm>
            <a:off x="914400" y="995363"/>
            <a:ext cx="8678863" cy="0"/>
          </a:xfrm>
          <a:prstGeom prst="rect">
            <a:avLst/>
          </a:prstGeom>
          <a:noFill/>
          <a:ln w="9525">
            <a:noFill/>
            <a:miter lim="800000"/>
            <a:headEnd/>
            <a:tailEnd/>
          </a:ln>
          <a:effectLst/>
        </p:spPr>
        <p:txBody>
          <a:bodyPr>
            <a:spAutoFit/>
          </a:bodyPr>
          <a:lstStyle/>
          <a:p>
            <a:endParaRPr lang="es-ES"/>
          </a:p>
        </p:txBody>
      </p:sp>
      <p:pic>
        <p:nvPicPr>
          <p:cNvPr id="8201" name="Picture 9" descr="073pistorius_468x331"/>
          <p:cNvPicPr>
            <a:picLocks noChangeAspect="1" noChangeArrowheads="1"/>
          </p:cNvPicPr>
          <p:nvPr/>
        </p:nvPicPr>
        <p:blipFill>
          <a:blip r:embed="rId2"/>
          <a:srcRect/>
          <a:stretch>
            <a:fillRect/>
          </a:stretch>
        </p:blipFill>
        <p:spPr bwMode="auto">
          <a:xfrm>
            <a:off x="1836738" y="171450"/>
            <a:ext cx="5327650" cy="3767138"/>
          </a:xfrm>
          <a:prstGeom prst="rect">
            <a:avLst/>
          </a:prstGeom>
          <a:noFill/>
        </p:spPr>
      </p:pic>
      <p:sp>
        <p:nvSpPr>
          <p:cNvPr id="8202" name="Text Box 10"/>
          <p:cNvSpPr txBox="1">
            <a:spLocks noChangeArrowheads="1"/>
          </p:cNvSpPr>
          <p:nvPr/>
        </p:nvSpPr>
        <p:spPr bwMode="auto">
          <a:xfrm>
            <a:off x="755650" y="4076700"/>
            <a:ext cx="7848600" cy="2654300"/>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En el atletismo lo acompaña una voluntad de acero, un insaciable espíritu competitivo y dos prótesis con las que engaña a la naturaleza. Pisando sobre ellas, alcanzó la cima de la velocidad en los Juegos Paralímpicos de Atenas, en 2004, con un oro en los 200 metros y un bronce en la carrera de 100 m.</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ChangeArrowheads="1"/>
          </p:cNvSpPr>
          <p:nvPr/>
        </p:nvSpPr>
        <p:spPr bwMode="auto">
          <a:xfrm>
            <a:off x="914400" y="1011238"/>
            <a:ext cx="9144000" cy="0"/>
          </a:xfrm>
          <a:prstGeom prst="rect">
            <a:avLst/>
          </a:prstGeom>
          <a:noFill/>
          <a:ln w="9525">
            <a:noFill/>
            <a:miter lim="800000"/>
            <a:headEnd/>
            <a:tailEnd/>
          </a:ln>
          <a:effectLst/>
        </p:spPr>
        <p:txBody>
          <a:bodyPr>
            <a:spAutoFit/>
          </a:bodyPr>
          <a:lstStyle/>
          <a:p>
            <a:endParaRPr lang="es-ES"/>
          </a:p>
        </p:txBody>
      </p:sp>
      <p:sp>
        <p:nvSpPr>
          <p:cNvPr id="9222" name="Rectangle 6"/>
          <p:cNvSpPr>
            <a:spLocks noChangeArrowheads="1"/>
          </p:cNvSpPr>
          <p:nvPr/>
        </p:nvSpPr>
        <p:spPr bwMode="auto">
          <a:xfrm>
            <a:off x="914400" y="1011238"/>
            <a:ext cx="8678863" cy="0"/>
          </a:xfrm>
          <a:prstGeom prst="rect">
            <a:avLst/>
          </a:prstGeom>
          <a:noFill/>
          <a:ln w="9525">
            <a:noFill/>
            <a:miter lim="800000"/>
            <a:headEnd/>
            <a:tailEnd/>
          </a:ln>
          <a:effectLst/>
        </p:spPr>
        <p:txBody>
          <a:bodyPr>
            <a:spAutoFit/>
          </a:bodyPr>
          <a:lstStyle/>
          <a:p>
            <a:endParaRPr lang="es-ES"/>
          </a:p>
        </p:txBody>
      </p:sp>
      <p:pic>
        <p:nvPicPr>
          <p:cNvPr id="9225" name="Picture 9" descr="1184179510_extras_albumes_0"/>
          <p:cNvPicPr>
            <a:picLocks noChangeAspect="1" noChangeArrowheads="1"/>
          </p:cNvPicPr>
          <p:nvPr/>
        </p:nvPicPr>
        <p:blipFill>
          <a:blip r:embed="rId2"/>
          <a:srcRect/>
          <a:stretch>
            <a:fillRect/>
          </a:stretch>
        </p:blipFill>
        <p:spPr bwMode="auto">
          <a:xfrm>
            <a:off x="4159250" y="333375"/>
            <a:ext cx="4876800" cy="6115050"/>
          </a:xfrm>
          <a:prstGeom prst="rect">
            <a:avLst/>
          </a:prstGeom>
          <a:noFill/>
        </p:spPr>
      </p:pic>
      <p:sp>
        <p:nvSpPr>
          <p:cNvPr id="9226" name="Text Box 10"/>
          <p:cNvSpPr txBox="1">
            <a:spLocks noChangeArrowheads="1"/>
          </p:cNvSpPr>
          <p:nvPr/>
        </p:nvSpPr>
        <p:spPr bwMode="auto">
          <a:xfrm>
            <a:off x="250825" y="476250"/>
            <a:ext cx="3816350" cy="564356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No contento con ello ha pulverizado desde entonces los récords mundiales paralímpicos de 100, 200 y 400 metros y ha llamado a las puertas de la Federación Internacional de Atletismo (IAAF) con la intención de ser el primer atleta sin piernas en competir contra atletas de elite.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4" name="Rectangle 4"/>
          <p:cNvSpPr>
            <a:spLocks noChangeArrowheads="1"/>
          </p:cNvSpPr>
          <p:nvPr/>
        </p:nvSpPr>
        <p:spPr bwMode="auto">
          <a:xfrm>
            <a:off x="3114675" y="1782763"/>
            <a:ext cx="9144000" cy="0"/>
          </a:xfrm>
          <a:prstGeom prst="rect">
            <a:avLst/>
          </a:prstGeom>
          <a:noFill/>
          <a:ln w="9525">
            <a:noFill/>
            <a:miter lim="800000"/>
            <a:headEnd/>
            <a:tailEnd/>
          </a:ln>
          <a:effectLst/>
        </p:spPr>
        <p:txBody>
          <a:bodyPr>
            <a:spAutoFit/>
          </a:bodyPr>
          <a:lstStyle/>
          <a:p>
            <a:endParaRPr lang="es-ES"/>
          </a:p>
        </p:txBody>
      </p:sp>
      <p:sp>
        <p:nvSpPr>
          <p:cNvPr id="10247" name="Rectangle 7"/>
          <p:cNvSpPr>
            <a:spLocks noChangeArrowheads="1"/>
          </p:cNvSpPr>
          <p:nvPr/>
        </p:nvSpPr>
        <p:spPr bwMode="auto">
          <a:xfrm>
            <a:off x="2417763" y="685800"/>
            <a:ext cx="9144000" cy="0"/>
          </a:xfrm>
          <a:prstGeom prst="rect">
            <a:avLst/>
          </a:prstGeom>
          <a:noFill/>
          <a:ln w="9525">
            <a:noFill/>
            <a:miter lim="800000"/>
            <a:headEnd/>
            <a:tailEnd/>
          </a:ln>
          <a:effectLst/>
        </p:spPr>
        <p:txBody>
          <a:bodyPr>
            <a:spAutoFit/>
          </a:bodyPr>
          <a:lstStyle/>
          <a:p>
            <a:endParaRPr lang="es-ES"/>
          </a:p>
        </p:txBody>
      </p:sp>
      <p:sp>
        <p:nvSpPr>
          <p:cNvPr id="10249" name="Rectangle 9"/>
          <p:cNvSpPr>
            <a:spLocks noChangeArrowheads="1"/>
          </p:cNvSpPr>
          <p:nvPr/>
        </p:nvSpPr>
        <p:spPr bwMode="auto">
          <a:xfrm>
            <a:off x="2417763" y="685800"/>
            <a:ext cx="8678862" cy="0"/>
          </a:xfrm>
          <a:prstGeom prst="rect">
            <a:avLst/>
          </a:prstGeom>
          <a:noFill/>
          <a:ln w="9525">
            <a:noFill/>
            <a:miter lim="800000"/>
            <a:headEnd/>
            <a:tailEnd/>
          </a:ln>
          <a:effectLst/>
        </p:spPr>
        <p:txBody>
          <a:bodyPr>
            <a:spAutoFit/>
          </a:bodyPr>
          <a:lstStyle/>
          <a:p>
            <a:endParaRPr lang="es-ES"/>
          </a:p>
        </p:txBody>
      </p:sp>
      <p:pic>
        <p:nvPicPr>
          <p:cNvPr id="10254" name="Picture 14" descr="1184175545_extras_ladillos_1_0"/>
          <p:cNvPicPr>
            <a:picLocks noChangeAspect="1" noChangeArrowheads="1"/>
          </p:cNvPicPr>
          <p:nvPr/>
        </p:nvPicPr>
        <p:blipFill>
          <a:blip r:embed="rId2"/>
          <a:srcRect/>
          <a:stretch>
            <a:fillRect/>
          </a:stretch>
        </p:blipFill>
        <p:spPr bwMode="auto">
          <a:xfrm>
            <a:off x="236538" y="619125"/>
            <a:ext cx="3997325" cy="5689600"/>
          </a:xfrm>
          <a:prstGeom prst="rect">
            <a:avLst/>
          </a:prstGeom>
          <a:noFill/>
        </p:spPr>
      </p:pic>
      <p:sp>
        <p:nvSpPr>
          <p:cNvPr id="10255" name="Text Box 15"/>
          <p:cNvSpPr txBox="1">
            <a:spLocks noChangeArrowheads="1"/>
          </p:cNvSpPr>
          <p:nvPr/>
        </p:nvSpPr>
        <p:spPr bwMode="auto">
          <a:xfrm>
            <a:off x="4356100" y="1654175"/>
            <a:ext cx="4608513" cy="3503613"/>
          </a:xfrm>
          <a:prstGeom prst="rect">
            <a:avLst/>
          </a:prstGeom>
          <a:noFill/>
          <a:ln w="9525">
            <a:noFill/>
            <a:miter lim="800000"/>
            <a:headEnd/>
            <a:tailEnd/>
          </a:ln>
          <a:effectLst/>
        </p:spPr>
        <p:txBody>
          <a:bodyPr>
            <a:spAutoFit/>
          </a:bodyPr>
          <a:lstStyle/>
          <a:p>
            <a:pPr>
              <a:spcBef>
                <a:spcPct val="50000"/>
              </a:spcBef>
            </a:pPr>
            <a:r>
              <a:rPr lang="es-ES"/>
              <a:t> </a:t>
            </a:r>
            <a:r>
              <a:rPr lang="es-ES" sz="3200">
                <a:solidFill>
                  <a:schemeClr val="bg1"/>
                </a:solidFill>
              </a:rPr>
              <a:t>Las prótesis que han dado fama a Pistorius son conocidas como </a:t>
            </a:r>
            <a:r>
              <a:rPr lang="es-ES" sz="3200" b="1" i="1" u="sng">
                <a:solidFill>
                  <a:schemeClr val="bg1"/>
                </a:solidFill>
              </a:rPr>
              <a:t>cheetahs</a:t>
            </a:r>
            <a:r>
              <a:rPr lang="es-ES" sz="3200" b="1">
                <a:solidFill>
                  <a:schemeClr val="bg1"/>
                </a:solidFill>
              </a:rPr>
              <a:t> </a:t>
            </a:r>
            <a:r>
              <a:rPr lang="es-ES" sz="3200">
                <a:solidFill>
                  <a:schemeClr val="bg1"/>
                </a:solidFill>
              </a:rPr>
              <a:t>y las fabrica una firma especial en Islandia. Cada par cuesta más de 20.000 euros.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a:spLocks noChangeArrowheads="1"/>
          </p:cNvSpPr>
          <p:nvPr/>
        </p:nvSpPr>
        <p:spPr bwMode="auto">
          <a:xfrm>
            <a:off x="5148263" y="765175"/>
            <a:ext cx="3744912" cy="5643563"/>
          </a:xfrm>
          <a:prstGeom prst="rect">
            <a:avLst/>
          </a:prstGeom>
          <a:noFill/>
          <a:ln w="9525">
            <a:noFill/>
            <a:miter lim="800000"/>
            <a:headEnd/>
            <a:tailEnd/>
          </a:ln>
          <a:effectLst/>
        </p:spPr>
        <p:txBody>
          <a:bodyPr>
            <a:spAutoFit/>
          </a:bodyPr>
          <a:lstStyle/>
          <a:p>
            <a:r>
              <a:rPr lang="es-ES" sz="2800">
                <a:solidFill>
                  <a:schemeClr val="bg1"/>
                </a:solidFill>
              </a:rPr>
              <a:t>Sobre la mesa tiene dos ofertas de Hollywood para llevar su historia a la gran pantalla. En una le ofrecen interpretarse a sí mismo, en la otra proponen a un actor profesional.</a:t>
            </a:r>
          </a:p>
          <a:p>
            <a:r>
              <a:rPr lang="es-ES" sz="2800">
                <a:solidFill>
                  <a:schemeClr val="bg1"/>
                </a:solidFill>
              </a:rPr>
              <a:t>Los patrocinadores también se lo disputan: presta su imagen a </a:t>
            </a:r>
            <a:r>
              <a:rPr lang="es-ES" sz="2800" b="1" i="1">
                <a:solidFill>
                  <a:schemeClr val="bg1"/>
                </a:solidFill>
              </a:rPr>
              <a:t>Visa, Honda, Ossur, Nike y Oakley</a:t>
            </a:r>
          </a:p>
        </p:txBody>
      </p:sp>
      <p:pic>
        <p:nvPicPr>
          <p:cNvPr id="16390" name="Picture 6" descr="pistorius-706878"/>
          <p:cNvPicPr>
            <a:picLocks noChangeAspect="1" noChangeArrowheads="1"/>
          </p:cNvPicPr>
          <p:nvPr/>
        </p:nvPicPr>
        <p:blipFill>
          <a:blip r:embed="rId2"/>
          <a:srcRect/>
          <a:stretch>
            <a:fillRect/>
          </a:stretch>
        </p:blipFill>
        <p:spPr bwMode="auto">
          <a:xfrm>
            <a:off x="0" y="0"/>
            <a:ext cx="4830763"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2308225" y="2182813"/>
            <a:ext cx="9144000" cy="0"/>
          </a:xfrm>
          <a:prstGeom prst="rect">
            <a:avLst/>
          </a:prstGeom>
          <a:noFill/>
          <a:ln w="9525">
            <a:noFill/>
            <a:miter lim="800000"/>
            <a:headEnd/>
            <a:tailEnd/>
          </a:ln>
          <a:effectLst/>
        </p:spPr>
        <p:txBody>
          <a:bodyPr>
            <a:spAutoFit/>
          </a:bodyPr>
          <a:lstStyle/>
          <a:p>
            <a:endParaRPr lang="es-ES"/>
          </a:p>
        </p:txBody>
      </p:sp>
      <p:sp>
        <p:nvSpPr>
          <p:cNvPr id="17411" name="Rectangle 3"/>
          <p:cNvSpPr>
            <a:spLocks noChangeArrowheads="1"/>
          </p:cNvSpPr>
          <p:nvPr/>
        </p:nvSpPr>
        <p:spPr bwMode="auto">
          <a:xfrm>
            <a:off x="5334000" y="6315075"/>
            <a:ext cx="3810000" cy="533400"/>
          </a:xfrm>
          <a:prstGeom prst="rect">
            <a:avLst/>
          </a:prstGeom>
          <a:noFill/>
          <a:ln w="9525">
            <a:noFill/>
            <a:miter lim="800000"/>
            <a:headEnd/>
            <a:tailEnd/>
          </a:ln>
          <a:effectLst/>
        </p:spPr>
        <p:txBody>
          <a:bodyPr anchor="ctr"/>
          <a:lstStyle/>
          <a:p>
            <a:pPr algn="r"/>
            <a:endParaRPr lang="es-ES_tradnl" sz="2000" i="1">
              <a:solidFill>
                <a:schemeClr val="bg1"/>
              </a:solidFill>
              <a:latin typeface="Comic Sans MS" pitchFamily="66" charset="0"/>
            </a:endParaRPr>
          </a:p>
        </p:txBody>
      </p:sp>
      <p:pic>
        <p:nvPicPr>
          <p:cNvPr id="17412" name="Picture 4" descr="oscar pistorius"/>
          <p:cNvPicPr>
            <a:picLocks noChangeAspect="1" noChangeArrowheads="1"/>
          </p:cNvPicPr>
          <p:nvPr/>
        </p:nvPicPr>
        <p:blipFill>
          <a:blip r:embed="rId2"/>
          <a:srcRect/>
          <a:stretch>
            <a:fillRect/>
          </a:stretch>
        </p:blipFill>
        <p:spPr bwMode="auto">
          <a:xfrm>
            <a:off x="4735513" y="333375"/>
            <a:ext cx="4256087" cy="6264275"/>
          </a:xfrm>
          <a:prstGeom prst="rect">
            <a:avLst/>
          </a:prstGeom>
          <a:noFill/>
        </p:spPr>
      </p:pic>
      <p:sp>
        <p:nvSpPr>
          <p:cNvPr id="17413" name="Text Box 5"/>
          <p:cNvSpPr txBox="1">
            <a:spLocks noChangeArrowheads="1"/>
          </p:cNvSpPr>
          <p:nvPr/>
        </p:nvSpPr>
        <p:spPr bwMode="auto">
          <a:xfrm>
            <a:off x="323850" y="1160463"/>
            <a:ext cx="4319588" cy="4789487"/>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Oscar Pistorius, competirá en los Juegos Olímpicos de Pekín 2008. Su marca actual (46.56) está a apenas tres segundos del récord mundial y a sólo dos de la marca de la final de Atenas, esto no impediría, sin embargo, que el sudafricano se colara en el equipo sudafricano de 4 por 400.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0-#ppt_w/2"/>
                                          </p:val>
                                        </p:tav>
                                        <p:tav tm="100000">
                                          <p:val>
                                            <p:strVal val="#ppt_x"/>
                                          </p:val>
                                        </p:tav>
                                      </p:tavLst>
                                    </p:anim>
                                    <p:anim calcmode="lin" valueType="num">
                                      <p:cBhvr additive="base">
                                        <p:cTn id="8" dur="500" fill="hold"/>
                                        <p:tgtEl>
                                          <p:spTgt spid="174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oscaspistorius"/>
          <p:cNvPicPr>
            <a:picLocks noChangeAspect="1" noChangeArrowheads="1"/>
          </p:cNvPicPr>
          <p:nvPr/>
        </p:nvPicPr>
        <p:blipFill>
          <a:blip r:embed="rId2"/>
          <a:srcRect/>
          <a:stretch>
            <a:fillRect/>
          </a:stretch>
        </p:blipFill>
        <p:spPr bwMode="auto">
          <a:xfrm>
            <a:off x="900113" y="746125"/>
            <a:ext cx="7129462" cy="53467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691297il0"/>
          <p:cNvPicPr>
            <a:picLocks noChangeAspect="1" noChangeArrowheads="1"/>
          </p:cNvPicPr>
          <p:nvPr/>
        </p:nvPicPr>
        <p:blipFill>
          <a:blip r:embed="rId2"/>
          <a:srcRect/>
          <a:stretch>
            <a:fillRect/>
          </a:stretch>
        </p:blipFill>
        <p:spPr bwMode="auto">
          <a:xfrm>
            <a:off x="1008063" y="933450"/>
            <a:ext cx="6948487" cy="494347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copy2_of_copy_of_Pistoriusrex"/>
          <p:cNvPicPr>
            <a:picLocks noChangeAspect="1" noChangeArrowheads="1"/>
          </p:cNvPicPr>
          <p:nvPr/>
        </p:nvPicPr>
        <p:blipFill>
          <a:blip r:embed="rId2"/>
          <a:srcRect/>
          <a:stretch>
            <a:fillRect/>
          </a:stretch>
        </p:blipFill>
        <p:spPr bwMode="auto">
          <a:xfrm>
            <a:off x="250825" y="404813"/>
            <a:ext cx="4040188" cy="6119812"/>
          </a:xfrm>
          <a:prstGeom prst="rect">
            <a:avLst/>
          </a:prstGeom>
          <a:noFill/>
        </p:spPr>
      </p:pic>
      <p:sp>
        <p:nvSpPr>
          <p:cNvPr id="15365" name="Text Box 5"/>
          <p:cNvSpPr txBox="1">
            <a:spLocks noChangeArrowheads="1"/>
          </p:cNvSpPr>
          <p:nvPr/>
        </p:nvSpPr>
        <p:spPr bwMode="auto">
          <a:xfrm>
            <a:off x="4572000" y="620713"/>
            <a:ext cx="4248150" cy="5643562"/>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La madre de Oscar murió inesperadamente hace cuatro años. No pudo disfrutar del éxito de su hijo. Sin embargo, cuando él tenía apenas un año le escribió una carta para cuando fuera mayor, que decía: </a:t>
            </a:r>
            <a:r>
              <a:rPr lang="es-ES" sz="2800" b="1" i="1">
                <a:solidFill>
                  <a:schemeClr val="bg1"/>
                </a:solidFill>
              </a:rPr>
              <a:t>"Un perdedor no es quien llega el último sino aquél que se sienta y mira y nunca ha intentado correr".</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4"/>
          <p:cNvSpPr txBox="1">
            <a:spLocks noChangeArrowheads="1"/>
          </p:cNvSpPr>
          <p:nvPr/>
        </p:nvSpPr>
        <p:spPr bwMode="auto">
          <a:xfrm>
            <a:off x="1044575" y="692150"/>
            <a:ext cx="7272338" cy="5454650"/>
          </a:xfrm>
          <a:prstGeom prst="rect">
            <a:avLst/>
          </a:prstGeom>
          <a:noFill/>
          <a:ln w="9525">
            <a:noFill/>
            <a:miter lim="800000"/>
            <a:headEnd/>
            <a:tailEnd/>
          </a:ln>
          <a:effectLst/>
        </p:spPr>
        <p:txBody>
          <a:bodyPr>
            <a:spAutoFit/>
          </a:bodyPr>
          <a:lstStyle/>
          <a:p>
            <a:pPr algn="ctr">
              <a:spcBef>
                <a:spcPct val="50000"/>
              </a:spcBef>
            </a:pPr>
            <a:r>
              <a:rPr lang="es-ES" sz="3200" b="1">
                <a:solidFill>
                  <a:schemeClr val="bg1"/>
                </a:solidFill>
                <a:effectLst>
                  <a:outerShdw blurRad="38100" dist="38100" dir="2700000" algn="tl">
                    <a:srgbClr val="000000"/>
                  </a:outerShdw>
                </a:effectLst>
              </a:rPr>
              <a:t>Un verdadero espíritu indoblable,  rebelde, es aquel que busca la felicidad en esta vida. </a:t>
            </a:r>
            <a:r>
              <a:rPr lang="es-ES" sz="3200" b="1" i="1">
                <a:solidFill>
                  <a:schemeClr val="bg1"/>
                </a:solidFill>
                <a:effectLst>
                  <a:outerShdw blurRad="38100" dist="38100" dir="2700000" algn="tl">
                    <a:srgbClr val="000000"/>
                  </a:outerShdw>
                </a:effectLst>
              </a:rPr>
              <a:t>El querer lo es todo.</a:t>
            </a:r>
            <a:r>
              <a:rPr lang="es-ES" sz="3200" b="1">
                <a:solidFill>
                  <a:schemeClr val="bg1"/>
                </a:solidFill>
                <a:effectLst>
                  <a:outerShdw blurRad="38100" dist="38100" dir="2700000" algn="tl">
                    <a:srgbClr val="000000"/>
                  </a:outerShdw>
                </a:effectLst>
              </a:rPr>
              <a:t> Si queréis ser felices lo seréis. Es la voluntad la que transporta las montañas.</a:t>
            </a:r>
          </a:p>
          <a:p>
            <a:pPr algn="ctr">
              <a:spcBef>
                <a:spcPct val="50000"/>
              </a:spcBef>
            </a:pPr>
            <a:endParaRPr lang="es-ES" sz="3200" b="1">
              <a:solidFill>
                <a:schemeClr val="bg1"/>
              </a:solidFill>
              <a:effectLst>
                <a:outerShdw blurRad="38100" dist="38100" dir="2700000" algn="tl">
                  <a:srgbClr val="000000"/>
                </a:outerShdw>
              </a:effectLst>
            </a:endParaRPr>
          </a:p>
          <a:p>
            <a:pPr algn="ctr">
              <a:spcBef>
                <a:spcPct val="50000"/>
              </a:spcBef>
            </a:pPr>
            <a:r>
              <a:rPr lang="es-ES" sz="3200" b="1">
                <a:solidFill>
                  <a:schemeClr val="bg1"/>
                </a:solidFill>
                <a:effectLst>
                  <a:outerShdw blurRad="38100" dist="38100" dir="2700000" algn="tl">
                    <a:srgbClr val="000000"/>
                  </a:outerShdw>
                </a:effectLst>
              </a:rPr>
              <a:t>El amor, la voluntad, el deseo y la pasión de cumplir los sueños son las alas del espíritu de las grandes hazañas.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accent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CREACION PROPIA</Template>
  <TotalTime>3</TotalTime>
  <Words>652</Words>
  <Application>Microsoft Office PowerPoint</Application>
  <PresentationFormat>Presentación en pantalla (4:3)</PresentationFormat>
  <Paragraphs>49</Paragraphs>
  <Slides>18</Slides>
  <Notes>0</Notes>
  <HiddenSlides>0</HiddenSlides>
  <MMClips>1</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CREACION PROPIA</vt:lpstr>
      <vt:lpstr>Voluntad de Acero        y                           Espíritu Indoblable</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Voluntad de Acero        y                           Espíritu Indoblable</dc:title>
  <dc:creator>JOSE LUIS</dc:creator>
  <cp:lastModifiedBy>JOSE LUIS</cp:lastModifiedBy>
  <cp:revision>1</cp:revision>
  <dcterms:created xsi:type="dcterms:W3CDTF">2013-08-31T17:18:44Z</dcterms:created>
  <dcterms:modified xsi:type="dcterms:W3CDTF">2013-08-31T17:22:10Z</dcterms:modified>
</cp:coreProperties>
</file>