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8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zCHCYu+1nQOdmRrHQPnTw" hashData="F8fYNi8KWanwgRdhf/SxtDB74S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99"/>
    <a:srgbClr val="99FF66"/>
    <a:srgbClr val="CC9900"/>
    <a:srgbClr val="CCFF66"/>
    <a:srgbClr val="00CCFF"/>
    <a:srgbClr val="00CC99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102" y="-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D6F8CEC-A94D-4BE2-9233-AA3119DC2EA7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Editar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3DB224A-4326-40C2-BF7E-D6A49CFBEF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Marcador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2772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792418-ED22-401D-BF6B-E5521095F37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F7E5-8154-4825-BB76-548306CE123D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66498-0C67-4E11-8997-26C65C9463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9EEEB-EBBB-45BA-8506-C00146746FD3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2CE4B-349E-4BC5-85BC-303D151E28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C4C8B-93ED-419D-8365-AA5395F5A20A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4A7E9-6039-43A1-9264-35A9085B47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D4D5E-3470-43EB-BA53-44769EC21E2F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88F30-5C5C-4F90-B743-4362773D72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5C777-C75B-476E-8173-FEF7747EC121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54261-0956-4E07-A3D3-94580DECD6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0231E-1407-49CE-8554-758FCF53D412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4B5EF-4755-4CF1-8817-85EB1FDF96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02E72-CF20-479A-B9C2-533504BE6C0D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226FB-047C-4692-86DF-249EF29DBB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56747-3847-4652-B382-42FE357D2D55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F676B-C7C7-4CC5-8F62-DED8238017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5059E-FEE3-43C7-8D27-0664A2F087DE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C2E70-22C2-440D-9AE2-AAEDDEEB67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39382-521B-400B-891E-829BBA0CDD83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1F351-BC38-47E0-91F9-75DB9C89D4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AD926-EF6F-4A77-82D9-811F3140CBF7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45BFE-BE6A-4A15-B38A-B08D840733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519235-AC14-4AD4-8F17-8A180543DE49}" type="datetimeFigureOut">
              <a:rPr lang="es-ES"/>
              <a:pPr>
                <a:defRPr/>
              </a:pPr>
              <a:t>22/02/2017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4B9214-B48B-4717-B11A-46A394CD27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FFFF99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2938" y="642938"/>
            <a:ext cx="10906125" cy="55721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3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7313" y="1127125"/>
            <a:ext cx="4686300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n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61450" y="1971675"/>
            <a:ext cx="2108200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n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9700" y="1971675"/>
            <a:ext cx="2108200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A la Laurel 21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587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ángulo 2"/>
          <p:cNvSpPr>
            <a:spLocks noChangeArrowheads="1"/>
          </p:cNvSpPr>
          <p:nvPr/>
        </p:nvSpPr>
        <p:spPr bwMode="auto">
          <a:xfrm>
            <a:off x="6243638" y="382588"/>
            <a:ext cx="5780087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ZABALA BAR</a:t>
            </a:r>
          </a:p>
          <a:p>
            <a:r>
              <a:rPr lang="es-ES" sz="2400">
                <a:latin typeface="Calibri" pitchFamily="34" charset="0"/>
              </a:rPr>
              <a:t>Hermanos Sánchez Torres, 3</a:t>
            </a:r>
          </a:p>
          <a:p>
            <a:r>
              <a:rPr lang="es-ES" sz="2400">
                <a:latin typeface="Calibri" pitchFamily="34" charset="0"/>
              </a:rPr>
              <a:t>Anguiano</a:t>
            </a:r>
          </a:p>
          <a:p>
            <a:r>
              <a:rPr lang="es-ES" sz="2400">
                <a:latin typeface="Calibri" pitchFamily="34" charset="0"/>
              </a:rPr>
              <a:t>De la tierra riojana</a:t>
            </a:r>
          </a:p>
          <a:p>
            <a:r>
              <a:rPr lang="es-ES" sz="2400">
                <a:latin typeface="Calibri" pitchFamily="34" charset="0"/>
              </a:rPr>
              <a:t>Reducción de patatas con Chorizo Riojano y jabalí del monte de Anguiano y Peras de Rincón de Soto</a:t>
            </a:r>
          </a:p>
        </p:txBody>
      </p:sp>
      <p:sp>
        <p:nvSpPr>
          <p:cNvPr id="3076" name="Rectángulo 3"/>
          <p:cNvSpPr>
            <a:spLocks noChangeArrowheads="1"/>
          </p:cNvSpPr>
          <p:nvPr/>
        </p:nvSpPr>
        <p:spPr bwMode="auto">
          <a:xfrm>
            <a:off x="252413" y="3624263"/>
            <a:ext cx="6096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7 SENTIDOS</a:t>
            </a:r>
          </a:p>
          <a:p>
            <a:r>
              <a:rPr lang="es-ES" sz="2400">
                <a:latin typeface="Calibri" pitchFamily="34" charset="0"/>
              </a:rPr>
              <a:t>Paseo de la Libertad, 6</a:t>
            </a:r>
          </a:p>
          <a:p>
            <a:r>
              <a:rPr lang="es-ES" sz="2400">
                <a:latin typeface="Calibri" pitchFamily="34" charset="0"/>
              </a:rPr>
              <a:t>Arnedo</a:t>
            </a:r>
          </a:p>
          <a:p>
            <a:r>
              <a:rPr lang="es-ES" sz="2400">
                <a:latin typeface="Calibri" pitchFamily="34" charset="0"/>
              </a:rPr>
              <a:t>Tarrina de confit de pato con gelée de vino tinto y fresas Pato confitado, patata, pasas, </a:t>
            </a:r>
          </a:p>
          <a:p>
            <a:r>
              <a:rPr lang="es-ES" sz="2400">
                <a:latin typeface="Calibri" pitchFamily="34" charset="0"/>
              </a:rPr>
              <a:t>piña natural, vino tinto, fresas, Moscatel, </a:t>
            </a:r>
          </a:p>
          <a:p>
            <a:r>
              <a:rPr lang="es-ES" sz="2400">
                <a:latin typeface="Calibri" pitchFamily="34" charset="0"/>
              </a:rPr>
              <a:t>caldo de ave y pan de cristal</a:t>
            </a:r>
          </a:p>
        </p:txBody>
      </p:sp>
      <p:pic>
        <p:nvPicPr>
          <p:cNvPr id="3077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9113" y="37004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00B050"/>
            </a:gs>
            <a:gs pos="16000">
              <a:schemeClr val="accent5">
                <a:lumMod val="97000"/>
                <a:lumOff val="3000"/>
              </a:schemeClr>
            </a:gs>
            <a:gs pos="60000">
              <a:schemeClr val="accent5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2613" y="2333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ángulo 2"/>
          <p:cNvSpPr>
            <a:spLocks noChangeArrowheads="1"/>
          </p:cNvSpPr>
          <p:nvPr/>
        </p:nvSpPr>
        <p:spPr bwMode="auto">
          <a:xfrm>
            <a:off x="304800" y="122238"/>
            <a:ext cx="60960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SOPITAS</a:t>
            </a:r>
          </a:p>
          <a:p>
            <a:r>
              <a:rPr lang="es-ES" sz="2400">
                <a:latin typeface="Calibri" pitchFamily="34" charset="0"/>
              </a:rPr>
              <a:t>Carrera, 4</a:t>
            </a:r>
          </a:p>
          <a:p>
            <a:r>
              <a:rPr lang="es-ES" sz="2400">
                <a:latin typeface="Calibri" pitchFamily="34" charset="0"/>
              </a:rPr>
              <a:t>Arnedo</a:t>
            </a:r>
          </a:p>
          <a:p>
            <a:r>
              <a:rPr lang="es-ES" sz="2400">
                <a:latin typeface="Calibri" pitchFamily="34" charset="0"/>
              </a:rPr>
              <a:t>Milhojas de calabacín y boquerones</a:t>
            </a:r>
          </a:p>
          <a:p>
            <a:r>
              <a:rPr lang="es-ES" sz="2400">
                <a:latin typeface="Calibri" pitchFamily="34" charset="0"/>
              </a:rPr>
              <a:t>Calabacín, pimientos del Piquillo, </a:t>
            </a:r>
          </a:p>
          <a:p>
            <a:r>
              <a:rPr lang="es-ES" sz="2400">
                <a:latin typeface="Calibri" pitchFamily="34" charset="0"/>
              </a:rPr>
              <a:t>boquerones, mermelada de violetas, </a:t>
            </a:r>
          </a:p>
          <a:p>
            <a:r>
              <a:rPr lang="es-ES" sz="2400">
                <a:latin typeface="Calibri" pitchFamily="34" charset="0"/>
              </a:rPr>
              <a:t>vinagreta de remolacha, pan de algas, </a:t>
            </a:r>
          </a:p>
          <a:p>
            <a:r>
              <a:rPr lang="es-ES" sz="2400">
                <a:latin typeface="Calibri" pitchFamily="34" charset="0"/>
              </a:rPr>
              <a:t>puerro frito y hoja de tomate seco</a:t>
            </a:r>
          </a:p>
        </p:txBody>
      </p:sp>
      <p:pic>
        <p:nvPicPr>
          <p:cNvPr id="4100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525" y="353218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ángulo 4"/>
          <p:cNvSpPr>
            <a:spLocks noChangeArrowheads="1"/>
          </p:cNvSpPr>
          <p:nvPr/>
        </p:nvSpPr>
        <p:spPr bwMode="auto">
          <a:xfrm>
            <a:off x="6096000" y="3686175"/>
            <a:ext cx="6096000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VICTORIA RESTAURACIÓN</a:t>
            </a:r>
          </a:p>
          <a:p>
            <a:r>
              <a:rPr lang="es-ES" sz="2400">
                <a:latin typeface="Calibri" pitchFamily="34" charset="0"/>
              </a:rPr>
              <a:t>Paseo de la Constitución</a:t>
            </a:r>
          </a:p>
          <a:p>
            <a:r>
              <a:rPr lang="es-ES" sz="2400">
                <a:latin typeface="Calibri" pitchFamily="34" charset="0"/>
              </a:rPr>
              <a:t>Arnedo</a:t>
            </a:r>
          </a:p>
          <a:p>
            <a:r>
              <a:rPr lang="es-ES" sz="2400">
                <a:latin typeface="Calibri" pitchFamily="34" charset="0"/>
              </a:rPr>
              <a:t>Regreso a mi tierra</a:t>
            </a:r>
          </a:p>
          <a:p>
            <a:r>
              <a:rPr lang="es-ES" sz="2400">
                <a:latin typeface="Calibri" pitchFamily="34" charset="0"/>
              </a:rPr>
              <a:t>Pan Sobado, coliflor, vino tinto, Jamón Serrano, ajo, cebolla, laurel y pimienta negra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rgbClr val="00B0F0"/>
            </a:gs>
            <a:gs pos="32000">
              <a:srgbClr val="80D878"/>
            </a:gs>
            <a:gs pos="55000">
              <a:srgbClr val="FFFF00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6638" y="2016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ángulo 2"/>
          <p:cNvSpPr>
            <a:spLocks noChangeArrowheads="1"/>
          </p:cNvSpPr>
          <p:nvPr/>
        </p:nvSpPr>
        <p:spPr bwMode="auto">
          <a:xfrm>
            <a:off x="6169025" y="387350"/>
            <a:ext cx="6096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VERONA</a:t>
            </a:r>
          </a:p>
          <a:p>
            <a:r>
              <a:rPr lang="es-ES" sz="2400">
                <a:latin typeface="Calibri" pitchFamily="34" charset="0"/>
              </a:rPr>
              <a:t>General Gallarza, 11</a:t>
            </a:r>
          </a:p>
          <a:p>
            <a:r>
              <a:rPr lang="es-ES" sz="2400">
                <a:latin typeface="Calibri" pitchFamily="34" charset="0"/>
              </a:rPr>
              <a:t>Autol</a:t>
            </a:r>
          </a:p>
          <a:p>
            <a:r>
              <a:rPr lang="es-ES" sz="2400">
                <a:latin typeface="Calibri" pitchFamily="34" charset="0"/>
              </a:rPr>
              <a:t>Portoventre</a:t>
            </a:r>
          </a:p>
          <a:p>
            <a:r>
              <a:rPr lang="es-ES" sz="2400">
                <a:latin typeface="Calibri" pitchFamily="34" charset="0"/>
              </a:rPr>
              <a:t>Tostada multicereales con carpaccio </a:t>
            </a:r>
          </a:p>
          <a:p>
            <a:r>
              <a:rPr lang="es-ES" sz="2400">
                <a:latin typeface="Calibri" pitchFamily="34" charset="0"/>
              </a:rPr>
              <a:t>Portobello y crema de ajos negros con ventresca de atún escabechada</a:t>
            </a:r>
          </a:p>
        </p:txBody>
      </p:sp>
      <p:pic>
        <p:nvPicPr>
          <p:cNvPr id="5124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9725" y="35226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ángulo 4"/>
          <p:cNvSpPr>
            <a:spLocks noChangeArrowheads="1"/>
          </p:cNvSpPr>
          <p:nvPr/>
        </p:nvSpPr>
        <p:spPr bwMode="auto">
          <a:xfrm>
            <a:off x="746125" y="3994150"/>
            <a:ext cx="6096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ALBERGUE</a:t>
            </a:r>
          </a:p>
          <a:p>
            <a:r>
              <a:rPr lang="es-ES" sz="2400">
                <a:latin typeface="Calibri" pitchFamily="34" charset="0"/>
              </a:rPr>
              <a:t>Rasillo de San Francisco, 1</a:t>
            </a:r>
          </a:p>
          <a:p>
            <a:r>
              <a:rPr lang="es-ES" sz="2400">
                <a:latin typeface="Calibri" pitchFamily="34" charset="0"/>
              </a:rPr>
              <a:t>Calahorra</a:t>
            </a:r>
          </a:p>
          <a:p>
            <a:r>
              <a:rPr lang="es-ES" sz="2400">
                <a:latin typeface="Calibri" pitchFamily="34" charset="0"/>
              </a:rPr>
              <a:t>Octopus</a:t>
            </a:r>
          </a:p>
          <a:p>
            <a:r>
              <a:rPr lang="es-ES" sz="2400">
                <a:latin typeface="Calibri" pitchFamily="34" charset="0"/>
              </a:rPr>
              <a:t>Pulpo, lombarda, azúcar y </a:t>
            </a:r>
          </a:p>
          <a:p>
            <a:r>
              <a:rPr lang="es-ES" sz="2400">
                <a:latin typeface="Calibri" pitchFamily="34" charset="0"/>
              </a:rPr>
              <a:t>pimentón en polvo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rgbClr val="FF8000"/>
            </a:gs>
            <a:gs pos="56000">
              <a:srgbClr val="FF0000"/>
            </a:gs>
            <a:gs pos="20000">
              <a:srgbClr val="80D878"/>
            </a:gs>
            <a:gs pos="55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1500" y="29527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ángulo 2"/>
          <p:cNvSpPr>
            <a:spLocks noChangeArrowheads="1"/>
          </p:cNvSpPr>
          <p:nvPr/>
        </p:nvSpPr>
        <p:spPr bwMode="auto">
          <a:xfrm>
            <a:off x="325438" y="512763"/>
            <a:ext cx="5518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BOHEMIA</a:t>
            </a:r>
          </a:p>
          <a:p>
            <a:r>
              <a:rPr lang="es-ES">
                <a:latin typeface="Calibri" pitchFamily="34" charset="0"/>
              </a:rPr>
              <a:t>Paletillas, 5</a:t>
            </a:r>
          </a:p>
          <a:p>
            <a:r>
              <a:rPr lang="es-ES">
                <a:latin typeface="Calibri" pitchFamily="34" charset="0"/>
              </a:rPr>
              <a:t>Calahorra</a:t>
            </a:r>
          </a:p>
          <a:p>
            <a:r>
              <a:rPr lang="es-ES">
                <a:latin typeface="Calibri" pitchFamily="34" charset="0"/>
              </a:rPr>
              <a:t>Carrillera de cerdo Ibérico al aroma del sarmiento </a:t>
            </a:r>
          </a:p>
          <a:p>
            <a:r>
              <a:rPr lang="es-ES">
                <a:latin typeface="Calibri" pitchFamily="34" charset="0"/>
              </a:rPr>
              <a:t>con boletus y ajo fresco</a:t>
            </a:r>
          </a:p>
          <a:p>
            <a:r>
              <a:rPr lang="es-ES">
                <a:latin typeface="Calibri" pitchFamily="34" charset="0"/>
              </a:rPr>
              <a:t>Carrillera de cerdo ibérico, boletus, </a:t>
            </a:r>
          </a:p>
          <a:p>
            <a:r>
              <a:rPr lang="es-ES">
                <a:latin typeface="Calibri" pitchFamily="34" charset="0"/>
              </a:rPr>
              <a:t>diente de ajo de calahorra</a:t>
            </a:r>
          </a:p>
        </p:txBody>
      </p:sp>
      <p:pic>
        <p:nvPicPr>
          <p:cNvPr id="6148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6638" y="37004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ángulo 4"/>
          <p:cNvSpPr>
            <a:spLocks noChangeArrowheads="1"/>
          </p:cNvSpPr>
          <p:nvPr/>
        </p:nvSpPr>
        <p:spPr bwMode="auto">
          <a:xfrm>
            <a:off x="5970588" y="3917950"/>
            <a:ext cx="60960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COMEDIA</a:t>
            </a:r>
          </a:p>
          <a:p>
            <a:r>
              <a:rPr lang="es-ES" sz="2400">
                <a:latin typeface="Calibri" pitchFamily="34" charset="0"/>
              </a:rPr>
              <a:t>Plaza Montecompatri, bajo 1</a:t>
            </a:r>
          </a:p>
          <a:p>
            <a:r>
              <a:rPr lang="es-ES" sz="2400">
                <a:latin typeface="Calibri" pitchFamily="34" charset="0"/>
              </a:rPr>
              <a:t>Calahorra</a:t>
            </a:r>
          </a:p>
          <a:p>
            <a:r>
              <a:rPr lang="es-ES" sz="2400">
                <a:latin typeface="Calibri" pitchFamily="34" charset="0"/>
              </a:rPr>
              <a:t>El pastorcillo</a:t>
            </a:r>
          </a:p>
          <a:p>
            <a:r>
              <a:rPr lang="es-ES" sz="2400">
                <a:latin typeface="Calibri" pitchFamily="34" charset="0"/>
              </a:rPr>
              <a:t>Cordero lechal guisado, migas de pastor, pasta Wanton, caviar de La Rioja y verduras en diferentes texturas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BA8754"/>
            </a:gs>
            <a:gs pos="18000">
              <a:srgbClr val="CC6600"/>
            </a:gs>
            <a:gs pos="48000">
              <a:schemeClr val="accent3">
                <a:lumMod val="97000"/>
                <a:lumOff val="3000"/>
              </a:schemeClr>
            </a:gs>
            <a:gs pos="93000">
              <a:schemeClr val="accent3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2450" y="3381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ángulo 2"/>
          <p:cNvSpPr>
            <a:spLocks noChangeArrowheads="1"/>
          </p:cNvSpPr>
          <p:nvPr/>
        </p:nvSpPr>
        <p:spPr bwMode="auto">
          <a:xfrm>
            <a:off x="6684963" y="798513"/>
            <a:ext cx="374173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LAS VEGAS</a:t>
            </a:r>
          </a:p>
          <a:p>
            <a:r>
              <a:rPr lang="es-ES" sz="2400">
                <a:latin typeface="Calibri" pitchFamily="34" charset="0"/>
              </a:rPr>
              <a:t>Toriles, 12</a:t>
            </a:r>
          </a:p>
          <a:p>
            <a:r>
              <a:rPr lang="es-ES" sz="2400">
                <a:latin typeface="Calibri" pitchFamily="34" charset="0"/>
              </a:rPr>
              <a:t>Calahorra</a:t>
            </a:r>
          </a:p>
          <a:p>
            <a:r>
              <a:rPr lang="es-ES" sz="2400">
                <a:latin typeface="Calibri" pitchFamily="34" charset="0"/>
              </a:rPr>
              <a:t>Capirote de verduras</a:t>
            </a:r>
          </a:p>
          <a:p>
            <a:r>
              <a:rPr lang="es-ES" sz="2400">
                <a:latin typeface="Calibri" pitchFamily="34" charset="0"/>
              </a:rPr>
              <a:t>Calabacín, apio y pimiento</a:t>
            </a:r>
          </a:p>
        </p:txBody>
      </p:sp>
      <p:pic>
        <p:nvPicPr>
          <p:cNvPr id="7172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53250" y="36163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ángulo 4"/>
          <p:cNvSpPr>
            <a:spLocks noChangeArrowheads="1"/>
          </p:cNvSpPr>
          <p:nvPr/>
        </p:nvSpPr>
        <p:spPr bwMode="auto">
          <a:xfrm>
            <a:off x="357188" y="3846513"/>
            <a:ext cx="573881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MONTANERA</a:t>
            </a:r>
          </a:p>
          <a:p>
            <a:r>
              <a:rPr lang="es-ES" sz="2400">
                <a:latin typeface="Calibri" pitchFamily="34" charset="0"/>
              </a:rPr>
              <a:t>Paletillas, 3</a:t>
            </a:r>
          </a:p>
          <a:p>
            <a:r>
              <a:rPr lang="es-ES" sz="2400">
                <a:latin typeface="Calibri" pitchFamily="34" charset="0"/>
              </a:rPr>
              <a:t>Calahorra</a:t>
            </a:r>
          </a:p>
          <a:p>
            <a:r>
              <a:rPr lang="es-ES" sz="2400">
                <a:latin typeface="Calibri" pitchFamily="34" charset="0"/>
              </a:rPr>
              <a:t>Tosta de arándanos, mus de foie, cecina y piñones</a:t>
            </a:r>
          </a:p>
          <a:p>
            <a:r>
              <a:rPr lang="es-ES" sz="2400">
                <a:latin typeface="Calibri" pitchFamily="34" charset="0"/>
              </a:rPr>
              <a:t>Tostada de arándanos, mus de foie, cecina, piñones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92D050"/>
            </a:gs>
            <a:gs pos="59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41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4313" y="2222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ángulo 2"/>
          <p:cNvSpPr>
            <a:spLocks noChangeArrowheads="1"/>
          </p:cNvSpPr>
          <p:nvPr/>
        </p:nvSpPr>
        <p:spPr bwMode="auto">
          <a:xfrm>
            <a:off x="468313" y="798513"/>
            <a:ext cx="6096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RINCÓN DE FLOR Y NATA</a:t>
            </a:r>
          </a:p>
          <a:p>
            <a:r>
              <a:rPr lang="es-ES">
                <a:latin typeface="Calibri" pitchFamily="34" charset="0"/>
              </a:rPr>
              <a:t>Plaza de Abastos</a:t>
            </a:r>
          </a:p>
          <a:p>
            <a:r>
              <a:rPr lang="es-ES">
                <a:latin typeface="Calibri" pitchFamily="34" charset="0"/>
              </a:rPr>
              <a:t>Calahorra</a:t>
            </a:r>
          </a:p>
          <a:p>
            <a:r>
              <a:rPr lang="es-ES">
                <a:latin typeface="Calibri" pitchFamily="34" charset="0"/>
              </a:rPr>
              <a:t>Falso sushi</a:t>
            </a:r>
          </a:p>
          <a:p>
            <a:r>
              <a:rPr lang="es-ES">
                <a:latin typeface="Calibri" pitchFamily="34" charset="0"/>
              </a:rPr>
              <a:t>Puerro de Calahorra, brandada de bacalao, </a:t>
            </a:r>
          </a:p>
          <a:p>
            <a:r>
              <a:rPr lang="es-ES">
                <a:latin typeface="Calibri" pitchFamily="34" charset="0"/>
              </a:rPr>
              <a:t>langostinos y arrope</a:t>
            </a:r>
          </a:p>
        </p:txBody>
      </p:sp>
      <p:pic>
        <p:nvPicPr>
          <p:cNvPr id="8196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7888" y="36385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ángulo 4"/>
          <p:cNvSpPr>
            <a:spLocks noChangeArrowheads="1"/>
          </p:cNvSpPr>
          <p:nvPr/>
        </p:nvSpPr>
        <p:spPr bwMode="auto">
          <a:xfrm>
            <a:off x="6096000" y="3960813"/>
            <a:ext cx="6096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SABOR.ES</a:t>
            </a:r>
          </a:p>
          <a:p>
            <a:r>
              <a:rPr lang="es-ES">
                <a:latin typeface="Calibri" pitchFamily="34" charset="0"/>
              </a:rPr>
              <a:t>Santiago el Viejo, 4</a:t>
            </a:r>
          </a:p>
          <a:p>
            <a:r>
              <a:rPr lang="es-ES">
                <a:latin typeface="Calibri" pitchFamily="34" charset="0"/>
              </a:rPr>
              <a:t>Calahorra</a:t>
            </a:r>
          </a:p>
          <a:p>
            <a:r>
              <a:rPr lang="es-ES">
                <a:latin typeface="Calibri" pitchFamily="34" charset="0"/>
              </a:rPr>
              <a:t>Piruleta riojana</a:t>
            </a:r>
          </a:p>
          <a:p>
            <a:r>
              <a:rPr lang="es-ES">
                <a:latin typeface="Calibri" pitchFamily="34" charset="0"/>
              </a:rPr>
              <a:t>Chuleta de cordero, pimiento del Piquillo, </a:t>
            </a:r>
          </a:p>
          <a:p>
            <a:r>
              <a:rPr lang="es-ES">
                <a:latin typeface="Calibri" pitchFamily="34" charset="0"/>
              </a:rPr>
              <a:t>coliflor y alcachofa de Calahorra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81A0D7"/>
            </a:gs>
            <a:gs pos="27000">
              <a:schemeClr val="accent1">
                <a:lumMod val="40000"/>
                <a:lumOff val="60000"/>
              </a:schemeClr>
            </a:gs>
            <a:gs pos="69000">
              <a:schemeClr val="accent1">
                <a:lumMod val="95000"/>
                <a:lumOff val="5000"/>
              </a:schemeClr>
            </a:gs>
            <a:gs pos="63000">
              <a:srgbClr val="00FFCC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6613" y="2111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ángulo 2"/>
          <p:cNvSpPr>
            <a:spLocks noChangeArrowheads="1"/>
          </p:cNvSpPr>
          <p:nvPr/>
        </p:nvSpPr>
        <p:spPr bwMode="auto">
          <a:xfrm>
            <a:off x="6096000" y="211138"/>
            <a:ext cx="609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BEETHOVEN</a:t>
            </a:r>
          </a:p>
          <a:p>
            <a:r>
              <a:rPr lang="es-ES" sz="2400">
                <a:latin typeface="Calibri" pitchFamily="34" charset="0"/>
              </a:rPr>
              <a:t>Santo Tomás, 8</a:t>
            </a:r>
          </a:p>
          <a:p>
            <a:r>
              <a:rPr lang="es-ES" sz="2400">
                <a:latin typeface="Calibri" pitchFamily="34" charset="0"/>
              </a:rPr>
              <a:t>Haro</a:t>
            </a:r>
          </a:p>
          <a:p>
            <a:r>
              <a:rPr lang="es-ES" sz="2400">
                <a:latin typeface="Calibri" pitchFamily="34" charset="0"/>
              </a:rPr>
              <a:t>Emulsión de patata trufada con hongos y crujiente de gambón. Pasta brick, gambón, aceite de oliva, trufa, pimienta blanca, caldo de carne, nata, mantequilla, hongos, vino blanco de Haro, patata y puerro</a:t>
            </a:r>
          </a:p>
        </p:txBody>
      </p:sp>
      <p:pic>
        <p:nvPicPr>
          <p:cNvPr id="9220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7738" y="374650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ángulo 4"/>
          <p:cNvSpPr>
            <a:spLocks noChangeArrowheads="1"/>
          </p:cNvSpPr>
          <p:nvPr/>
        </p:nvSpPr>
        <p:spPr bwMode="auto">
          <a:xfrm>
            <a:off x="430213" y="3624263"/>
            <a:ext cx="60960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BILIBIO</a:t>
            </a:r>
          </a:p>
          <a:p>
            <a:r>
              <a:rPr lang="es-ES" sz="2400">
                <a:latin typeface="Calibri" pitchFamily="34" charset="0"/>
              </a:rPr>
              <a:t>Vega, 11</a:t>
            </a:r>
          </a:p>
          <a:p>
            <a:r>
              <a:rPr lang="es-ES" sz="2400">
                <a:latin typeface="Calibri" pitchFamily="34" charset="0"/>
              </a:rPr>
              <a:t>Haro</a:t>
            </a:r>
          </a:p>
          <a:p>
            <a:r>
              <a:rPr lang="es-ES" sz="2400">
                <a:latin typeface="Calibri" pitchFamily="34" charset="0"/>
              </a:rPr>
              <a:t>Manitas de cerdo con almendras y ensalada</a:t>
            </a:r>
          </a:p>
          <a:p>
            <a:r>
              <a:rPr lang="es-ES" sz="2400">
                <a:latin typeface="Calibri" pitchFamily="34" charset="0"/>
              </a:rPr>
              <a:t>Manitas de cerdo, tomate natural, cebolla, ajo, brandy, almendras picadas y brotes de lechuga y tomatitos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FFC000"/>
            </a:gs>
            <a:gs pos="27000">
              <a:schemeClr val="accent1">
                <a:lumMod val="40000"/>
                <a:lumOff val="60000"/>
              </a:schemeClr>
            </a:gs>
            <a:gs pos="69000">
              <a:schemeClr val="accent1">
                <a:lumMod val="95000"/>
                <a:lumOff val="5000"/>
              </a:schemeClr>
            </a:gs>
            <a:gs pos="63000">
              <a:srgbClr val="00FFCC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209550" y="365125"/>
            <a:ext cx="60960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AL TOQUE</a:t>
            </a:r>
          </a:p>
          <a:p>
            <a:r>
              <a:rPr lang="es-ES" sz="2400">
                <a:latin typeface="Calibri" pitchFamily="34" charset="0"/>
              </a:rPr>
              <a:t>Portales, 24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Un toque de pato</a:t>
            </a:r>
          </a:p>
          <a:p>
            <a:r>
              <a:rPr lang="es-ES" sz="2400">
                <a:latin typeface="Calibri" pitchFamily="34" charset="0"/>
              </a:rPr>
              <a:t>Pato, zanahoria, champiñón, cebolla, grasa de pato, Oporto, pasta manton, manzana, fondo de carne y Martini</a:t>
            </a:r>
          </a:p>
        </p:txBody>
      </p:sp>
      <p:pic>
        <p:nvPicPr>
          <p:cNvPr id="1024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5613" y="24288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ángulo 3"/>
          <p:cNvSpPr>
            <a:spLocks noChangeArrowheads="1"/>
          </p:cNvSpPr>
          <p:nvPr/>
        </p:nvSpPr>
        <p:spPr bwMode="auto">
          <a:xfrm>
            <a:off x="6284913" y="3697288"/>
            <a:ext cx="582295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ASTERISCO</a:t>
            </a:r>
          </a:p>
          <a:p>
            <a:r>
              <a:rPr lang="es-ES" sz="2400">
                <a:latin typeface="Calibri" pitchFamily="34" charset="0"/>
              </a:rPr>
              <a:t>Avenida de Portugal, 22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Ravioli de bacalao a la riojana</a:t>
            </a:r>
          </a:p>
          <a:p>
            <a:r>
              <a:rPr lang="es-ES" sz="2400">
                <a:latin typeface="Calibri" pitchFamily="34" charset="0"/>
              </a:rPr>
              <a:t>Bacalao, tomate, cebolla, ajo, pimiento Morrón, huevo de codorniz, cebollino, caldo de pescado y pasta de ravioli</a:t>
            </a:r>
          </a:p>
        </p:txBody>
      </p:sp>
      <p:pic>
        <p:nvPicPr>
          <p:cNvPr id="10245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5734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6">
                <a:lumMod val="67000"/>
              </a:schemeClr>
            </a:gs>
            <a:gs pos="32000">
              <a:schemeClr val="accent6">
                <a:lumMod val="97000"/>
                <a:lumOff val="3000"/>
              </a:schemeClr>
            </a:gs>
            <a:gs pos="48000">
              <a:srgbClr val="83C24D"/>
            </a:gs>
            <a:gs pos="75000">
              <a:srgbClr val="92D05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6253163" y="280988"/>
            <a:ext cx="570706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BEITIA PINCHOS &amp; TAPAS</a:t>
            </a:r>
          </a:p>
          <a:p>
            <a:r>
              <a:rPr lang="es-ES" sz="2400">
                <a:latin typeface="Calibri" pitchFamily="34" charset="0"/>
              </a:rPr>
              <a:t>Somosierra, 21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Sopa de ajo</a:t>
            </a:r>
          </a:p>
          <a:p>
            <a:r>
              <a:rPr lang="es-ES" sz="2400">
                <a:latin typeface="Calibri" pitchFamily="34" charset="0"/>
              </a:rPr>
              <a:t>Huevo a baja cocción, Pan Sobado de La Rioja, ajo, puerro, tomate, pimiento, cebolla y pimentón</a:t>
            </a:r>
          </a:p>
        </p:txBody>
      </p:sp>
      <p:pic>
        <p:nvPicPr>
          <p:cNvPr id="11267" name="Imagen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9000" y="28098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36163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ángulo 5"/>
          <p:cNvSpPr>
            <a:spLocks noChangeArrowheads="1"/>
          </p:cNvSpPr>
          <p:nvPr/>
        </p:nvSpPr>
        <p:spPr bwMode="auto">
          <a:xfrm>
            <a:off x="157163" y="3616325"/>
            <a:ext cx="6096000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BETI</a:t>
            </a:r>
          </a:p>
          <a:p>
            <a:r>
              <a:rPr lang="es-ES" sz="2400">
                <a:latin typeface="Calibri" pitchFamily="34" charset="0"/>
              </a:rPr>
              <a:t>Juan XXIII, 5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Falso roche de queso</a:t>
            </a:r>
          </a:p>
          <a:p>
            <a:r>
              <a:rPr lang="es-ES" sz="2400">
                <a:latin typeface="Calibri" pitchFamily="34" charset="0"/>
              </a:rPr>
              <a:t>Queso de cabra, queso Philadelfia, pasas, nueces, vino dulce, nata y frutos rojos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rgbClr val="FF6600"/>
            </a:gs>
            <a:gs pos="41000">
              <a:srgbClr val="FFC000"/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91350" y="2841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ángulo 2"/>
          <p:cNvSpPr>
            <a:spLocks noChangeArrowheads="1"/>
          </p:cNvSpPr>
          <p:nvPr/>
        </p:nvSpPr>
        <p:spPr bwMode="auto">
          <a:xfrm>
            <a:off x="241300" y="284163"/>
            <a:ext cx="60960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BODEGUILLA GUTIÉRREZ</a:t>
            </a:r>
          </a:p>
          <a:p>
            <a:r>
              <a:rPr lang="es-ES" sz="2400">
                <a:latin typeface="Calibri" pitchFamily="34" charset="0"/>
              </a:rPr>
              <a:t>Gonzalo de Berceo, 30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Milhojas Gutiérrez</a:t>
            </a:r>
          </a:p>
          <a:p>
            <a:r>
              <a:rPr lang="es-ES" sz="2400">
                <a:latin typeface="Calibri" pitchFamily="34" charset="0"/>
              </a:rPr>
              <a:t>Rabo de toro, pimiento verde, vino tinto de Rioja, patatas, alegría riojana, gelatina y nuez moscada</a:t>
            </a:r>
          </a:p>
        </p:txBody>
      </p:sp>
      <p:pic>
        <p:nvPicPr>
          <p:cNvPr id="12292" name="Imagen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0275" y="37433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ángulo 6"/>
          <p:cNvSpPr>
            <a:spLocks noChangeArrowheads="1"/>
          </p:cNvSpPr>
          <p:nvPr/>
        </p:nvSpPr>
        <p:spPr bwMode="auto">
          <a:xfrm>
            <a:off x="6337300" y="3833813"/>
            <a:ext cx="6096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CAFÉ BAR D2</a:t>
            </a:r>
          </a:p>
          <a:p>
            <a:r>
              <a:rPr lang="es-ES" sz="2400">
                <a:latin typeface="Calibri" pitchFamily="34" charset="0"/>
              </a:rPr>
              <a:t>Ramírez de Velasco, 8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Tosta Zoco</a:t>
            </a:r>
          </a:p>
          <a:p>
            <a:r>
              <a:rPr lang="es-ES" sz="2400">
                <a:latin typeface="Calibri" pitchFamily="34" charset="0"/>
              </a:rPr>
              <a:t>Tosta de cereales con semillas, Jamón Serrano, queso Brie y mermelada de tomate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FF3300"/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6232525" y="493713"/>
            <a:ext cx="59594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CAFÉ PUB PICASSO</a:t>
            </a:r>
          </a:p>
          <a:p>
            <a:r>
              <a:rPr lang="es-ES" sz="2400">
                <a:latin typeface="Calibri" pitchFamily="34" charset="0"/>
              </a:rPr>
              <a:t>Portales, 4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Almadraba riojana</a:t>
            </a:r>
          </a:p>
          <a:p>
            <a:r>
              <a:rPr lang="es-ES" sz="2400">
                <a:latin typeface="Calibri" pitchFamily="34" charset="0"/>
              </a:rPr>
              <a:t>Atún rojo, pimiento asado, pimiento del Piquillo y alga Nori</a:t>
            </a:r>
          </a:p>
        </p:txBody>
      </p:sp>
      <p:pic>
        <p:nvPicPr>
          <p:cNvPr id="13315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9000" y="2746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ángulo 3"/>
          <p:cNvSpPr>
            <a:spLocks noChangeArrowheads="1"/>
          </p:cNvSpPr>
          <p:nvPr/>
        </p:nvSpPr>
        <p:spPr bwMode="auto">
          <a:xfrm>
            <a:off x="263525" y="3592513"/>
            <a:ext cx="55276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CAFÉ TÍVOLI</a:t>
            </a:r>
          </a:p>
          <a:p>
            <a:r>
              <a:rPr lang="es-ES" sz="2400">
                <a:latin typeface="Calibri" pitchFamily="34" charset="0"/>
              </a:rPr>
              <a:t>Juan Boscán, 13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Vitel Tonné</a:t>
            </a:r>
          </a:p>
          <a:p>
            <a:r>
              <a:rPr lang="es-ES" sz="2400">
                <a:latin typeface="Calibri" pitchFamily="34" charset="0"/>
              </a:rPr>
              <a:t>Redondo de ternera, atún, anchoa, huevo, mayonesa, mostaza y alcaparras</a:t>
            </a:r>
          </a:p>
        </p:txBody>
      </p:sp>
      <p:pic>
        <p:nvPicPr>
          <p:cNvPr id="13317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32638" y="36798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00CC99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252413" y="365125"/>
            <a:ext cx="55705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COLMADO DE LOS ARTISTAS</a:t>
            </a:r>
          </a:p>
          <a:p>
            <a:r>
              <a:rPr lang="es-ES" sz="2400">
                <a:latin typeface="Calibri" pitchFamily="34" charset="0"/>
              </a:rPr>
              <a:t>San Agustín, 41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Atún marinado a la parrilla sobre pisto y mayonesa de wasabi</a:t>
            </a:r>
          </a:p>
          <a:p>
            <a:r>
              <a:rPr lang="es-ES" sz="2400">
                <a:latin typeface="Calibri" pitchFamily="34" charset="0"/>
              </a:rPr>
              <a:t>Lomo de atún, soja, aceite de oliva, pisto, mayonesa, wasabi y semillas de sésamo</a:t>
            </a:r>
          </a:p>
        </p:txBody>
      </p:sp>
      <p:pic>
        <p:nvPicPr>
          <p:cNvPr id="14339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8450" y="1190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ángulo 3"/>
          <p:cNvSpPr>
            <a:spLocks noChangeArrowheads="1"/>
          </p:cNvSpPr>
          <p:nvPr/>
        </p:nvSpPr>
        <p:spPr bwMode="auto">
          <a:xfrm>
            <a:off x="6411913" y="3667125"/>
            <a:ext cx="56118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DEHESA SANTAMARÍA</a:t>
            </a:r>
          </a:p>
          <a:p>
            <a:r>
              <a:rPr lang="es-ES" sz="2400">
                <a:latin typeface="Calibri" pitchFamily="34" charset="0"/>
              </a:rPr>
              <a:t>Poeta Prudencio, 20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Lomo de merluza con dos salsas al vapor</a:t>
            </a:r>
          </a:p>
          <a:p>
            <a:r>
              <a:rPr lang="es-ES" sz="2400">
                <a:latin typeface="Calibri" pitchFamily="34" charset="0"/>
              </a:rPr>
              <a:t>Merluza, limón, mayonesa con hierbas y salsa bilbaína</a:t>
            </a:r>
          </a:p>
        </p:txBody>
      </p:sp>
      <p:pic>
        <p:nvPicPr>
          <p:cNvPr id="14341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1388" y="36671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666699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1"/>
          <p:cNvSpPr>
            <a:spLocks noChangeArrowheads="1"/>
          </p:cNvSpPr>
          <p:nvPr/>
        </p:nvSpPr>
        <p:spPr bwMode="auto">
          <a:xfrm>
            <a:off x="6348413" y="336550"/>
            <a:ext cx="54752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ENSENADA</a:t>
            </a:r>
          </a:p>
          <a:p>
            <a:r>
              <a:rPr lang="es-ES" sz="2400">
                <a:latin typeface="Calibri" pitchFamily="34" charset="0"/>
              </a:rPr>
              <a:t>Marqués de la Ensenada, 23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Pimiento relleno</a:t>
            </a:r>
          </a:p>
          <a:p>
            <a:r>
              <a:rPr lang="es-ES" sz="2400">
                <a:latin typeface="Calibri" pitchFamily="34" charset="0"/>
              </a:rPr>
              <a:t>Pimiento del Piquillo, carne picada, bechamel y salsa de Piquillo</a:t>
            </a:r>
          </a:p>
        </p:txBody>
      </p:sp>
      <p:pic>
        <p:nvPicPr>
          <p:cNvPr id="1536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0750" y="24288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ángulo 3"/>
          <p:cNvSpPr>
            <a:spLocks noChangeArrowheads="1"/>
          </p:cNvSpPr>
          <p:nvPr/>
        </p:nvSpPr>
        <p:spPr bwMode="auto">
          <a:xfrm>
            <a:off x="409575" y="3770313"/>
            <a:ext cx="54229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FUNDICIÓN 8</a:t>
            </a:r>
          </a:p>
          <a:p>
            <a:r>
              <a:rPr lang="es-ES" sz="2400">
                <a:latin typeface="Calibri" pitchFamily="34" charset="0"/>
              </a:rPr>
              <a:t>Fundición, 8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Pastelito nórdico</a:t>
            </a:r>
          </a:p>
          <a:p>
            <a:r>
              <a:rPr lang="es-ES" sz="2400">
                <a:latin typeface="Calibri" pitchFamily="34" charset="0"/>
              </a:rPr>
              <a:t>Pan de centeno, huevo cocido, txaka, mayonesa, salmón ahumado y sucedáneo de caviar negro</a:t>
            </a:r>
          </a:p>
        </p:txBody>
      </p:sp>
      <p:pic>
        <p:nvPicPr>
          <p:cNvPr id="15365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3225" y="364807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FFFF99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ángulo 1"/>
          <p:cNvSpPr>
            <a:spLocks noChangeArrowheads="1"/>
          </p:cNvSpPr>
          <p:nvPr/>
        </p:nvSpPr>
        <p:spPr bwMode="auto">
          <a:xfrm>
            <a:off x="325438" y="492125"/>
            <a:ext cx="567531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GAUDÍ</a:t>
            </a:r>
          </a:p>
          <a:p>
            <a:r>
              <a:rPr lang="es-ES" sz="2400">
                <a:latin typeface="Calibri" pitchFamily="34" charset="0"/>
              </a:rPr>
              <a:t>Lardero, 32. Esquina Huesca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Pimiento relleno de merluza y gambas en salsa de piquillo</a:t>
            </a:r>
          </a:p>
          <a:p>
            <a:r>
              <a:rPr lang="es-ES" sz="2400">
                <a:latin typeface="Calibri" pitchFamily="34" charset="0"/>
              </a:rPr>
              <a:t>Pimientos del Piquillo, merluza, gambas, bechamel, caldo de pescado y vino blanco</a:t>
            </a:r>
          </a:p>
        </p:txBody>
      </p:sp>
      <p:pic>
        <p:nvPicPr>
          <p:cNvPr id="16387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26275" y="2460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ángulo 3"/>
          <p:cNvSpPr>
            <a:spLocks noChangeArrowheads="1"/>
          </p:cNvSpPr>
          <p:nvPr/>
        </p:nvSpPr>
        <p:spPr bwMode="auto">
          <a:xfrm>
            <a:off x="6369050" y="3614738"/>
            <a:ext cx="55816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IRIS</a:t>
            </a:r>
          </a:p>
          <a:p>
            <a:r>
              <a:rPr lang="es-ES" sz="2400">
                <a:latin typeface="Calibri" pitchFamily="34" charset="0"/>
              </a:rPr>
              <a:t>San Millán, 2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Risotto de hongos</a:t>
            </a:r>
          </a:p>
          <a:p>
            <a:r>
              <a:rPr lang="es-ES" sz="2400">
                <a:latin typeface="Calibri" pitchFamily="34" charset="0"/>
              </a:rPr>
              <a:t>Mezcla de hongos, arroz, verduras, nata y queso</a:t>
            </a:r>
          </a:p>
        </p:txBody>
      </p:sp>
      <p:pic>
        <p:nvPicPr>
          <p:cNvPr id="16389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3138" y="36147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996633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ángulo 1"/>
          <p:cNvSpPr>
            <a:spLocks noChangeArrowheads="1"/>
          </p:cNvSpPr>
          <p:nvPr/>
        </p:nvSpPr>
        <p:spPr bwMode="auto">
          <a:xfrm>
            <a:off x="6191250" y="260350"/>
            <a:ext cx="56324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LA JALA SOUND</a:t>
            </a:r>
          </a:p>
          <a:p>
            <a:r>
              <a:rPr lang="es-ES" sz="2400">
                <a:latin typeface="Calibri" pitchFamily="34" charset="0"/>
              </a:rPr>
              <a:t>Santiago, 5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Alpargata de chorizo riojano</a:t>
            </a:r>
          </a:p>
          <a:p>
            <a:r>
              <a:rPr lang="es-ES" sz="2400">
                <a:latin typeface="Calibri" pitchFamily="34" charset="0"/>
              </a:rPr>
              <a:t>Pan de chapata, tomate de la tierra, Queso Manchego, Chorizo Riojano y orégano</a:t>
            </a:r>
          </a:p>
        </p:txBody>
      </p:sp>
      <p:pic>
        <p:nvPicPr>
          <p:cNvPr id="17411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500" y="2603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ángulo 3"/>
          <p:cNvSpPr>
            <a:spLocks noChangeArrowheads="1"/>
          </p:cNvSpPr>
          <p:nvPr/>
        </p:nvSpPr>
        <p:spPr bwMode="auto">
          <a:xfrm>
            <a:off x="188913" y="3814763"/>
            <a:ext cx="56435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LETRAS DE LAUREL</a:t>
            </a:r>
          </a:p>
          <a:p>
            <a:r>
              <a:rPr lang="es-ES" sz="2400">
                <a:latin typeface="Calibri" pitchFamily="34" charset="0"/>
              </a:rPr>
              <a:t>Laurel, 22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Oído cocina</a:t>
            </a:r>
          </a:p>
          <a:p>
            <a:r>
              <a:rPr lang="es-ES" sz="2400">
                <a:latin typeface="Calibri" pitchFamily="34" charset="0"/>
              </a:rPr>
              <a:t>Oreja de cochinillo, salsa riojana, guindilla de la tierra y laurel</a:t>
            </a:r>
          </a:p>
        </p:txBody>
      </p:sp>
      <p:pic>
        <p:nvPicPr>
          <p:cNvPr id="17413" name="Imagen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37004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333300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ángulo 1"/>
          <p:cNvSpPr>
            <a:spLocks noChangeArrowheads="1"/>
          </p:cNvSpPr>
          <p:nvPr/>
        </p:nvSpPr>
        <p:spPr bwMode="auto">
          <a:xfrm>
            <a:off x="73025" y="163513"/>
            <a:ext cx="671671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MESÓN JABUGO PARQUE RIOJA</a:t>
            </a:r>
          </a:p>
          <a:p>
            <a:r>
              <a:rPr lang="es-ES" sz="2400">
                <a:latin typeface="Calibri" pitchFamily="34" charset="0"/>
              </a:rPr>
              <a:t>Centro Comercial Parque Rioja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Bocadito Pig Thai</a:t>
            </a:r>
          </a:p>
          <a:p>
            <a:r>
              <a:rPr lang="es-ES" sz="2400">
                <a:latin typeface="Calibri" pitchFamily="34" charset="0"/>
              </a:rPr>
              <a:t>Obleas fritas, puré de calabaza y zanahoria, carrilleras de cerdo ibérico con un toque thai, Shiitakes, rabanitos, pepinillo, mango caramelizado, suero de yogur y filamentos de guindilla</a:t>
            </a:r>
          </a:p>
        </p:txBody>
      </p:sp>
      <p:pic>
        <p:nvPicPr>
          <p:cNvPr id="18435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00" y="1635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ángulo 3"/>
          <p:cNvSpPr>
            <a:spLocks noChangeArrowheads="1"/>
          </p:cNvSpPr>
          <p:nvPr/>
        </p:nvSpPr>
        <p:spPr bwMode="auto">
          <a:xfrm>
            <a:off x="6453188" y="3581400"/>
            <a:ext cx="55705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MODERNA TRADICIÓN</a:t>
            </a:r>
          </a:p>
          <a:p>
            <a:r>
              <a:rPr lang="es-ES" sz="2400">
                <a:latin typeface="Calibri" pitchFamily="34" charset="0"/>
              </a:rPr>
              <a:t>Sagasta, 16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Cascandileando</a:t>
            </a:r>
          </a:p>
          <a:p>
            <a:r>
              <a:rPr lang="es-ES" sz="2400">
                <a:latin typeface="Calibri" pitchFamily="34" charset="0"/>
              </a:rPr>
              <a:t>Verdura riojana de temporada, patitas, sesos y manitas, tomate, cayena y Aceite de La Rioja</a:t>
            </a:r>
          </a:p>
        </p:txBody>
      </p:sp>
      <p:pic>
        <p:nvPicPr>
          <p:cNvPr id="18437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3138" y="37290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CCCC00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ángulo 1"/>
          <p:cNvSpPr>
            <a:spLocks noChangeArrowheads="1"/>
          </p:cNvSpPr>
          <p:nvPr/>
        </p:nvSpPr>
        <p:spPr bwMode="auto">
          <a:xfrm>
            <a:off x="6369050" y="312738"/>
            <a:ext cx="5465763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OPEN CAFÉ &amp; VINO BAR</a:t>
            </a:r>
          </a:p>
          <a:p>
            <a:r>
              <a:rPr lang="es-ES" sz="2400">
                <a:latin typeface="Calibri" pitchFamily="34" charset="0"/>
              </a:rPr>
              <a:t>Capitán Cortés, 2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Tosta de salmón &amp; tzatziki</a:t>
            </a:r>
          </a:p>
          <a:p>
            <a:r>
              <a:rPr lang="es-ES" sz="2400">
                <a:latin typeface="Calibri" pitchFamily="34" charset="0"/>
              </a:rPr>
              <a:t>Chapata de centeno y malta con aceite de oliva y semillas de amapola, tzatziki y salmón marinado con especias</a:t>
            </a:r>
          </a:p>
        </p:txBody>
      </p:sp>
      <p:pic>
        <p:nvPicPr>
          <p:cNvPr id="19459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6613" y="19050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ángulo 3"/>
          <p:cNvSpPr>
            <a:spLocks noChangeArrowheads="1"/>
          </p:cNvSpPr>
          <p:nvPr/>
        </p:nvSpPr>
        <p:spPr bwMode="auto">
          <a:xfrm>
            <a:off x="430213" y="3621088"/>
            <a:ext cx="58547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PALILLO</a:t>
            </a:r>
          </a:p>
          <a:p>
            <a:r>
              <a:rPr lang="es-ES" sz="2400">
                <a:latin typeface="Calibri" pitchFamily="34" charset="0"/>
              </a:rPr>
              <a:t>Hermanos Moroy, 24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Canelón trufado de pepitoria de pollo con chicharrones de su piel</a:t>
            </a:r>
          </a:p>
          <a:p>
            <a:r>
              <a:rPr lang="es-ES" sz="2400">
                <a:latin typeface="Calibri" pitchFamily="34" charset="0"/>
              </a:rPr>
              <a:t>Pollo, vino blanco, almendras, pasta de canelón, trufa negra, nuez moscada y salsa bechamel</a:t>
            </a:r>
          </a:p>
        </p:txBody>
      </p:sp>
      <p:pic>
        <p:nvPicPr>
          <p:cNvPr id="19461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5000" y="362108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FF66FF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ángulo 1"/>
          <p:cNvSpPr>
            <a:spLocks noChangeArrowheads="1"/>
          </p:cNvSpPr>
          <p:nvPr/>
        </p:nvSpPr>
        <p:spPr bwMode="auto">
          <a:xfrm>
            <a:off x="388938" y="238125"/>
            <a:ext cx="5465762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PARLAMENTO</a:t>
            </a:r>
          </a:p>
          <a:p>
            <a:r>
              <a:rPr lang="es-ES" sz="2400">
                <a:latin typeface="Calibri" pitchFamily="34" charset="0"/>
              </a:rPr>
              <a:t>Marqués de San Nicolán, 156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Petit comité</a:t>
            </a:r>
          </a:p>
          <a:p>
            <a:r>
              <a:rPr lang="es-ES" sz="2400">
                <a:latin typeface="Calibri" pitchFamily="34" charset="0"/>
              </a:rPr>
              <a:t>Pan de coca, mermelada de tomate, crema de queso curado, setas silvestres, cebolla caramelizada, mousse de foie, reducción de Módena y ajo</a:t>
            </a:r>
          </a:p>
        </p:txBody>
      </p:sp>
      <p:pic>
        <p:nvPicPr>
          <p:cNvPr id="2048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9113" y="2984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ángulo 3"/>
          <p:cNvSpPr>
            <a:spLocks noChangeArrowheads="1"/>
          </p:cNvSpPr>
          <p:nvPr/>
        </p:nvSpPr>
        <p:spPr bwMode="auto">
          <a:xfrm>
            <a:off x="6453188" y="3708400"/>
            <a:ext cx="54864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PASIÓN POR TI</a:t>
            </a:r>
          </a:p>
          <a:p>
            <a:r>
              <a:rPr lang="es-ES" sz="2400">
                <a:latin typeface="Calibri" pitchFamily="34" charset="0"/>
              </a:rPr>
              <a:t>Laurel, 5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Pasión de cristal</a:t>
            </a:r>
          </a:p>
          <a:p>
            <a:r>
              <a:rPr lang="es-ES" sz="2400">
                <a:latin typeface="Calibri" pitchFamily="34" charset="0"/>
              </a:rPr>
              <a:t>Pimiento de Cristal, yema campera de Rioja, tocineta riojana y pan</a:t>
            </a:r>
          </a:p>
        </p:txBody>
      </p:sp>
      <p:pic>
        <p:nvPicPr>
          <p:cNvPr id="20485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0275" y="35750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CCCCFF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ángulo 2"/>
          <p:cNvSpPr>
            <a:spLocks noChangeArrowheads="1"/>
          </p:cNvSpPr>
          <p:nvPr/>
        </p:nvSpPr>
        <p:spPr bwMode="auto">
          <a:xfrm>
            <a:off x="6327775" y="303213"/>
            <a:ext cx="58642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PATIO DE MAYO BY MARCE</a:t>
            </a:r>
          </a:p>
          <a:p>
            <a:r>
              <a:rPr lang="es-ES" sz="2400">
                <a:latin typeface="Calibri" pitchFamily="34" charset="0"/>
              </a:rPr>
              <a:t>Plaza Primero de Mayo, 12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Tosta de solomillo sobre crema de angulas riojanas</a:t>
            </a:r>
          </a:p>
          <a:p>
            <a:r>
              <a:rPr lang="es-ES" sz="2400">
                <a:latin typeface="Calibri" pitchFamily="34" charset="0"/>
              </a:rPr>
              <a:t>Tosta de pan, solomillo, nata, leche, pimiento del Piquillo riojano, cebolla, huevo y pimienta</a:t>
            </a:r>
          </a:p>
        </p:txBody>
      </p:sp>
      <p:pic>
        <p:nvPicPr>
          <p:cNvPr id="21507" name="Imagen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8525" y="3032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ángulo 4"/>
          <p:cNvSpPr>
            <a:spLocks noChangeArrowheads="1"/>
          </p:cNvSpPr>
          <p:nvPr/>
        </p:nvSpPr>
        <p:spPr bwMode="auto">
          <a:xfrm>
            <a:off x="557213" y="3429000"/>
            <a:ext cx="5770562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>
              <a:latin typeface="Calibri" pitchFamily="34" charset="0"/>
            </a:endParaRPr>
          </a:p>
          <a:p>
            <a:r>
              <a:rPr lang="es-ES" sz="2400">
                <a:latin typeface="Calibri" pitchFamily="34" charset="0"/>
              </a:rPr>
              <a:t>SENSACIONES</a:t>
            </a:r>
          </a:p>
          <a:p>
            <a:r>
              <a:rPr lang="es-ES" sz="2400">
                <a:latin typeface="Calibri" pitchFamily="34" charset="0"/>
              </a:rPr>
              <a:t>Beratúa, 1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Esencia riojana</a:t>
            </a:r>
          </a:p>
          <a:p>
            <a:r>
              <a:rPr lang="es-ES" sz="2400">
                <a:latin typeface="Calibri" pitchFamily="34" charset="0"/>
              </a:rPr>
              <a:t>Pan crujiente, brotes de cebolla, corazones de alcachofa, crujientes de jamón ibérico, foie rallado y langostinos a la plancha</a:t>
            </a:r>
          </a:p>
        </p:txBody>
      </p:sp>
      <p:pic>
        <p:nvPicPr>
          <p:cNvPr id="21509" name="Imagen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2138" y="36798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000">
              <a:srgbClr val="66CCFF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ángulo 1"/>
          <p:cNvSpPr>
            <a:spLocks noChangeArrowheads="1"/>
          </p:cNvSpPr>
          <p:nvPr/>
        </p:nvSpPr>
        <p:spPr bwMode="auto">
          <a:xfrm>
            <a:off x="304800" y="387350"/>
            <a:ext cx="6096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TABERNA DE BACO</a:t>
            </a:r>
          </a:p>
          <a:p>
            <a:r>
              <a:rPr lang="es-ES" sz="2400">
                <a:latin typeface="Calibri" pitchFamily="34" charset="0"/>
              </a:rPr>
              <a:t>San Agustín, 10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Orejita a la plancha</a:t>
            </a:r>
          </a:p>
          <a:p>
            <a:r>
              <a:rPr lang="es-ES" sz="2400">
                <a:latin typeface="Calibri" pitchFamily="34" charset="0"/>
              </a:rPr>
              <a:t>Oreja de cerdo, AOVE "Valle del Iregua" Arbequina y Pimentón dulce de la Vera</a:t>
            </a:r>
          </a:p>
        </p:txBody>
      </p:sp>
      <p:pic>
        <p:nvPicPr>
          <p:cNvPr id="22531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5613" y="2857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Rectángulo 3"/>
          <p:cNvSpPr>
            <a:spLocks noChangeArrowheads="1"/>
          </p:cNvSpPr>
          <p:nvPr/>
        </p:nvSpPr>
        <p:spPr bwMode="auto">
          <a:xfrm>
            <a:off x="6400800" y="3833813"/>
            <a:ext cx="55276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TABERNA TÍO BLAS</a:t>
            </a:r>
          </a:p>
          <a:p>
            <a:r>
              <a:rPr lang="es-ES" sz="2400">
                <a:latin typeface="Calibri" pitchFamily="34" charset="0"/>
              </a:rPr>
              <a:t>Laurel, 1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Volcán de morcilla con toques de nuestra tierra…</a:t>
            </a:r>
          </a:p>
          <a:p>
            <a:r>
              <a:rPr lang="es-ES" sz="2400">
                <a:latin typeface="Calibri" pitchFamily="34" charset="0"/>
              </a:rPr>
              <a:t>Patata, queso de cabra, morcilla, foie y frutos secos con Nuez de Pedroso</a:t>
            </a:r>
          </a:p>
        </p:txBody>
      </p:sp>
      <p:pic>
        <p:nvPicPr>
          <p:cNvPr id="22533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3775" y="371157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99FF66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ángulo 2"/>
          <p:cNvSpPr>
            <a:spLocks noChangeArrowheads="1"/>
          </p:cNvSpPr>
          <p:nvPr/>
        </p:nvSpPr>
        <p:spPr bwMode="auto">
          <a:xfrm>
            <a:off x="6264275" y="257175"/>
            <a:ext cx="570706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TIZONA</a:t>
            </a:r>
          </a:p>
          <a:p>
            <a:r>
              <a:rPr lang="es-ES" sz="2400">
                <a:latin typeface="Calibri" pitchFamily="34" charset="0"/>
              </a:rPr>
              <a:t>Ciriaco Garrido, 14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Crujiente de corderito y caviar de pera sobre tierra de sarmientos</a:t>
            </a:r>
          </a:p>
          <a:p>
            <a:r>
              <a:rPr lang="es-ES" sz="2400">
                <a:latin typeface="Calibri" pitchFamily="34" charset="0"/>
              </a:rPr>
              <a:t>Tripa, callo y patitas de cordero lechal, pimiento rojo y verde, pimentón, sarmientos, pasta wanton, pera de Rincón, vino de Badarán y canela en rama</a:t>
            </a:r>
          </a:p>
        </p:txBody>
      </p:sp>
      <p:pic>
        <p:nvPicPr>
          <p:cNvPr id="23555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905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ángulo 4"/>
          <p:cNvSpPr>
            <a:spLocks noChangeArrowheads="1"/>
          </p:cNvSpPr>
          <p:nvPr/>
        </p:nvSpPr>
        <p:spPr bwMode="auto">
          <a:xfrm>
            <a:off x="168275" y="3673475"/>
            <a:ext cx="57800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TRAMUNTANA</a:t>
            </a:r>
          </a:p>
          <a:p>
            <a:r>
              <a:rPr lang="es-ES" sz="2400">
                <a:latin typeface="Calibri" pitchFamily="34" charset="0"/>
              </a:rPr>
              <a:t>San Juan, 35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Poniente</a:t>
            </a:r>
          </a:p>
          <a:p>
            <a:r>
              <a:rPr lang="es-ES" sz="2400">
                <a:latin typeface="Calibri" pitchFamily="34" charset="0"/>
              </a:rPr>
              <a:t>Tosta de sobrasada, cebolla caramelizada, cebolla crujiente y miel</a:t>
            </a:r>
          </a:p>
        </p:txBody>
      </p:sp>
      <p:pic>
        <p:nvPicPr>
          <p:cNvPr id="23557" name="Imagen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6263" y="367347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3000">
              <a:srgbClr val="CCFF66"/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ángulo 1"/>
          <p:cNvSpPr>
            <a:spLocks noChangeArrowheads="1"/>
          </p:cNvSpPr>
          <p:nvPr/>
        </p:nvSpPr>
        <p:spPr bwMode="auto">
          <a:xfrm>
            <a:off x="209550" y="260350"/>
            <a:ext cx="557053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UMM FOOD AND DRINK</a:t>
            </a:r>
          </a:p>
          <a:p>
            <a:r>
              <a:rPr lang="es-ES" sz="2400">
                <a:latin typeface="Calibri" pitchFamily="34" charset="0"/>
              </a:rPr>
              <a:t>Torrecilla de Cameros, 11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Kebab riojano</a:t>
            </a:r>
          </a:p>
          <a:p>
            <a:r>
              <a:rPr lang="es-ES" sz="2400">
                <a:latin typeface="Calibri" pitchFamily="34" charset="0"/>
              </a:rPr>
              <a:t>Cordero Chamarito, col roja, Nuez de Pedroso, kimchi, tomello, romero, lima, huevos de la Reserva de la Biosfera y manzana</a:t>
            </a:r>
          </a:p>
        </p:txBody>
      </p:sp>
      <p:pic>
        <p:nvPicPr>
          <p:cNvPr id="24579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8475" y="2603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ángulo 3"/>
          <p:cNvSpPr>
            <a:spLocks noChangeArrowheads="1"/>
          </p:cNvSpPr>
          <p:nvPr/>
        </p:nvSpPr>
        <p:spPr bwMode="auto">
          <a:xfrm>
            <a:off x="6180138" y="3592513"/>
            <a:ext cx="573881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VAIVÉN BAR</a:t>
            </a:r>
          </a:p>
          <a:p>
            <a:r>
              <a:rPr lang="es-ES" sz="2400">
                <a:latin typeface="Calibri" pitchFamily="34" charset="0"/>
              </a:rPr>
              <a:t>Madre de Dios, 16. Bajo 6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Tortilla de bacalao Vaivén</a:t>
            </a:r>
          </a:p>
          <a:p>
            <a:r>
              <a:rPr lang="es-ES" sz="2400">
                <a:latin typeface="Calibri" pitchFamily="34" charset="0"/>
              </a:rPr>
              <a:t>Lomo de bacalao, patata, pimientos de Piquillo, plátano macho y huevos riojanos</a:t>
            </a:r>
          </a:p>
        </p:txBody>
      </p:sp>
      <p:pic>
        <p:nvPicPr>
          <p:cNvPr id="24581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7888" y="35925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000">
              <a:srgbClr val="FF7C80"/>
            </a:gs>
            <a:gs pos="40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ángulo 1"/>
          <p:cNvSpPr>
            <a:spLocks noChangeArrowheads="1"/>
          </p:cNvSpPr>
          <p:nvPr/>
        </p:nvSpPr>
        <p:spPr bwMode="auto">
          <a:xfrm>
            <a:off x="6284913" y="376238"/>
            <a:ext cx="56975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VAIVÉN BAR</a:t>
            </a:r>
          </a:p>
          <a:p>
            <a:r>
              <a:rPr lang="es-ES" sz="2400">
                <a:latin typeface="Calibri" pitchFamily="34" charset="0"/>
              </a:rPr>
              <a:t>Madre de Dios, 16. Bajo 6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Tortilla de bacalao Vaivén</a:t>
            </a:r>
          </a:p>
          <a:p>
            <a:r>
              <a:rPr lang="es-ES" sz="2400">
                <a:latin typeface="Calibri" pitchFamily="34" charset="0"/>
              </a:rPr>
              <a:t>Lomo de bacalao, patata, pimientos de Piquillo, plátano macho y huevos riojanos</a:t>
            </a:r>
          </a:p>
        </p:txBody>
      </p:sp>
      <p:pic>
        <p:nvPicPr>
          <p:cNvPr id="2560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750" y="285750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ángulo 3"/>
          <p:cNvSpPr>
            <a:spLocks noChangeArrowheads="1"/>
          </p:cNvSpPr>
          <p:nvPr/>
        </p:nvSpPr>
        <p:spPr bwMode="auto">
          <a:xfrm>
            <a:off x="388938" y="3697288"/>
            <a:ext cx="533876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VINISSIMUS</a:t>
            </a:r>
          </a:p>
          <a:p>
            <a:r>
              <a:rPr lang="es-ES" sz="2400">
                <a:latin typeface="Calibri" pitchFamily="34" charset="0"/>
              </a:rPr>
              <a:t>San Juan, 23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Hoja de borraja rellena de cocochas de merluza</a:t>
            </a:r>
          </a:p>
          <a:p>
            <a:r>
              <a:rPr lang="es-ES" sz="2400">
                <a:latin typeface="Calibri" pitchFamily="34" charset="0"/>
              </a:rPr>
              <a:t>Hojas de borraja de la huerta rebozada y cocochas de merluza al pil-pil</a:t>
            </a:r>
          </a:p>
        </p:txBody>
      </p:sp>
      <p:pic>
        <p:nvPicPr>
          <p:cNvPr id="25605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2138" y="35734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000">
              <a:srgbClr val="66FF33"/>
            </a:gs>
            <a:gs pos="40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ángulo 1"/>
          <p:cNvSpPr>
            <a:spLocks noChangeArrowheads="1"/>
          </p:cNvSpPr>
          <p:nvPr/>
        </p:nvSpPr>
        <p:spPr bwMode="auto">
          <a:xfrm>
            <a:off x="220663" y="161925"/>
            <a:ext cx="55594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WINE FANDANGO</a:t>
            </a:r>
          </a:p>
          <a:p>
            <a:r>
              <a:rPr lang="es-ES" sz="2400">
                <a:latin typeface="Calibri" pitchFamily="34" charset="0"/>
              </a:rPr>
              <a:t>Vara de Rey, 5</a:t>
            </a:r>
          </a:p>
          <a:p>
            <a:r>
              <a:rPr lang="es-ES" sz="2400">
                <a:latin typeface="Calibri" pitchFamily="34" charset="0"/>
              </a:rPr>
              <a:t>Logroño</a:t>
            </a:r>
          </a:p>
          <a:p>
            <a:r>
              <a:rPr lang="es-ES" sz="2400">
                <a:latin typeface="Calibri" pitchFamily="34" charset="0"/>
              </a:rPr>
              <a:t>Panna cotta de boletus, pata de ternera glaseada y cebolla crispy</a:t>
            </a:r>
          </a:p>
          <a:p>
            <a:r>
              <a:rPr lang="es-ES" sz="2400">
                <a:latin typeface="Calibri" pitchFamily="34" charset="0"/>
              </a:rPr>
              <a:t>Boletus de la Sierra de Cameros, cebolla de la huerta de Calahorra crujiente, coñac, caldo de ternera, leche iota, pata de ternera, avellanas, brotes y ponzu</a:t>
            </a:r>
          </a:p>
        </p:txBody>
      </p:sp>
      <p:pic>
        <p:nvPicPr>
          <p:cNvPr id="26627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73863" y="29527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Rectángulo 3"/>
          <p:cNvSpPr>
            <a:spLocks noChangeArrowheads="1"/>
          </p:cNvSpPr>
          <p:nvPr/>
        </p:nvSpPr>
        <p:spPr bwMode="auto">
          <a:xfrm>
            <a:off x="6191250" y="3721100"/>
            <a:ext cx="57800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CULTUBAR</a:t>
            </a:r>
          </a:p>
          <a:p>
            <a:r>
              <a:rPr lang="es-ES" sz="2400">
                <a:latin typeface="Calibri" pitchFamily="34" charset="0"/>
              </a:rPr>
              <a:t>Avenida de Logroño, 5</a:t>
            </a:r>
          </a:p>
          <a:p>
            <a:r>
              <a:rPr lang="es-ES" sz="2400">
                <a:latin typeface="Calibri" pitchFamily="34" charset="0"/>
              </a:rPr>
              <a:t>Najera</a:t>
            </a:r>
          </a:p>
          <a:p>
            <a:r>
              <a:rPr lang="es-ES" sz="2400">
                <a:latin typeface="Calibri" pitchFamily="34" charset="0"/>
              </a:rPr>
              <a:t>Chuletillas de oreja con salsa riojana</a:t>
            </a:r>
          </a:p>
          <a:p>
            <a:r>
              <a:rPr lang="es-ES" sz="2400">
                <a:latin typeface="Calibri" pitchFamily="34" charset="0"/>
              </a:rPr>
              <a:t>Oreja a la plancha con salsa de pimiento, alegría y tomate</a:t>
            </a:r>
          </a:p>
        </p:txBody>
      </p:sp>
      <p:pic>
        <p:nvPicPr>
          <p:cNvPr id="26629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1388" y="368776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000">
              <a:srgbClr val="00CC99"/>
            </a:gs>
            <a:gs pos="40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ángulo 1"/>
          <p:cNvSpPr>
            <a:spLocks noChangeArrowheads="1"/>
          </p:cNvSpPr>
          <p:nvPr/>
        </p:nvSpPr>
        <p:spPr bwMode="auto">
          <a:xfrm>
            <a:off x="6253163" y="239713"/>
            <a:ext cx="577056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AMISTAD</a:t>
            </a:r>
          </a:p>
          <a:p>
            <a:r>
              <a:rPr lang="es-ES" sz="2400">
                <a:latin typeface="Calibri" pitchFamily="34" charset="0"/>
              </a:rPr>
              <a:t>La Cruz, 6</a:t>
            </a:r>
          </a:p>
          <a:p>
            <a:r>
              <a:rPr lang="es-ES" sz="2400">
                <a:latin typeface="Calibri" pitchFamily="34" charset="0"/>
              </a:rPr>
              <a:t>Nájera</a:t>
            </a:r>
          </a:p>
          <a:p>
            <a:r>
              <a:rPr lang="es-ES" sz="2400">
                <a:latin typeface="Calibri" pitchFamily="34" charset="0"/>
              </a:rPr>
              <a:t>Brandada najerana</a:t>
            </a:r>
          </a:p>
          <a:p>
            <a:r>
              <a:rPr lang="es-ES" sz="2400">
                <a:latin typeface="Calibri" pitchFamily="34" charset="0"/>
              </a:rPr>
              <a:t>Brandada de bacalao con pimientos Najeranos asados, pimientos cherry y mermelada de pimiento</a:t>
            </a:r>
          </a:p>
        </p:txBody>
      </p:sp>
      <p:pic>
        <p:nvPicPr>
          <p:cNvPr id="27651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225" y="2397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ángulo 3"/>
          <p:cNvSpPr>
            <a:spLocks noChangeArrowheads="1"/>
          </p:cNvSpPr>
          <p:nvPr/>
        </p:nvSpPr>
        <p:spPr bwMode="auto">
          <a:xfrm>
            <a:off x="252413" y="3540125"/>
            <a:ext cx="5738812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CERVECERÍA KIEN</a:t>
            </a:r>
          </a:p>
          <a:p>
            <a:r>
              <a:rPr lang="es-ES" sz="2400">
                <a:latin typeface="Calibri" pitchFamily="34" charset="0"/>
              </a:rPr>
              <a:t>Mayor, 42</a:t>
            </a:r>
          </a:p>
          <a:p>
            <a:r>
              <a:rPr lang="es-ES" sz="2400">
                <a:latin typeface="Calibri" pitchFamily="34" charset="0"/>
              </a:rPr>
              <a:t>Nájera</a:t>
            </a:r>
          </a:p>
          <a:p>
            <a:r>
              <a:rPr lang="es-ES" sz="2400">
                <a:latin typeface="Calibri" pitchFamily="34" charset="0"/>
              </a:rPr>
              <a:t>Pan y cebolla</a:t>
            </a:r>
          </a:p>
          <a:p>
            <a:r>
              <a:rPr lang="es-ES" sz="2400">
                <a:latin typeface="Calibri" pitchFamily="34" charset="0"/>
              </a:rPr>
              <a:t>Pan de cristal con cebolla pochada, calabacín, pimiento Najerano y huevo de codorniz</a:t>
            </a:r>
          </a:p>
        </p:txBody>
      </p:sp>
      <p:pic>
        <p:nvPicPr>
          <p:cNvPr id="27653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64338" y="36274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000">
              <a:srgbClr val="00CCFF"/>
            </a:gs>
            <a:gs pos="40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ángulo 1"/>
          <p:cNvSpPr>
            <a:spLocks noChangeArrowheads="1"/>
          </p:cNvSpPr>
          <p:nvPr/>
        </p:nvSpPr>
        <p:spPr bwMode="auto">
          <a:xfrm>
            <a:off x="336550" y="314325"/>
            <a:ext cx="550703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JUDERÍA</a:t>
            </a:r>
          </a:p>
          <a:p>
            <a:r>
              <a:rPr lang="es-ES" sz="2400">
                <a:latin typeface="Calibri" pitchFamily="34" charset="0"/>
              </a:rPr>
              <a:t>Constantino Garrán, 13</a:t>
            </a:r>
          </a:p>
          <a:p>
            <a:r>
              <a:rPr lang="es-ES" sz="2400">
                <a:latin typeface="Calibri" pitchFamily="34" charset="0"/>
              </a:rPr>
              <a:t>Nájera</a:t>
            </a:r>
          </a:p>
          <a:p>
            <a:r>
              <a:rPr lang="es-ES" sz="2400">
                <a:latin typeface="Calibri" pitchFamily="34" charset="0"/>
              </a:rPr>
              <a:t>Bacalao Tarator</a:t>
            </a:r>
          </a:p>
          <a:p>
            <a:r>
              <a:rPr lang="es-ES" sz="2400">
                <a:latin typeface="Calibri" pitchFamily="34" charset="0"/>
              </a:rPr>
              <a:t>Bacalao, calabaza, pimiento Najerano, manzanas y nueces</a:t>
            </a:r>
          </a:p>
        </p:txBody>
      </p:sp>
      <p:pic>
        <p:nvPicPr>
          <p:cNvPr id="28675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8475" y="314325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Rectángulo 3"/>
          <p:cNvSpPr>
            <a:spLocks noChangeArrowheads="1"/>
          </p:cNvSpPr>
          <p:nvPr/>
        </p:nvSpPr>
        <p:spPr bwMode="auto">
          <a:xfrm>
            <a:off x="6380163" y="3614738"/>
            <a:ext cx="6096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MERCERÍA</a:t>
            </a:r>
          </a:p>
          <a:p>
            <a:r>
              <a:rPr lang="es-ES" sz="2400">
                <a:latin typeface="Calibri" pitchFamily="34" charset="0"/>
              </a:rPr>
              <a:t>Mayor, 41</a:t>
            </a:r>
          </a:p>
          <a:p>
            <a:r>
              <a:rPr lang="es-ES" sz="2400">
                <a:latin typeface="Calibri" pitchFamily="34" charset="0"/>
              </a:rPr>
              <a:t>Nájera</a:t>
            </a:r>
          </a:p>
          <a:p>
            <a:r>
              <a:rPr lang="es-ES" sz="2400">
                <a:latin typeface="Calibri" pitchFamily="34" charset="0"/>
              </a:rPr>
              <a:t>Menestra pantone</a:t>
            </a:r>
          </a:p>
          <a:p>
            <a:r>
              <a:rPr lang="es-ES" sz="2400">
                <a:latin typeface="Calibri" pitchFamily="34" charset="0"/>
              </a:rPr>
              <a:t>Menestra de verduras con una suave vichyssoise</a:t>
            </a:r>
          </a:p>
        </p:txBody>
      </p:sp>
      <p:pic>
        <p:nvPicPr>
          <p:cNvPr id="28677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525" y="36147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FF9933"/>
            </a:gs>
            <a:gs pos="14000">
              <a:schemeClr val="accent3">
                <a:lumMod val="0"/>
                <a:lumOff val="100000"/>
              </a:schemeClr>
            </a:gs>
            <a:gs pos="9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ángulo 1"/>
          <p:cNvSpPr>
            <a:spLocks noChangeArrowheads="1"/>
          </p:cNvSpPr>
          <p:nvPr/>
        </p:nvSpPr>
        <p:spPr bwMode="auto">
          <a:xfrm>
            <a:off x="6305550" y="314325"/>
            <a:ext cx="56657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CHANDRO</a:t>
            </a:r>
          </a:p>
          <a:p>
            <a:r>
              <a:rPr lang="es-ES" sz="2400">
                <a:latin typeface="Calibri" pitchFamily="34" charset="0"/>
              </a:rPr>
              <a:t>Doña Juana Cordón, 16</a:t>
            </a:r>
          </a:p>
          <a:p>
            <a:r>
              <a:rPr lang="es-ES" sz="2400">
                <a:latin typeface="Calibri" pitchFamily="34" charset="0"/>
              </a:rPr>
              <a:t>Pradejón</a:t>
            </a:r>
          </a:p>
          <a:p>
            <a:r>
              <a:rPr lang="es-ES" sz="2400">
                <a:latin typeface="Calibri" pitchFamily="34" charset="0"/>
              </a:rPr>
              <a:t>Canutillo de Queso Camerano</a:t>
            </a:r>
          </a:p>
          <a:p>
            <a:r>
              <a:rPr lang="es-ES" sz="2400">
                <a:latin typeface="Calibri" pitchFamily="34" charset="0"/>
              </a:rPr>
              <a:t>Queso de Cameros, setas, secreto ibérico e higos</a:t>
            </a:r>
          </a:p>
        </p:txBody>
      </p:sp>
      <p:pic>
        <p:nvPicPr>
          <p:cNvPr id="29699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7888" y="138113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ángulo 3"/>
          <p:cNvSpPr>
            <a:spLocks noChangeArrowheads="1"/>
          </p:cNvSpPr>
          <p:nvPr/>
        </p:nvSpPr>
        <p:spPr bwMode="auto">
          <a:xfrm>
            <a:off x="284163" y="3571875"/>
            <a:ext cx="558006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CUCHARONES</a:t>
            </a:r>
          </a:p>
          <a:p>
            <a:r>
              <a:rPr lang="es-ES" sz="2400">
                <a:latin typeface="Calibri" pitchFamily="34" charset="0"/>
              </a:rPr>
              <a:t>Carretera, 9</a:t>
            </a:r>
          </a:p>
          <a:p>
            <a:r>
              <a:rPr lang="es-ES" sz="2400">
                <a:latin typeface="Calibri" pitchFamily="34" charset="0"/>
              </a:rPr>
              <a:t>Pradillo</a:t>
            </a:r>
          </a:p>
          <a:p>
            <a:r>
              <a:rPr lang="es-ES" sz="2400">
                <a:latin typeface="Calibri" pitchFamily="34" charset="0"/>
              </a:rPr>
              <a:t>Arepa de remolacha con carne mechada</a:t>
            </a:r>
          </a:p>
          <a:p>
            <a:r>
              <a:rPr lang="es-ES" sz="2400">
                <a:latin typeface="Calibri" pitchFamily="34" charset="0"/>
              </a:rPr>
              <a:t>Falda de ternera, tomate, pimiento rojo y verde, remolacha, aguacate y Queso de Cameros</a:t>
            </a:r>
          </a:p>
        </p:txBody>
      </p:sp>
      <p:pic>
        <p:nvPicPr>
          <p:cNvPr id="29701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7838" y="369093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8000">
              <a:srgbClr val="99FF66"/>
            </a:gs>
            <a:gs pos="40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ángulo 1"/>
          <p:cNvSpPr>
            <a:spLocks noChangeArrowheads="1"/>
          </p:cNvSpPr>
          <p:nvPr/>
        </p:nvSpPr>
        <p:spPr bwMode="auto">
          <a:xfrm>
            <a:off x="357188" y="346075"/>
            <a:ext cx="5738812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ARRIERO TAPAS</a:t>
            </a:r>
          </a:p>
          <a:p>
            <a:r>
              <a:rPr lang="es-ES" sz="2400">
                <a:latin typeface="Calibri" pitchFamily="34" charset="0"/>
              </a:rPr>
              <a:t>Mayor, 16</a:t>
            </a:r>
          </a:p>
          <a:p>
            <a:r>
              <a:rPr lang="es-ES" sz="2400">
                <a:latin typeface="Calibri" pitchFamily="34" charset="0"/>
              </a:rPr>
              <a:t>Sorzano</a:t>
            </a:r>
          </a:p>
          <a:p>
            <a:r>
              <a:rPr lang="es-ES" sz="2400">
                <a:latin typeface="Calibri" pitchFamily="34" charset="0"/>
              </a:rPr>
              <a:t>Chamarito</a:t>
            </a:r>
          </a:p>
          <a:p>
            <a:r>
              <a:rPr lang="es-ES" sz="2400">
                <a:latin typeface="Calibri" pitchFamily="34" charset="0"/>
              </a:rPr>
              <a:t>Chamarito, foie, manzana, jengibre y soja</a:t>
            </a:r>
          </a:p>
        </p:txBody>
      </p:sp>
      <p:pic>
        <p:nvPicPr>
          <p:cNvPr id="3072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8475" y="242888"/>
            <a:ext cx="43815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11550" y="3495675"/>
            <a:ext cx="2584450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Imagen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95675"/>
            <a:ext cx="3511550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CuadroTexto 5"/>
          <p:cNvSpPr txBox="1">
            <a:spLocks noChangeArrowheads="1"/>
          </p:cNvSpPr>
          <p:nvPr/>
        </p:nvSpPr>
        <p:spPr bwMode="auto">
          <a:xfrm>
            <a:off x="7988300" y="4899025"/>
            <a:ext cx="25114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Realizado: J. Mata López</a:t>
            </a:r>
          </a:p>
          <a:p>
            <a:r>
              <a:rPr lang="es-ES">
                <a:latin typeface="Calibri" pitchFamily="34" charset="0"/>
              </a:rPr>
              <a:t>lomajo111@Gmail.com</a:t>
            </a:r>
          </a:p>
        </p:txBody>
      </p:sp>
      <p:sp>
        <p:nvSpPr>
          <p:cNvPr id="30727" name="CuadroTexto 6"/>
          <p:cNvSpPr txBox="1">
            <a:spLocks noChangeArrowheads="1"/>
          </p:cNvSpPr>
          <p:nvPr/>
        </p:nvSpPr>
        <p:spPr bwMode="auto">
          <a:xfrm>
            <a:off x="10017125" y="5927725"/>
            <a:ext cx="1497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Febrero 2017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rioja capital 30 de Microsoft  PowerPoi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rioja capital 30 de Microsoft  PowerPoint</Template>
  <TotalTime>2</TotalTime>
  <Words>1633</Words>
  <Application>Microsoft Office PowerPoint</Application>
  <PresentationFormat>Personalizado</PresentationFormat>
  <Paragraphs>291</Paragraphs>
  <Slides>30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Calibri</vt:lpstr>
      <vt:lpstr>Arial</vt:lpstr>
      <vt:lpstr>Calibri Light</vt:lpstr>
      <vt:lpstr>la rioja capital 30 de Microsoft  PowerPoint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2017-02-22T20:25:39Z</dcterms:created>
  <dcterms:modified xsi:type="dcterms:W3CDTF">2017-02-22T20:28:06Z</dcterms:modified>
</cp:coreProperties>
</file>