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59" r:id="rId5"/>
    <p:sldId id="265" r:id="rId6"/>
    <p:sldId id="268" r:id="rId7"/>
    <p:sldId id="269" r:id="rId8"/>
    <p:sldId id="270" r:id="rId9"/>
    <p:sldId id="260" r:id="rId10"/>
    <p:sldId id="266" r:id="rId11"/>
    <p:sldId id="267" r:id="rId12"/>
    <p:sldId id="261" r:id="rId13"/>
    <p:sldId id="258" r:id="rId14"/>
    <p:sldId id="262" r:id="rId15"/>
    <p:sldId id="271"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gLhjD4jZKr01i2Z+QnskQ==" hashData="lk5OJEmf3/iyaWMFVLXJH9tu6W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994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48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DBC4EA-E57F-4A6D-9918-E3707510795F}"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048420-FD01-436F-B646-0782EAD5B944}" type="slidenum">
              <a:rPr lang="es-ES" smtClean="0"/>
              <a:pPr/>
              <a:t>‹Nº›</a:t>
            </a:fld>
            <a:endParaRPr lang="es-ES"/>
          </a:p>
        </p:txBody>
      </p:sp>
    </p:spTree>
  </p:cSld>
  <p:clrMapOvr>
    <a:masterClrMapping/>
  </p:clrMapOvr>
  <p:transition spd="slow" advClick="0"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C5519D1-2FB8-4756-A868-D8B7277D418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379943">
                <a:alpha val="74000"/>
              </a:srgbClr>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DBC4EA-E57F-4A6D-9918-E3707510795F}" type="datetimeFigureOut">
              <a:rPr lang="es-ES" smtClean="0"/>
              <a:pPr/>
              <a:t>24/10/2013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048420-FD01-436F-B646-0782EAD5B94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EAC69FB-FF9F-4E66-BAC2-B1925EBD26E0}"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hyperlink" Target="http://www.abc.es/cultura/musica/20131024/abci-manolo-escobar-201310241243.html" TargetMode="Externa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manoloescobar.net/discografia/recop/mejoresevillanas78.JPG" TargetMode="Externa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www.manoloescobar.net/discografia/recop/20Coplas.jpg" TargetMode="Externa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33.jpeg"/><Relationship Id="rId9" Type="http://schemas.openxmlformats.org/officeDocument/2006/relationships/image" Target="../media/image38.jpeg"/></Relationships>
</file>

<file path=ppt/slides/_rels/slide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 Id="rId9" Type="http://schemas.openxmlformats.org/officeDocument/2006/relationships/image" Target="../media/image49.jpeg"/></Relationships>
</file>

<file path=ppt/slides/_rels/slide10.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12" Type="http://schemas.openxmlformats.org/officeDocument/2006/relationships/image" Target="../media/image60.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jpeg"/><Relationship Id="rId11" Type="http://schemas.openxmlformats.org/officeDocument/2006/relationships/image" Target="../media/image59.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1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www.manoloescobar.net/cancionero/discografia/yviva.jpg" TargetMode="External"/><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1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8.png"/><Relationship Id="rId7" Type="http://schemas.openxmlformats.org/officeDocument/2006/relationships/image" Target="../media/image7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72000" y="2887682"/>
            <a:ext cx="4572000" cy="3970318"/>
          </a:xfrm>
          <a:prstGeom prst="rect">
            <a:avLst/>
          </a:prstGeom>
        </p:spPr>
        <p:txBody>
          <a:bodyPr>
            <a:spAutoFit/>
          </a:bodyPr>
          <a:lstStyle/>
          <a:p>
            <a:r>
              <a:rPr lang="es-ES" dirty="0" smtClean="0"/>
              <a:t>y se dedicaba en cuerpo y alma a cuidarlos a todos. </a:t>
            </a:r>
            <a:br>
              <a:rPr lang="es-ES" dirty="0" smtClean="0"/>
            </a:br>
            <a:r>
              <a:rPr lang="es-ES" dirty="0" smtClean="0"/>
              <a:t>Con grandes inquietudes culturales, Antonio García insistía siempre en que sus hijos tuvieran una formación. Su otra gran pasión era la música. Y también les facilitó a sus hijos el cultivo de este arte. Desde muy pequeños, aprendieron a tocar la guitarra o el laúd. Su hermano Baldomero se erigió en jefe de la compañía, y junto a Salvador y Manolo comenzaron a actuar en fiestas y bodas bajo el nombre artístico de "Los Niños de Antonio García". Ya entonces, el niño Manolo soñaba con ser cantante.</a:t>
            </a:r>
            <a:endParaRPr lang="es-ES" dirty="0"/>
          </a:p>
        </p:txBody>
      </p:sp>
      <p:sp>
        <p:nvSpPr>
          <p:cNvPr id="3" name="2 Rectángulo"/>
          <p:cNvSpPr/>
          <p:nvPr/>
        </p:nvSpPr>
        <p:spPr>
          <a:xfrm>
            <a:off x="0" y="0"/>
            <a:ext cx="4572000" cy="3416320"/>
          </a:xfrm>
          <a:prstGeom prst="rect">
            <a:avLst/>
          </a:prstGeom>
        </p:spPr>
        <p:txBody>
          <a:bodyPr>
            <a:spAutoFit/>
          </a:bodyPr>
          <a:lstStyle/>
          <a:p>
            <a:r>
              <a:rPr lang="es-ES" dirty="0" smtClean="0"/>
              <a:t>Manuel García Escobar nació el 19 de octubre de 1.931 en El Ejido, por entonces un pequeño pueblo de Almería. Es el quinto de una familia de diez hermanos. Su padre, Antonio García, provenía del campo, aunque tuvo que dedicarse a numerosos menesteres para sacar adelante a su numerosa familia. Tenía una casa de huéspedes; también fue comerciante, e incluso empresario cinematógrafo: montó el primer cine del pueblo. La madre, la entrañable "madrecita María del Carmen", era junto con su esposo el alma de la familia, </a:t>
            </a:r>
            <a:endParaRPr lang="es-ES" dirty="0"/>
          </a:p>
        </p:txBody>
      </p:sp>
      <p:pic>
        <p:nvPicPr>
          <p:cNvPr id="2050" name="Picture 2" descr="http://www.elnortedecastilla.es/prensa/noticias/201003/05/fotos/3413397.jpg"/>
          <p:cNvPicPr>
            <a:picLocks noChangeAspect="1" noChangeArrowheads="1"/>
          </p:cNvPicPr>
          <p:nvPr/>
        </p:nvPicPr>
        <p:blipFill>
          <a:blip r:embed="rId3" cstate="print"/>
          <a:srcRect/>
          <a:stretch>
            <a:fillRect/>
          </a:stretch>
        </p:blipFill>
        <p:spPr bwMode="auto">
          <a:xfrm>
            <a:off x="5580112" y="0"/>
            <a:ext cx="2309166" cy="2924944"/>
          </a:xfrm>
          <a:prstGeom prst="rect">
            <a:avLst/>
          </a:prstGeom>
          <a:noFill/>
        </p:spPr>
      </p:pic>
      <p:pic>
        <p:nvPicPr>
          <p:cNvPr id="2052" name="Picture 4" descr="http://4.bp.blogspot.com/-RTeKX3VJ4cw/TtYW4b6CVZI/AAAAAAAACeU/qrJZ27o4jQ4/s1600/manoloescobar1.jpg"/>
          <p:cNvPicPr>
            <a:picLocks noChangeAspect="1" noChangeArrowheads="1"/>
          </p:cNvPicPr>
          <p:nvPr/>
        </p:nvPicPr>
        <p:blipFill>
          <a:blip r:embed="rId4" cstate="print"/>
          <a:srcRect/>
          <a:stretch>
            <a:fillRect/>
          </a:stretch>
        </p:blipFill>
        <p:spPr bwMode="auto">
          <a:xfrm>
            <a:off x="1187624" y="3645023"/>
            <a:ext cx="2352218" cy="2933725"/>
          </a:xfrm>
          <a:prstGeom prst="rect">
            <a:avLst/>
          </a:prstGeom>
          <a:noFill/>
        </p:spPr>
      </p:pic>
      <p:pic>
        <p:nvPicPr>
          <p:cNvPr id="8" name="Picture 4" descr="Cortina"/>
          <p:cNvPicPr>
            <a:picLocks noChangeAspect="1" noChangeArrowheads="1"/>
          </p:cNvPicPr>
          <p:nvPr/>
        </p:nvPicPr>
        <p:blipFill>
          <a:blip r:embed="rId5" cstate="print"/>
          <a:srcRect/>
          <a:stretch>
            <a:fillRect/>
          </a:stretch>
        </p:blipFill>
        <p:spPr bwMode="auto">
          <a:xfrm>
            <a:off x="0" y="-66675"/>
            <a:ext cx="4616450" cy="6924675"/>
          </a:xfrm>
          <a:prstGeom prst="rect">
            <a:avLst/>
          </a:prstGeom>
          <a:noFill/>
          <a:ln w="9525">
            <a:noFill/>
            <a:miter lim="800000"/>
            <a:headEnd/>
            <a:tailEnd/>
          </a:ln>
        </p:spPr>
      </p:pic>
      <p:pic>
        <p:nvPicPr>
          <p:cNvPr id="9" name="Picture 5" descr="Cortina"/>
          <p:cNvPicPr>
            <a:picLocks noChangeAspect="1" noChangeArrowheads="1"/>
          </p:cNvPicPr>
          <p:nvPr/>
        </p:nvPicPr>
        <p:blipFill>
          <a:blip r:embed="rId5" cstate="print"/>
          <a:srcRect/>
          <a:stretch>
            <a:fillRect/>
          </a:stretch>
        </p:blipFill>
        <p:spPr bwMode="auto">
          <a:xfrm>
            <a:off x="4527550" y="0"/>
            <a:ext cx="4616450" cy="6924675"/>
          </a:xfrm>
          <a:prstGeom prst="rect">
            <a:avLst/>
          </a:prstGeom>
          <a:noFill/>
          <a:ln w="9525">
            <a:noFill/>
            <a:miter lim="800000"/>
            <a:headEnd/>
            <a:tailEnd/>
          </a:ln>
        </p:spPr>
      </p:pic>
      <p:sp>
        <p:nvSpPr>
          <p:cNvPr id="10" name="9 CuadroTexto"/>
          <p:cNvSpPr txBox="1"/>
          <p:nvPr/>
        </p:nvSpPr>
        <p:spPr>
          <a:xfrm>
            <a:off x="2051720" y="548680"/>
            <a:ext cx="4962577" cy="646331"/>
          </a:xfrm>
          <a:prstGeom prst="rect">
            <a:avLst/>
          </a:prstGeom>
          <a:noFill/>
        </p:spPr>
        <p:txBody>
          <a:bodyPr wrap="none" rtlCol="0">
            <a:spAutoFit/>
          </a:bodyPr>
          <a:lstStyle/>
          <a:p>
            <a:r>
              <a:rPr lang="es-ES" sz="3600" dirty="0" smtClean="0">
                <a:solidFill>
                  <a:schemeClr val="accent6">
                    <a:lumMod val="60000"/>
                    <a:lumOff val="40000"/>
                  </a:schemeClr>
                </a:solidFill>
              </a:rPr>
              <a:t>Nos dejó Manolo Escobar</a:t>
            </a:r>
            <a:endParaRPr lang="es-ES" sz="3600" dirty="0">
              <a:solidFill>
                <a:schemeClr val="accent6">
                  <a:lumMod val="60000"/>
                  <a:lumOff val="40000"/>
                </a:schemeClr>
              </a:solidFill>
            </a:endParaRPr>
          </a:p>
        </p:txBody>
      </p:sp>
      <p:pic>
        <p:nvPicPr>
          <p:cNvPr id="11" name="U1511351299114uMH" descr="Muere Manolo Escobar a los 82 años">
            <a:hlinkClick r:id="rId6" tgtFrame="&quot;&quot;"/>
          </p:cNvPr>
          <p:cNvPicPr/>
          <p:nvPr/>
        </p:nvPicPr>
        <p:blipFill>
          <a:blip r:embed="rId7" cstate="print"/>
          <a:srcRect/>
          <a:stretch>
            <a:fillRect/>
          </a:stretch>
        </p:blipFill>
        <p:spPr bwMode="auto">
          <a:xfrm>
            <a:off x="2699792" y="1988840"/>
            <a:ext cx="3641844" cy="2632005"/>
          </a:xfrm>
          <a:prstGeom prst="rect">
            <a:avLst/>
          </a:prstGeom>
          <a:noFill/>
          <a:ln w="9525">
            <a:noFill/>
            <a:miter lim="800000"/>
            <a:headEnd/>
            <a:tailEnd/>
          </a:ln>
        </p:spPr>
      </p:pic>
    </p:spTree>
  </p:cSld>
  <p:clrMapOvr>
    <a:masterClrMapping/>
  </p:clrMapOvr>
  <p:transition spd="slow" advClick="0" advTm="75000">
    <p:sndAc>
      <p:stSnd loop="1">
        <p:snd r:embed="rId2" name="- habanera boni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8)">
                                      <p:cBhvr>
                                        <p:cTn id="7" dur="3000"/>
                                        <p:tgtEl>
                                          <p:spTgt spid="11"/>
                                        </p:tgtEl>
                                      </p:cBhvr>
                                    </p:animEffect>
                                  </p:childTnLst>
                                </p:cTn>
                              </p:par>
                              <p:par>
                                <p:cTn id="8" presetID="15"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3000" fill="hold"/>
                                        <p:tgtEl>
                                          <p:spTgt spid="11"/>
                                        </p:tgtEl>
                                        <p:attrNameLst>
                                          <p:attrName>ppt_w</p:attrName>
                                        </p:attrNameLst>
                                      </p:cBhvr>
                                      <p:tavLst>
                                        <p:tav tm="0">
                                          <p:val>
                                            <p:fltVal val="0"/>
                                          </p:val>
                                        </p:tav>
                                        <p:tav tm="100000">
                                          <p:val>
                                            <p:strVal val="#ppt_w"/>
                                          </p:val>
                                        </p:tav>
                                      </p:tavLst>
                                    </p:anim>
                                    <p:anim calcmode="lin" valueType="num">
                                      <p:cBhvr>
                                        <p:cTn id="11" dur="3000" fill="hold"/>
                                        <p:tgtEl>
                                          <p:spTgt spid="11"/>
                                        </p:tgtEl>
                                        <p:attrNameLst>
                                          <p:attrName>ppt_h</p:attrName>
                                        </p:attrNameLst>
                                      </p:cBhvr>
                                      <p:tavLst>
                                        <p:tav tm="0">
                                          <p:val>
                                            <p:fltVal val="0"/>
                                          </p:val>
                                        </p:tav>
                                        <p:tav tm="100000">
                                          <p:val>
                                            <p:strVal val="#ppt_h"/>
                                          </p:val>
                                        </p:tav>
                                      </p:tavLst>
                                    </p:anim>
                                    <p:anim calcmode="lin" valueType="num">
                                      <p:cBhvr>
                                        <p:cTn id="12"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14" fill="hold">
                            <p:stCondLst>
                              <p:cond delay="3000"/>
                            </p:stCondLst>
                            <p:childTnLst>
                              <p:par>
                                <p:cTn id="15" presetID="39" presetClass="entr" presetSubtype="0" accel="10000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3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18" dur="3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19" dur="3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childTnLst>
                                </p:cTn>
                              </p:par>
                            </p:childTnLst>
                          </p:cTn>
                        </p:par>
                        <p:par>
                          <p:cTn id="21" fill="hold">
                            <p:stCondLst>
                              <p:cond delay="6000"/>
                            </p:stCondLst>
                            <p:childTnLst>
                              <p:par>
                                <p:cTn id="22" presetID="5" presetClass="exit" presetSubtype="10" fill="hold" nodeType="afterEffect">
                                  <p:stCondLst>
                                    <p:cond delay="0"/>
                                  </p:stCondLst>
                                  <p:childTnLst>
                                    <p:animEffect transition="out" filter="checkerboard(across)">
                                      <p:cBhvr>
                                        <p:cTn id="23" dur="3000"/>
                                        <p:tgtEl>
                                          <p:spTgt spid="11"/>
                                        </p:tgtEl>
                                      </p:cBhvr>
                                    </p:animEffect>
                                    <p:set>
                                      <p:cBhvr>
                                        <p:cTn id="24" dur="1" fill="hold">
                                          <p:stCondLst>
                                            <p:cond delay="2999"/>
                                          </p:stCondLst>
                                        </p:cTn>
                                        <p:tgtEl>
                                          <p:spTgt spid="11"/>
                                        </p:tgtEl>
                                        <p:attrNameLst>
                                          <p:attrName>style.visibility</p:attrName>
                                        </p:attrNameLst>
                                      </p:cBhvr>
                                      <p:to>
                                        <p:strVal val="hidden"/>
                                      </p:to>
                                    </p:set>
                                  </p:childTnLst>
                                </p:cTn>
                              </p:par>
                            </p:childTnLst>
                          </p:cTn>
                        </p:par>
                        <p:par>
                          <p:cTn id="25" fill="hold">
                            <p:stCondLst>
                              <p:cond delay="9000"/>
                            </p:stCondLst>
                            <p:childTnLst>
                              <p:par>
                                <p:cTn id="26" presetID="35" presetClass="exit" presetSubtype="0" fill="hold" grpId="1" nodeType="afterEffect">
                                  <p:stCondLst>
                                    <p:cond delay="0"/>
                                  </p:stCondLst>
                                  <p:childTnLst>
                                    <p:animEffect transition="out" filter="fade">
                                      <p:cBhvr>
                                        <p:cTn id="27" dur="2000"/>
                                        <p:tgtEl>
                                          <p:spTgt spid="10"/>
                                        </p:tgtEl>
                                      </p:cBhvr>
                                    </p:animEffect>
                                    <p:anim calcmode="lin" valueType="num">
                                      <p:cBhvr>
                                        <p:cTn id="28" dur="2000"/>
                                        <p:tgtEl>
                                          <p:spTgt spid="10"/>
                                        </p:tgtEl>
                                        <p:attrNameLst>
                                          <p:attrName>style.rotation</p:attrName>
                                        </p:attrNameLst>
                                      </p:cBhvr>
                                      <p:tavLst>
                                        <p:tav tm="0">
                                          <p:val>
                                            <p:fltVal val="0"/>
                                          </p:val>
                                        </p:tav>
                                        <p:tav tm="100000">
                                          <p:val>
                                            <p:fltVal val="720"/>
                                          </p:val>
                                        </p:tav>
                                      </p:tavLst>
                                    </p:anim>
                                    <p:anim calcmode="lin" valueType="num">
                                      <p:cBhvr>
                                        <p:cTn id="29" dur="2000"/>
                                        <p:tgtEl>
                                          <p:spTgt spid="10"/>
                                        </p:tgtEl>
                                        <p:attrNameLst>
                                          <p:attrName>ppt_h</p:attrName>
                                        </p:attrNameLst>
                                      </p:cBhvr>
                                      <p:tavLst>
                                        <p:tav tm="0">
                                          <p:val>
                                            <p:strVal val="ppt_h"/>
                                          </p:val>
                                        </p:tav>
                                        <p:tav tm="100000">
                                          <p:val>
                                            <p:fltVal val="0"/>
                                          </p:val>
                                        </p:tav>
                                      </p:tavLst>
                                    </p:anim>
                                    <p:anim calcmode="lin" valueType="num">
                                      <p:cBhvr>
                                        <p:cTn id="30" dur="2000"/>
                                        <p:tgtEl>
                                          <p:spTgt spid="10"/>
                                        </p:tgtEl>
                                        <p:attrNameLst>
                                          <p:attrName>ppt_w</p:attrName>
                                        </p:attrNameLst>
                                      </p:cBhvr>
                                      <p:tavLst>
                                        <p:tav tm="0">
                                          <p:val>
                                            <p:strVal val="ppt_w"/>
                                          </p:val>
                                        </p:tav>
                                        <p:tav tm="100000">
                                          <p:val>
                                            <p:fltVal val="0"/>
                                          </p:val>
                                        </p:tav>
                                      </p:tavLst>
                                    </p:anim>
                                    <p:set>
                                      <p:cBhvr>
                                        <p:cTn id="31" dur="1" fill="hold">
                                          <p:stCondLst>
                                            <p:cond delay="1999"/>
                                          </p:stCondLst>
                                        </p:cTn>
                                        <p:tgtEl>
                                          <p:spTgt spid="10"/>
                                        </p:tgtEl>
                                        <p:attrNameLst>
                                          <p:attrName>style.visibility</p:attrName>
                                        </p:attrNameLst>
                                      </p:cBhvr>
                                      <p:to>
                                        <p:strVal val="hidden"/>
                                      </p:to>
                                    </p:set>
                                  </p:childTnLst>
                                </p:cTn>
                              </p:par>
                            </p:childTnLst>
                          </p:cTn>
                        </p:par>
                        <p:par>
                          <p:cTn id="32" fill="hold">
                            <p:stCondLst>
                              <p:cond delay="11000"/>
                            </p:stCondLst>
                            <p:childTnLst>
                              <p:par>
                                <p:cTn id="33" presetID="2" presetClass="exit" presetSubtype="8" fill="hold" nodeType="afterEffect">
                                  <p:stCondLst>
                                    <p:cond delay="0"/>
                                  </p:stCondLst>
                                  <p:childTnLst>
                                    <p:anim calcmode="lin" valueType="num">
                                      <p:cBhvr additive="base">
                                        <p:cTn id="34" dur="5000"/>
                                        <p:tgtEl>
                                          <p:spTgt spid="8"/>
                                        </p:tgtEl>
                                        <p:attrNameLst>
                                          <p:attrName>ppt_x</p:attrName>
                                        </p:attrNameLst>
                                      </p:cBhvr>
                                      <p:tavLst>
                                        <p:tav tm="0">
                                          <p:val>
                                            <p:strVal val="ppt_x"/>
                                          </p:val>
                                        </p:tav>
                                        <p:tav tm="100000">
                                          <p:val>
                                            <p:strVal val="0-ppt_w/2"/>
                                          </p:val>
                                        </p:tav>
                                      </p:tavLst>
                                    </p:anim>
                                    <p:anim calcmode="lin" valueType="num">
                                      <p:cBhvr additive="base">
                                        <p:cTn id="35" dur="5000"/>
                                        <p:tgtEl>
                                          <p:spTgt spid="8"/>
                                        </p:tgtEl>
                                        <p:attrNameLst>
                                          <p:attrName>ppt_y</p:attrName>
                                        </p:attrNameLst>
                                      </p:cBhvr>
                                      <p:tavLst>
                                        <p:tav tm="0">
                                          <p:val>
                                            <p:strVal val="ppt_y"/>
                                          </p:val>
                                        </p:tav>
                                        <p:tav tm="100000">
                                          <p:val>
                                            <p:strVal val="ppt_y"/>
                                          </p:val>
                                        </p:tav>
                                      </p:tavLst>
                                    </p:anim>
                                    <p:set>
                                      <p:cBhvr>
                                        <p:cTn id="36" dur="1" fill="hold">
                                          <p:stCondLst>
                                            <p:cond delay="4999"/>
                                          </p:stCondLst>
                                        </p:cTn>
                                        <p:tgtEl>
                                          <p:spTgt spid="8"/>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5000"/>
                                        <p:tgtEl>
                                          <p:spTgt spid="9"/>
                                        </p:tgtEl>
                                        <p:attrNameLst>
                                          <p:attrName>ppt_x</p:attrName>
                                        </p:attrNameLst>
                                      </p:cBhvr>
                                      <p:tavLst>
                                        <p:tav tm="0">
                                          <p:val>
                                            <p:strVal val="ppt_x"/>
                                          </p:val>
                                        </p:tav>
                                        <p:tav tm="100000">
                                          <p:val>
                                            <p:strVal val="1+ppt_w/2"/>
                                          </p:val>
                                        </p:tav>
                                      </p:tavLst>
                                    </p:anim>
                                    <p:anim calcmode="lin" valueType="num">
                                      <p:cBhvr additive="base">
                                        <p:cTn id="39" dur="5000"/>
                                        <p:tgtEl>
                                          <p:spTgt spid="9"/>
                                        </p:tgtEl>
                                        <p:attrNameLst>
                                          <p:attrName>ppt_y</p:attrName>
                                        </p:attrNameLst>
                                      </p:cBhvr>
                                      <p:tavLst>
                                        <p:tav tm="0">
                                          <p:val>
                                            <p:strVal val="ppt_y"/>
                                          </p:val>
                                        </p:tav>
                                        <p:tav tm="100000">
                                          <p:val>
                                            <p:strVal val="ppt_y"/>
                                          </p:val>
                                        </p:tav>
                                      </p:tavLst>
                                    </p:anim>
                                    <p:set>
                                      <p:cBhvr>
                                        <p:cTn id="40" dur="1" fill="hold">
                                          <p:stCondLst>
                                            <p:cond delay="4999"/>
                                          </p:stCondLst>
                                        </p:cTn>
                                        <p:tgtEl>
                                          <p:spTgt spid="9"/>
                                        </p:tgtEl>
                                        <p:attrNameLst>
                                          <p:attrName>style.visibility</p:attrName>
                                        </p:attrNameLst>
                                      </p:cBhvr>
                                      <p:to>
                                        <p:strVal val="hidden"/>
                                      </p:to>
                                    </p:set>
                                  </p:childTnLst>
                                </p:cTn>
                              </p:par>
                            </p:childTnLst>
                          </p:cTn>
                        </p:par>
                        <p:par>
                          <p:cTn id="41" fill="hold">
                            <p:stCondLst>
                              <p:cond delay="16000"/>
                            </p:stCondLst>
                            <p:childTnLst>
                              <p:par>
                                <p:cTn id="42" presetID="18" presetClass="entr" presetSubtype="6"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strips(downRight)">
                                      <p:cBhvr>
                                        <p:cTn id="44" dur="2000"/>
                                        <p:tgtEl>
                                          <p:spTgt spid="3"/>
                                        </p:tgtEl>
                                      </p:cBhvr>
                                    </p:animEffect>
                                  </p:childTnLst>
                                </p:cTn>
                              </p:par>
                            </p:childTnLst>
                          </p:cTn>
                        </p:par>
                        <p:par>
                          <p:cTn id="45" fill="hold">
                            <p:stCondLst>
                              <p:cond delay="18000"/>
                            </p:stCondLst>
                            <p:childTnLst>
                              <p:par>
                                <p:cTn id="46" presetID="8" presetClass="entr" presetSubtype="16" fill="hold" nodeType="afterEffect">
                                  <p:stCondLst>
                                    <p:cond delay="5000"/>
                                  </p:stCondLst>
                                  <p:childTnLst>
                                    <p:set>
                                      <p:cBhvr>
                                        <p:cTn id="47" dur="1" fill="hold">
                                          <p:stCondLst>
                                            <p:cond delay="0"/>
                                          </p:stCondLst>
                                        </p:cTn>
                                        <p:tgtEl>
                                          <p:spTgt spid="2050"/>
                                        </p:tgtEl>
                                        <p:attrNameLst>
                                          <p:attrName>style.visibility</p:attrName>
                                        </p:attrNameLst>
                                      </p:cBhvr>
                                      <p:to>
                                        <p:strVal val="visible"/>
                                      </p:to>
                                    </p:set>
                                    <p:animEffect transition="in" filter="diamond(in)">
                                      <p:cBhvr>
                                        <p:cTn id="48" dur="5000"/>
                                        <p:tgtEl>
                                          <p:spTgt spid="2050"/>
                                        </p:tgtEl>
                                      </p:cBhvr>
                                    </p:animEffect>
                                  </p:childTnLst>
                                </p:cTn>
                              </p:par>
                            </p:childTnLst>
                          </p:cTn>
                        </p:par>
                        <p:par>
                          <p:cTn id="49" fill="hold">
                            <p:stCondLst>
                              <p:cond delay="28000"/>
                            </p:stCondLst>
                            <p:childTnLst>
                              <p:par>
                                <p:cTn id="50" presetID="18" presetClass="entr" presetSubtype="12" fill="hold" grpId="0" nodeType="afterEffect">
                                  <p:stCondLst>
                                    <p:cond delay="10000"/>
                                  </p:stCondLst>
                                  <p:childTnLst>
                                    <p:set>
                                      <p:cBhvr>
                                        <p:cTn id="51" dur="1" fill="hold">
                                          <p:stCondLst>
                                            <p:cond delay="0"/>
                                          </p:stCondLst>
                                        </p:cTn>
                                        <p:tgtEl>
                                          <p:spTgt spid="2"/>
                                        </p:tgtEl>
                                        <p:attrNameLst>
                                          <p:attrName>style.visibility</p:attrName>
                                        </p:attrNameLst>
                                      </p:cBhvr>
                                      <p:to>
                                        <p:strVal val="visible"/>
                                      </p:to>
                                    </p:set>
                                    <p:animEffect transition="in" filter="strips(downLeft)">
                                      <p:cBhvr>
                                        <p:cTn id="52" dur="2000"/>
                                        <p:tgtEl>
                                          <p:spTgt spid="2"/>
                                        </p:tgtEl>
                                      </p:cBhvr>
                                    </p:animEffect>
                                  </p:childTnLst>
                                </p:cTn>
                              </p:par>
                            </p:childTnLst>
                          </p:cTn>
                        </p:par>
                        <p:par>
                          <p:cTn id="53" fill="hold">
                            <p:stCondLst>
                              <p:cond delay="40000"/>
                            </p:stCondLst>
                            <p:childTnLst>
                              <p:par>
                                <p:cTn id="54" presetID="21" presetClass="entr" presetSubtype="4" fill="hold" nodeType="afterEffect">
                                  <p:stCondLst>
                                    <p:cond delay="5000"/>
                                  </p:stCondLst>
                                  <p:childTnLst>
                                    <p:set>
                                      <p:cBhvr>
                                        <p:cTn id="55" dur="1" fill="hold">
                                          <p:stCondLst>
                                            <p:cond delay="0"/>
                                          </p:stCondLst>
                                        </p:cTn>
                                        <p:tgtEl>
                                          <p:spTgt spid="2052"/>
                                        </p:tgtEl>
                                        <p:attrNameLst>
                                          <p:attrName>style.visibility</p:attrName>
                                        </p:attrNameLst>
                                      </p:cBhvr>
                                      <p:to>
                                        <p:strVal val="visible"/>
                                      </p:to>
                                    </p:set>
                                    <p:animEffect transition="in" filter="wheel(4)">
                                      <p:cBhvr>
                                        <p:cTn id="56" dur="5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p:bldP spid="10"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188640"/>
            <a:ext cx="4572000" cy="6740307"/>
          </a:xfrm>
          <a:prstGeom prst="rect">
            <a:avLst/>
          </a:prstGeom>
        </p:spPr>
        <p:txBody>
          <a:bodyPr>
            <a:spAutoFit/>
          </a:bodyPr>
          <a:lstStyle/>
          <a:p>
            <a:r>
              <a:rPr lang="es-ES" b="1" dirty="0" smtClean="0">
                <a:solidFill>
                  <a:schemeClr val="accent1">
                    <a:lumMod val="50000"/>
                  </a:schemeClr>
                </a:solidFill>
              </a:rPr>
              <a:t>Con apenas 15 años, casi un niño, Manolo y sus dos hermanos se lanzan a la gran aventura en un tren que les llevará a más de 800 kilómetros de su casa y su gente. En Barcelona se instalan en una habitación alquilada en el Barrio Chino. Salvador encontró un empleo, y Baldomero no encontró otra cosa que dedicarse al estraperlo. Manolo hacía lo que podía, además de ser el cocinero del grupo. Varios meses más tarde, consiguieron un piso en Badalona, y al poco tiempo el resto de la familia, incluidos los hermanos mayores y sus consortes, emprendieron el viaje de reencuentro.</a:t>
            </a:r>
            <a:br>
              <a:rPr lang="es-ES" b="1" dirty="0" smtClean="0">
                <a:solidFill>
                  <a:schemeClr val="accent1">
                    <a:lumMod val="50000"/>
                  </a:schemeClr>
                </a:solidFill>
              </a:rPr>
            </a:br>
            <a:r>
              <a:rPr lang="es-ES" b="1" dirty="0" smtClean="0">
                <a:solidFill>
                  <a:schemeClr val="accent1">
                    <a:lumMod val="50000"/>
                  </a:schemeClr>
                </a:solidFill>
              </a:rPr>
              <a:t>Toda la familia (salvo los pequeños, que seguían en el colegio, por supuesto) se afanó por trabajar. Manolo encontró un empleo en la industria metalúrgica, pero tuvo que dejarlo por motivos de salud. Después de ser aprendiz de ebanista, se decidió por la construcción, porque el sueldo era más alto. Por último, encontraría otro empleo en la industria química, donde trabajó durante cinco años.</a:t>
            </a:r>
            <a:endParaRPr lang="es-ES" b="1" dirty="0">
              <a:solidFill>
                <a:schemeClr val="accent1">
                  <a:lumMod val="50000"/>
                </a:schemeClr>
              </a:solidFill>
            </a:endParaRPr>
          </a:p>
        </p:txBody>
      </p:sp>
      <p:pic>
        <p:nvPicPr>
          <p:cNvPr id="3" name="2 Imagen" descr="http://www.manoloescobar.net/discografia/recop/27100.JPG">
            <a:hlinkClick r:id="rId2" tgtFrame="&quot;_blank&quot;"/>
          </p:cNvPr>
          <p:cNvPicPr/>
          <p:nvPr/>
        </p:nvPicPr>
        <p:blipFill>
          <a:blip r:embed="rId3" cstate="print"/>
          <a:srcRect/>
          <a:stretch>
            <a:fillRect/>
          </a:stretch>
        </p:blipFill>
        <p:spPr bwMode="auto">
          <a:xfrm>
            <a:off x="6588224" y="260648"/>
            <a:ext cx="1905000" cy="1905000"/>
          </a:xfrm>
          <a:prstGeom prst="rect">
            <a:avLst/>
          </a:prstGeom>
          <a:noFill/>
          <a:ln w="9525">
            <a:noFill/>
            <a:miter lim="800000"/>
            <a:headEnd/>
            <a:tailEnd/>
          </a:ln>
        </p:spPr>
      </p:pic>
      <p:pic>
        <p:nvPicPr>
          <p:cNvPr id="4" name="3 Imagen" descr="http://www.manoloescobar.net/discografia/recop/mistersaef71.jpg"/>
          <p:cNvPicPr/>
          <p:nvPr/>
        </p:nvPicPr>
        <p:blipFill>
          <a:blip r:embed="rId4" cstate="print"/>
          <a:srcRect/>
          <a:stretch>
            <a:fillRect/>
          </a:stretch>
        </p:blipFill>
        <p:spPr bwMode="auto">
          <a:xfrm>
            <a:off x="5292080" y="2420888"/>
            <a:ext cx="1905000" cy="1905000"/>
          </a:xfrm>
          <a:prstGeom prst="rect">
            <a:avLst/>
          </a:prstGeom>
          <a:noFill/>
          <a:ln w="9525">
            <a:noFill/>
            <a:miter lim="800000"/>
            <a:headEnd/>
            <a:tailEnd/>
          </a:ln>
        </p:spPr>
      </p:pic>
      <p:pic>
        <p:nvPicPr>
          <p:cNvPr id="5" name="4 Imagen" descr="http://www.manoloescobar.net/discografia/recop/20Coplas-p.jpg">
            <a:hlinkClick r:id="rId5" tgtFrame="&quot;_blank&quot;"/>
          </p:cNvPr>
          <p:cNvPicPr/>
          <p:nvPr/>
        </p:nvPicPr>
        <p:blipFill>
          <a:blip r:embed="rId6" cstate="print"/>
          <a:srcRect/>
          <a:stretch>
            <a:fillRect/>
          </a:stretch>
        </p:blipFill>
        <p:spPr bwMode="auto">
          <a:xfrm>
            <a:off x="6516216" y="4653136"/>
            <a:ext cx="1905000" cy="1905000"/>
          </a:xfrm>
          <a:prstGeom prst="rect">
            <a:avLst/>
          </a:prstGeom>
          <a:noFill/>
          <a:ln w="9525">
            <a:noFill/>
            <a:miter lim="800000"/>
            <a:headEnd/>
            <a:tailEnd/>
          </a:ln>
        </p:spPr>
      </p:pic>
    </p:spTree>
  </p:cSld>
  <p:clrMapOvr>
    <a:masterClrMapping/>
  </p:clrMapOvr>
  <p:transition spd="slow"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ppt_x</p:attrName>
                                        </p:attrNameLst>
                                      </p:cBhvr>
                                      <p:tavLst>
                                        <p:tav tm="0">
                                          <p:val>
                                            <p:strVal val="#ppt_x"/>
                                          </p:val>
                                        </p:tav>
                                        <p:tav tm="100000">
                                          <p:val>
                                            <p:strVal val="#ppt_x"/>
                                          </p:val>
                                        </p:tav>
                                      </p:tavLst>
                                    </p:anim>
                                    <p:anim calcmode="lin" valueType="num">
                                      <p:cBhvr>
                                        <p:cTn id="8" dur="5000" fill="hold"/>
                                        <p:tgtEl>
                                          <p:spTgt spid="2"/>
                                        </p:tgtEl>
                                        <p:attrNameLst>
                                          <p:attrName>ppt_y</p:attrName>
                                        </p:attrNameLst>
                                      </p:cBhvr>
                                      <p:tavLst>
                                        <p:tav tm="0">
                                          <p:val>
                                            <p:strVal val="#ppt_y+#ppt_h/2"/>
                                          </p:val>
                                        </p:tav>
                                        <p:tav tm="100000">
                                          <p:val>
                                            <p:strVal val="#ppt_y"/>
                                          </p:val>
                                        </p:tav>
                                      </p:tavLst>
                                    </p:anim>
                                    <p:anim calcmode="lin" valueType="num">
                                      <p:cBhvr>
                                        <p:cTn id="9" dur="5000" fill="hold"/>
                                        <p:tgtEl>
                                          <p:spTgt spid="2"/>
                                        </p:tgtEl>
                                        <p:attrNameLst>
                                          <p:attrName>ppt_w</p:attrName>
                                        </p:attrNameLst>
                                      </p:cBhvr>
                                      <p:tavLst>
                                        <p:tav tm="0">
                                          <p:val>
                                            <p:strVal val="#ppt_w"/>
                                          </p:val>
                                        </p:tav>
                                        <p:tav tm="100000">
                                          <p:val>
                                            <p:strVal val="#ppt_w"/>
                                          </p:val>
                                        </p:tav>
                                      </p:tavLst>
                                    </p:anim>
                                    <p:anim calcmode="lin" valueType="num">
                                      <p:cBhvr>
                                        <p:cTn id="10" dur="50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5000"/>
                            </p:stCondLst>
                            <p:childTnLst>
                              <p:par>
                                <p:cTn id="12" presetID="8"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in)">
                                      <p:cBhvr>
                                        <p:cTn id="14" dur="3000"/>
                                        <p:tgtEl>
                                          <p:spTgt spid="3"/>
                                        </p:tgtEl>
                                      </p:cBhvr>
                                    </p:animEffect>
                                  </p:childTnLst>
                                </p:cTn>
                              </p:par>
                            </p:childTnLst>
                          </p:cTn>
                        </p:par>
                        <p:par>
                          <p:cTn id="15" fill="hold">
                            <p:stCondLst>
                              <p:cond delay="8000"/>
                            </p:stCondLst>
                            <p:childTnLst>
                              <p:par>
                                <p:cTn id="16" presetID="4" presetClass="entr" presetSubtype="32"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11000"/>
                            </p:stCondLst>
                            <p:childTnLst>
                              <p:par>
                                <p:cTn id="20" presetID="13" presetClass="entr" presetSubtype="16"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images.ara.cat/societat/Manolo-Escobar-cantant-actor-Badalona_ARAIMA20110919_0084_28.jpg"/>
          <p:cNvPicPr>
            <a:picLocks noChangeAspect="1" noChangeArrowheads="1"/>
          </p:cNvPicPr>
          <p:nvPr/>
        </p:nvPicPr>
        <p:blipFill>
          <a:blip r:embed="rId2" cstate="print"/>
          <a:srcRect/>
          <a:stretch>
            <a:fillRect/>
          </a:stretch>
        </p:blipFill>
        <p:spPr bwMode="auto">
          <a:xfrm>
            <a:off x="683568" y="332656"/>
            <a:ext cx="2952328" cy="3195160"/>
          </a:xfrm>
          <a:prstGeom prst="rect">
            <a:avLst/>
          </a:prstGeom>
          <a:noFill/>
        </p:spPr>
      </p:pic>
      <p:pic>
        <p:nvPicPr>
          <p:cNvPr id="21508" name="Picture 4" descr="http://i1.ytimg.com/vi/8tPuFcFX_lU/hqdefault.jpg"/>
          <p:cNvPicPr>
            <a:picLocks noChangeAspect="1" noChangeArrowheads="1"/>
          </p:cNvPicPr>
          <p:nvPr/>
        </p:nvPicPr>
        <p:blipFill>
          <a:blip r:embed="rId3" cstate="print"/>
          <a:srcRect/>
          <a:stretch>
            <a:fillRect/>
          </a:stretch>
        </p:blipFill>
        <p:spPr bwMode="auto">
          <a:xfrm>
            <a:off x="5652120" y="4005064"/>
            <a:ext cx="2843808" cy="2132857"/>
          </a:xfrm>
          <a:prstGeom prst="rect">
            <a:avLst/>
          </a:prstGeom>
          <a:noFill/>
        </p:spPr>
      </p:pic>
      <p:pic>
        <p:nvPicPr>
          <p:cNvPr id="21510" name="Picture 6" descr="http://www.rankingfamosos.com/imagenes/famosos/20110124/manolo-escobar-14.jpg"/>
          <p:cNvPicPr>
            <a:picLocks noChangeAspect="1" noChangeArrowheads="1"/>
          </p:cNvPicPr>
          <p:nvPr/>
        </p:nvPicPr>
        <p:blipFill>
          <a:blip r:embed="rId4" cstate="print"/>
          <a:srcRect/>
          <a:stretch>
            <a:fillRect/>
          </a:stretch>
        </p:blipFill>
        <p:spPr bwMode="auto">
          <a:xfrm>
            <a:off x="4821998" y="260649"/>
            <a:ext cx="3936437" cy="2952328"/>
          </a:xfrm>
          <a:prstGeom prst="rect">
            <a:avLst/>
          </a:prstGeom>
          <a:noFill/>
        </p:spPr>
      </p:pic>
      <p:pic>
        <p:nvPicPr>
          <p:cNvPr id="21512" name="Picture 8" descr="http://www.antena3.com/clipping/2011/04/05/00131/31.jpg"/>
          <p:cNvPicPr>
            <a:picLocks noChangeAspect="1" noChangeArrowheads="1"/>
          </p:cNvPicPr>
          <p:nvPr/>
        </p:nvPicPr>
        <p:blipFill>
          <a:blip r:embed="rId5" cstate="print"/>
          <a:srcRect/>
          <a:stretch>
            <a:fillRect/>
          </a:stretch>
        </p:blipFill>
        <p:spPr bwMode="auto">
          <a:xfrm>
            <a:off x="323528" y="3861048"/>
            <a:ext cx="4320480" cy="2354796"/>
          </a:xfrm>
          <a:prstGeom prst="rect">
            <a:avLst/>
          </a:prstGeom>
          <a:noFill/>
        </p:spPr>
      </p:pic>
      <p:pic>
        <p:nvPicPr>
          <p:cNvPr id="21516" name="Picture 12" descr="http://pictures.todocoleccion.net/tc/2008/11/02/10554218.jpg"/>
          <p:cNvPicPr>
            <a:picLocks noChangeAspect="1" noChangeArrowheads="1"/>
          </p:cNvPicPr>
          <p:nvPr/>
        </p:nvPicPr>
        <p:blipFill>
          <a:blip r:embed="rId6" cstate="print"/>
          <a:srcRect/>
          <a:stretch>
            <a:fillRect/>
          </a:stretch>
        </p:blipFill>
        <p:spPr bwMode="auto">
          <a:xfrm>
            <a:off x="1115616" y="0"/>
            <a:ext cx="6768752" cy="6879512"/>
          </a:xfrm>
          <a:prstGeom prst="rect">
            <a:avLst/>
          </a:prstGeom>
          <a:noFill/>
        </p:spPr>
      </p:pic>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0" fill="hold"/>
                                        <p:tgtEl>
                                          <p:spTgt spid="21506"/>
                                        </p:tgtEl>
                                        <p:attrNameLst>
                                          <p:attrName>ppt_x</p:attrName>
                                        </p:attrNameLst>
                                      </p:cBhvr>
                                      <p:tavLst>
                                        <p:tav tm="0">
                                          <p:val>
                                            <p:strVal val="1+#ppt_w/2"/>
                                          </p:val>
                                        </p:tav>
                                        <p:tav tm="100000">
                                          <p:val>
                                            <p:strVal val="#ppt_x"/>
                                          </p:val>
                                        </p:tav>
                                      </p:tavLst>
                                    </p:anim>
                                    <p:anim calcmode="lin" valueType="num">
                                      <p:cBhvr additive="base">
                                        <p:cTn id="8" dur="5000" fill="hold"/>
                                        <p:tgtEl>
                                          <p:spTgt spid="21506"/>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1508"/>
                                        </p:tgtEl>
                                        <p:attrNameLst>
                                          <p:attrName>style.visibility</p:attrName>
                                        </p:attrNameLst>
                                      </p:cBhvr>
                                      <p:to>
                                        <p:strVal val="visible"/>
                                      </p:to>
                                    </p:set>
                                    <p:anim calcmode="lin" valueType="num">
                                      <p:cBhvr additive="base">
                                        <p:cTn id="11" dur="5000" fill="hold"/>
                                        <p:tgtEl>
                                          <p:spTgt spid="21508"/>
                                        </p:tgtEl>
                                        <p:attrNameLst>
                                          <p:attrName>ppt_x</p:attrName>
                                        </p:attrNameLst>
                                      </p:cBhvr>
                                      <p:tavLst>
                                        <p:tav tm="0">
                                          <p:val>
                                            <p:strVal val="0-#ppt_w/2"/>
                                          </p:val>
                                        </p:tav>
                                        <p:tav tm="100000">
                                          <p:val>
                                            <p:strVal val="#ppt_x"/>
                                          </p:val>
                                        </p:tav>
                                      </p:tavLst>
                                    </p:anim>
                                    <p:anim calcmode="lin" valueType="num">
                                      <p:cBhvr additive="base">
                                        <p:cTn id="12" dur="5000" fill="hold"/>
                                        <p:tgtEl>
                                          <p:spTgt spid="21508"/>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1510"/>
                                        </p:tgtEl>
                                        <p:attrNameLst>
                                          <p:attrName>style.visibility</p:attrName>
                                        </p:attrNameLst>
                                      </p:cBhvr>
                                      <p:to>
                                        <p:strVal val="visible"/>
                                      </p:to>
                                    </p:set>
                                    <p:anim calcmode="lin" valueType="num">
                                      <p:cBhvr additive="base">
                                        <p:cTn id="15" dur="5000" fill="hold"/>
                                        <p:tgtEl>
                                          <p:spTgt spid="21510"/>
                                        </p:tgtEl>
                                        <p:attrNameLst>
                                          <p:attrName>ppt_x</p:attrName>
                                        </p:attrNameLst>
                                      </p:cBhvr>
                                      <p:tavLst>
                                        <p:tav tm="0">
                                          <p:val>
                                            <p:strVal val="0-#ppt_w/2"/>
                                          </p:val>
                                        </p:tav>
                                        <p:tav tm="100000">
                                          <p:val>
                                            <p:strVal val="#ppt_x"/>
                                          </p:val>
                                        </p:tav>
                                      </p:tavLst>
                                    </p:anim>
                                    <p:anim calcmode="lin" valueType="num">
                                      <p:cBhvr additive="base">
                                        <p:cTn id="16" dur="5000" fill="hold"/>
                                        <p:tgtEl>
                                          <p:spTgt spid="21510"/>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1512"/>
                                        </p:tgtEl>
                                        <p:attrNameLst>
                                          <p:attrName>style.visibility</p:attrName>
                                        </p:attrNameLst>
                                      </p:cBhvr>
                                      <p:to>
                                        <p:strVal val="visible"/>
                                      </p:to>
                                    </p:set>
                                    <p:anim calcmode="lin" valueType="num">
                                      <p:cBhvr additive="base">
                                        <p:cTn id="19" dur="5000" fill="hold"/>
                                        <p:tgtEl>
                                          <p:spTgt spid="21512"/>
                                        </p:tgtEl>
                                        <p:attrNameLst>
                                          <p:attrName>ppt_x</p:attrName>
                                        </p:attrNameLst>
                                      </p:cBhvr>
                                      <p:tavLst>
                                        <p:tav tm="0">
                                          <p:val>
                                            <p:strVal val="1+#ppt_w/2"/>
                                          </p:val>
                                        </p:tav>
                                        <p:tav tm="100000">
                                          <p:val>
                                            <p:strVal val="#ppt_x"/>
                                          </p:val>
                                        </p:tav>
                                      </p:tavLst>
                                    </p:anim>
                                    <p:anim calcmode="lin" valueType="num">
                                      <p:cBhvr additive="base">
                                        <p:cTn id="20" dur="5000" fill="hold"/>
                                        <p:tgtEl>
                                          <p:spTgt spid="21512"/>
                                        </p:tgtEl>
                                        <p:attrNameLst>
                                          <p:attrName>ppt_y</p:attrName>
                                        </p:attrNameLst>
                                      </p:cBhvr>
                                      <p:tavLst>
                                        <p:tav tm="0">
                                          <p:val>
                                            <p:strVal val="0-#ppt_h/2"/>
                                          </p:val>
                                        </p:tav>
                                        <p:tav tm="100000">
                                          <p:val>
                                            <p:strVal val="#ppt_y"/>
                                          </p:val>
                                        </p:tav>
                                      </p:tavLst>
                                    </p:anim>
                                  </p:childTnLst>
                                </p:cTn>
                              </p:par>
                            </p:childTnLst>
                          </p:cTn>
                        </p:par>
                        <p:par>
                          <p:cTn id="21" fill="hold">
                            <p:stCondLst>
                              <p:cond delay="5000"/>
                            </p:stCondLst>
                            <p:childTnLst>
                              <p:par>
                                <p:cTn id="22" presetID="17" presetClass="entr" presetSubtype="10" fill="hold" nodeType="afterEffect">
                                  <p:stCondLst>
                                    <p:cond delay="0"/>
                                  </p:stCondLst>
                                  <p:childTnLst>
                                    <p:set>
                                      <p:cBhvr>
                                        <p:cTn id="23" dur="1" fill="hold">
                                          <p:stCondLst>
                                            <p:cond delay="0"/>
                                          </p:stCondLst>
                                        </p:cTn>
                                        <p:tgtEl>
                                          <p:spTgt spid="21516"/>
                                        </p:tgtEl>
                                        <p:attrNameLst>
                                          <p:attrName>style.visibility</p:attrName>
                                        </p:attrNameLst>
                                      </p:cBhvr>
                                      <p:to>
                                        <p:strVal val="visible"/>
                                      </p:to>
                                    </p:set>
                                    <p:anim calcmode="lin" valueType="num">
                                      <p:cBhvr>
                                        <p:cTn id="24" dur="3000" fill="hold"/>
                                        <p:tgtEl>
                                          <p:spTgt spid="21516"/>
                                        </p:tgtEl>
                                        <p:attrNameLst>
                                          <p:attrName>ppt_w</p:attrName>
                                        </p:attrNameLst>
                                      </p:cBhvr>
                                      <p:tavLst>
                                        <p:tav tm="0">
                                          <p:val>
                                            <p:fltVal val="0"/>
                                          </p:val>
                                        </p:tav>
                                        <p:tav tm="100000">
                                          <p:val>
                                            <p:strVal val="#ppt_w"/>
                                          </p:val>
                                        </p:tav>
                                      </p:tavLst>
                                    </p:anim>
                                    <p:anim calcmode="lin" valueType="num">
                                      <p:cBhvr>
                                        <p:cTn id="25" dur="3000" fill="hold"/>
                                        <p:tgtEl>
                                          <p:spTgt spid="21516"/>
                                        </p:tgtEl>
                                        <p:attrNameLst>
                                          <p:attrName>ppt_h</p:attrName>
                                        </p:attrNameLst>
                                      </p:cBhvr>
                                      <p:tavLst>
                                        <p:tav tm="0">
                                          <p:val>
                                            <p:strVal val="#ppt_h"/>
                                          </p:val>
                                        </p:tav>
                                        <p:tav tm="100000">
                                          <p:val>
                                            <p:strVal val="#ppt_h"/>
                                          </p:val>
                                        </p:tav>
                                      </p:tavLst>
                                    </p:anim>
                                  </p:childTnLst>
                                </p:cTn>
                              </p:par>
                              <p:par>
                                <p:cTn id="26" presetID="23" presetClass="entr" presetSubtype="16" fill="hold" nodeType="withEffect">
                                  <p:stCondLst>
                                    <p:cond delay="0"/>
                                  </p:stCondLst>
                                  <p:childTnLst>
                                    <p:set>
                                      <p:cBhvr>
                                        <p:cTn id="27" dur="1" fill="hold">
                                          <p:stCondLst>
                                            <p:cond delay="0"/>
                                          </p:stCondLst>
                                        </p:cTn>
                                        <p:tgtEl>
                                          <p:spTgt spid="21516"/>
                                        </p:tgtEl>
                                        <p:attrNameLst>
                                          <p:attrName>style.visibility</p:attrName>
                                        </p:attrNameLst>
                                      </p:cBhvr>
                                      <p:to>
                                        <p:strVal val="visible"/>
                                      </p:to>
                                    </p:set>
                                    <p:anim calcmode="lin" valueType="num">
                                      <p:cBhvr>
                                        <p:cTn id="28" dur="3000" fill="hold"/>
                                        <p:tgtEl>
                                          <p:spTgt spid="21516"/>
                                        </p:tgtEl>
                                        <p:attrNameLst>
                                          <p:attrName>ppt_w</p:attrName>
                                        </p:attrNameLst>
                                      </p:cBhvr>
                                      <p:tavLst>
                                        <p:tav tm="0">
                                          <p:val>
                                            <p:fltVal val="0"/>
                                          </p:val>
                                        </p:tav>
                                        <p:tav tm="100000">
                                          <p:val>
                                            <p:strVal val="#ppt_w"/>
                                          </p:val>
                                        </p:tav>
                                      </p:tavLst>
                                    </p:anim>
                                    <p:anim calcmode="lin" valueType="num">
                                      <p:cBhvr>
                                        <p:cTn id="29" dur="3000" fill="hold"/>
                                        <p:tgtEl>
                                          <p:spTgt spid="215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mallorcaquality.com/wp-content/uploads/2011/02/manolo_escobar-5.jpg"/>
          <p:cNvPicPr>
            <a:picLocks noChangeAspect="1" noChangeArrowheads="1"/>
          </p:cNvPicPr>
          <p:nvPr/>
        </p:nvPicPr>
        <p:blipFill>
          <a:blip r:embed="rId2" cstate="print"/>
          <a:srcRect/>
          <a:stretch>
            <a:fillRect/>
          </a:stretch>
        </p:blipFill>
        <p:spPr bwMode="auto">
          <a:xfrm>
            <a:off x="0" y="0"/>
            <a:ext cx="9213260" cy="6858000"/>
          </a:xfrm>
          <a:prstGeom prst="rect">
            <a:avLst/>
          </a:prstGeom>
          <a:noFill/>
        </p:spPr>
      </p:pic>
      <p:sp>
        <p:nvSpPr>
          <p:cNvPr id="3" name="2 CuadroTexto"/>
          <p:cNvSpPr txBox="1"/>
          <p:nvPr/>
        </p:nvSpPr>
        <p:spPr>
          <a:xfrm>
            <a:off x="2339752" y="5517232"/>
            <a:ext cx="5242141" cy="461665"/>
          </a:xfrm>
          <a:prstGeom prst="rect">
            <a:avLst/>
          </a:prstGeom>
          <a:noFill/>
        </p:spPr>
        <p:txBody>
          <a:bodyPr wrap="none" rtlCol="0">
            <a:spAutoFit/>
          </a:bodyPr>
          <a:lstStyle/>
          <a:p>
            <a:r>
              <a:rPr lang="es-ES" sz="2400" b="1" dirty="0" smtClean="0">
                <a:solidFill>
                  <a:srgbClr val="C00000"/>
                </a:solidFill>
                <a:latin typeface="Georgia" pitchFamily="18" charset="0"/>
              </a:rPr>
              <a:t>Manolo escobar y sus hermanos</a:t>
            </a:r>
            <a:endParaRPr lang="es-ES" sz="2400" b="1" dirty="0">
              <a:solidFill>
                <a:srgbClr val="C00000"/>
              </a:solidFill>
              <a:latin typeface="Georgia" pitchFamily="18" charset="0"/>
            </a:endParaRPr>
          </a:p>
        </p:txBody>
      </p:sp>
      <p:pic>
        <p:nvPicPr>
          <p:cNvPr id="22532" name="Picture 4" descr="http://www.telefilia.com/wp-content/uploads/2013/02/ana.jpg"/>
          <p:cNvPicPr>
            <a:picLocks noChangeAspect="1" noChangeArrowheads="1"/>
          </p:cNvPicPr>
          <p:nvPr/>
        </p:nvPicPr>
        <p:blipFill>
          <a:blip r:embed="rId3" cstate="print"/>
          <a:srcRect/>
          <a:stretch>
            <a:fillRect/>
          </a:stretch>
        </p:blipFill>
        <p:spPr bwMode="auto">
          <a:xfrm>
            <a:off x="3203848" y="2780928"/>
            <a:ext cx="4295775" cy="2381250"/>
          </a:xfrm>
          <a:prstGeom prst="rect">
            <a:avLst/>
          </a:prstGeom>
          <a:noFill/>
        </p:spPr>
      </p:pic>
      <p:sp>
        <p:nvSpPr>
          <p:cNvPr id="5" name="4 CuadroTexto"/>
          <p:cNvSpPr txBox="1"/>
          <p:nvPr/>
        </p:nvSpPr>
        <p:spPr>
          <a:xfrm>
            <a:off x="5796136" y="3356992"/>
            <a:ext cx="1720792" cy="646331"/>
          </a:xfrm>
          <a:prstGeom prst="rect">
            <a:avLst/>
          </a:prstGeom>
          <a:noFill/>
        </p:spPr>
        <p:txBody>
          <a:bodyPr wrap="none" rtlCol="0">
            <a:spAutoFit/>
          </a:bodyPr>
          <a:lstStyle/>
          <a:p>
            <a:pPr algn="ctr"/>
            <a:r>
              <a:rPr lang="es-ES" b="1" dirty="0" smtClean="0">
                <a:solidFill>
                  <a:srgbClr val="C00000"/>
                </a:solidFill>
              </a:rPr>
              <a:t>Sobrina  de </a:t>
            </a:r>
          </a:p>
          <a:p>
            <a:pPr algn="ctr"/>
            <a:r>
              <a:rPr lang="es-ES" b="1" dirty="0" smtClean="0">
                <a:solidFill>
                  <a:srgbClr val="C00000"/>
                </a:solidFill>
              </a:rPr>
              <a:t>Manolo Escobar</a:t>
            </a:r>
            <a:endParaRPr lang="es-ES" b="1" dirty="0">
              <a:solidFill>
                <a:srgbClr val="C00000"/>
              </a:solidFill>
            </a:endParaRPr>
          </a:p>
        </p:txBody>
      </p:sp>
      <p:sp>
        <p:nvSpPr>
          <p:cNvPr id="6" name="5 CuadroTexto"/>
          <p:cNvSpPr txBox="1"/>
          <p:nvPr/>
        </p:nvSpPr>
        <p:spPr>
          <a:xfrm>
            <a:off x="3419872" y="3573016"/>
            <a:ext cx="843051" cy="923330"/>
          </a:xfrm>
          <a:prstGeom prst="rect">
            <a:avLst/>
          </a:prstGeom>
          <a:noFill/>
        </p:spPr>
        <p:txBody>
          <a:bodyPr wrap="none" rtlCol="0">
            <a:spAutoFit/>
          </a:bodyPr>
          <a:lstStyle/>
          <a:p>
            <a:pPr algn="ctr"/>
            <a:r>
              <a:rPr lang="es-ES" dirty="0" smtClean="0"/>
              <a:t>Ana</a:t>
            </a:r>
          </a:p>
          <a:p>
            <a:pPr algn="ctr"/>
            <a:r>
              <a:rPr lang="es-ES" dirty="0" smtClean="0"/>
              <a:t>García</a:t>
            </a:r>
          </a:p>
          <a:p>
            <a:pPr algn="ctr"/>
            <a:r>
              <a:rPr lang="es-ES" dirty="0" smtClean="0"/>
              <a:t>Lozano</a:t>
            </a:r>
            <a:endParaRPr lang="es-ES" dirty="0"/>
          </a:p>
        </p:txBody>
      </p:sp>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0"/>
                                        <p:tgtEl>
                                          <p:spTgt spid="22530"/>
                                        </p:tgtEl>
                                      </p:cBhvr>
                                    </p:animEffect>
                                  </p:childTnLst>
                                </p:cTn>
                              </p:par>
                            </p:childTnLst>
                          </p:cTn>
                        </p:par>
                        <p:par>
                          <p:cTn id="8" fill="hold">
                            <p:stCondLst>
                              <p:cond delay="5000"/>
                            </p:stCondLst>
                            <p:childTnLst>
                              <p:par>
                                <p:cTn id="9" presetID="23" presetClass="entr" presetSubtype="528"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fltVal val="0"/>
                                          </p:val>
                                        </p:tav>
                                        <p:tav tm="100000">
                                          <p:val>
                                            <p:strVal val="#ppt_h"/>
                                          </p:val>
                                        </p:tav>
                                      </p:tavLst>
                                    </p:anim>
                                    <p:anim calcmode="lin" valueType="num">
                                      <p:cBhvr>
                                        <p:cTn id="13" dur="3000" fill="hold"/>
                                        <p:tgtEl>
                                          <p:spTgt spid="3"/>
                                        </p:tgtEl>
                                        <p:attrNameLst>
                                          <p:attrName>ppt_x</p:attrName>
                                        </p:attrNameLst>
                                      </p:cBhvr>
                                      <p:tavLst>
                                        <p:tav tm="0">
                                          <p:val>
                                            <p:fltVal val="0.5"/>
                                          </p:val>
                                        </p:tav>
                                        <p:tav tm="100000">
                                          <p:val>
                                            <p:strVal val="#ppt_x"/>
                                          </p:val>
                                        </p:tav>
                                      </p:tavLst>
                                    </p:anim>
                                    <p:anim calcmode="lin" valueType="num">
                                      <p:cBhvr>
                                        <p:cTn id="14" dur="3000" fill="hold"/>
                                        <p:tgtEl>
                                          <p:spTgt spid="3"/>
                                        </p:tgtEl>
                                        <p:attrNameLst>
                                          <p:attrName>ppt_y</p:attrName>
                                        </p:attrNameLst>
                                      </p:cBhvr>
                                      <p:tavLst>
                                        <p:tav tm="0">
                                          <p:val>
                                            <p:fltVal val="0.5"/>
                                          </p:val>
                                        </p:tav>
                                        <p:tav tm="100000">
                                          <p:val>
                                            <p:strVal val="#ppt_y"/>
                                          </p:val>
                                        </p:tav>
                                      </p:tavLst>
                                    </p:anim>
                                  </p:childTnLst>
                                </p:cTn>
                              </p:par>
                            </p:childTnLst>
                          </p:cTn>
                        </p:par>
                        <p:par>
                          <p:cTn id="15" fill="hold">
                            <p:stCondLst>
                              <p:cond delay="15200"/>
                            </p:stCondLst>
                            <p:childTnLst>
                              <p:par>
                                <p:cTn id="16" presetID="17" presetClass="entr" presetSubtype="10" fill="hold" nodeType="afterEffect">
                                  <p:stCondLst>
                                    <p:cond delay="0"/>
                                  </p:stCondLst>
                                  <p:childTnLst>
                                    <p:set>
                                      <p:cBhvr>
                                        <p:cTn id="17" dur="1" fill="hold">
                                          <p:stCondLst>
                                            <p:cond delay="0"/>
                                          </p:stCondLst>
                                        </p:cTn>
                                        <p:tgtEl>
                                          <p:spTgt spid="22532"/>
                                        </p:tgtEl>
                                        <p:attrNameLst>
                                          <p:attrName>style.visibility</p:attrName>
                                        </p:attrNameLst>
                                      </p:cBhvr>
                                      <p:to>
                                        <p:strVal val="visible"/>
                                      </p:to>
                                    </p:set>
                                    <p:anim calcmode="lin" valueType="num">
                                      <p:cBhvr>
                                        <p:cTn id="18" dur="5000" fill="hold"/>
                                        <p:tgtEl>
                                          <p:spTgt spid="22532"/>
                                        </p:tgtEl>
                                        <p:attrNameLst>
                                          <p:attrName>ppt_w</p:attrName>
                                        </p:attrNameLst>
                                      </p:cBhvr>
                                      <p:tavLst>
                                        <p:tav tm="0">
                                          <p:val>
                                            <p:fltVal val="0"/>
                                          </p:val>
                                        </p:tav>
                                        <p:tav tm="100000">
                                          <p:val>
                                            <p:strVal val="#ppt_w"/>
                                          </p:val>
                                        </p:tav>
                                      </p:tavLst>
                                    </p:anim>
                                    <p:anim calcmode="lin" valueType="num">
                                      <p:cBhvr>
                                        <p:cTn id="19" dur="5000" fill="hold"/>
                                        <p:tgtEl>
                                          <p:spTgt spid="22532"/>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childTnLst>
                                </p:cTn>
                              </p:par>
                            </p:childTnLst>
                          </p:cTn>
                        </p:par>
                        <p:par>
                          <p:cTn id="25" fill="hold">
                            <p:stCondLst>
                              <p:cond delay="20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by="(-#ppt_w*2)" calcmode="lin" valueType="num">
                                      <p:cBhvr rctx="PPT">
                                        <p:cTn id="28" dur="1000" autoRev="1" fill="hold">
                                          <p:stCondLst>
                                            <p:cond delay="0"/>
                                          </p:stCondLst>
                                        </p:cTn>
                                        <p:tgtEl>
                                          <p:spTgt spid="5"/>
                                        </p:tgtEl>
                                        <p:attrNameLst>
                                          <p:attrName>ppt_w</p:attrName>
                                        </p:attrNameLst>
                                      </p:cBhvr>
                                    </p:anim>
                                    <p:anim by="(#ppt_w*0.50)" calcmode="lin" valueType="num">
                                      <p:cBhvr>
                                        <p:cTn id="29" dur="1000" decel="50000" autoRev="1" fill="hold">
                                          <p:stCondLst>
                                            <p:cond delay="0"/>
                                          </p:stCondLst>
                                        </p:cTn>
                                        <p:tgtEl>
                                          <p:spTgt spid="5"/>
                                        </p:tgtEl>
                                        <p:attrNameLst>
                                          <p:attrName>ppt_x</p:attrName>
                                        </p:attrNameLst>
                                      </p:cBhvr>
                                    </p:anim>
                                    <p:anim from="(-#ppt_h/2)" to="(#ppt_y)" calcmode="lin" valueType="num">
                                      <p:cBhvr>
                                        <p:cTn id="30" dur="2000" fill="hold">
                                          <p:stCondLst>
                                            <p:cond delay="0"/>
                                          </p:stCondLst>
                                        </p:cTn>
                                        <p:tgtEl>
                                          <p:spTgt spid="5"/>
                                        </p:tgtEl>
                                        <p:attrNameLst>
                                          <p:attrName>ppt_y</p:attrName>
                                        </p:attrNameLst>
                                      </p:cBhvr>
                                    </p:anim>
                                    <p:animRot by="21600000">
                                      <p:cBhvr>
                                        <p:cTn id="31" dur="2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51520" y="260648"/>
            <a:ext cx="8712968" cy="646331"/>
          </a:xfrm>
          <a:prstGeom prst="rect">
            <a:avLst/>
          </a:prstGeom>
        </p:spPr>
        <p:txBody>
          <a:bodyPr wrap="square">
            <a:spAutoFit/>
          </a:bodyPr>
          <a:lstStyle/>
          <a:p>
            <a:r>
              <a:rPr lang="es-ES" dirty="0" smtClean="0"/>
              <a:t>A lo largo de su dilatada carrera, Manolo Escobar ha recibido numerosos premios. A continuación se relacionan algunos de ellos, por orden cronológico.</a:t>
            </a:r>
            <a:endParaRPr lang="es-ES" dirty="0"/>
          </a:p>
        </p:txBody>
      </p:sp>
      <p:pic>
        <p:nvPicPr>
          <p:cNvPr id="24578" name="Picture 2" descr="http://www.manoloescobar.net/premios/1965estrellafama-p.jpg"/>
          <p:cNvPicPr>
            <a:picLocks noChangeAspect="1" noChangeArrowheads="1"/>
          </p:cNvPicPr>
          <p:nvPr/>
        </p:nvPicPr>
        <p:blipFill>
          <a:blip r:embed="rId2" cstate="print"/>
          <a:srcRect/>
          <a:stretch>
            <a:fillRect/>
          </a:stretch>
        </p:blipFill>
        <p:spPr bwMode="auto">
          <a:xfrm>
            <a:off x="179512" y="1124744"/>
            <a:ext cx="2190750" cy="1533526"/>
          </a:xfrm>
          <a:prstGeom prst="rect">
            <a:avLst/>
          </a:prstGeom>
          <a:noFill/>
        </p:spPr>
      </p:pic>
      <p:pic>
        <p:nvPicPr>
          <p:cNvPr id="24580" name="Picture 4" descr="http://www.manoloescobar.net/premios/1965estrellafama2-p.jpg"/>
          <p:cNvPicPr>
            <a:picLocks noChangeAspect="1" noChangeArrowheads="1"/>
          </p:cNvPicPr>
          <p:nvPr/>
        </p:nvPicPr>
        <p:blipFill>
          <a:blip r:embed="rId3" cstate="print"/>
          <a:srcRect/>
          <a:stretch>
            <a:fillRect/>
          </a:stretch>
        </p:blipFill>
        <p:spPr bwMode="auto">
          <a:xfrm>
            <a:off x="2627784" y="1124744"/>
            <a:ext cx="1686694" cy="2317372"/>
          </a:xfrm>
          <a:prstGeom prst="rect">
            <a:avLst/>
          </a:prstGeom>
          <a:noFill/>
        </p:spPr>
      </p:pic>
      <p:pic>
        <p:nvPicPr>
          <p:cNvPr id="24582" name="Picture 6" descr="http://www.manoloescobar.net/premios/carmensevilla-p.jpg"/>
          <p:cNvPicPr>
            <a:picLocks noChangeAspect="1" noChangeArrowheads="1"/>
          </p:cNvPicPr>
          <p:nvPr/>
        </p:nvPicPr>
        <p:blipFill>
          <a:blip r:embed="rId4" cstate="print"/>
          <a:srcRect/>
          <a:stretch>
            <a:fillRect/>
          </a:stretch>
        </p:blipFill>
        <p:spPr bwMode="auto">
          <a:xfrm>
            <a:off x="4716016" y="1052736"/>
            <a:ext cx="1905000" cy="2324101"/>
          </a:xfrm>
          <a:prstGeom prst="rect">
            <a:avLst/>
          </a:prstGeom>
          <a:noFill/>
        </p:spPr>
      </p:pic>
      <p:pic>
        <p:nvPicPr>
          <p:cNvPr id="24584" name="Picture 8" descr="http://www.manoloescobar.net/premios/mejorcantante69-p.jpg"/>
          <p:cNvPicPr>
            <a:picLocks noChangeAspect="1" noChangeArrowheads="1"/>
          </p:cNvPicPr>
          <p:nvPr/>
        </p:nvPicPr>
        <p:blipFill>
          <a:blip r:embed="rId5" cstate="print"/>
          <a:srcRect/>
          <a:stretch>
            <a:fillRect/>
          </a:stretch>
        </p:blipFill>
        <p:spPr bwMode="auto">
          <a:xfrm>
            <a:off x="6804248" y="980728"/>
            <a:ext cx="2190750" cy="4152901"/>
          </a:xfrm>
          <a:prstGeom prst="rect">
            <a:avLst/>
          </a:prstGeom>
          <a:noFill/>
        </p:spPr>
      </p:pic>
      <p:pic>
        <p:nvPicPr>
          <p:cNvPr id="24586" name="Picture 10" descr="http://www.manoloescobar.net/premios/ole68-p.jpg"/>
          <p:cNvPicPr>
            <a:picLocks noChangeAspect="1" noChangeArrowheads="1"/>
          </p:cNvPicPr>
          <p:nvPr/>
        </p:nvPicPr>
        <p:blipFill>
          <a:blip r:embed="rId6" cstate="print"/>
          <a:srcRect/>
          <a:stretch>
            <a:fillRect/>
          </a:stretch>
        </p:blipFill>
        <p:spPr bwMode="auto">
          <a:xfrm>
            <a:off x="179512" y="3140968"/>
            <a:ext cx="2190750" cy="1552576"/>
          </a:xfrm>
          <a:prstGeom prst="rect">
            <a:avLst/>
          </a:prstGeom>
          <a:noFill/>
        </p:spPr>
      </p:pic>
      <p:pic>
        <p:nvPicPr>
          <p:cNvPr id="24588" name="Picture 12" descr="http://www.manoloescobar.net/premios/mejorcantante-p.jpg"/>
          <p:cNvPicPr>
            <a:picLocks noChangeAspect="1" noChangeArrowheads="1"/>
          </p:cNvPicPr>
          <p:nvPr/>
        </p:nvPicPr>
        <p:blipFill>
          <a:blip r:embed="rId7" cstate="print"/>
          <a:srcRect/>
          <a:stretch>
            <a:fillRect/>
          </a:stretch>
        </p:blipFill>
        <p:spPr bwMode="auto">
          <a:xfrm>
            <a:off x="6732240" y="5229200"/>
            <a:ext cx="2190750" cy="1428750"/>
          </a:xfrm>
          <a:prstGeom prst="rect">
            <a:avLst/>
          </a:prstGeom>
          <a:noFill/>
        </p:spPr>
      </p:pic>
      <p:pic>
        <p:nvPicPr>
          <p:cNvPr id="24590" name="Picture 14" descr="http://www.manoloescobar.net/premios/meritoturistico-p.jpg"/>
          <p:cNvPicPr>
            <a:picLocks noChangeAspect="1" noChangeArrowheads="1"/>
          </p:cNvPicPr>
          <p:nvPr/>
        </p:nvPicPr>
        <p:blipFill>
          <a:blip r:embed="rId8" cstate="print"/>
          <a:srcRect/>
          <a:stretch>
            <a:fillRect/>
          </a:stretch>
        </p:blipFill>
        <p:spPr bwMode="auto">
          <a:xfrm>
            <a:off x="4499992" y="3573016"/>
            <a:ext cx="2190750" cy="1381126"/>
          </a:xfrm>
          <a:prstGeom prst="rect">
            <a:avLst/>
          </a:prstGeom>
          <a:noFill/>
        </p:spPr>
      </p:pic>
      <p:pic>
        <p:nvPicPr>
          <p:cNvPr id="24592" name="Picture 16" descr="http://www.manoloescobar.net/premios/1969meritoturistic-p.jpg"/>
          <p:cNvPicPr>
            <a:picLocks noChangeAspect="1" noChangeArrowheads="1"/>
          </p:cNvPicPr>
          <p:nvPr/>
        </p:nvPicPr>
        <p:blipFill>
          <a:blip r:embed="rId9" cstate="print"/>
          <a:srcRect/>
          <a:stretch>
            <a:fillRect/>
          </a:stretch>
        </p:blipFill>
        <p:spPr bwMode="auto">
          <a:xfrm>
            <a:off x="4283968" y="5085184"/>
            <a:ext cx="2190750" cy="1590675"/>
          </a:xfrm>
          <a:prstGeom prst="rect">
            <a:avLst/>
          </a:prstGeom>
          <a:noFill/>
        </p:spPr>
      </p:pic>
      <p:pic>
        <p:nvPicPr>
          <p:cNvPr id="24594" name="Picture 18" descr="http://www.manoloescobar.net/premios/mayorvendedor2-p.jpg"/>
          <p:cNvPicPr>
            <a:picLocks noChangeAspect="1" noChangeArrowheads="1"/>
          </p:cNvPicPr>
          <p:nvPr/>
        </p:nvPicPr>
        <p:blipFill>
          <a:blip r:embed="rId10" cstate="print"/>
          <a:srcRect/>
          <a:stretch>
            <a:fillRect/>
          </a:stretch>
        </p:blipFill>
        <p:spPr bwMode="auto">
          <a:xfrm>
            <a:off x="2555776" y="3861048"/>
            <a:ext cx="1713293" cy="1080120"/>
          </a:xfrm>
          <a:prstGeom prst="rect">
            <a:avLst/>
          </a:prstGeom>
          <a:noFill/>
        </p:spPr>
      </p:pic>
      <p:pic>
        <p:nvPicPr>
          <p:cNvPr id="24596" name="Picture 20" descr="http://www.manoloescobar.net/premios/1969meritoturistico-p.jpg"/>
          <p:cNvPicPr>
            <a:picLocks noChangeAspect="1" noChangeArrowheads="1"/>
          </p:cNvPicPr>
          <p:nvPr/>
        </p:nvPicPr>
        <p:blipFill>
          <a:blip r:embed="rId11" cstate="print"/>
          <a:srcRect/>
          <a:stretch>
            <a:fillRect/>
          </a:stretch>
        </p:blipFill>
        <p:spPr bwMode="auto">
          <a:xfrm>
            <a:off x="1907704" y="5353049"/>
            <a:ext cx="2190750" cy="1504951"/>
          </a:xfrm>
          <a:prstGeom prst="rect">
            <a:avLst/>
          </a:prstGeom>
          <a:noFill/>
        </p:spPr>
      </p:pic>
      <p:pic>
        <p:nvPicPr>
          <p:cNvPr id="24598" name="Picture 22" descr="http://www.manoloescobar.net/premios/1969meritoturisticojuan-p.jpg"/>
          <p:cNvPicPr>
            <a:picLocks noChangeAspect="1" noChangeArrowheads="1"/>
          </p:cNvPicPr>
          <p:nvPr/>
        </p:nvPicPr>
        <p:blipFill>
          <a:blip r:embed="rId12" cstate="print"/>
          <a:srcRect/>
          <a:stretch>
            <a:fillRect/>
          </a:stretch>
        </p:blipFill>
        <p:spPr bwMode="auto">
          <a:xfrm>
            <a:off x="179512" y="4869160"/>
            <a:ext cx="1691680" cy="1272438"/>
          </a:xfrm>
          <a:prstGeom prst="rect">
            <a:avLst/>
          </a:prstGeom>
          <a:noFill/>
        </p:spPr>
      </p:pic>
      <p:pic>
        <p:nvPicPr>
          <p:cNvPr id="24600" name="Picture 24" descr="http://www.manoloescobar.net/premios/medallatrabajo.jpg"/>
          <p:cNvPicPr>
            <a:picLocks noChangeAspect="1" noChangeArrowheads="1"/>
          </p:cNvPicPr>
          <p:nvPr/>
        </p:nvPicPr>
        <p:blipFill>
          <a:blip r:embed="rId13" cstate="print"/>
          <a:srcRect/>
          <a:stretch>
            <a:fillRect/>
          </a:stretch>
        </p:blipFill>
        <p:spPr bwMode="auto">
          <a:xfrm>
            <a:off x="1763688" y="-891480"/>
            <a:ext cx="5238750" cy="8086726"/>
          </a:xfrm>
          <a:prstGeom prst="rect">
            <a:avLst/>
          </a:prstGeom>
          <a:noFill/>
        </p:spPr>
      </p:pic>
      <p:sp>
        <p:nvSpPr>
          <p:cNvPr id="16" name="15 CuadroTexto"/>
          <p:cNvSpPr txBox="1"/>
          <p:nvPr/>
        </p:nvSpPr>
        <p:spPr>
          <a:xfrm>
            <a:off x="2051720" y="5534561"/>
            <a:ext cx="3281668" cy="1323439"/>
          </a:xfrm>
          <a:prstGeom prst="rect">
            <a:avLst/>
          </a:prstGeom>
          <a:noFill/>
        </p:spPr>
        <p:txBody>
          <a:bodyPr wrap="none" rtlCol="0">
            <a:spAutoFit/>
          </a:bodyPr>
          <a:lstStyle/>
          <a:p>
            <a:r>
              <a:rPr lang="es-ES" sz="2000" b="1" dirty="0" smtClean="0">
                <a:solidFill>
                  <a:schemeClr val="accent6">
                    <a:lumMod val="20000"/>
                    <a:lumOff val="80000"/>
                  </a:schemeClr>
                </a:solidFill>
                <a:latin typeface="Georgia" pitchFamily="18" charset="0"/>
              </a:rPr>
              <a:t>Estas son algunas fotos</a:t>
            </a:r>
          </a:p>
          <a:p>
            <a:r>
              <a:rPr lang="es-ES" sz="2000" b="1" dirty="0" smtClean="0">
                <a:solidFill>
                  <a:schemeClr val="accent6">
                    <a:lumMod val="20000"/>
                    <a:lumOff val="80000"/>
                  </a:schemeClr>
                </a:solidFill>
                <a:latin typeface="Georgia" pitchFamily="18" charset="0"/>
              </a:rPr>
              <a:t> recogiendo algunos </a:t>
            </a:r>
          </a:p>
          <a:p>
            <a:r>
              <a:rPr lang="es-ES" sz="2000" b="1" dirty="0" smtClean="0">
                <a:solidFill>
                  <a:schemeClr val="accent6">
                    <a:lumMod val="20000"/>
                    <a:lumOff val="80000"/>
                  </a:schemeClr>
                </a:solidFill>
                <a:latin typeface="Georgia" pitchFamily="18" charset="0"/>
              </a:rPr>
              <a:t>de los muchos premios </a:t>
            </a:r>
          </a:p>
          <a:p>
            <a:r>
              <a:rPr lang="es-ES" sz="2000" b="1" dirty="0" smtClean="0">
                <a:solidFill>
                  <a:schemeClr val="accent6">
                    <a:lumMod val="20000"/>
                    <a:lumOff val="80000"/>
                  </a:schemeClr>
                </a:solidFill>
                <a:latin typeface="Georgia" pitchFamily="18" charset="0"/>
              </a:rPr>
              <a:t>Que le concedieron</a:t>
            </a:r>
            <a:endParaRPr lang="es-ES" sz="2000" b="1" dirty="0">
              <a:solidFill>
                <a:schemeClr val="accent6">
                  <a:lumMod val="20000"/>
                  <a:lumOff val="80000"/>
                </a:schemeClr>
              </a:solidFill>
              <a:latin typeface="Georgia" pitchFamily="18" charset="0"/>
            </a:endParaRPr>
          </a:p>
        </p:txBody>
      </p:sp>
    </p:spTree>
  </p:cSld>
  <p:clrMapOvr>
    <a:masterClrMapping/>
  </p:clrMapOvr>
  <p:transition spd="slow"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24578"/>
                                        </p:tgtEl>
                                        <p:attrNameLst>
                                          <p:attrName>style.visibility</p:attrName>
                                        </p:attrNameLst>
                                      </p:cBhvr>
                                      <p:to>
                                        <p:strVal val="visible"/>
                                      </p:to>
                                    </p:set>
                                    <p:animEffect transition="in" filter="fade">
                                      <p:cBhvr>
                                        <p:cTn id="12" dur="3000"/>
                                        <p:tgtEl>
                                          <p:spTgt spid="24578"/>
                                        </p:tgtEl>
                                      </p:cBhvr>
                                    </p:animEffect>
                                  </p:childTnLst>
                                </p:cTn>
                              </p:par>
                            </p:childTnLst>
                          </p:cTn>
                        </p:par>
                        <p:par>
                          <p:cTn id="13" fill="hold">
                            <p:stCondLst>
                              <p:cond delay="8000"/>
                            </p:stCondLst>
                            <p:childTnLst>
                              <p:par>
                                <p:cTn id="14" presetID="10" presetClass="entr" presetSubtype="0" fill="hold" nodeType="afterEffect">
                                  <p:stCondLst>
                                    <p:cond delay="0"/>
                                  </p:stCondLst>
                                  <p:childTnLst>
                                    <p:set>
                                      <p:cBhvr>
                                        <p:cTn id="15" dur="1" fill="hold">
                                          <p:stCondLst>
                                            <p:cond delay="0"/>
                                          </p:stCondLst>
                                        </p:cTn>
                                        <p:tgtEl>
                                          <p:spTgt spid="24580"/>
                                        </p:tgtEl>
                                        <p:attrNameLst>
                                          <p:attrName>style.visibility</p:attrName>
                                        </p:attrNameLst>
                                      </p:cBhvr>
                                      <p:to>
                                        <p:strVal val="visible"/>
                                      </p:to>
                                    </p:set>
                                    <p:animEffect transition="in" filter="fade">
                                      <p:cBhvr>
                                        <p:cTn id="16" dur="3000"/>
                                        <p:tgtEl>
                                          <p:spTgt spid="24580"/>
                                        </p:tgtEl>
                                      </p:cBhvr>
                                    </p:animEffect>
                                  </p:childTnLst>
                                </p:cTn>
                              </p:par>
                            </p:childTnLst>
                          </p:cTn>
                        </p:par>
                        <p:par>
                          <p:cTn id="17" fill="hold">
                            <p:stCondLst>
                              <p:cond delay="11000"/>
                            </p:stCondLst>
                            <p:childTnLst>
                              <p:par>
                                <p:cTn id="18" presetID="10" presetClass="entr" presetSubtype="0" fill="hold" nodeType="afterEffect">
                                  <p:stCondLst>
                                    <p:cond delay="0"/>
                                  </p:stCondLst>
                                  <p:childTnLst>
                                    <p:set>
                                      <p:cBhvr>
                                        <p:cTn id="19" dur="1" fill="hold">
                                          <p:stCondLst>
                                            <p:cond delay="0"/>
                                          </p:stCondLst>
                                        </p:cTn>
                                        <p:tgtEl>
                                          <p:spTgt spid="24582"/>
                                        </p:tgtEl>
                                        <p:attrNameLst>
                                          <p:attrName>style.visibility</p:attrName>
                                        </p:attrNameLst>
                                      </p:cBhvr>
                                      <p:to>
                                        <p:strVal val="visible"/>
                                      </p:to>
                                    </p:set>
                                    <p:animEffect transition="in" filter="fade">
                                      <p:cBhvr>
                                        <p:cTn id="20" dur="3000"/>
                                        <p:tgtEl>
                                          <p:spTgt spid="24582"/>
                                        </p:tgtEl>
                                      </p:cBhvr>
                                    </p:animEffect>
                                  </p:childTnLst>
                                </p:cTn>
                              </p:par>
                            </p:childTnLst>
                          </p:cTn>
                        </p:par>
                        <p:par>
                          <p:cTn id="21" fill="hold">
                            <p:stCondLst>
                              <p:cond delay="14000"/>
                            </p:stCondLst>
                            <p:childTnLst>
                              <p:par>
                                <p:cTn id="22" presetID="10" presetClass="entr" presetSubtype="0" fill="hold" nodeType="afterEffect">
                                  <p:stCondLst>
                                    <p:cond delay="0"/>
                                  </p:stCondLst>
                                  <p:childTnLst>
                                    <p:set>
                                      <p:cBhvr>
                                        <p:cTn id="23" dur="1" fill="hold">
                                          <p:stCondLst>
                                            <p:cond delay="0"/>
                                          </p:stCondLst>
                                        </p:cTn>
                                        <p:tgtEl>
                                          <p:spTgt spid="24584"/>
                                        </p:tgtEl>
                                        <p:attrNameLst>
                                          <p:attrName>style.visibility</p:attrName>
                                        </p:attrNameLst>
                                      </p:cBhvr>
                                      <p:to>
                                        <p:strVal val="visible"/>
                                      </p:to>
                                    </p:set>
                                    <p:animEffect transition="in" filter="fade">
                                      <p:cBhvr>
                                        <p:cTn id="24" dur="3000"/>
                                        <p:tgtEl>
                                          <p:spTgt spid="24584"/>
                                        </p:tgtEl>
                                      </p:cBhvr>
                                    </p:animEffect>
                                  </p:childTnLst>
                                </p:cTn>
                              </p:par>
                            </p:childTnLst>
                          </p:cTn>
                        </p:par>
                        <p:par>
                          <p:cTn id="25" fill="hold">
                            <p:stCondLst>
                              <p:cond delay="17000"/>
                            </p:stCondLst>
                            <p:childTnLst>
                              <p:par>
                                <p:cTn id="26" presetID="10" presetClass="entr" presetSubtype="0" fill="hold" nodeType="afterEffect">
                                  <p:stCondLst>
                                    <p:cond delay="0"/>
                                  </p:stCondLst>
                                  <p:childTnLst>
                                    <p:set>
                                      <p:cBhvr>
                                        <p:cTn id="27" dur="1" fill="hold">
                                          <p:stCondLst>
                                            <p:cond delay="0"/>
                                          </p:stCondLst>
                                        </p:cTn>
                                        <p:tgtEl>
                                          <p:spTgt spid="24586"/>
                                        </p:tgtEl>
                                        <p:attrNameLst>
                                          <p:attrName>style.visibility</p:attrName>
                                        </p:attrNameLst>
                                      </p:cBhvr>
                                      <p:to>
                                        <p:strVal val="visible"/>
                                      </p:to>
                                    </p:set>
                                    <p:animEffect transition="in" filter="fade">
                                      <p:cBhvr>
                                        <p:cTn id="28" dur="3000"/>
                                        <p:tgtEl>
                                          <p:spTgt spid="24586"/>
                                        </p:tgtEl>
                                      </p:cBhvr>
                                    </p:animEffect>
                                  </p:childTnLst>
                                </p:cTn>
                              </p:par>
                            </p:childTnLst>
                          </p:cTn>
                        </p:par>
                        <p:par>
                          <p:cTn id="29" fill="hold">
                            <p:stCondLst>
                              <p:cond delay="20000"/>
                            </p:stCondLst>
                            <p:childTnLst>
                              <p:par>
                                <p:cTn id="30" presetID="10" presetClass="entr" presetSubtype="0" fill="hold" nodeType="afterEffect">
                                  <p:stCondLst>
                                    <p:cond delay="0"/>
                                  </p:stCondLst>
                                  <p:childTnLst>
                                    <p:set>
                                      <p:cBhvr>
                                        <p:cTn id="31" dur="1" fill="hold">
                                          <p:stCondLst>
                                            <p:cond delay="0"/>
                                          </p:stCondLst>
                                        </p:cTn>
                                        <p:tgtEl>
                                          <p:spTgt spid="24594"/>
                                        </p:tgtEl>
                                        <p:attrNameLst>
                                          <p:attrName>style.visibility</p:attrName>
                                        </p:attrNameLst>
                                      </p:cBhvr>
                                      <p:to>
                                        <p:strVal val="visible"/>
                                      </p:to>
                                    </p:set>
                                    <p:animEffect transition="in" filter="fade">
                                      <p:cBhvr>
                                        <p:cTn id="32" dur="3000"/>
                                        <p:tgtEl>
                                          <p:spTgt spid="24594"/>
                                        </p:tgtEl>
                                      </p:cBhvr>
                                    </p:animEffect>
                                  </p:childTnLst>
                                </p:cTn>
                              </p:par>
                            </p:childTnLst>
                          </p:cTn>
                        </p:par>
                        <p:par>
                          <p:cTn id="33" fill="hold">
                            <p:stCondLst>
                              <p:cond delay="23000"/>
                            </p:stCondLst>
                            <p:childTnLst>
                              <p:par>
                                <p:cTn id="34" presetID="10" presetClass="entr" presetSubtype="0" fill="hold" nodeType="afterEffect">
                                  <p:stCondLst>
                                    <p:cond delay="0"/>
                                  </p:stCondLst>
                                  <p:childTnLst>
                                    <p:set>
                                      <p:cBhvr>
                                        <p:cTn id="35" dur="1" fill="hold">
                                          <p:stCondLst>
                                            <p:cond delay="0"/>
                                          </p:stCondLst>
                                        </p:cTn>
                                        <p:tgtEl>
                                          <p:spTgt spid="24590"/>
                                        </p:tgtEl>
                                        <p:attrNameLst>
                                          <p:attrName>style.visibility</p:attrName>
                                        </p:attrNameLst>
                                      </p:cBhvr>
                                      <p:to>
                                        <p:strVal val="visible"/>
                                      </p:to>
                                    </p:set>
                                    <p:animEffect transition="in" filter="fade">
                                      <p:cBhvr>
                                        <p:cTn id="36" dur="3000"/>
                                        <p:tgtEl>
                                          <p:spTgt spid="24590"/>
                                        </p:tgtEl>
                                      </p:cBhvr>
                                    </p:animEffect>
                                  </p:childTnLst>
                                </p:cTn>
                              </p:par>
                            </p:childTnLst>
                          </p:cTn>
                        </p:par>
                        <p:par>
                          <p:cTn id="37" fill="hold">
                            <p:stCondLst>
                              <p:cond delay="26000"/>
                            </p:stCondLst>
                            <p:childTnLst>
                              <p:par>
                                <p:cTn id="38" presetID="10" presetClass="entr" presetSubtype="0" fill="hold" nodeType="afterEffect">
                                  <p:stCondLst>
                                    <p:cond delay="0"/>
                                  </p:stCondLst>
                                  <p:childTnLst>
                                    <p:set>
                                      <p:cBhvr>
                                        <p:cTn id="39" dur="1" fill="hold">
                                          <p:stCondLst>
                                            <p:cond delay="0"/>
                                          </p:stCondLst>
                                        </p:cTn>
                                        <p:tgtEl>
                                          <p:spTgt spid="24598"/>
                                        </p:tgtEl>
                                        <p:attrNameLst>
                                          <p:attrName>style.visibility</p:attrName>
                                        </p:attrNameLst>
                                      </p:cBhvr>
                                      <p:to>
                                        <p:strVal val="visible"/>
                                      </p:to>
                                    </p:set>
                                    <p:animEffect transition="in" filter="fade">
                                      <p:cBhvr>
                                        <p:cTn id="40" dur="3000"/>
                                        <p:tgtEl>
                                          <p:spTgt spid="24598"/>
                                        </p:tgtEl>
                                      </p:cBhvr>
                                    </p:animEffect>
                                  </p:childTnLst>
                                </p:cTn>
                              </p:par>
                            </p:childTnLst>
                          </p:cTn>
                        </p:par>
                        <p:par>
                          <p:cTn id="41" fill="hold">
                            <p:stCondLst>
                              <p:cond delay="29000"/>
                            </p:stCondLst>
                            <p:childTnLst>
                              <p:par>
                                <p:cTn id="42" presetID="10" presetClass="entr" presetSubtype="0" fill="hold" nodeType="afterEffect">
                                  <p:stCondLst>
                                    <p:cond delay="0"/>
                                  </p:stCondLst>
                                  <p:childTnLst>
                                    <p:set>
                                      <p:cBhvr>
                                        <p:cTn id="43" dur="1" fill="hold">
                                          <p:stCondLst>
                                            <p:cond delay="0"/>
                                          </p:stCondLst>
                                        </p:cTn>
                                        <p:tgtEl>
                                          <p:spTgt spid="24596"/>
                                        </p:tgtEl>
                                        <p:attrNameLst>
                                          <p:attrName>style.visibility</p:attrName>
                                        </p:attrNameLst>
                                      </p:cBhvr>
                                      <p:to>
                                        <p:strVal val="visible"/>
                                      </p:to>
                                    </p:set>
                                    <p:animEffect transition="in" filter="fade">
                                      <p:cBhvr>
                                        <p:cTn id="44" dur="3000"/>
                                        <p:tgtEl>
                                          <p:spTgt spid="24596"/>
                                        </p:tgtEl>
                                      </p:cBhvr>
                                    </p:animEffect>
                                  </p:childTnLst>
                                </p:cTn>
                              </p:par>
                            </p:childTnLst>
                          </p:cTn>
                        </p:par>
                        <p:par>
                          <p:cTn id="45" fill="hold">
                            <p:stCondLst>
                              <p:cond delay="32000"/>
                            </p:stCondLst>
                            <p:childTnLst>
                              <p:par>
                                <p:cTn id="46" presetID="10" presetClass="entr" presetSubtype="0" fill="hold" nodeType="afterEffect">
                                  <p:stCondLst>
                                    <p:cond delay="0"/>
                                  </p:stCondLst>
                                  <p:childTnLst>
                                    <p:set>
                                      <p:cBhvr>
                                        <p:cTn id="47" dur="1" fill="hold">
                                          <p:stCondLst>
                                            <p:cond delay="0"/>
                                          </p:stCondLst>
                                        </p:cTn>
                                        <p:tgtEl>
                                          <p:spTgt spid="24592"/>
                                        </p:tgtEl>
                                        <p:attrNameLst>
                                          <p:attrName>style.visibility</p:attrName>
                                        </p:attrNameLst>
                                      </p:cBhvr>
                                      <p:to>
                                        <p:strVal val="visible"/>
                                      </p:to>
                                    </p:set>
                                    <p:animEffect transition="in" filter="fade">
                                      <p:cBhvr>
                                        <p:cTn id="48" dur="3000"/>
                                        <p:tgtEl>
                                          <p:spTgt spid="24592"/>
                                        </p:tgtEl>
                                      </p:cBhvr>
                                    </p:animEffect>
                                  </p:childTnLst>
                                </p:cTn>
                              </p:par>
                            </p:childTnLst>
                          </p:cTn>
                        </p:par>
                        <p:par>
                          <p:cTn id="49" fill="hold">
                            <p:stCondLst>
                              <p:cond delay="35000"/>
                            </p:stCondLst>
                            <p:childTnLst>
                              <p:par>
                                <p:cTn id="50" presetID="10" presetClass="entr" presetSubtype="0" fill="hold" nodeType="afterEffect">
                                  <p:stCondLst>
                                    <p:cond delay="0"/>
                                  </p:stCondLst>
                                  <p:childTnLst>
                                    <p:set>
                                      <p:cBhvr>
                                        <p:cTn id="51" dur="1" fill="hold">
                                          <p:stCondLst>
                                            <p:cond delay="0"/>
                                          </p:stCondLst>
                                        </p:cTn>
                                        <p:tgtEl>
                                          <p:spTgt spid="24588"/>
                                        </p:tgtEl>
                                        <p:attrNameLst>
                                          <p:attrName>style.visibility</p:attrName>
                                        </p:attrNameLst>
                                      </p:cBhvr>
                                      <p:to>
                                        <p:strVal val="visible"/>
                                      </p:to>
                                    </p:set>
                                    <p:animEffect transition="in" filter="fade">
                                      <p:cBhvr>
                                        <p:cTn id="52" dur="3000"/>
                                        <p:tgtEl>
                                          <p:spTgt spid="24588"/>
                                        </p:tgtEl>
                                      </p:cBhvr>
                                    </p:animEffect>
                                  </p:childTnLst>
                                </p:cTn>
                              </p:par>
                            </p:childTnLst>
                          </p:cTn>
                        </p:par>
                        <p:par>
                          <p:cTn id="53" fill="hold">
                            <p:stCondLst>
                              <p:cond delay="38000"/>
                            </p:stCondLst>
                            <p:childTnLst>
                              <p:par>
                                <p:cTn id="54" presetID="23" presetClass="entr" presetSubtype="16" fill="hold" nodeType="afterEffect">
                                  <p:stCondLst>
                                    <p:cond delay="0"/>
                                  </p:stCondLst>
                                  <p:childTnLst>
                                    <p:set>
                                      <p:cBhvr>
                                        <p:cTn id="55" dur="1" fill="hold">
                                          <p:stCondLst>
                                            <p:cond delay="0"/>
                                          </p:stCondLst>
                                        </p:cTn>
                                        <p:tgtEl>
                                          <p:spTgt spid="24600"/>
                                        </p:tgtEl>
                                        <p:attrNameLst>
                                          <p:attrName>style.visibility</p:attrName>
                                        </p:attrNameLst>
                                      </p:cBhvr>
                                      <p:to>
                                        <p:strVal val="visible"/>
                                      </p:to>
                                    </p:set>
                                    <p:anim calcmode="lin" valueType="num">
                                      <p:cBhvr>
                                        <p:cTn id="56" dur="5000" fill="hold"/>
                                        <p:tgtEl>
                                          <p:spTgt spid="24600"/>
                                        </p:tgtEl>
                                        <p:attrNameLst>
                                          <p:attrName>ppt_w</p:attrName>
                                        </p:attrNameLst>
                                      </p:cBhvr>
                                      <p:tavLst>
                                        <p:tav tm="0">
                                          <p:val>
                                            <p:fltVal val="0"/>
                                          </p:val>
                                        </p:tav>
                                        <p:tav tm="100000">
                                          <p:val>
                                            <p:strVal val="#ppt_w"/>
                                          </p:val>
                                        </p:tav>
                                      </p:tavLst>
                                    </p:anim>
                                    <p:anim calcmode="lin" valueType="num">
                                      <p:cBhvr>
                                        <p:cTn id="57" dur="5000" fill="hold"/>
                                        <p:tgtEl>
                                          <p:spTgt spid="24600"/>
                                        </p:tgtEl>
                                        <p:attrNameLst>
                                          <p:attrName>ppt_h</p:attrName>
                                        </p:attrNameLst>
                                      </p:cBhvr>
                                      <p:tavLst>
                                        <p:tav tm="0">
                                          <p:val>
                                            <p:fltVal val="0"/>
                                          </p:val>
                                        </p:tav>
                                        <p:tav tm="100000">
                                          <p:val>
                                            <p:strVal val="#ppt_h"/>
                                          </p:val>
                                        </p:tav>
                                      </p:tavLst>
                                    </p:anim>
                                  </p:childTnLst>
                                </p:cTn>
                              </p:par>
                            </p:childTnLst>
                          </p:cTn>
                        </p:par>
                        <p:par>
                          <p:cTn id="58" fill="hold">
                            <p:stCondLst>
                              <p:cond delay="43000"/>
                            </p:stCondLst>
                            <p:childTnLst>
                              <p:par>
                                <p:cTn id="59" presetID="2" presetClass="entr" presetSubtype="4"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0" fill="hold"/>
                                        <p:tgtEl>
                                          <p:spTgt spid="16"/>
                                        </p:tgtEl>
                                        <p:attrNameLst>
                                          <p:attrName>ppt_x</p:attrName>
                                        </p:attrNameLst>
                                      </p:cBhvr>
                                      <p:tavLst>
                                        <p:tav tm="0">
                                          <p:val>
                                            <p:strVal val="#ppt_x"/>
                                          </p:val>
                                        </p:tav>
                                        <p:tav tm="100000">
                                          <p:val>
                                            <p:strVal val="#ppt_x"/>
                                          </p:val>
                                        </p:tav>
                                      </p:tavLst>
                                    </p:anim>
                                    <p:anim calcmode="lin" valueType="num">
                                      <p:cBhvr additive="base">
                                        <p:cTn id="62" dur="50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manoloescobar.net/premios/discosoro.jpg"/>
          <p:cNvPicPr>
            <a:picLocks noChangeAspect="1" noChangeArrowheads="1"/>
          </p:cNvPicPr>
          <p:nvPr/>
        </p:nvPicPr>
        <p:blipFill>
          <a:blip r:embed="rId2" cstate="print"/>
          <a:srcRect/>
          <a:stretch>
            <a:fillRect/>
          </a:stretch>
        </p:blipFill>
        <p:spPr bwMode="auto">
          <a:xfrm>
            <a:off x="0" y="0"/>
            <a:ext cx="4644008" cy="3967243"/>
          </a:xfrm>
          <a:prstGeom prst="rect">
            <a:avLst/>
          </a:prstGeom>
          <a:noFill/>
        </p:spPr>
      </p:pic>
      <p:sp>
        <p:nvSpPr>
          <p:cNvPr id="3" name="2 Rectángulo"/>
          <p:cNvSpPr/>
          <p:nvPr/>
        </p:nvSpPr>
        <p:spPr>
          <a:xfrm>
            <a:off x="5004048" y="1124744"/>
            <a:ext cx="3816424" cy="646331"/>
          </a:xfrm>
          <a:prstGeom prst="rect">
            <a:avLst/>
          </a:prstGeom>
        </p:spPr>
        <p:txBody>
          <a:bodyPr wrap="square">
            <a:spAutoFit/>
          </a:bodyPr>
          <a:lstStyle/>
          <a:p>
            <a:r>
              <a:rPr lang="es-ES" dirty="0" smtClean="0"/>
              <a:t>veinticuatro son disco de oro y </a:t>
            </a:r>
          </a:p>
          <a:p>
            <a:r>
              <a:rPr lang="es-ES" dirty="0" smtClean="0"/>
              <a:t> un casete de platino,</a:t>
            </a:r>
            <a:endParaRPr lang="es-ES" dirty="0"/>
          </a:p>
        </p:txBody>
      </p:sp>
      <p:sp>
        <p:nvSpPr>
          <p:cNvPr id="4" name="3 CuadroTexto"/>
          <p:cNvSpPr txBox="1"/>
          <p:nvPr/>
        </p:nvSpPr>
        <p:spPr>
          <a:xfrm>
            <a:off x="4932040" y="332656"/>
            <a:ext cx="3212739" cy="646331"/>
          </a:xfrm>
          <a:prstGeom prst="rect">
            <a:avLst/>
          </a:prstGeom>
          <a:noFill/>
        </p:spPr>
        <p:txBody>
          <a:bodyPr wrap="none" rtlCol="0">
            <a:spAutoFit/>
          </a:bodyPr>
          <a:lstStyle/>
          <a:p>
            <a:r>
              <a:rPr lang="es-ES" dirty="0" smtClean="0"/>
              <a:t>Aproximadamente 20 películas y</a:t>
            </a:r>
          </a:p>
          <a:p>
            <a:r>
              <a:rPr lang="es-ES" dirty="0"/>
              <a:t>u</a:t>
            </a:r>
            <a:r>
              <a:rPr lang="es-ES" dirty="0" smtClean="0"/>
              <a:t>nos 80 discos entre ellos</a:t>
            </a:r>
            <a:endParaRPr lang="es-ES" dirty="0"/>
          </a:p>
        </p:txBody>
      </p:sp>
      <p:sp>
        <p:nvSpPr>
          <p:cNvPr id="6" name="5 CuadroTexto"/>
          <p:cNvSpPr txBox="1"/>
          <p:nvPr/>
        </p:nvSpPr>
        <p:spPr>
          <a:xfrm>
            <a:off x="5004048" y="2204864"/>
            <a:ext cx="3575338" cy="1477328"/>
          </a:xfrm>
          <a:prstGeom prst="rect">
            <a:avLst/>
          </a:prstGeom>
          <a:noFill/>
        </p:spPr>
        <p:txBody>
          <a:bodyPr wrap="none" rtlCol="0">
            <a:spAutoFit/>
          </a:bodyPr>
          <a:lstStyle/>
          <a:p>
            <a:pPr algn="ctr"/>
            <a:r>
              <a:rPr lang="es-ES" dirty="0" smtClean="0"/>
              <a:t>El rey del pasodoble, así le llamaban</a:t>
            </a:r>
          </a:p>
          <a:p>
            <a:pPr algn="ctr"/>
            <a:r>
              <a:rPr lang="es-ES" dirty="0"/>
              <a:t> </a:t>
            </a:r>
            <a:r>
              <a:rPr lang="es-ES" dirty="0" smtClean="0"/>
              <a:t>cantaba</a:t>
            </a:r>
          </a:p>
          <a:p>
            <a:pPr algn="ctr"/>
            <a:r>
              <a:rPr lang="es-ES" dirty="0" smtClean="0"/>
              <a:t>c</a:t>
            </a:r>
            <a:r>
              <a:rPr lang="es-ES" dirty="0" smtClean="0"/>
              <a:t>opla</a:t>
            </a:r>
            <a:r>
              <a:rPr lang="es-ES" dirty="0" smtClean="0"/>
              <a:t>, rumba, pasodoble, cumbia, </a:t>
            </a:r>
          </a:p>
          <a:p>
            <a:pPr algn="ctr"/>
            <a:r>
              <a:rPr lang="es-ES" dirty="0"/>
              <a:t> </a:t>
            </a:r>
            <a:r>
              <a:rPr lang="es-ES" dirty="0" smtClean="0"/>
              <a:t>bolero, vals, ranchera, fandango, </a:t>
            </a:r>
          </a:p>
          <a:p>
            <a:pPr algn="ctr"/>
            <a:r>
              <a:rPr lang="es-ES" dirty="0" smtClean="0"/>
              <a:t>Sevillanas y hasta villancicos</a:t>
            </a:r>
          </a:p>
        </p:txBody>
      </p:sp>
      <p:pic>
        <p:nvPicPr>
          <p:cNvPr id="26628" name="Picture 4" descr="http://www.laguiago.com/upload/fotos/noticias/201101/escobar_med.jpg"/>
          <p:cNvPicPr>
            <a:picLocks noChangeAspect="1" noChangeArrowheads="1"/>
          </p:cNvPicPr>
          <p:nvPr/>
        </p:nvPicPr>
        <p:blipFill>
          <a:blip r:embed="rId3" cstate="print"/>
          <a:srcRect/>
          <a:stretch>
            <a:fillRect/>
          </a:stretch>
        </p:blipFill>
        <p:spPr bwMode="auto">
          <a:xfrm>
            <a:off x="323528" y="4149080"/>
            <a:ext cx="2667000" cy="2295526"/>
          </a:xfrm>
          <a:prstGeom prst="rect">
            <a:avLst/>
          </a:prstGeom>
          <a:noFill/>
        </p:spPr>
      </p:pic>
      <p:pic>
        <p:nvPicPr>
          <p:cNvPr id="26630" name="Picture 6" descr="https://encrypted-tbn1.gstatic.com/images?q=tbn:ANd9GcS88svWRUe5IDvvJS3iINRytOtHRa3Qs1WLMNOeDkpsSgT4XaV0"/>
          <p:cNvPicPr>
            <a:picLocks noChangeAspect="1" noChangeArrowheads="1"/>
          </p:cNvPicPr>
          <p:nvPr/>
        </p:nvPicPr>
        <p:blipFill>
          <a:blip r:embed="rId4" cstate="print"/>
          <a:srcRect/>
          <a:stretch>
            <a:fillRect/>
          </a:stretch>
        </p:blipFill>
        <p:spPr bwMode="auto">
          <a:xfrm>
            <a:off x="3635896" y="4437112"/>
            <a:ext cx="2124075" cy="2152650"/>
          </a:xfrm>
          <a:prstGeom prst="rect">
            <a:avLst/>
          </a:prstGeom>
          <a:noFill/>
        </p:spPr>
      </p:pic>
      <p:pic>
        <p:nvPicPr>
          <p:cNvPr id="26632" name="Picture 8" descr="https://encrypted-tbn2.gstatic.com/images?q=tbn:ANd9GcQcBSpkYyLCRqqvlk4WV94GYrKGF2OkiWj8TMNbUoLwYQdrV4m5Eg"/>
          <p:cNvPicPr>
            <a:picLocks noChangeAspect="1" noChangeArrowheads="1"/>
          </p:cNvPicPr>
          <p:nvPr/>
        </p:nvPicPr>
        <p:blipFill>
          <a:blip r:embed="rId5" cstate="print"/>
          <a:srcRect/>
          <a:stretch>
            <a:fillRect/>
          </a:stretch>
        </p:blipFill>
        <p:spPr bwMode="auto">
          <a:xfrm>
            <a:off x="6732240" y="3933056"/>
            <a:ext cx="1762125" cy="2600325"/>
          </a:xfrm>
          <a:prstGeom prst="rect">
            <a:avLst/>
          </a:prstGeom>
          <a:noFill/>
        </p:spPr>
      </p:pic>
    </p:spTree>
  </p:cSld>
  <p:clrMapOvr>
    <a:masterClrMapping/>
  </p:clrMapOvr>
  <p:transition spd="slow"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3000" fill="hold"/>
                                        <p:tgtEl>
                                          <p:spTgt spid="26626"/>
                                        </p:tgtEl>
                                        <p:attrNameLst>
                                          <p:attrName>ppt_w</p:attrName>
                                        </p:attrNameLst>
                                      </p:cBhvr>
                                      <p:tavLst>
                                        <p:tav tm="0">
                                          <p:val>
                                            <p:fltVal val="0"/>
                                          </p:val>
                                        </p:tav>
                                        <p:tav tm="100000">
                                          <p:val>
                                            <p:strVal val="#ppt_w"/>
                                          </p:val>
                                        </p:tav>
                                      </p:tavLst>
                                    </p:anim>
                                    <p:anim calcmode="lin" valueType="num">
                                      <p:cBhvr>
                                        <p:cTn id="8" dur="3000" fill="hold"/>
                                        <p:tgtEl>
                                          <p:spTgt spid="26626"/>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17"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ppt_x</p:attrName>
                                        </p:attrNameLst>
                                      </p:cBhvr>
                                      <p:tavLst>
                                        <p:tav tm="0">
                                          <p:val>
                                            <p:strVal val="#ppt_x"/>
                                          </p:val>
                                        </p:tav>
                                        <p:tav tm="100000">
                                          <p:val>
                                            <p:strVal val="#ppt_x"/>
                                          </p:val>
                                        </p:tav>
                                      </p:tavLst>
                                    </p:anim>
                                    <p:anim calcmode="lin" valueType="num">
                                      <p:cBhvr>
                                        <p:cTn id="13" dur="2000" fill="hold"/>
                                        <p:tgtEl>
                                          <p:spTgt spid="4"/>
                                        </p:tgtEl>
                                        <p:attrNameLst>
                                          <p:attrName>ppt_y</p:attrName>
                                        </p:attrNameLst>
                                      </p:cBhvr>
                                      <p:tavLst>
                                        <p:tav tm="0">
                                          <p:val>
                                            <p:strVal val="#ppt_y-#ppt_h/2"/>
                                          </p:val>
                                        </p:tav>
                                        <p:tav tm="100000">
                                          <p:val>
                                            <p:strVal val="#ppt_y"/>
                                          </p:val>
                                        </p:tav>
                                      </p:tavLst>
                                    </p:anim>
                                    <p:anim calcmode="lin" valueType="num">
                                      <p:cBhvr>
                                        <p:cTn id="14" dur="2000" fill="hold"/>
                                        <p:tgtEl>
                                          <p:spTgt spid="4"/>
                                        </p:tgtEl>
                                        <p:attrNameLst>
                                          <p:attrName>ppt_w</p:attrName>
                                        </p:attrNameLst>
                                      </p:cBhvr>
                                      <p:tavLst>
                                        <p:tav tm="0">
                                          <p:val>
                                            <p:strVal val="#ppt_w"/>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childTnLst>
                          </p:cTn>
                        </p:par>
                        <p:par>
                          <p:cTn id="16" fill="hold">
                            <p:stCondLst>
                              <p:cond delay="5000"/>
                            </p:stCondLst>
                            <p:childTnLst>
                              <p:par>
                                <p:cTn id="17" presetID="17"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ppt_x</p:attrName>
                                        </p:attrNameLst>
                                      </p:cBhvr>
                                      <p:tavLst>
                                        <p:tav tm="0">
                                          <p:val>
                                            <p:strVal val="#ppt_x"/>
                                          </p:val>
                                        </p:tav>
                                        <p:tav tm="100000">
                                          <p:val>
                                            <p:strVal val="#ppt_x"/>
                                          </p:val>
                                        </p:tav>
                                      </p:tavLst>
                                    </p:anim>
                                    <p:anim calcmode="lin" valueType="num">
                                      <p:cBhvr>
                                        <p:cTn id="20" dur="2000" fill="hold"/>
                                        <p:tgtEl>
                                          <p:spTgt spid="3"/>
                                        </p:tgtEl>
                                        <p:attrNameLst>
                                          <p:attrName>ppt_y</p:attrName>
                                        </p:attrNameLst>
                                      </p:cBhvr>
                                      <p:tavLst>
                                        <p:tav tm="0">
                                          <p:val>
                                            <p:strVal val="#ppt_y-#ppt_h/2"/>
                                          </p:val>
                                        </p:tav>
                                        <p:tav tm="100000">
                                          <p:val>
                                            <p:strVal val="#ppt_y"/>
                                          </p:val>
                                        </p:tav>
                                      </p:tavLst>
                                    </p:anim>
                                    <p:anim calcmode="lin" valueType="num">
                                      <p:cBhvr>
                                        <p:cTn id="21" dur="2000" fill="hold"/>
                                        <p:tgtEl>
                                          <p:spTgt spid="3"/>
                                        </p:tgtEl>
                                        <p:attrNameLst>
                                          <p:attrName>ppt_w</p:attrName>
                                        </p:attrNameLst>
                                      </p:cBhvr>
                                      <p:tavLst>
                                        <p:tav tm="0">
                                          <p:val>
                                            <p:strVal val="#ppt_w"/>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2" presetClass="entr" presetSubtype="4"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10000"/>
                            </p:stCondLst>
                            <p:childTnLst>
                              <p:par>
                                <p:cTn id="29" presetID="2" presetClass="entr" presetSubtype="3" fill="hold" nodeType="afterEffect">
                                  <p:stCondLst>
                                    <p:cond delay="0"/>
                                  </p:stCondLst>
                                  <p:childTnLst>
                                    <p:set>
                                      <p:cBhvr>
                                        <p:cTn id="30" dur="1" fill="hold">
                                          <p:stCondLst>
                                            <p:cond delay="0"/>
                                          </p:stCondLst>
                                        </p:cTn>
                                        <p:tgtEl>
                                          <p:spTgt spid="26628"/>
                                        </p:tgtEl>
                                        <p:attrNameLst>
                                          <p:attrName>style.visibility</p:attrName>
                                        </p:attrNameLst>
                                      </p:cBhvr>
                                      <p:to>
                                        <p:strVal val="visible"/>
                                      </p:to>
                                    </p:set>
                                    <p:anim calcmode="lin" valueType="num">
                                      <p:cBhvr additive="base">
                                        <p:cTn id="31" dur="3000" fill="hold"/>
                                        <p:tgtEl>
                                          <p:spTgt spid="26628"/>
                                        </p:tgtEl>
                                        <p:attrNameLst>
                                          <p:attrName>ppt_x</p:attrName>
                                        </p:attrNameLst>
                                      </p:cBhvr>
                                      <p:tavLst>
                                        <p:tav tm="0">
                                          <p:val>
                                            <p:strVal val="1+#ppt_w/2"/>
                                          </p:val>
                                        </p:tav>
                                        <p:tav tm="100000">
                                          <p:val>
                                            <p:strVal val="#ppt_x"/>
                                          </p:val>
                                        </p:tav>
                                      </p:tavLst>
                                    </p:anim>
                                    <p:anim calcmode="lin" valueType="num">
                                      <p:cBhvr additive="base">
                                        <p:cTn id="32" dur="3000" fill="hold"/>
                                        <p:tgtEl>
                                          <p:spTgt spid="26628"/>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6632"/>
                                        </p:tgtEl>
                                        <p:attrNameLst>
                                          <p:attrName>style.visibility</p:attrName>
                                        </p:attrNameLst>
                                      </p:cBhvr>
                                      <p:to>
                                        <p:strVal val="visible"/>
                                      </p:to>
                                    </p:set>
                                    <p:anim calcmode="lin" valueType="num">
                                      <p:cBhvr additive="base">
                                        <p:cTn id="35" dur="3000" fill="hold"/>
                                        <p:tgtEl>
                                          <p:spTgt spid="26632"/>
                                        </p:tgtEl>
                                        <p:attrNameLst>
                                          <p:attrName>ppt_x</p:attrName>
                                        </p:attrNameLst>
                                      </p:cBhvr>
                                      <p:tavLst>
                                        <p:tav tm="0">
                                          <p:val>
                                            <p:strVal val="0-#ppt_w/2"/>
                                          </p:val>
                                        </p:tav>
                                        <p:tav tm="100000">
                                          <p:val>
                                            <p:strVal val="#ppt_x"/>
                                          </p:val>
                                        </p:tav>
                                      </p:tavLst>
                                    </p:anim>
                                    <p:anim calcmode="lin" valueType="num">
                                      <p:cBhvr additive="base">
                                        <p:cTn id="36" dur="3000" fill="hold"/>
                                        <p:tgtEl>
                                          <p:spTgt spid="26632"/>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26630"/>
                                        </p:tgtEl>
                                        <p:attrNameLst>
                                          <p:attrName>style.visibility</p:attrName>
                                        </p:attrNameLst>
                                      </p:cBhvr>
                                      <p:to>
                                        <p:strVal val="visible"/>
                                      </p:to>
                                    </p:set>
                                    <p:anim calcmode="lin" valueType="num">
                                      <p:cBhvr additive="base">
                                        <p:cTn id="39" dur="3000" fill="hold"/>
                                        <p:tgtEl>
                                          <p:spTgt spid="26630"/>
                                        </p:tgtEl>
                                        <p:attrNameLst>
                                          <p:attrName>ppt_x</p:attrName>
                                        </p:attrNameLst>
                                      </p:cBhvr>
                                      <p:tavLst>
                                        <p:tav tm="0">
                                          <p:val>
                                            <p:strVal val="#ppt_x"/>
                                          </p:val>
                                        </p:tav>
                                        <p:tav tm="100000">
                                          <p:val>
                                            <p:strVal val="#ppt_x"/>
                                          </p:val>
                                        </p:tav>
                                      </p:tavLst>
                                    </p:anim>
                                    <p:anim calcmode="lin" valueType="num">
                                      <p:cBhvr additive="base">
                                        <p:cTn id="40" dur="3000" fill="hold"/>
                                        <p:tgtEl>
                                          <p:spTgt spid="2663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img100.imageshack.us/img100/4282/juicio9vi4.jpg"/>
          <p:cNvPicPr>
            <a:picLocks noChangeAspect="1" noChangeArrowheads="1"/>
          </p:cNvPicPr>
          <p:nvPr/>
        </p:nvPicPr>
        <p:blipFill>
          <a:blip r:embed="rId2" cstate="print"/>
          <a:srcRect/>
          <a:stretch>
            <a:fillRect/>
          </a:stretch>
        </p:blipFill>
        <p:spPr bwMode="auto">
          <a:xfrm>
            <a:off x="2411760" y="332656"/>
            <a:ext cx="3528392" cy="2097964"/>
          </a:xfrm>
          <a:prstGeom prst="rect">
            <a:avLst/>
          </a:prstGeom>
          <a:noFill/>
        </p:spPr>
      </p:pic>
      <p:pic>
        <p:nvPicPr>
          <p:cNvPr id="27652" name="Picture 4" descr="http://4.bp.blogspot.com/-FYe6zYz2k0w/T4quG74oQvI/AAAAAAAAAqc/dTkpti9_AR8/s1600/en+un+lugar+de+la+manga+1970.jpg"/>
          <p:cNvPicPr>
            <a:picLocks noChangeAspect="1" noChangeArrowheads="1"/>
          </p:cNvPicPr>
          <p:nvPr/>
        </p:nvPicPr>
        <p:blipFill>
          <a:blip r:embed="rId3" cstate="print"/>
          <a:srcRect/>
          <a:stretch>
            <a:fillRect/>
          </a:stretch>
        </p:blipFill>
        <p:spPr bwMode="auto">
          <a:xfrm>
            <a:off x="6228184" y="260648"/>
            <a:ext cx="2748305" cy="1656184"/>
          </a:xfrm>
          <a:prstGeom prst="rect">
            <a:avLst/>
          </a:prstGeom>
          <a:noFill/>
        </p:spPr>
      </p:pic>
      <p:pic>
        <p:nvPicPr>
          <p:cNvPr id="27654" name="Picture 6" descr="http://www.manoloescobar.net/entrevistas/EscobarConchaVelasco%5B1%5D.jpg"/>
          <p:cNvPicPr>
            <a:picLocks noChangeAspect="1" noChangeArrowheads="1"/>
          </p:cNvPicPr>
          <p:nvPr/>
        </p:nvPicPr>
        <p:blipFill>
          <a:blip r:embed="rId4" cstate="print"/>
          <a:srcRect/>
          <a:stretch>
            <a:fillRect/>
          </a:stretch>
        </p:blipFill>
        <p:spPr bwMode="auto">
          <a:xfrm>
            <a:off x="6660232" y="5229200"/>
            <a:ext cx="2114550" cy="1409700"/>
          </a:xfrm>
          <a:prstGeom prst="rect">
            <a:avLst/>
          </a:prstGeom>
          <a:noFill/>
        </p:spPr>
      </p:pic>
      <p:pic>
        <p:nvPicPr>
          <p:cNvPr id="27656" name="Picture 8" descr="http://pictures2.todocoleccion.net/tc/2009/11/24/16064772.jpg"/>
          <p:cNvPicPr>
            <a:picLocks noChangeAspect="1" noChangeArrowheads="1"/>
          </p:cNvPicPr>
          <p:nvPr/>
        </p:nvPicPr>
        <p:blipFill>
          <a:blip r:embed="rId5" cstate="print"/>
          <a:srcRect/>
          <a:stretch>
            <a:fillRect/>
          </a:stretch>
        </p:blipFill>
        <p:spPr bwMode="auto">
          <a:xfrm>
            <a:off x="179512" y="188640"/>
            <a:ext cx="1800200" cy="2368684"/>
          </a:xfrm>
          <a:prstGeom prst="rect">
            <a:avLst/>
          </a:prstGeom>
          <a:noFill/>
        </p:spPr>
      </p:pic>
      <p:pic>
        <p:nvPicPr>
          <p:cNvPr id="27658" name="Picture 10" descr="http://www.antena3.com/clipping/2009/07/10/00012/7.jpg"/>
          <p:cNvPicPr>
            <a:picLocks noChangeAspect="1" noChangeArrowheads="1"/>
          </p:cNvPicPr>
          <p:nvPr/>
        </p:nvPicPr>
        <p:blipFill>
          <a:blip r:embed="rId6" cstate="print"/>
          <a:srcRect/>
          <a:stretch>
            <a:fillRect/>
          </a:stretch>
        </p:blipFill>
        <p:spPr bwMode="auto">
          <a:xfrm>
            <a:off x="6012160" y="3861048"/>
            <a:ext cx="2016224" cy="1242880"/>
          </a:xfrm>
          <a:prstGeom prst="rect">
            <a:avLst/>
          </a:prstGeom>
          <a:noFill/>
        </p:spPr>
      </p:pic>
      <p:pic>
        <p:nvPicPr>
          <p:cNvPr id="27660" name="Picture 12" descr="http://www.alohacriticon.com/images/elcriticonfotos/conchavelascoescobar.jpg"/>
          <p:cNvPicPr>
            <a:picLocks noChangeAspect="1" noChangeArrowheads="1"/>
          </p:cNvPicPr>
          <p:nvPr/>
        </p:nvPicPr>
        <p:blipFill>
          <a:blip r:embed="rId7" cstate="print"/>
          <a:srcRect/>
          <a:stretch>
            <a:fillRect/>
          </a:stretch>
        </p:blipFill>
        <p:spPr bwMode="auto">
          <a:xfrm>
            <a:off x="6660232" y="2132856"/>
            <a:ext cx="2085975" cy="1628776"/>
          </a:xfrm>
          <a:prstGeom prst="rect">
            <a:avLst/>
          </a:prstGeom>
          <a:noFill/>
        </p:spPr>
      </p:pic>
      <p:pic>
        <p:nvPicPr>
          <p:cNvPr id="27662" name="Picture 14" descr="http://www4.pictures.zimbio.com/gi/Concha+Velasco+Manolo+Escobar+Celebrities+TuDEnDKmuHwx.jpg"/>
          <p:cNvPicPr>
            <a:picLocks noChangeAspect="1" noChangeArrowheads="1"/>
          </p:cNvPicPr>
          <p:nvPr/>
        </p:nvPicPr>
        <p:blipFill>
          <a:blip r:embed="rId8" cstate="print"/>
          <a:srcRect/>
          <a:stretch>
            <a:fillRect/>
          </a:stretch>
        </p:blipFill>
        <p:spPr bwMode="auto">
          <a:xfrm>
            <a:off x="467544" y="4581128"/>
            <a:ext cx="1368152" cy="2090232"/>
          </a:xfrm>
          <a:prstGeom prst="rect">
            <a:avLst/>
          </a:prstGeom>
          <a:noFill/>
        </p:spPr>
      </p:pic>
      <p:pic>
        <p:nvPicPr>
          <p:cNvPr id="27664" name="Picture 16" descr="http://i1.ytimg.com/vi/dxJdf38ln70/hqdefault.jpg"/>
          <p:cNvPicPr>
            <a:picLocks noChangeAspect="1" noChangeArrowheads="1"/>
          </p:cNvPicPr>
          <p:nvPr/>
        </p:nvPicPr>
        <p:blipFill>
          <a:blip r:embed="rId9" cstate="print"/>
          <a:srcRect/>
          <a:stretch>
            <a:fillRect/>
          </a:stretch>
        </p:blipFill>
        <p:spPr bwMode="auto">
          <a:xfrm>
            <a:off x="2195736" y="4869160"/>
            <a:ext cx="2016224" cy="1512168"/>
          </a:xfrm>
          <a:prstGeom prst="rect">
            <a:avLst/>
          </a:prstGeom>
          <a:noFill/>
        </p:spPr>
      </p:pic>
      <p:pic>
        <p:nvPicPr>
          <p:cNvPr id="27666" name="Picture 18" descr="http://i1.ytimg.com/vi/SjsH6WWlJGQ/hqdefault.jpg"/>
          <p:cNvPicPr>
            <a:picLocks noChangeAspect="1" noChangeArrowheads="1"/>
          </p:cNvPicPr>
          <p:nvPr/>
        </p:nvPicPr>
        <p:blipFill>
          <a:blip r:embed="rId10" cstate="print"/>
          <a:srcRect/>
          <a:stretch>
            <a:fillRect/>
          </a:stretch>
        </p:blipFill>
        <p:spPr bwMode="auto">
          <a:xfrm>
            <a:off x="251520" y="2636912"/>
            <a:ext cx="2496277" cy="1872208"/>
          </a:xfrm>
          <a:prstGeom prst="rect">
            <a:avLst/>
          </a:prstGeom>
          <a:noFill/>
        </p:spPr>
      </p:pic>
      <p:pic>
        <p:nvPicPr>
          <p:cNvPr id="27668" name="Picture 20" descr="http://www.canarias7.es/multimedia/i/galerias/5266/gal5266-17.jpg"/>
          <p:cNvPicPr>
            <a:picLocks noChangeAspect="1" noChangeArrowheads="1"/>
          </p:cNvPicPr>
          <p:nvPr/>
        </p:nvPicPr>
        <p:blipFill>
          <a:blip r:embed="rId11" cstate="print"/>
          <a:srcRect/>
          <a:stretch>
            <a:fillRect/>
          </a:stretch>
        </p:blipFill>
        <p:spPr bwMode="auto">
          <a:xfrm>
            <a:off x="4427984" y="4437112"/>
            <a:ext cx="1339229" cy="2088232"/>
          </a:xfrm>
          <a:prstGeom prst="rect">
            <a:avLst/>
          </a:prstGeom>
          <a:noFill/>
        </p:spPr>
      </p:pic>
      <p:sp>
        <p:nvSpPr>
          <p:cNvPr id="12" name="11 CuadroTexto"/>
          <p:cNvSpPr txBox="1"/>
          <p:nvPr/>
        </p:nvSpPr>
        <p:spPr>
          <a:xfrm>
            <a:off x="3059832" y="2708920"/>
            <a:ext cx="2765501" cy="1200329"/>
          </a:xfrm>
          <a:prstGeom prst="rect">
            <a:avLst/>
          </a:prstGeom>
          <a:noFill/>
        </p:spPr>
        <p:txBody>
          <a:bodyPr wrap="none" rtlCol="0">
            <a:spAutoFit/>
          </a:bodyPr>
          <a:lstStyle/>
          <a:p>
            <a:r>
              <a:rPr lang="es-ES" dirty="0" smtClean="0"/>
              <a:t>Con </a:t>
            </a:r>
            <a:r>
              <a:rPr lang="es-ES" dirty="0" smtClean="0">
                <a:latin typeface="Georgia" pitchFamily="18" charset="0"/>
              </a:rPr>
              <a:t>Concha Velasco</a:t>
            </a:r>
          </a:p>
          <a:p>
            <a:r>
              <a:rPr lang="es-ES" dirty="0">
                <a:latin typeface="Georgia" pitchFamily="18" charset="0"/>
              </a:rPr>
              <a:t> </a:t>
            </a:r>
            <a:r>
              <a:rPr lang="es-ES" dirty="0" smtClean="0">
                <a:latin typeface="Georgia" pitchFamily="18" charset="0"/>
              </a:rPr>
              <a:t>le unía una gran amistad</a:t>
            </a:r>
          </a:p>
          <a:p>
            <a:r>
              <a:rPr lang="es-ES" dirty="0">
                <a:latin typeface="Georgia" pitchFamily="18" charset="0"/>
              </a:rPr>
              <a:t> </a:t>
            </a:r>
            <a:r>
              <a:rPr lang="es-ES" dirty="0" smtClean="0">
                <a:latin typeface="Georgia" pitchFamily="18" charset="0"/>
              </a:rPr>
              <a:t>con la que también </a:t>
            </a:r>
          </a:p>
          <a:p>
            <a:r>
              <a:rPr lang="es-ES" dirty="0">
                <a:latin typeface="Georgia" pitchFamily="18" charset="0"/>
              </a:rPr>
              <a:t>h</a:t>
            </a:r>
            <a:r>
              <a:rPr lang="es-ES" dirty="0" smtClean="0">
                <a:latin typeface="Georgia" pitchFamily="18" charset="0"/>
              </a:rPr>
              <a:t>izo muchas películas</a:t>
            </a:r>
            <a:endParaRPr lang="es-ES" dirty="0"/>
          </a:p>
        </p:txBody>
      </p:sp>
    </p:spTree>
  </p:cSld>
  <p:clrMapOvr>
    <a:masterClrMapping/>
  </p:clrMapOvr>
  <p:transition spd="slow"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fltVal val="0"/>
                                          </p:val>
                                        </p:tav>
                                        <p:tav tm="100000">
                                          <p:val>
                                            <p:strVal val="#ppt_w"/>
                                          </p:val>
                                        </p:tav>
                                      </p:tavLst>
                                    </p:anim>
                                    <p:anim calcmode="lin" valueType="num">
                                      <p:cBhvr>
                                        <p:cTn id="8" dur="3000" fill="hold"/>
                                        <p:tgtEl>
                                          <p:spTgt spid="12"/>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6" presetClass="entr" presetSubtype="16" fill="hold" nodeType="afterEffect">
                                  <p:stCondLst>
                                    <p:cond delay="0"/>
                                  </p:stCondLst>
                                  <p:childTnLst>
                                    <p:set>
                                      <p:cBhvr>
                                        <p:cTn id="11" dur="1" fill="hold">
                                          <p:stCondLst>
                                            <p:cond delay="0"/>
                                          </p:stCondLst>
                                        </p:cTn>
                                        <p:tgtEl>
                                          <p:spTgt spid="27656"/>
                                        </p:tgtEl>
                                        <p:attrNameLst>
                                          <p:attrName>style.visibility</p:attrName>
                                        </p:attrNameLst>
                                      </p:cBhvr>
                                      <p:to>
                                        <p:strVal val="visible"/>
                                      </p:to>
                                    </p:set>
                                    <p:animEffect transition="in" filter="circle(in)">
                                      <p:cBhvr>
                                        <p:cTn id="12" dur="3000"/>
                                        <p:tgtEl>
                                          <p:spTgt spid="27656"/>
                                        </p:tgtEl>
                                      </p:cBhvr>
                                    </p:animEffect>
                                  </p:childTnLst>
                                </p:cTn>
                              </p:par>
                            </p:childTnLst>
                          </p:cTn>
                        </p:par>
                        <p:par>
                          <p:cTn id="13" fill="hold">
                            <p:stCondLst>
                              <p:cond delay="6000"/>
                            </p:stCondLst>
                            <p:childTnLst>
                              <p:par>
                                <p:cTn id="14" presetID="5" presetClass="entr" presetSubtype="10" fill="hold" nodeType="afterEffect">
                                  <p:stCondLst>
                                    <p:cond delay="0"/>
                                  </p:stCondLst>
                                  <p:childTnLst>
                                    <p:set>
                                      <p:cBhvr>
                                        <p:cTn id="15" dur="1" fill="hold">
                                          <p:stCondLst>
                                            <p:cond delay="0"/>
                                          </p:stCondLst>
                                        </p:cTn>
                                        <p:tgtEl>
                                          <p:spTgt spid="27650"/>
                                        </p:tgtEl>
                                        <p:attrNameLst>
                                          <p:attrName>style.visibility</p:attrName>
                                        </p:attrNameLst>
                                      </p:cBhvr>
                                      <p:to>
                                        <p:strVal val="visible"/>
                                      </p:to>
                                    </p:set>
                                    <p:animEffect transition="in" filter="checkerboard(across)">
                                      <p:cBhvr>
                                        <p:cTn id="16" dur="3000"/>
                                        <p:tgtEl>
                                          <p:spTgt spid="27650"/>
                                        </p:tgtEl>
                                      </p:cBhvr>
                                    </p:animEffect>
                                  </p:childTnLst>
                                </p:cTn>
                              </p:par>
                            </p:childTnLst>
                          </p:cTn>
                        </p:par>
                        <p:par>
                          <p:cTn id="17" fill="hold">
                            <p:stCondLst>
                              <p:cond delay="9000"/>
                            </p:stCondLst>
                            <p:childTnLst>
                              <p:par>
                                <p:cTn id="18" presetID="10" presetClass="entr" presetSubtype="0" fill="hold" nodeType="afterEffect">
                                  <p:stCondLst>
                                    <p:cond delay="0"/>
                                  </p:stCondLst>
                                  <p:childTnLst>
                                    <p:set>
                                      <p:cBhvr>
                                        <p:cTn id="19" dur="1" fill="hold">
                                          <p:stCondLst>
                                            <p:cond delay="0"/>
                                          </p:stCondLst>
                                        </p:cTn>
                                        <p:tgtEl>
                                          <p:spTgt spid="27652"/>
                                        </p:tgtEl>
                                        <p:attrNameLst>
                                          <p:attrName>style.visibility</p:attrName>
                                        </p:attrNameLst>
                                      </p:cBhvr>
                                      <p:to>
                                        <p:strVal val="visible"/>
                                      </p:to>
                                    </p:set>
                                    <p:animEffect transition="in" filter="fade">
                                      <p:cBhvr>
                                        <p:cTn id="20" dur="3000"/>
                                        <p:tgtEl>
                                          <p:spTgt spid="27652"/>
                                        </p:tgtEl>
                                      </p:cBhvr>
                                    </p:animEffect>
                                  </p:childTnLst>
                                </p:cTn>
                              </p:par>
                            </p:childTnLst>
                          </p:cTn>
                        </p:par>
                        <p:par>
                          <p:cTn id="21" fill="hold">
                            <p:stCondLst>
                              <p:cond delay="12000"/>
                            </p:stCondLst>
                            <p:childTnLst>
                              <p:par>
                                <p:cTn id="22" presetID="13" presetClass="entr" presetSubtype="32" fill="hold" nodeType="afterEffect">
                                  <p:stCondLst>
                                    <p:cond delay="0"/>
                                  </p:stCondLst>
                                  <p:childTnLst>
                                    <p:set>
                                      <p:cBhvr>
                                        <p:cTn id="23" dur="1" fill="hold">
                                          <p:stCondLst>
                                            <p:cond delay="0"/>
                                          </p:stCondLst>
                                        </p:cTn>
                                        <p:tgtEl>
                                          <p:spTgt spid="27666"/>
                                        </p:tgtEl>
                                        <p:attrNameLst>
                                          <p:attrName>style.visibility</p:attrName>
                                        </p:attrNameLst>
                                      </p:cBhvr>
                                      <p:to>
                                        <p:strVal val="visible"/>
                                      </p:to>
                                    </p:set>
                                    <p:animEffect transition="in" filter="plus(out)">
                                      <p:cBhvr>
                                        <p:cTn id="24" dur="3000"/>
                                        <p:tgtEl>
                                          <p:spTgt spid="27666"/>
                                        </p:tgtEl>
                                      </p:cBhvr>
                                    </p:animEffect>
                                  </p:childTnLst>
                                </p:cTn>
                              </p:par>
                            </p:childTnLst>
                          </p:cTn>
                        </p:par>
                        <p:par>
                          <p:cTn id="25" fill="hold">
                            <p:stCondLst>
                              <p:cond delay="15000"/>
                            </p:stCondLst>
                            <p:childTnLst>
                              <p:par>
                                <p:cTn id="26" presetID="23" presetClass="entr" presetSubtype="16" fill="hold" nodeType="afterEffect">
                                  <p:stCondLst>
                                    <p:cond delay="0"/>
                                  </p:stCondLst>
                                  <p:childTnLst>
                                    <p:set>
                                      <p:cBhvr>
                                        <p:cTn id="27" dur="1" fill="hold">
                                          <p:stCondLst>
                                            <p:cond delay="0"/>
                                          </p:stCondLst>
                                        </p:cTn>
                                        <p:tgtEl>
                                          <p:spTgt spid="27660"/>
                                        </p:tgtEl>
                                        <p:attrNameLst>
                                          <p:attrName>style.visibility</p:attrName>
                                        </p:attrNameLst>
                                      </p:cBhvr>
                                      <p:to>
                                        <p:strVal val="visible"/>
                                      </p:to>
                                    </p:set>
                                    <p:anim calcmode="lin" valueType="num">
                                      <p:cBhvr>
                                        <p:cTn id="28" dur="3000" fill="hold"/>
                                        <p:tgtEl>
                                          <p:spTgt spid="27660"/>
                                        </p:tgtEl>
                                        <p:attrNameLst>
                                          <p:attrName>ppt_w</p:attrName>
                                        </p:attrNameLst>
                                      </p:cBhvr>
                                      <p:tavLst>
                                        <p:tav tm="0">
                                          <p:val>
                                            <p:fltVal val="0"/>
                                          </p:val>
                                        </p:tav>
                                        <p:tav tm="100000">
                                          <p:val>
                                            <p:strVal val="#ppt_w"/>
                                          </p:val>
                                        </p:tav>
                                      </p:tavLst>
                                    </p:anim>
                                    <p:anim calcmode="lin" valueType="num">
                                      <p:cBhvr>
                                        <p:cTn id="29" dur="3000" fill="hold"/>
                                        <p:tgtEl>
                                          <p:spTgt spid="27660"/>
                                        </p:tgtEl>
                                        <p:attrNameLst>
                                          <p:attrName>ppt_h</p:attrName>
                                        </p:attrNameLst>
                                      </p:cBhvr>
                                      <p:tavLst>
                                        <p:tav tm="0">
                                          <p:val>
                                            <p:fltVal val="0"/>
                                          </p:val>
                                        </p:tav>
                                        <p:tav tm="100000">
                                          <p:val>
                                            <p:strVal val="#ppt_h"/>
                                          </p:val>
                                        </p:tav>
                                      </p:tavLst>
                                    </p:anim>
                                  </p:childTnLst>
                                </p:cTn>
                              </p:par>
                            </p:childTnLst>
                          </p:cTn>
                        </p:par>
                        <p:par>
                          <p:cTn id="30" fill="hold">
                            <p:stCondLst>
                              <p:cond delay="18000"/>
                            </p:stCondLst>
                            <p:childTnLst>
                              <p:par>
                                <p:cTn id="31" presetID="20" presetClass="entr" presetSubtype="0" fill="hold" nodeType="afterEffect">
                                  <p:stCondLst>
                                    <p:cond delay="0"/>
                                  </p:stCondLst>
                                  <p:childTnLst>
                                    <p:set>
                                      <p:cBhvr>
                                        <p:cTn id="32" dur="1" fill="hold">
                                          <p:stCondLst>
                                            <p:cond delay="0"/>
                                          </p:stCondLst>
                                        </p:cTn>
                                        <p:tgtEl>
                                          <p:spTgt spid="27658"/>
                                        </p:tgtEl>
                                        <p:attrNameLst>
                                          <p:attrName>style.visibility</p:attrName>
                                        </p:attrNameLst>
                                      </p:cBhvr>
                                      <p:to>
                                        <p:strVal val="visible"/>
                                      </p:to>
                                    </p:set>
                                    <p:animEffect transition="in" filter="wedge">
                                      <p:cBhvr>
                                        <p:cTn id="33" dur="3000"/>
                                        <p:tgtEl>
                                          <p:spTgt spid="27658"/>
                                        </p:tgtEl>
                                      </p:cBhvr>
                                    </p:animEffect>
                                  </p:childTnLst>
                                </p:cTn>
                              </p:par>
                            </p:childTnLst>
                          </p:cTn>
                        </p:par>
                        <p:par>
                          <p:cTn id="34" fill="hold">
                            <p:stCondLst>
                              <p:cond delay="21000"/>
                            </p:stCondLst>
                            <p:childTnLst>
                              <p:par>
                                <p:cTn id="35" presetID="17" presetClass="entr" presetSubtype="10" fill="hold" nodeType="afterEffect">
                                  <p:stCondLst>
                                    <p:cond delay="0"/>
                                  </p:stCondLst>
                                  <p:childTnLst>
                                    <p:set>
                                      <p:cBhvr>
                                        <p:cTn id="36" dur="1" fill="hold">
                                          <p:stCondLst>
                                            <p:cond delay="0"/>
                                          </p:stCondLst>
                                        </p:cTn>
                                        <p:tgtEl>
                                          <p:spTgt spid="27662"/>
                                        </p:tgtEl>
                                        <p:attrNameLst>
                                          <p:attrName>style.visibility</p:attrName>
                                        </p:attrNameLst>
                                      </p:cBhvr>
                                      <p:to>
                                        <p:strVal val="visible"/>
                                      </p:to>
                                    </p:set>
                                    <p:anim calcmode="lin" valueType="num">
                                      <p:cBhvr>
                                        <p:cTn id="37" dur="3000" fill="hold"/>
                                        <p:tgtEl>
                                          <p:spTgt spid="27662"/>
                                        </p:tgtEl>
                                        <p:attrNameLst>
                                          <p:attrName>ppt_w</p:attrName>
                                        </p:attrNameLst>
                                      </p:cBhvr>
                                      <p:tavLst>
                                        <p:tav tm="0">
                                          <p:val>
                                            <p:fltVal val="0"/>
                                          </p:val>
                                        </p:tav>
                                        <p:tav tm="100000">
                                          <p:val>
                                            <p:strVal val="#ppt_w"/>
                                          </p:val>
                                        </p:tav>
                                      </p:tavLst>
                                    </p:anim>
                                    <p:anim calcmode="lin" valueType="num">
                                      <p:cBhvr>
                                        <p:cTn id="38" dur="3000" fill="hold"/>
                                        <p:tgtEl>
                                          <p:spTgt spid="27662"/>
                                        </p:tgtEl>
                                        <p:attrNameLst>
                                          <p:attrName>ppt_h</p:attrName>
                                        </p:attrNameLst>
                                      </p:cBhvr>
                                      <p:tavLst>
                                        <p:tav tm="0">
                                          <p:val>
                                            <p:strVal val="#ppt_h"/>
                                          </p:val>
                                        </p:tav>
                                        <p:tav tm="100000">
                                          <p:val>
                                            <p:strVal val="#ppt_h"/>
                                          </p:val>
                                        </p:tav>
                                      </p:tavLst>
                                    </p:anim>
                                  </p:childTnLst>
                                </p:cTn>
                              </p:par>
                            </p:childTnLst>
                          </p:cTn>
                        </p:par>
                        <p:par>
                          <p:cTn id="39" fill="hold">
                            <p:stCondLst>
                              <p:cond delay="24000"/>
                            </p:stCondLst>
                            <p:childTnLst>
                              <p:par>
                                <p:cTn id="40" presetID="3" presetClass="entr" presetSubtype="10" fill="hold" nodeType="afterEffect">
                                  <p:stCondLst>
                                    <p:cond delay="0"/>
                                  </p:stCondLst>
                                  <p:childTnLst>
                                    <p:set>
                                      <p:cBhvr>
                                        <p:cTn id="41" dur="1" fill="hold">
                                          <p:stCondLst>
                                            <p:cond delay="0"/>
                                          </p:stCondLst>
                                        </p:cTn>
                                        <p:tgtEl>
                                          <p:spTgt spid="27664"/>
                                        </p:tgtEl>
                                        <p:attrNameLst>
                                          <p:attrName>style.visibility</p:attrName>
                                        </p:attrNameLst>
                                      </p:cBhvr>
                                      <p:to>
                                        <p:strVal val="visible"/>
                                      </p:to>
                                    </p:set>
                                    <p:animEffect transition="in" filter="blinds(horizontal)">
                                      <p:cBhvr>
                                        <p:cTn id="42" dur="3000"/>
                                        <p:tgtEl>
                                          <p:spTgt spid="27664"/>
                                        </p:tgtEl>
                                      </p:cBhvr>
                                    </p:animEffect>
                                  </p:childTnLst>
                                </p:cTn>
                              </p:par>
                            </p:childTnLst>
                          </p:cTn>
                        </p:par>
                        <p:par>
                          <p:cTn id="43" fill="hold">
                            <p:stCondLst>
                              <p:cond delay="27000"/>
                            </p:stCondLst>
                            <p:childTnLst>
                              <p:par>
                                <p:cTn id="44" presetID="8" presetClass="entr" presetSubtype="32" fill="hold" nodeType="afterEffect">
                                  <p:stCondLst>
                                    <p:cond delay="0"/>
                                  </p:stCondLst>
                                  <p:childTnLst>
                                    <p:set>
                                      <p:cBhvr>
                                        <p:cTn id="45" dur="1" fill="hold">
                                          <p:stCondLst>
                                            <p:cond delay="0"/>
                                          </p:stCondLst>
                                        </p:cTn>
                                        <p:tgtEl>
                                          <p:spTgt spid="27668"/>
                                        </p:tgtEl>
                                        <p:attrNameLst>
                                          <p:attrName>style.visibility</p:attrName>
                                        </p:attrNameLst>
                                      </p:cBhvr>
                                      <p:to>
                                        <p:strVal val="visible"/>
                                      </p:to>
                                    </p:set>
                                    <p:animEffect transition="in" filter="diamond(out)">
                                      <p:cBhvr>
                                        <p:cTn id="46" dur="3000"/>
                                        <p:tgtEl>
                                          <p:spTgt spid="27668"/>
                                        </p:tgtEl>
                                      </p:cBhvr>
                                    </p:animEffect>
                                  </p:childTnLst>
                                </p:cTn>
                              </p:par>
                            </p:childTnLst>
                          </p:cTn>
                        </p:par>
                        <p:par>
                          <p:cTn id="47" fill="hold">
                            <p:stCondLst>
                              <p:cond delay="30000"/>
                            </p:stCondLst>
                            <p:childTnLst>
                              <p:par>
                                <p:cTn id="48" presetID="18" presetClass="entr" presetSubtype="12" fill="hold" nodeType="afterEffect">
                                  <p:stCondLst>
                                    <p:cond delay="0"/>
                                  </p:stCondLst>
                                  <p:childTnLst>
                                    <p:set>
                                      <p:cBhvr>
                                        <p:cTn id="49" dur="1" fill="hold">
                                          <p:stCondLst>
                                            <p:cond delay="0"/>
                                          </p:stCondLst>
                                        </p:cTn>
                                        <p:tgtEl>
                                          <p:spTgt spid="27654"/>
                                        </p:tgtEl>
                                        <p:attrNameLst>
                                          <p:attrName>style.visibility</p:attrName>
                                        </p:attrNameLst>
                                      </p:cBhvr>
                                      <p:to>
                                        <p:strVal val="visible"/>
                                      </p:to>
                                    </p:set>
                                    <p:animEffect transition="in" filter="strips(downLeft)">
                                      <p:cBhvr>
                                        <p:cTn id="50" dur="30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data.over-blog.com/1/50/59/42/cheb-Khaled---document/Manolo-Escobar-mi-carro-foto-montage-de-Gerardo.jpg"/>
          <p:cNvPicPr>
            <a:picLocks noChangeAspect="1" noChangeArrowheads="1"/>
          </p:cNvPicPr>
          <p:nvPr/>
        </p:nvPicPr>
        <p:blipFill>
          <a:blip r:embed="rId2" cstate="print">
            <a:duotone>
              <a:prstClr val="black"/>
              <a:schemeClr val="tx2">
                <a:tint val="45000"/>
                <a:satMod val="400000"/>
              </a:schemeClr>
            </a:duotone>
          </a:blip>
          <a:srcRect/>
          <a:stretch>
            <a:fillRect/>
          </a:stretch>
        </p:blipFill>
        <p:spPr bwMode="auto">
          <a:xfrm>
            <a:off x="0" y="0"/>
            <a:ext cx="9144000" cy="6858000"/>
          </a:xfrm>
          <a:prstGeom prst="rect">
            <a:avLst/>
          </a:prstGeom>
          <a:noFill/>
        </p:spPr>
      </p:pic>
      <p:pic>
        <p:nvPicPr>
          <p:cNvPr id="3" name="Picture 2" descr="http://idata.over-blog.com/1/50/59/42/cheb-Khaled---document/Manolo-Escobar-mi-carro-foto-montage-de-Gerard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heel(8)">
                                      <p:cBhvr>
                                        <p:cTn id="7" dur="3000"/>
                                        <p:tgtEl>
                                          <p:spTgt spid="20482"/>
                                        </p:tgtEl>
                                      </p:cBhvr>
                                    </p:animEffect>
                                  </p:childTnLst>
                                </p:cTn>
                              </p:par>
                              <p:par>
                                <p:cTn id="8" presetID="15" presetClass="entr" presetSubtype="0"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3000" fill="hold"/>
                                        <p:tgtEl>
                                          <p:spTgt spid="20482"/>
                                        </p:tgtEl>
                                        <p:attrNameLst>
                                          <p:attrName>ppt_w</p:attrName>
                                        </p:attrNameLst>
                                      </p:cBhvr>
                                      <p:tavLst>
                                        <p:tav tm="0">
                                          <p:val>
                                            <p:fltVal val="0"/>
                                          </p:val>
                                        </p:tav>
                                        <p:tav tm="100000">
                                          <p:val>
                                            <p:strVal val="#ppt_w"/>
                                          </p:val>
                                        </p:tav>
                                      </p:tavLst>
                                    </p:anim>
                                    <p:anim calcmode="lin" valueType="num">
                                      <p:cBhvr>
                                        <p:cTn id="11" dur="3000" fill="hold"/>
                                        <p:tgtEl>
                                          <p:spTgt spid="20482"/>
                                        </p:tgtEl>
                                        <p:attrNameLst>
                                          <p:attrName>ppt_h</p:attrName>
                                        </p:attrNameLst>
                                      </p:cBhvr>
                                      <p:tavLst>
                                        <p:tav tm="0">
                                          <p:val>
                                            <p:fltVal val="0"/>
                                          </p:val>
                                        </p:tav>
                                        <p:tav tm="100000">
                                          <p:val>
                                            <p:strVal val="#ppt_h"/>
                                          </p:val>
                                        </p:tav>
                                      </p:tavLst>
                                    </p:anim>
                                    <p:anim calcmode="lin" valueType="num">
                                      <p:cBhvr>
                                        <p:cTn id="12" dur="3000" fill="hold"/>
                                        <p:tgtEl>
                                          <p:spTgt spid="20482"/>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20482"/>
                                        </p:tgtEl>
                                        <p:attrNameLst>
                                          <p:attrName>ppt_y</p:attrName>
                                        </p:attrNameLst>
                                      </p:cBhvr>
                                      <p:tavLst>
                                        <p:tav tm="0" fmla="#ppt_y+(sin(-2*pi*(1-$))*-#ppt_x+cos(-2*pi*(1-$))*(1-#ppt_y))*(1-$)">
                                          <p:val>
                                            <p:fltVal val="0"/>
                                          </p:val>
                                        </p:tav>
                                        <p:tav tm="100000">
                                          <p:val>
                                            <p:fltVal val="1"/>
                                          </p:val>
                                        </p:tav>
                                      </p:tavLst>
                                    </p:anim>
                                  </p:childTnLst>
                                </p:cTn>
                              </p:par>
                            </p:childTnLst>
                          </p:cTn>
                        </p:par>
                        <p:par>
                          <p:cTn id="14" fill="hold">
                            <p:stCondLst>
                              <p:cond delay="3000"/>
                            </p:stCondLst>
                            <p:childTnLst>
                              <p:par>
                                <p:cTn id="15" presetID="10"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1475656" y="3140968"/>
          <a:ext cx="6096000" cy="501928"/>
        </p:xfrm>
        <a:graphic>
          <a:graphicData uri="http://schemas.openxmlformats.org/drawingml/2006/table">
            <a:tbl>
              <a:tblPr/>
              <a:tblGrid>
                <a:gridCol w="6096000"/>
              </a:tblGrid>
              <a:tr h="501928">
                <a:tc>
                  <a:txBody>
                    <a:bodyPr/>
                    <a:lstStyle/>
                    <a:p>
                      <a:pPr algn="ctr"/>
                      <a:endParaRPr lang="es-ES" sz="1500" dirty="0"/>
                    </a:p>
                  </a:txBody>
                  <a:tcPr marL="0" marR="0" marT="0" marB="0">
                    <a:lnL>
                      <a:noFill/>
                    </a:lnL>
                    <a:lnR>
                      <a:noFill/>
                    </a:lnR>
                    <a:lnT>
                      <a:noFill/>
                    </a:lnT>
                    <a:lnB>
                      <a:noFill/>
                    </a:lnB>
                  </a:tcPr>
                </a:tc>
              </a:tr>
            </a:tbl>
          </a:graphicData>
        </a:graphic>
      </p:graphicFrame>
      <p:pic>
        <p:nvPicPr>
          <p:cNvPr id="23553" name="Picture 1" descr="http://www.manoloescobar.net/filmografia/guerricartel.jpg"/>
          <p:cNvPicPr>
            <a:picLocks noChangeAspect="1" noChangeArrowheads="1"/>
          </p:cNvPicPr>
          <p:nvPr/>
        </p:nvPicPr>
        <p:blipFill>
          <a:blip r:embed="rId2" cstate="print"/>
          <a:srcRect/>
          <a:stretch>
            <a:fillRect/>
          </a:stretch>
        </p:blipFill>
        <p:spPr bwMode="auto">
          <a:xfrm>
            <a:off x="395536" y="260648"/>
            <a:ext cx="1428750" cy="2190750"/>
          </a:xfrm>
          <a:prstGeom prst="rect">
            <a:avLst/>
          </a:prstGeom>
          <a:noFill/>
        </p:spPr>
      </p:pic>
      <p:pic>
        <p:nvPicPr>
          <p:cNvPr id="23555" name="Picture 3" descr="http://www.manoloescobar.net/filmografia/besopuer.JPG"/>
          <p:cNvPicPr>
            <a:picLocks noChangeAspect="1" noChangeArrowheads="1"/>
          </p:cNvPicPr>
          <p:nvPr/>
        </p:nvPicPr>
        <p:blipFill>
          <a:blip r:embed="rId3" cstate="print"/>
          <a:srcRect/>
          <a:stretch>
            <a:fillRect/>
          </a:stretch>
        </p:blipFill>
        <p:spPr bwMode="auto">
          <a:xfrm rot="1792049">
            <a:off x="5486347" y="2425884"/>
            <a:ext cx="1428750" cy="2028825"/>
          </a:xfrm>
          <a:prstGeom prst="rect">
            <a:avLst/>
          </a:prstGeom>
          <a:noFill/>
        </p:spPr>
      </p:pic>
      <p:pic>
        <p:nvPicPr>
          <p:cNvPr id="23556" name="Picture 4" descr="http://www.manoloescobar.net/filmografia/padremanolo.jpg"/>
          <p:cNvPicPr>
            <a:picLocks noChangeAspect="1" noChangeArrowheads="1"/>
          </p:cNvPicPr>
          <p:nvPr/>
        </p:nvPicPr>
        <p:blipFill>
          <a:blip r:embed="rId4" cstate="print"/>
          <a:srcRect/>
          <a:stretch>
            <a:fillRect/>
          </a:stretch>
        </p:blipFill>
        <p:spPr bwMode="auto">
          <a:xfrm rot="715063">
            <a:off x="4050922" y="125145"/>
            <a:ext cx="1428750" cy="2076450"/>
          </a:xfrm>
          <a:prstGeom prst="rect">
            <a:avLst/>
          </a:prstGeom>
          <a:noFill/>
        </p:spPr>
      </p:pic>
      <p:pic>
        <p:nvPicPr>
          <p:cNvPr id="23563" name="Picture 11" descr="http://www.manoloescobar.net/filmografia/cartelperder.jpg"/>
          <p:cNvPicPr>
            <a:picLocks noChangeAspect="1" noChangeArrowheads="1"/>
          </p:cNvPicPr>
          <p:nvPr/>
        </p:nvPicPr>
        <p:blipFill>
          <a:blip r:embed="rId5" cstate="print"/>
          <a:srcRect/>
          <a:stretch>
            <a:fillRect/>
          </a:stretch>
        </p:blipFill>
        <p:spPr bwMode="auto">
          <a:xfrm>
            <a:off x="467544" y="4581128"/>
            <a:ext cx="1428750" cy="2038350"/>
          </a:xfrm>
          <a:prstGeom prst="rect">
            <a:avLst/>
          </a:prstGeom>
          <a:noFill/>
        </p:spPr>
      </p:pic>
      <p:pic>
        <p:nvPicPr>
          <p:cNvPr id="23564" name="Picture 12" descr="http://www.manoloescobar.net/filmografia/marsella-p.jpg"/>
          <p:cNvPicPr>
            <a:picLocks noChangeAspect="1" noChangeArrowheads="1"/>
          </p:cNvPicPr>
          <p:nvPr/>
        </p:nvPicPr>
        <p:blipFill>
          <a:blip r:embed="rId6" cstate="print"/>
          <a:srcRect/>
          <a:stretch>
            <a:fillRect/>
          </a:stretch>
        </p:blipFill>
        <p:spPr bwMode="auto">
          <a:xfrm rot="20019790">
            <a:off x="2141691" y="2416005"/>
            <a:ext cx="1428750" cy="2038350"/>
          </a:xfrm>
          <a:prstGeom prst="rect">
            <a:avLst/>
          </a:prstGeom>
          <a:noFill/>
        </p:spPr>
      </p:pic>
      <p:pic>
        <p:nvPicPr>
          <p:cNvPr id="23566" name="Picture 14" descr="http://www.manoloescobar.net/filmografia/cartelnego.jpg"/>
          <p:cNvPicPr>
            <a:picLocks noChangeAspect="1" noChangeArrowheads="1"/>
          </p:cNvPicPr>
          <p:nvPr/>
        </p:nvPicPr>
        <p:blipFill>
          <a:blip r:embed="rId7" cstate="print"/>
          <a:srcRect/>
          <a:stretch>
            <a:fillRect/>
          </a:stretch>
        </p:blipFill>
        <p:spPr bwMode="auto">
          <a:xfrm>
            <a:off x="7236296" y="4509120"/>
            <a:ext cx="1428750" cy="2114550"/>
          </a:xfrm>
          <a:prstGeom prst="rect">
            <a:avLst/>
          </a:prstGeom>
          <a:noFill/>
        </p:spPr>
      </p:pic>
      <p:pic>
        <p:nvPicPr>
          <p:cNvPr id="23569" name="Picture 17" descr="http://www.manoloescobar.net/filmografia/alej.jpg"/>
          <p:cNvPicPr>
            <a:picLocks noChangeAspect="1" noChangeArrowheads="1"/>
          </p:cNvPicPr>
          <p:nvPr/>
        </p:nvPicPr>
        <p:blipFill>
          <a:blip r:embed="rId8" cstate="print"/>
          <a:srcRect/>
          <a:stretch>
            <a:fillRect/>
          </a:stretch>
        </p:blipFill>
        <p:spPr bwMode="auto">
          <a:xfrm rot="20516733">
            <a:off x="3991546" y="4629851"/>
            <a:ext cx="1428750" cy="2057400"/>
          </a:xfrm>
          <a:prstGeom prst="rect">
            <a:avLst/>
          </a:prstGeom>
          <a:noFill/>
        </p:spPr>
      </p:pic>
      <p:pic>
        <p:nvPicPr>
          <p:cNvPr id="23570" name="Picture 18" descr="http://www.manoloescobar.net/filmografia/dondestara.jpg"/>
          <p:cNvPicPr>
            <a:picLocks noChangeAspect="1" noChangeArrowheads="1"/>
          </p:cNvPicPr>
          <p:nvPr/>
        </p:nvPicPr>
        <p:blipFill>
          <a:blip r:embed="rId9" cstate="print"/>
          <a:srcRect/>
          <a:stretch>
            <a:fillRect/>
          </a:stretch>
        </p:blipFill>
        <p:spPr bwMode="auto">
          <a:xfrm>
            <a:off x="7308304" y="260648"/>
            <a:ext cx="1428750" cy="2057400"/>
          </a:xfrm>
          <a:prstGeom prst="rect">
            <a:avLst/>
          </a:prstGeom>
          <a:noFill/>
        </p:spPr>
      </p:pic>
    </p:spTree>
  </p:cSld>
  <p:clrMapOvr>
    <a:masterClrMapping/>
  </p:clrMapOvr>
  <p:transition spd="slow" advClick="0"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3"/>
                                        </p:tgtEl>
                                        <p:attrNameLst>
                                          <p:attrName>style.visibility</p:attrName>
                                        </p:attrNameLst>
                                      </p:cBhvr>
                                      <p:to>
                                        <p:strVal val="visible"/>
                                      </p:to>
                                    </p:set>
                                    <p:animEffect transition="in" filter="fade">
                                      <p:cBhvr>
                                        <p:cTn id="7" dur="2000"/>
                                        <p:tgtEl>
                                          <p:spTgt spid="235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fade">
                                      <p:cBhvr>
                                        <p:cTn id="12" dur="2000"/>
                                        <p:tgtEl>
                                          <p:spTgt spid="2355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570"/>
                                        </p:tgtEl>
                                        <p:attrNameLst>
                                          <p:attrName>style.visibility</p:attrName>
                                        </p:attrNameLst>
                                      </p:cBhvr>
                                      <p:to>
                                        <p:strVal val="visible"/>
                                      </p:to>
                                    </p:set>
                                    <p:animEffect transition="in" filter="fade">
                                      <p:cBhvr>
                                        <p:cTn id="17" dur="2000"/>
                                        <p:tgtEl>
                                          <p:spTgt spid="235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564"/>
                                        </p:tgtEl>
                                        <p:attrNameLst>
                                          <p:attrName>style.visibility</p:attrName>
                                        </p:attrNameLst>
                                      </p:cBhvr>
                                      <p:to>
                                        <p:strVal val="visible"/>
                                      </p:to>
                                    </p:set>
                                    <p:animEffect transition="in" filter="fade">
                                      <p:cBhvr>
                                        <p:cTn id="22" dur="2000"/>
                                        <p:tgtEl>
                                          <p:spTgt spid="2356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555"/>
                                        </p:tgtEl>
                                        <p:attrNameLst>
                                          <p:attrName>style.visibility</p:attrName>
                                        </p:attrNameLst>
                                      </p:cBhvr>
                                      <p:to>
                                        <p:strVal val="visible"/>
                                      </p:to>
                                    </p:set>
                                    <p:animEffect transition="in" filter="fade">
                                      <p:cBhvr>
                                        <p:cTn id="27" dur="2000"/>
                                        <p:tgtEl>
                                          <p:spTgt spid="2355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563"/>
                                        </p:tgtEl>
                                        <p:attrNameLst>
                                          <p:attrName>style.visibility</p:attrName>
                                        </p:attrNameLst>
                                      </p:cBhvr>
                                      <p:to>
                                        <p:strVal val="visible"/>
                                      </p:to>
                                    </p:set>
                                    <p:animEffect transition="in" filter="fade">
                                      <p:cBhvr>
                                        <p:cTn id="32" dur="2000"/>
                                        <p:tgtEl>
                                          <p:spTgt spid="2356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569"/>
                                        </p:tgtEl>
                                        <p:attrNameLst>
                                          <p:attrName>style.visibility</p:attrName>
                                        </p:attrNameLst>
                                      </p:cBhvr>
                                      <p:to>
                                        <p:strVal val="visible"/>
                                      </p:to>
                                    </p:set>
                                    <p:animEffect transition="in" filter="fade">
                                      <p:cBhvr>
                                        <p:cTn id="37" dur="2000"/>
                                        <p:tgtEl>
                                          <p:spTgt spid="2356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566"/>
                                        </p:tgtEl>
                                        <p:attrNameLst>
                                          <p:attrName>style.visibility</p:attrName>
                                        </p:attrNameLst>
                                      </p:cBhvr>
                                      <p:to>
                                        <p:strVal val="visible"/>
                                      </p:to>
                                    </p:set>
                                    <p:animEffect transition="in" filter="fade">
                                      <p:cBhvr>
                                        <p:cTn id="42" dur="2000"/>
                                        <p:tgtEl>
                                          <p:spTgt spid="235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9" descr="http://www.manoloescobar.net/filmografia/cartelgranada-p.jpg"/>
          <p:cNvPicPr>
            <a:picLocks noChangeAspect="1" noChangeArrowheads="1"/>
          </p:cNvPicPr>
          <p:nvPr/>
        </p:nvPicPr>
        <p:blipFill>
          <a:blip r:embed="rId2" cstate="print"/>
          <a:srcRect/>
          <a:stretch>
            <a:fillRect/>
          </a:stretch>
        </p:blipFill>
        <p:spPr bwMode="auto">
          <a:xfrm>
            <a:off x="7308304" y="4653136"/>
            <a:ext cx="1428750" cy="1981200"/>
          </a:xfrm>
          <a:prstGeom prst="rect">
            <a:avLst/>
          </a:prstGeom>
          <a:noFill/>
        </p:spPr>
      </p:pic>
      <p:pic>
        <p:nvPicPr>
          <p:cNvPr id="3" name="Picture 16" descr="http://www.manoloescobar.net/filmografia/cartelpatron.jpg"/>
          <p:cNvPicPr>
            <a:picLocks noChangeAspect="1" noChangeArrowheads="1"/>
          </p:cNvPicPr>
          <p:nvPr/>
        </p:nvPicPr>
        <p:blipFill>
          <a:blip r:embed="rId3" cstate="print"/>
          <a:srcRect/>
          <a:stretch>
            <a:fillRect/>
          </a:stretch>
        </p:blipFill>
        <p:spPr bwMode="auto">
          <a:xfrm>
            <a:off x="5076056" y="4509120"/>
            <a:ext cx="1428750" cy="2057400"/>
          </a:xfrm>
          <a:prstGeom prst="rect">
            <a:avLst/>
          </a:prstGeom>
          <a:noFill/>
        </p:spPr>
      </p:pic>
      <p:pic>
        <p:nvPicPr>
          <p:cNvPr id="4" name="Picture 13" descr="http://www.manoloescobar.net/filmografia/carteleva.jpg"/>
          <p:cNvPicPr>
            <a:picLocks noChangeAspect="1" noChangeArrowheads="1"/>
          </p:cNvPicPr>
          <p:nvPr/>
        </p:nvPicPr>
        <p:blipFill>
          <a:blip r:embed="rId4" cstate="print"/>
          <a:srcRect/>
          <a:stretch>
            <a:fillRect/>
          </a:stretch>
        </p:blipFill>
        <p:spPr bwMode="auto">
          <a:xfrm>
            <a:off x="2915816" y="4581128"/>
            <a:ext cx="1428750" cy="2114550"/>
          </a:xfrm>
          <a:prstGeom prst="rect">
            <a:avLst/>
          </a:prstGeom>
          <a:noFill/>
        </p:spPr>
      </p:pic>
      <p:pic>
        <p:nvPicPr>
          <p:cNvPr id="5" name="Picture 8" descr="http://www.manoloescobar.net/filmografia/cartelmanga-p.jpg"/>
          <p:cNvPicPr>
            <a:picLocks noChangeAspect="1" noChangeArrowheads="1"/>
          </p:cNvPicPr>
          <p:nvPr/>
        </p:nvPicPr>
        <p:blipFill>
          <a:blip r:embed="rId5" cstate="print"/>
          <a:srcRect/>
          <a:stretch>
            <a:fillRect/>
          </a:stretch>
        </p:blipFill>
        <p:spPr bwMode="auto">
          <a:xfrm>
            <a:off x="2987824" y="260648"/>
            <a:ext cx="1428750" cy="2009775"/>
          </a:xfrm>
          <a:prstGeom prst="rect">
            <a:avLst/>
          </a:prstGeom>
          <a:noFill/>
        </p:spPr>
      </p:pic>
      <p:pic>
        <p:nvPicPr>
          <p:cNvPr id="6" name="Picture 9" descr="http://www.manoloescobar.net/filmografia/cartelmuer.jpg"/>
          <p:cNvPicPr>
            <a:picLocks noChangeAspect="1" noChangeArrowheads="1"/>
          </p:cNvPicPr>
          <p:nvPr/>
        </p:nvPicPr>
        <p:blipFill>
          <a:blip r:embed="rId6" cstate="print"/>
          <a:srcRect/>
          <a:stretch>
            <a:fillRect/>
          </a:stretch>
        </p:blipFill>
        <p:spPr bwMode="auto">
          <a:xfrm>
            <a:off x="755576" y="4653136"/>
            <a:ext cx="1428750" cy="2009775"/>
          </a:xfrm>
          <a:prstGeom prst="rect">
            <a:avLst/>
          </a:prstGeom>
          <a:noFill/>
        </p:spPr>
      </p:pic>
      <p:pic>
        <p:nvPicPr>
          <p:cNvPr id="7" name="Picture 7" descr="http://www.manoloescobar.net/filmografia/juiciofald.jpg"/>
          <p:cNvPicPr>
            <a:picLocks noChangeAspect="1" noChangeArrowheads="1"/>
          </p:cNvPicPr>
          <p:nvPr/>
        </p:nvPicPr>
        <p:blipFill>
          <a:blip r:embed="rId7" cstate="print"/>
          <a:srcRect/>
          <a:stretch>
            <a:fillRect/>
          </a:stretch>
        </p:blipFill>
        <p:spPr bwMode="auto">
          <a:xfrm>
            <a:off x="251520" y="260648"/>
            <a:ext cx="1428750" cy="1981200"/>
          </a:xfrm>
          <a:prstGeom prst="rect">
            <a:avLst/>
          </a:prstGeom>
          <a:noFill/>
        </p:spPr>
      </p:pic>
      <p:pic>
        <p:nvPicPr>
          <p:cNvPr id="8" name="Picture 5" descr="http://www.manoloescobar.net/filmografia/pais-p.jpg"/>
          <p:cNvPicPr>
            <a:picLocks noChangeAspect="1" noChangeArrowheads="1"/>
          </p:cNvPicPr>
          <p:nvPr/>
        </p:nvPicPr>
        <p:blipFill>
          <a:blip r:embed="rId8" cstate="print"/>
          <a:srcRect/>
          <a:stretch>
            <a:fillRect/>
          </a:stretch>
        </p:blipFill>
        <p:spPr bwMode="auto">
          <a:xfrm>
            <a:off x="7380312" y="260648"/>
            <a:ext cx="1428750" cy="2038350"/>
          </a:xfrm>
          <a:prstGeom prst="rect">
            <a:avLst/>
          </a:prstGeom>
          <a:noFill/>
        </p:spPr>
      </p:pic>
      <p:pic>
        <p:nvPicPr>
          <p:cNvPr id="9" name="Picture 6" descr="http://www.manoloescobar.net/filmografia/relaciones.jpg"/>
          <p:cNvPicPr>
            <a:picLocks noChangeAspect="1" noChangeArrowheads="1"/>
          </p:cNvPicPr>
          <p:nvPr/>
        </p:nvPicPr>
        <p:blipFill>
          <a:blip r:embed="rId9" cstate="print"/>
          <a:srcRect/>
          <a:stretch>
            <a:fillRect/>
          </a:stretch>
        </p:blipFill>
        <p:spPr bwMode="auto">
          <a:xfrm>
            <a:off x="6228184" y="2492896"/>
            <a:ext cx="1428750" cy="2009775"/>
          </a:xfrm>
          <a:prstGeom prst="rect">
            <a:avLst/>
          </a:prstGeom>
          <a:noFill/>
        </p:spPr>
      </p:pic>
      <p:pic>
        <p:nvPicPr>
          <p:cNvPr id="10" name="Picture 2" descr="http://www.manoloescobar.net/filmografia/cartelcancion.jpg"/>
          <p:cNvPicPr>
            <a:picLocks noChangeAspect="1" noChangeArrowheads="1"/>
          </p:cNvPicPr>
          <p:nvPr/>
        </p:nvPicPr>
        <p:blipFill>
          <a:blip r:embed="rId10" cstate="print"/>
          <a:srcRect/>
          <a:stretch>
            <a:fillRect/>
          </a:stretch>
        </p:blipFill>
        <p:spPr bwMode="auto">
          <a:xfrm>
            <a:off x="5148064" y="260648"/>
            <a:ext cx="1428750" cy="2095500"/>
          </a:xfrm>
          <a:prstGeom prst="rect">
            <a:avLst/>
          </a:prstGeom>
          <a:noFill/>
        </p:spPr>
      </p:pic>
      <p:pic>
        <p:nvPicPr>
          <p:cNvPr id="11" name="Picture 15" descr="http://www.manoloescobar.net/filmografia/prestemela-p.jpg"/>
          <p:cNvPicPr>
            <a:picLocks noChangeAspect="1" noChangeArrowheads="1"/>
          </p:cNvPicPr>
          <p:nvPr/>
        </p:nvPicPr>
        <p:blipFill>
          <a:blip r:embed="rId11" cstate="print"/>
          <a:srcRect/>
          <a:stretch>
            <a:fillRect/>
          </a:stretch>
        </p:blipFill>
        <p:spPr bwMode="auto">
          <a:xfrm>
            <a:off x="1691680" y="2348880"/>
            <a:ext cx="1428750" cy="2114550"/>
          </a:xfrm>
          <a:prstGeom prst="rect">
            <a:avLst/>
          </a:prstGeom>
          <a:noFill/>
        </p:spPr>
      </p:pic>
      <p:pic>
        <p:nvPicPr>
          <p:cNvPr id="12" name="Picture 10" descr="http://www.manoloescobar.net/filmografia/cartelentredos.jpg"/>
          <p:cNvPicPr>
            <a:picLocks noChangeAspect="1" noChangeArrowheads="1"/>
          </p:cNvPicPr>
          <p:nvPr/>
        </p:nvPicPr>
        <p:blipFill>
          <a:blip r:embed="rId12" cstate="print"/>
          <a:srcRect/>
          <a:stretch>
            <a:fillRect/>
          </a:stretch>
        </p:blipFill>
        <p:spPr bwMode="auto">
          <a:xfrm>
            <a:off x="3995936" y="2492896"/>
            <a:ext cx="1211350" cy="1728192"/>
          </a:xfrm>
          <a:prstGeom prst="rect">
            <a:avLst/>
          </a:prstGeom>
          <a:noFill/>
        </p:spPr>
      </p:pic>
    </p:spTree>
  </p:cSld>
  <p:clrMapOvr>
    <a:masterClrMapping/>
  </p:clrMapOvr>
  <p:transition spd="slow" advClick="0" advTm="5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764704"/>
            <a:ext cx="4572000" cy="5262979"/>
          </a:xfrm>
          <a:prstGeom prst="rect">
            <a:avLst/>
          </a:prstGeom>
        </p:spPr>
        <p:txBody>
          <a:bodyPr>
            <a:spAutoFit/>
          </a:bodyPr>
          <a:lstStyle/>
          <a:p>
            <a:r>
              <a:rPr lang="es-ES" sz="2400" b="1" dirty="0" smtClean="0">
                <a:solidFill>
                  <a:srgbClr val="C00000"/>
                </a:solidFill>
                <a:latin typeface="Georgia" pitchFamily="18" charset="0"/>
              </a:rPr>
              <a:t>En el terreno sentimental, tres meses después de conocer a la alemana Anita Marx en la sala de fiestas "Fiesta" de Plata d'Aro, se casó con ella en Colonia (Alemania) el día 10 de diciembre de 1959 sin hablar el uno el idioma del otro. A día de hoy llevan más de 50 años de matrimonio y son padres de Vanessa, a la que dedicó la canción </a:t>
            </a:r>
            <a:r>
              <a:rPr lang="es-ES" sz="2400" b="1" i="1" dirty="0" smtClean="0">
                <a:solidFill>
                  <a:srgbClr val="C00000"/>
                </a:solidFill>
                <a:latin typeface="Georgia" pitchFamily="18" charset="0"/>
              </a:rPr>
              <a:t>Mi pequeña flor</a:t>
            </a:r>
            <a:r>
              <a:rPr lang="es-ES" sz="2400" b="1" dirty="0" smtClean="0">
                <a:solidFill>
                  <a:srgbClr val="C00000"/>
                </a:solidFill>
                <a:latin typeface="Georgia" pitchFamily="18" charset="0"/>
              </a:rPr>
              <a:t>.</a:t>
            </a:r>
            <a:endParaRPr lang="es-ES" sz="2400" b="1" dirty="0">
              <a:solidFill>
                <a:srgbClr val="C00000"/>
              </a:solidFill>
              <a:latin typeface="Georgia" pitchFamily="18" charset="0"/>
            </a:endParaRPr>
          </a:p>
        </p:txBody>
      </p:sp>
      <p:pic>
        <p:nvPicPr>
          <p:cNvPr id="19458" name="Picture 2" descr="http://www.lavozlibre.com/userfiles/2a_decada/image/FOTOS%202011/09%20SEPTIEMBRE%202011/19%20SEPTIEMBRE%202011/manolo-escobar.jpg"/>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4932040" y="980728"/>
            <a:ext cx="3779912" cy="4949885"/>
          </a:xfrm>
          <a:prstGeom prst="rect">
            <a:avLst/>
          </a:prstGeom>
          <a:noFill/>
        </p:spPr>
      </p:pic>
      <p:pic>
        <p:nvPicPr>
          <p:cNvPr id="4" name="Picture 2" descr="http://www.lavozlibre.com/userfiles/2a_decada/image/FOTOS%202011/09%20SEPTIEMBRE%202011/19%20SEPTIEMBRE%202011/manolo-escobar.jpg"/>
          <p:cNvPicPr>
            <a:picLocks noChangeAspect="1" noChangeArrowheads="1"/>
          </p:cNvPicPr>
          <p:nvPr/>
        </p:nvPicPr>
        <p:blipFill>
          <a:blip r:embed="rId2" cstate="print"/>
          <a:srcRect/>
          <a:stretch>
            <a:fillRect/>
          </a:stretch>
        </p:blipFill>
        <p:spPr bwMode="auto">
          <a:xfrm>
            <a:off x="4932040" y="980728"/>
            <a:ext cx="3779912" cy="4949885"/>
          </a:xfrm>
          <a:prstGeom prst="rect">
            <a:avLst/>
          </a:prstGeom>
          <a:noFill/>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9458"/>
                                        </p:tgtEl>
                                        <p:attrNameLst>
                                          <p:attrName>style.visibility</p:attrName>
                                        </p:attrNameLst>
                                      </p:cBhvr>
                                      <p:to>
                                        <p:strVal val="visible"/>
                                      </p:to>
                                    </p:set>
                                    <p:animEffect transition="in" filter="fade">
                                      <p:cBhvr>
                                        <p:cTn id="11" dur="5000"/>
                                        <p:tgtEl>
                                          <p:spTgt spid="19458"/>
                                        </p:tgtEl>
                                      </p:cBhvr>
                                    </p:animEffect>
                                  </p:childTnLst>
                                </p:cTn>
                              </p:par>
                            </p:childTnLst>
                          </p:cTn>
                        </p:par>
                        <p:par>
                          <p:cTn id="12" fill="hold">
                            <p:stCondLst>
                              <p:cond delay="5000"/>
                            </p:stCondLst>
                            <p:childTnLst>
                              <p:par>
                                <p:cTn id="13" presetID="6"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611560" y="2204864"/>
            <a:ext cx="8066632" cy="440120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Manolo Escobar ha fallecido a los 82 años</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 en una clínica de Benidorm,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según ha podido  confirmar este diario.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El cantante, que padecía cáncer de colon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y hace unos días cumplía 82 años,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se encontraba ingresado en un hospital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de la localidad alicantina a causa de una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insuficiencia renal. La capilla ardiente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se instalará a partir de las cinco de la tarde</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accent6">
                    <a:lumMod val="40000"/>
                    <a:lumOff val="60000"/>
                  </a:schemeClr>
                </a:solidFill>
                <a:effectLst/>
                <a:latin typeface="Georgia" pitchFamily="18" charset="0"/>
                <a:ea typeface="Times New Roman" pitchFamily="18" charset="0"/>
                <a:cs typeface="Times New Roman" pitchFamily="18" charset="0"/>
              </a:rPr>
              <a:t> en el Ayuntamiento de Benidorm.</a:t>
            </a:r>
            <a:endParaRPr kumimoji="0" lang="es-ES" sz="2800" b="1" i="0" u="none" strike="noStrike" cap="none" normalizeH="0" baseline="0" dirty="0" smtClean="0">
              <a:ln>
                <a:noFill/>
              </a:ln>
              <a:solidFill>
                <a:schemeClr val="accent6">
                  <a:lumMod val="40000"/>
                  <a:lumOff val="60000"/>
                </a:schemeClr>
              </a:solidFill>
              <a:effectLst/>
              <a:latin typeface="Georgia" pitchFamily="18" charset="0"/>
            </a:endParaRPr>
          </a:p>
        </p:txBody>
      </p:sp>
      <p:pic>
        <p:nvPicPr>
          <p:cNvPr id="7" name="6 Imagen" descr="http://www.manoloescobar.net/cancionero/caratulas/yviva.jpg">
            <a:hlinkClick r:id="rId2" tgtFrame="&quot;_blank&quot;"/>
          </p:cNvPr>
          <p:cNvPicPr/>
          <p:nvPr/>
        </p:nvPicPr>
        <p:blipFill>
          <a:blip r:embed="rId3" cstate="print"/>
          <a:srcRect/>
          <a:stretch>
            <a:fillRect/>
          </a:stretch>
        </p:blipFill>
        <p:spPr bwMode="auto">
          <a:xfrm>
            <a:off x="179512" y="188640"/>
            <a:ext cx="1905000" cy="1905000"/>
          </a:xfrm>
          <a:prstGeom prst="rect">
            <a:avLst/>
          </a:prstGeom>
          <a:noFill/>
          <a:ln w="9525">
            <a:noFill/>
            <a:miter lim="800000"/>
            <a:headEnd/>
            <a:tailEnd/>
          </a:ln>
        </p:spPr>
      </p:pic>
      <p:pic>
        <p:nvPicPr>
          <p:cNvPr id="8" name="7 Imagen" descr="http://www.manoloescobar.net/discografia/recop/canamor-p.jpg"/>
          <p:cNvPicPr/>
          <p:nvPr/>
        </p:nvPicPr>
        <p:blipFill>
          <a:blip r:embed="rId4" cstate="print"/>
          <a:srcRect/>
          <a:stretch>
            <a:fillRect/>
          </a:stretch>
        </p:blipFill>
        <p:spPr bwMode="auto">
          <a:xfrm>
            <a:off x="2555776" y="188640"/>
            <a:ext cx="1905000" cy="1857375"/>
          </a:xfrm>
          <a:prstGeom prst="rect">
            <a:avLst/>
          </a:prstGeom>
          <a:noFill/>
          <a:ln w="9525">
            <a:noFill/>
            <a:miter lim="800000"/>
            <a:headEnd/>
            <a:tailEnd/>
          </a:ln>
        </p:spPr>
      </p:pic>
      <p:pic>
        <p:nvPicPr>
          <p:cNvPr id="9" name="8 Imagen" descr="http://www.manoloescobar.net/discografia/recop/yvivaespana73.jpg"/>
          <p:cNvPicPr/>
          <p:nvPr/>
        </p:nvPicPr>
        <p:blipFill>
          <a:blip r:embed="rId5" cstate="print"/>
          <a:srcRect/>
          <a:stretch>
            <a:fillRect/>
          </a:stretch>
        </p:blipFill>
        <p:spPr bwMode="auto">
          <a:xfrm>
            <a:off x="6948264" y="260648"/>
            <a:ext cx="1905000" cy="1847850"/>
          </a:xfrm>
          <a:prstGeom prst="rect">
            <a:avLst/>
          </a:prstGeom>
          <a:noFill/>
          <a:ln w="9525">
            <a:noFill/>
            <a:miter lim="800000"/>
            <a:headEnd/>
            <a:tailEnd/>
          </a:ln>
        </p:spPr>
      </p:pic>
      <p:pic>
        <p:nvPicPr>
          <p:cNvPr id="10" name="9 Imagen" descr="http://www.manoloescobar.net/discografia/lps/mister-p.jpg"/>
          <p:cNvPicPr/>
          <p:nvPr/>
        </p:nvPicPr>
        <p:blipFill>
          <a:blip r:embed="rId6" cstate="print"/>
          <a:srcRect/>
          <a:stretch>
            <a:fillRect/>
          </a:stretch>
        </p:blipFill>
        <p:spPr bwMode="auto">
          <a:xfrm>
            <a:off x="4716016" y="188640"/>
            <a:ext cx="1905000" cy="1905000"/>
          </a:xfrm>
          <a:prstGeom prst="rect">
            <a:avLst/>
          </a:prstGeom>
          <a:noFill/>
          <a:ln w="9525">
            <a:noFill/>
            <a:miter lim="800000"/>
            <a:headEnd/>
            <a:tailEnd/>
          </a:ln>
        </p:spPr>
      </p:pic>
    </p:spTree>
  </p:cSld>
  <p:clrMapOvr>
    <a:masterClrMapping/>
  </p:clrMapOvr>
  <p:transition spd="slow"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diamond(out)">
                                      <p:cBhvr>
                                        <p:cTn id="7" dur="2000"/>
                                        <p:tgtEl>
                                          <p:spTgt spid="1025"/>
                                        </p:tgtEl>
                                      </p:cBhvr>
                                    </p:animEffect>
                                  </p:childTnLst>
                                </p:cTn>
                              </p:par>
                            </p:childTnLst>
                          </p:cTn>
                        </p:par>
                        <p:par>
                          <p:cTn id="8" fill="hold">
                            <p:stCondLst>
                              <p:cond delay="2000"/>
                            </p:stCondLst>
                            <p:childTnLst>
                              <p:par>
                                <p:cTn id="9" presetID="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7000"/>
                            </p:stCondLst>
                            <p:childTnLst>
                              <p:par>
                                <p:cTn id="14" presetID="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0" fill="hold"/>
                                        <p:tgtEl>
                                          <p:spTgt spid="9"/>
                                        </p:tgtEl>
                                        <p:attrNameLst>
                                          <p:attrName>ppt_x</p:attrName>
                                        </p:attrNameLst>
                                      </p:cBhvr>
                                      <p:tavLst>
                                        <p:tav tm="0">
                                          <p:val>
                                            <p:strVal val="0-#ppt_w/2"/>
                                          </p:val>
                                        </p:tav>
                                        <p:tav tm="100000">
                                          <p:val>
                                            <p:strVal val="#ppt_x"/>
                                          </p:val>
                                        </p:tav>
                                      </p:tavLst>
                                    </p:anim>
                                    <p:anim calcmode="lin" valueType="num">
                                      <p:cBhvr additive="base">
                                        <p:cTn id="17" dur="5000" fill="hold"/>
                                        <p:tgtEl>
                                          <p:spTgt spid="9"/>
                                        </p:tgtEl>
                                        <p:attrNameLst>
                                          <p:attrName>ppt_y</p:attrName>
                                        </p:attrNameLst>
                                      </p:cBhvr>
                                      <p:tavLst>
                                        <p:tav tm="0">
                                          <p:val>
                                            <p:strVal val="#ppt_y"/>
                                          </p:val>
                                        </p:tav>
                                        <p:tav tm="100000">
                                          <p:val>
                                            <p:strVal val="#ppt_y"/>
                                          </p:val>
                                        </p:tav>
                                      </p:tavLst>
                                    </p:anim>
                                  </p:childTnLst>
                                </p:cTn>
                              </p:par>
                            </p:childTnLst>
                          </p:cTn>
                        </p:par>
                        <p:par>
                          <p:cTn id="18" fill="hold">
                            <p:stCondLst>
                              <p:cond delay="12000"/>
                            </p:stCondLst>
                            <p:childTnLst>
                              <p:par>
                                <p:cTn id="19" presetID="2" presetClass="entr" presetSubtype="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0" fill="hold"/>
                                        <p:tgtEl>
                                          <p:spTgt spid="8"/>
                                        </p:tgtEl>
                                        <p:attrNameLst>
                                          <p:attrName>ppt_x</p:attrName>
                                        </p:attrNameLst>
                                      </p:cBhvr>
                                      <p:tavLst>
                                        <p:tav tm="0">
                                          <p:val>
                                            <p:strVal val="1+#ppt_w/2"/>
                                          </p:val>
                                        </p:tav>
                                        <p:tav tm="100000">
                                          <p:val>
                                            <p:strVal val="#ppt_x"/>
                                          </p:val>
                                        </p:tav>
                                      </p:tavLst>
                                    </p:anim>
                                    <p:anim calcmode="lin" valueType="num">
                                      <p:cBhvr additive="base">
                                        <p:cTn id="22" dur="50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7000"/>
                            </p:stCondLst>
                            <p:childTnLst>
                              <p:par>
                                <p:cTn id="24" presetID="2" presetClass="entr" presetSubtype="12"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0" fill="hold"/>
                                        <p:tgtEl>
                                          <p:spTgt spid="10"/>
                                        </p:tgtEl>
                                        <p:attrNameLst>
                                          <p:attrName>ppt_x</p:attrName>
                                        </p:attrNameLst>
                                      </p:cBhvr>
                                      <p:tavLst>
                                        <p:tav tm="0">
                                          <p:val>
                                            <p:strVal val="0-#ppt_w/2"/>
                                          </p:val>
                                        </p:tav>
                                        <p:tav tm="100000">
                                          <p:val>
                                            <p:strVal val="#ppt_x"/>
                                          </p:val>
                                        </p:tav>
                                      </p:tavLst>
                                    </p:anim>
                                    <p:anim calcmode="lin" valueType="num">
                                      <p:cBhvr additive="base">
                                        <p:cTn id="27"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libertaddigital.com/fotos/noticias/escobar-familia.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2 Imagen" descr="Isabel 13  .png"/>
          <p:cNvPicPr>
            <a:picLocks noChangeAspect="1"/>
          </p:cNvPicPr>
          <p:nvPr/>
        </p:nvPicPr>
        <p:blipFill>
          <a:blip r:embed="rId3" cstate="print"/>
          <a:stretch>
            <a:fillRect/>
          </a:stretch>
        </p:blipFill>
        <p:spPr>
          <a:xfrm>
            <a:off x="1115616" y="5013176"/>
            <a:ext cx="1928903" cy="1403277"/>
          </a:xfrm>
          <a:prstGeom prst="rect">
            <a:avLst/>
          </a:prstGeom>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checkerboard(across)">
                                      <p:cBhvr>
                                        <p:cTn id="7" dur="5000"/>
                                        <p:tgtEl>
                                          <p:spTgt spid="18434"/>
                                        </p:tgtEl>
                                      </p:cBhvr>
                                    </p:animEffect>
                                  </p:childTnLst>
                                </p:cTn>
                              </p:par>
                              <p:par>
                                <p:cTn id="8" presetID="51" presetClass="entr" presetSubtype="0" fill="hold" nodeType="withEffect">
                                  <p:stCondLst>
                                    <p:cond delay="0"/>
                                  </p:stCondLst>
                                  <p:childTnLst>
                                    <p:set>
                                      <p:cBhvr>
                                        <p:cTn id="9" dur="1" fill="hold">
                                          <p:stCondLst>
                                            <p:cond delay="0"/>
                                          </p:stCondLst>
                                        </p:cTn>
                                        <p:tgtEl>
                                          <p:spTgt spid="18434"/>
                                        </p:tgtEl>
                                        <p:attrNameLst>
                                          <p:attrName>style.visibility</p:attrName>
                                        </p:attrNameLst>
                                      </p:cBhvr>
                                      <p:to>
                                        <p:strVal val="visible"/>
                                      </p:to>
                                    </p:set>
                                    <p:animEffect transition="in" filter="fade">
                                      <p:cBhvr>
                                        <p:cTn id="10" dur="1925" decel="100000"/>
                                        <p:tgtEl>
                                          <p:spTgt spid="18434"/>
                                        </p:tgtEl>
                                      </p:cBhvr>
                                    </p:animEffect>
                                    <p:animScale>
                                      <p:cBhvr>
                                        <p:cTn id="11" dur="1925" decel="100000"/>
                                        <p:tgtEl>
                                          <p:spTgt spid="18434"/>
                                        </p:tgtEl>
                                      </p:cBhvr>
                                      <p:from x="10000" y="10000"/>
                                      <p:to x="200000" y="450000"/>
                                    </p:animScale>
                                    <p:animScale>
                                      <p:cBhvr>
                                        <p:cTn id="12" dur="3075" accel="100000" fill="hold">
                                          <p:stCondLst>
                                            <p:cond delay="1925"/>
                                          </p:stCondLst>
                                        </p:cTn>
                                        <p:tgtEl>
                                          <p:spTgt spid="18434"/>
                                        </p:tgtEl>
                                      </p:cBhvr>
                                      <p:from x="200000" y="450000"/>
                                      <p:to x="100000" y="100000"/>
                                    </p:animScale>
                                    <p:set>
                                      <p:cBhvr>
                                        <p:cTn id="13" dur="1925" fill="hold"/>
                                        <p:tgtEl>
                                          <p:spTgt spid="18434"/>
                                        </p:tgtEl>
                                        <p:attrNameLst>
                                          <p:attrName>ppt_x</p:attrName>
                                        </p:attrNameLst>
                                      </p:cBhvr>
                                      <p:to>
                                        <p:strVal val="(0.5)"/>
                                      </p:to>
                                    </p:set>
                                    <p:anim from="(0.5)" to="(#ppt_x)" calcmode="lin" valueType="num">
                                      <p:cBhvr>
                                        <p:cTn id="14" dur="3075" accel="100000" fill="hold">
                                          <p:stCondLst>
                                            <p:cond delay="1925"/>
                                          </p:stCondLst>
                                        </p:cTn>
                                        <p:tgtEl>
                                          <p:spTgt spid="18434"/>
                                        </p:tgtEl>
                                        <p:attrNameLst>
                                          <p:attrName>ppt_x</p:attrName>
                                        </p:attrNameLst>
                                      </p:cBhvr>
                                    </p:anim>
                                    <p:set>
                                      <p:cBhvr>
                                        <p:cTn id="15" dur="1925" fill="hold"/>
                                        <p:tgtEl>
                                          <p:spTgt spid="18434"/>
                                        </p:tgtEl>
                                        <p:attrNameLst>
                                          <p:attrName>ppt_y</p:attrName>
                                        </p:attrNameLst>
                                      </p:cBhvr>
                                      <p:to>
                                        <p:strVal val="(#ppt_y+0.4)"/>
                                      </p:to>
                                    </p:set>
                                    <p:anim from="(#ppt_y+0.4)" to="(#ppt_y)" calcmode="lin" valueType="num">
                                      <p:cBhvr>
                                        <p:cTn id="16" dur="3075" accel="100000" fill="hold">
                                          <p:stCondLst>
                                            <p:cond delay="1925"/>
                                          </p:stCondLst>
                                        </p:cTn>
                                        <p:tgtEl>
                                          <p:spTgt spid="18434"/>
                                        </p:tgtEl>
                                        <p:attrNameLst>
                                          <p:attrName>ppt_y</p:attrName>
                                        </p:attrNameLst>
                                      </p:cBhvr>
                                    </p:anim>
                                  </p:childTnLst>
                                </p:cTn>
                              </p:par>
                            </p:childTnLst>
                          </p:cTn>
                        </p:par>
                        <p:par>
                          <p:cTn id="17" fill="hold">
                            <p:stCondLst>
                              <p:cond delay="5000"/>
                            </p:stCondLst>
                            <p:childTnLst>
                              <p:par>
                                <p:cTn id="18" presetID="23" presetClass="entr" presetSubtype="16"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fltVal val="0"/>
                                          </p:val>
                                        </p:tav>
                                        <p:tav tm="100000">
                                          <p:val>
                                            <p:strVal val="#ppt_w"/>
                                          </p:val>
                                        </p:tav>
                                      </p:tavLst>
                                    </p:anim>
                                    <p:anim calcmode="lin" valueType="num">
                                      <p:cBhvr>
                                        <p:cTn id="21" dur="5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297</TotalTime>
  <Words>549</Words>
  <Application>Microsoft Office PowerPoint</Application>
  <PresentationFormat>Presentación en pantalla (4:3)</PresentationFormat>
  <Paragraphs>54</Paragraphs>
  <Slides>14</Slides>
  <Notes>0</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Isabel</dc:creator>
  <cp:lastModifiedBy>Isabel</cp:lastModifiedBy>
  <cp:revision>36</cp:revision>
  <dcterms:created xsi:type="dcterms:W3CDTF">2013-10-24T13:36:54Z</dcterms:created>
  <dcterms:modified xsi:type="dcterms:W3CDTF">2013-10-24T18:38:05Z</dcterms:modified>
</cp:coreProperties>
</file>