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4" r:id="rId3"/>
    <p:sldId id="256" r:id="rId4"/>
    <p:sldId id="265" r:id="rId5"/>
    <p:sldId id="268" r:id="rId6"/>
    <p:sldId id="270" r:id="rId7"/>
    <p:sldId id="267" r:id="rId8"/>
    <p:sldId id="266" r:id="rId9"/>
    <p:sldId id="271" r:id="rId10"/>
    <p:sldId id="272" r:id="rId1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4Xk81jSPf5O2Lx+8WoPoUA" hashData="QVfPgMeCFrq7Hckr2mWmV6UhOG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9" autoAdjust="0"/>
    <p:restoredTop sz="94640" autoAdjust="0"/>
  </p:normalViewPr>
  <p:slideViewPr>
    <p:cSldViewPr>
      <p:cViewPr>
        <p:scale>
          <a:sx n="30" d="100"/>
          <a:sy n="30" d="100"/>
        </p:scale>
        <p:origin x="-1656" y="-88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3C27BDF-7263-44B1-82C5-DE18B763800F}" type="datetimeFigureOut">
              <a:rPr lang="es-ES" smtClean="0"/>
              <a:pPr/>
              <a:t>09/09/2012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84740A6-A61F-4D4F-8328-162D3AAC0B1A}" type="slidenum">
              <a:rPr lang="es-ES" smtClean="0"/>
              <a:pPr/>
              <a:t>‹Nº›</a:t>
            </a:fld>
            <a:endParaRPr lang="es-ES"/>
          </a:p>
        </p:txBody>
      </p:sp>
    </p:spTree>
  </p:cSld>
  <p:clrMapOvr>
    <a:masterClrMapping/>
  </p:clrMapOvr>
  <p:transition advTm="4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3C27BDF-7263-44B1-82C5-DE18B763800F}" type="datetimeFigureOut">
              <a:rPr lang="es-ES" smtClean="0"/>
              <a:pPr/>
              <a:t>09/09/2012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84740A6-A61F-4D4F-8328-162D3AAC0B1A}" type="slidenum">
              <a:rPr lang="es-ES" smtClean="0"/>
              <a:pPr/>
              <a:t>‹Nº›</a:t>
            </a:fld>
            <a:endParaRPr lang="es-ES"/>
          </a:p>
        </p:txBody>
      </p:sp>
    </p:spTree>
  </p:cSld>
  <p:clrMapOvr>
    <a:masterClrMapping/>
  </p:clrMapOvr>
  <p:transition advTm="4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3C27BDF-7263-44B1-82C5-DE18B763800F}" type="datetimeFigureOut">
              <a:rPr lang="es-ES" smtClean="0"/>
              <a:pPr/>
              <a:t>09/09/2012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84740A6-A61F-4D4F-8328-162D3AAC0B1A}" type="slidenum">
              <a:rPr lang="es-ES" smtClean="0"/>
              <a:pPr/>
              <a:t>‹Nº›</a:t>
            </a:fld>
            <a:endParaRPr lang="es-ES"/>
          </a:p>
        </p:txBody>
      </p:sp>
    </p:spTree>
  </p:cSld>
  <p:clrMapOvr>
    <a:masterClrMapping/>
  </p:clrMapOvr>
  <p:transition advTm="4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3C27BDF-7263-44B1-82C5-DE18B763800F}" type="datetimeFigureOut">
              <a:rPr lang="es-ES" smtClean="0"/>
              <a:pPr/>
              <a:t>09/09/2012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84740A6-A61F-4D4F-8328-162D3AAC0B1A}" type="slidenum">
              <a:rPr lang="es-ES" smtClean="0"/>
              <a:pPr/>
              <a:t>‹Nº›</a:t>
            </a:fld>
            <a:endParaRPr lang="es-ES"/>
          </a:p>
        </p:txBody>
      </p:sp>
    </p:spTree>
  </p:cSld>
  <p:clrMapOvr>
    <a:masterClrMapping/>
  </p:clrMapOvr>
  <p:transition advTm="4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3C27BDF-7263-44B1-82C5-DE18B763800F}" type="datetimeFigureOut">
              <a:rPr lang="es-ES" smtClean="0"/>
              <a:pPr/>
              <a:t>09/09/2012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84740A6-A61F-4D4F-8328-162D3AAC0B1A}" type="slidenum">
              <a:rPr lang="es-ES" smtClean="0"/>
              <a:pPr/>
              <a:t>‹Nº›</a:t>
            </a:fld>
            <a:endParaRPr lang="es-ES"/>
          </a:p>
        </p:txBody>
      </p:sp>
    </p:spTree>
  </p:cSld>
  <p:clrMapOvr>
    <a:masterClrMapping/>
  </p:clrMapOvr>
  <p:transition advTm="4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3C27BDF-7263-44B1-82C5-DE18B763800F}" type="datetimeFigureOut">
              <a:rPr lang="es-ES" smtClean="0"/>
              <a:pPr/>
              <a:t>09/09/2012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84740A6-A61F-4D4F-8328-162D3AAC0B1A}" type="slidenum">
              <a:rPr lang="es-ES" smtClean="0"/>
              <a:pPr/>
              <a:t>‹Nº›</a:t>
            </a:fld>
            <a:endParaRPr lang="es-ES"/>
          </a:p>
        </p:txBody>
      </p:sp>
    </p:spTree>
  </p:cSld>
  <p:clrMapOvr>
    <a:masterClrMapping/>
  </p:clrMapOvr>
  <p:transition advTm="4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3C27BDF-7263-44B1-82C5-DE18B763800F}" type="datetimeFigureOut">
              <a:rPr lang="es-ES" smtClean="0"/>
              <a:pPr/>
              <a:t>09/09/2012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84740A6-A61F-4D4F-8328-162D3AAC0B1A}" type="slidenum">
              <a:rPr lang="es-ES" smtClean="0"/>
              <a:pPr/>
              <a:t>‹Nº›</a:t>
            </a:fld>
            <a:endParaRPr lang="es-ES"/>
          </a:p>
        </p:txBody>
      </p:sp>
    </p:spTree>
  </p:cSld>
  <p:clrMapOvr>
    <a:masterClrMapping/>
  </p:clrMapOvr>
  <p:transition advTm="4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3C27BDF-7263-44B1-82C5-DE18B763800F}" type="datetimeFigureOut">
              <a:rPr lang="es-ES" smtClean="0"/>
              <a:pPr/>
              <a:t>09/09/2012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84740A6-A61F-4D4F-8328-162D3AAC0B1A}" type="slidenum">
              <a:rPr lang="es-ES" smtClean="0"/>
              <a:pPr/>
              <a:t>‹Nº›</a:t>
            </a:fld>
            <a:endParaRPr lang="es-ES"/>
          </a:p>
        </p:txBody>
      </p:sp>
    </p:spTree>
  </p:cSld>
  <p:clrMapOvr>
    <a:masterClrMapping/>
  </p:clrMapOvr>
  <p:transition advTm="4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3C27BDF-7263-44B1-82C5-DE18B763800F}" type="datetimeFigureOut">
              <a:rPr lang="es-ES" smtClean="0"/>
              <a:pPr/>
              <a:t>09/09/2012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84740A6-A61F-4D4F-8328-162D3AAC0B1A}" type="slidenum">
              <a:rPr lang="es-ES" smtClean="0"/>
              <a:pPr/>
              <a:t>‹Nº›</a:t>
            </a:fld>
            <a:endParaRPr lang="es-ES"/>
          </a:p>
        </p:txBody>
      </p:sp>
    </p:spTree>
  </p:cSld>
  <p:clrMapOvr>
    <a:masterClrMapping/>
  </p:clrMapOvr>
  <p:transition advTm="4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3C27BDF-7263-44B1-82C5-DE18B763800F}" type="datetimeFigureOut">
              <a:rPr lang="es-ES" smtClean="0"/>
              <a:pPr/>
              <a:t>09/09/2012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84740A6-A61F-4D4F-8328-162D3AAC0B1A}" type="slidenum">
              <a:rPr lang="es-ES" smtClean="0"/>
              <a:pPr/>
              <a:t>‹Nº›</a:t>
            </a:fld>
            <a:endParaRPr lang="es-ES"/>
          </a:p>
        </p:txBody>
      </p:sp>
    </p:spTree>
  </p:cSld>
  <p:clrMapOvr>
    <a:masterClrMapping/>
  </p:clrMapOvr>
  <p:transition advTm="4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3C27BDF-7263-44B1-82C5-DE18B763800F}" type="datetimeFigureOut">
              <a:rPr lang="es-ES" smtClean="0"/>
              <a:pPr/>
              <a:t>09/09/2012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84740A6-A61F-4D4F-8328-162D3AAC0B1A}" type="slidenum">
              <a:rPr lang="es-ES" smtClean="0"/>
              <a:pPr/>
              <a:t>‹Nº›</a:t>
            </a:fld>
            <a:endParaRPr lang="es-ES"/>
          </a:p>
        </p:txBody>
      </p:sp>
    </p:spTree>
  </p:cSld>
  <p:clrMapOvr>
    <a:masterClrMapping/>
  </p:clrMapOvr>
  <p:transition advTm="4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DC120A1-4185-4752-B8CE-D8D777327E8F}" type="slidenum">
              <a:rPr lang="es-ES_tradnl"/>
              <a:pPr/>
              <a:t>‹Nº›</a:t>
            </a:fld>
            <a:endParaRPr lang="es-ES_tradnl"/>
          </a:p>
        </p:txBody>
      </p:sp>
    </p:spTree>
  </p:cSld>
  <p:clrMapOvr>
    <a:masterClrMapping/>
  </p:clrMapOvr>
  <p:transition advTm="4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C27BDF-7263-44B1-82C5-DE18B763800F}" type="datetimeFigureOut">
              <a:rPr lang="es-ES" smtClean="0"/>
              <a:pPr/>
              <a:t>09/09/2012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4740A6-A61F-4D4F-8328-162D3AAC0B1A}"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4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4C785E2-6DE6-43F9-8F9E-911DBC6C34D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advTm="4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13.png"/><Relationship Id="rId7" Type="http://schemas.openxmlformats.org/officeDocument/2006/relationships/image" Target="../media/image1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16.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1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6" name="5 Marco"/>
          <p:cNvSpPr/>
          <p:nvPr/>
        </p:nvSpPr>
        <p:spPr>
          <a:xfrm>
            <a:off x="0" y="0"/>
            <a:ext cx="9144000" cy="6858000"/>
          </a:xfrm>
          <a:prstGeom prst="frame">
            <a:avLst>
              <a:gd name="adj1" fmla="val 6944"/>
            </a:avLst>
          </a:prstGeom>
          <a:blipFill dpi="0" rotWithShape="1">
            <a:blip r:embed="rId3"/>
            <a:srcRect/>
            <a:tile tx="0" ty="0" sx="100000" sy="100000" flip="none" algn="tl"/>
          </a:blipFill>
          <a:ln>
            <a:noFill/>
          </a:ln>
          <a:scene3d>
            <a:camera prst="orthographicFront"/>
            <a:lightRig rig="threePt" dir="t"/>
          </a:scene3d>
          <a:sp3d>
            <a:bevelT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7" name="6 Imagen" descr="08_20_2012_14_28_51.jpg"/>
          <p:cNvPicPr>
            <a:picLocks noChangeAspect="1"/>
          </p:cNvPicPr>
          <p:nvPr/>
        </p:nvPicPr>
        <p:blipFill>
          <a:blip r:embed="rId4">
            <a:lum contrast="20000"/>
          </a:blip>
          <a:stretch>
            <a:fillRect/>
          </a:stretch>
        </p:blipFill>
        <p:spPr>
          <a:xfrm>
            <a:off x="4357686" y="500042"/>
            <a:ext cx="4334077" cy="5857916"/>
          </a:xfrm>
          <a:prstGeom prst="rect">
            <a:avLst/>
          </a:prstGeom>
          <a:scene3d>
            <a:camera prst="orthographicFront"/>
            <a:lightRig rig="threePt" dir="t"/>
          </a:scene3d>
          <a:sp3d>
            <a:bevelT w="0" h="0" prst="coolSlant"/>
          </a:sp3d>
        </p:spPr>
      </p:pic>
      <p:sp>
        <p:nvSpPr>
          <p:cNvPr id="8" name="7 Rectángulo"/>
          <p:cNvSpPr/>
          <p:nvPr/>
        </p:nvSpPr>
        <p:spPr>
          <a:xfrm>
            <a:off x="428596" y="3429000"/>
            <a:ext cx="3571900" cy="2308324"/>
          </a:xfrm>
          <a:prstGeom prst="rect">
            <a:avLst/>
          </a:prstGeom>
        </p:spPr>
        <p:txBody>
          <a:bodyPr wrap="square">
            <a:spAutoFit/>
          </a:bodyPr>
          <a:lstStyle/>
          <a:p>
            <a:pPr algn="ctr"/>
            <a:r>
              <a:rPr lang="es-ES" sz="4800" b="1" dirty="0" smtClean="0">
                <a:blipFill>
                  <a:blip r:embed="rId5"/>
                  <a:stretch>
                    <a:fillRect/>
                  </a:stretch>
                </a:blipFill>
                <a:latin typeface="Broadway" pitchFamily="82" charset="0"/>
              </a:rPr>
              <a:t>Samia  </a:t>
            </a:r>
          </a:p>
          <a:p>
            <a:pPr algn="ctr"/>
            <a:r>
              <a:rPr lang="es-ES" sz="4800" b="1" dirty="0" err="1" smtClean="0">
                <a:blipFill>
                  <a:blip r:embed="rId5"/>
                  <a:stretch>
                    <a:fillRect/>
                  </a:stretch>
                </a:blipFill>
                <a:latin typeface="Broadway" pitchFamily="82" charset="0"/>
              </a:rPr>
              <a:t>Yusuf</a:t>
            </a:r>
            <a:endParaRPr lang="es-ES" sz="4800" b="1" dirty="0" smtClean="0">
              <a:blipFill>
                <a:blip r:embed="rId5"/>
                <a:stretch>
                  <a:fillRect/>
                </a:stretch>
              </a:blipFill>
              <a:latin typeface="Broadway" pitchFamily="82" charset="0"/>
            </a:endParaRPr>
          </a:p>
          <a:p>
            <a:pPr algn="ctr"/>
            <a:r>
              <a:rPr lang="es-ES" sz="4800" b="1" dirty="0" smtClean="0">
                <a:blipFill>
                  <a:blip r:embed="rId5"/>
                  <a:stretch>
                    <a:fillRect/>
                  </a:stretch>
                </a:blipFill>
                <a:latin typeface="Broadway" pitchFamily="82" charset="0"/>
              </a:rPr>
              <a:t>Omar</a:t>
            </a:r>
            <a:r>
              <a:rPr lang="es-ES" sz="4800" dirty="0" smtClean="0">
                <a:blipFill>
                  <a:blip r:embed="rId5"/>
                  <a:stretch>
                    <a:fillRect/>
                  </a:stretch>
                </a:blipFill>
                <a:latin typeface="Broadway" pitchFamily="82" charset="0"/>
              </a:rPr>
              <a:t> </a:t>
            </a:r>
            <a:endParaRPr lang="es-ES" sz="4800" dirty="0">
              <a:blipFill>
                <a:blip r:embed="rId5"/>
                <a:stretch>
                  <a:fillRect/>
                </a:stretch>
              </a:blipFill>
              <a:latin typeface="Broadway" pitchFamily="82" charset="0"/>
            </a:endParaRPr>
          </a:p>
        </p:txBody>
      </p:sp>
      <p:sp>
        <p:nvSpPr>
          <p:cNvPr id="9" name="8 CuadroTexto"/>
          <p:cNvSpPr txBox="1"/>
          <p:nvPr/>
        </p:nvSpPr>
        <p:spPr>
          <a:xfrm>
            <a:off x="571472" y="1000108"/>
            <a:ext cx="4071966" cy="1569660"/>
          </a:xfrm>
          <a:prstGeom prst="rect">
            <a:avLst/>
          </a:prstGeom>
          <a:noFill/>
        </p:spPr>
        <p:txBody>
          <a:bodyPr wrap="square" rtlCol="0">
            <a:spAutoFit/>
          </a:bodyPr>
          <a:lstStyle/>
          <a:p>
            <a:r>
              <a:rPr lang="es-ES" sz="4800" dirty="0" smtClean="0">
                <a:blipFill>
                  <a:blip r:embed="rId5"/>
                  <a:stretch>
                    <a:fillRect/>
                  </a:stretch>
                </a:blipFill>
                <a:latin typeface="Broadway" pitchFamily="82" charset="0"/>
              </a:rPr>
              <a:t>Homenaje</a:t>
            </a:r>
          </a:p>
          <a:p>
            <a:r>
              <a:rPr lang="es-ES" sz="4800" dirty="0" smtClean="0">
                <a:blipFill>
                  <a:blip r:embed="rId5"/>
                  <a:stretch>
                    <a:fillRect/>
                  </a:stretch>
                </a:blipFill>
                <a:latin typeface="Broadway" pitchFamily="82" charset="0"/>
              </a:rPr>
              <a:t>  Póstumo </a:t>
            </a:r>
            <a:r>
              <a:rPr lang="es-ES" sz="4800" dirty="0" smtClean="0">
                <a:latin typeface="Broadway" pitchFamily="82" charset="0"/>
              </a:rPr>
              <a:t> </a:t>
            </a:r>
          </a:p>
        </p:txBody>
      </p:sp>
      <p:sp>
        <p:nvSpPr>
          <p:cNvPr id="10" name="9 CuadroTexto"/>
          <p:cNvSpPr txBox="1"/>
          <p:nvPr/>
        </p:nvSpPr>
        <p:spPr>
          <a:xfrm>
            <a:off x="1928794" y="2643182"/>
            <a:ext cx="871169" cy="830997"/>
          </a:xfrm>
          <a:prstGeom prst="rect">
            <a:avLst/>
          </a:prstGeom>
          <a:noFill/>
        </p:spPr>
        <p:txBody>
          <a:bodyPr wrap="square" rtlCol="0">
            <a:spAutoFit/>
          </a:bodyPr>
          <a:lstStyle/>
          <a:p>
            <a:r>
              <a:rPr lang="es-ES" sz="4800" dirty="0" smtClean="0">
                <a:blipFill>
                  <a:blip r:embed="rId5"/>
                  <a:stretch>
                    <a:fillRect/>
                  </a:stretch>
                </a:blipFill>
                <a:latin typeface="Broadway" pitchFamily="82" charset="0"/>
              </a:rPr>
              <a:t>A</a:t>
            </a:r>
            <a:endParaRPr lang="es-ES" sz="4800" dirty="0">
              <a:blipFill>
                <a:blip r:embed="rId5"/>
                <a:stretch>
                  <a:fillRect/>
                </a:stretch>
              </a:blipFill>
              <a:latin typeface="Broadway" pitchFamily="82" charset="0"/>
            </a:endParaRPr>
          </a:p>
        </p:txBody>
      </p:sp>
      <p:pic>
        <p:nvPicPr>
          <p:cNvPr id="9224" name="Picture 8" descr="http://mediatecacanaima.files.wordpress.com/2011/03/flor25.png"/>
          <p:cNvPicPr>
            <a:picLocks noChangeAspect="1" noChangeArrowheads="1"/>
          </p:cNvPicPr>
          <p:nvPr/>
        </p:nvPicPr>
        <p:blipFill>
          <a:blip r:embed="rId6"/>
          <a:srcRect/>
          <a:stretch>
            <a:fillRect/>
          </a:stretch>
        </p:blipFill>
        <p:spPr bwMode="auto">
          <a:xfrm rot="2269078">
            <a:off x="-888221" y="5464549"/>
            <a:ext cx="2828925" cy="1800225"/>
          </a:xfrm>
          <a:prstGeom prst="rect">
            <a:avLst/>
          </a:prstGeom>
          <a:noFill/>
        </p:spPr>
      </p:pic>
    </p:spTree>
  </p:cSld>
  <p:clrMapOvr>
    <a:masterClrMapping/>
  </p:clrMapOvr>
  <p:transition advTm="25000">
    <p:sndAc>
      <p:stSnd loop="1">
        <p:snd r:embed="rId2" name="memorias de afric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5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5000"/>
                                        <p:tgtEl>
                                          <p:spTgt spid="7"/>
                                        </p:tgtEl>
                                      </p:cBhvr>
                                    </p:animEffect>
                                  </p:childTnLst>
                                </p:cTn>
                              </p:par>
                              <p:par>
                                <p:cTn id="11" presetID="17" presetClass="entr" presetSubtype="1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2000" fill="hold"/>
                                        <p:tgtEl>
                                          <p:spTgt spid="9"/>
                                        </p:tgtEl>
                                        <p:attrNameLst>
                                          <p:attrName>ppt_w</p:attrName>
                                        </p:attrNameLst>
                                      </p:cBhvr>
                                      <p:tavLst>
                                        <p:tav tm="0">
                                          <p:val>
                                            <p:fltVal val="0"/>
                                          </p:val>
                                        </p:tav>
                                        <p:tav tm="100000">
                                          <p:val>
                                            <p:strVal val="#ppt_w"/>
                                          </p:val>
                                        </p:tav>
                                      </p:tavLst>
                                    </p:anim>
                                    <p:anim calcmode="lin" valueType="num">
                                      <p:cBhvr>
                                        <p:cTn id="14" dur="2000" fill="hold"/>
                                        <p:tgtEl>
                                          <p:spTgt spid="9"/>
                                        </p:tgtEl>
                                        <p:attrNameLst>
                                          <p:attrName>ppt_h</p:attrName>
                                        </p:attrNameLst>
                                      </p:cBhvr>
                                      <p:tavLst>
                                        <p:tav tm="0">
                                          <p:val>
                                            <p:strVal val="#ppt_h"/>
                                          </p:val>
                                        </p:tav>
                                        <p:tav tm="100000">
                                          <p:val>
                                            <p:strVal val="#ppt_h"/>
                                          </p:val>
                                        </p:tav>
                                      </p:tavLst>
                                    </p:anim>
                                  </p:childTnLst>
                                </p:cTn>
                              </p:par>
                              <p:par>
                                <p:cTn id="15" presetID="2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2000" fill="hold"/>
                                        <p:tgtEl>
                                          <p:spTgt spid="10"/>
                                        </p:tgtEl>
                                        <p:attrNameLst>
                                          <p:attrName>ppt_w</p:attrName>
                                        </p:attrNameLst>
                                      </p:cBhvr>
                                      <p:tavLst>
                                        <p:tav tm="0">
                                          <p:val>
                                            <p:fltVal val="0"/>
                                          </p:val>
                                        </p:tav>
                                        <p:tav tm="100000">
                                          <p:val>
                                            <p:strVal val="#ppt_w"/>
                                          </p:val>
                                        </p:tav>
                                      </p:tavLst>
                                    </p:anim>
                                    <p:anim calcmode="lin" valueType="num">
                                      <p:cBhvr>
                                        <p:cTn id="18" dur="2000" fill="hold"/>
                                        <p:tgtEl>
                                          <p:spTgt spid="10"/>
                                        </p:tgtEl>
                                        <p:attrNameLst>
                                          <p:attrName>ppt_h</p:attrName>
                                        </p:attrNameLst>
                                      </p:cBhvr>
                                      <p:tavLst>
                                        <p:tav tm="0">
                                          <p:val>
                                            <p:fltVal val="0"/>
                                          </p:val>
                                        </p:tav>
                                        <p:tav tm="100000">
                                          <p:val>
                                            <p:strVal val="#ppt_h"/>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44186.jpg"/>
          <p:cNvPicPr>
            <a:picLocks noChangeAspect="1"/>
          </p:cNvPicPr>
          <p:nvPr/>
        </p:nvPicPr>
        <p:blipFill>
          <a:blip r:embed="rId2"/>
          <a:srcRect r="11712"/>
          <a:stretch>
            <a:fillRect/>
          </a:stretch>
        </p:blipFill>
        <p:spPr>
          <a:xfrm>
            <a:off x="428596" y="500042"/>
            <a:ext cx="8286808" cy="5929354"/>
          </a:xfrm>
          <a:prstGeom prst="rect">
            <a:avLst/>
          </a:prstGeom>
          <a:scene3d>
            <a:camera prst="orthographicFront"/>
            <a:lightRig rig="threePt" dir="t"/>
          </a:scene3d>
          <a:sp3d>
            <a:bevelT w="190500" h="190500" prst="angle"/>
          </a:sp3d>
        </p:spPr>
      </p:pic>
      <p:sp>
        <p:nvSpPr>
          <p:cNvPr id="6" name="5 Marco"/>
          <p:cNvSpPr/>
          <p:nvPr/>
        </p:nvSpPr>
        <p:spPr>
          <a:xfrm>
            <a:off x="0" y="0"/>
            <a:ext cx="9144000" cy="6858000"/>
          </a:xfrm>
          <a:prstGeom prst="frame">
            <a:avLst>
              <a:gd name="adj1" fmla="val 6944"/>
            </a:avLst>
          </a:prstGeom>
          <a:blipFill dpi="0" rotWithShape="1">
            <a:blip r:embed="rId3"/>
            <a:srcRect/>
            <a:tile tx="0" ty="0" sx="100000" sy="100000" flip="none" algn="tl"/>
          </a:blipFill>
          <a:ln>
            <a:noFill/>
          </a:ln>
          <a:scene3d>
            <a:camera prst="orthographicFront"/>
            <a:lightRig rig="threePt" dir="t"/>
          </a:scene3d>
          <a:sp3d>
            <a:bevelT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642910" y="785794"/>
            <a:ext cx="2643206" cy="1938992"/>
          </a:xfrm>
          <a:prstGeom prst="rect">
            <a:avLst/>
          </a:prstGeom>
          <a:noFill/>
        </p:spPr>
        <p:txBody>
          <a:bodyPr wrap="square" rtlCol="0">
            <a:spAutoFit/>
          </a:bodyPr>
          <a:lstStyle/>
          <a:p>
            <a:r>
              <a:rPr lang="es-ES" sz="2000" b="1" dirty="0" smtClean="0">
                <a:solidFill>
                  <a:srgbClr val="FFFF00"/>
                </a:solidFill>
                <a:effectLst>
                  <a:outerShdw blurRad="38100" dist="38100" dir="2700000" algn="tl">
                    <a:srgbClr val="000000">
                      <a:alpha val="43137"/>
                    </a:srgbClr>
                  </a:outerShdw>
                </a:effectLst>
                <a:latin typeface="Papyrus" pitchFamily="66" charset="0"/>
              </a:rPr>
              <a:t>Este es un pequeño y modesto homenaje a Samia , que no dejó de intentarlo aunque en ello le fuese la vida</a:t>
            </a:r>
            <a:endParaRPr lang="es-ES" sz="2000" dirty="0" smtClean="0">
              <a:solidFill>
                <a:srgbClr val="FFFF00"/>
              </a:solidFill>
              <a:effectLst>
                <a:outerShdw blurRad="38100" dist="38100" dir="2700000" algn="tl">
                  <a:srgbClr val="000000">
                    <a:alpha val="43137"/>
                  </a:srgbClr>
                </a:outerShdw>
              </a:effectLst>
              <a:latin typeface="Papyrus" pitchFamily="66" charset="0"/>
            </a:endParaRPr>
          </a:p>
          <a:p>
            <a:endParaRPr lang="es-ES" sz="2000" dirty="0">
              <a:solidFill>
                <a:srgbClr val="FFFF00"/>
              </a:solidFill>
              <a:effectLst>
                <a:outerShdw blurRad="38100" dist="38100" dir="2700000" algn="tl">
                  <a:srgbClr val="000000">
                    <a:alpha val="43137"/>
                  </a:srgbClr>
                </a:outerShdw>
              </a:effectLst>
              <a:latin typeface="Papyrus" pitchFamily="66" charset="0"/>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5000"/>
                                        <p:tgtEl>
                                          <p:spTgt spid="6"/>
                                        </p:tgtEl>
                                      </p:cBhvr>
                                    </p:animEffect>
                                  </p:childTnLst>
                                </p:cTn>
                              </p:par>
                              <p:par>
                                <p:cTn id="8" presetID="29"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ppt_x</p:attrName>
                                        </p:attrNameLst>
                                      </p:cBhvr>
                                      <p:tavLst>
                                        <p:tav tm="0">
                                          <p:val>
                                            <p:strVal val="#ppt_x-.2"/>
                                          </p:val>
                                        </p:tav>
                                        <p:tav tm="100000">
                                          <p:val>
                                            <p:strVal val="#ppt_x"/>
                                          </p:val>
                                        </p:tav>
                                      </p:tavLst>
                                    </p:anim>
                                    <p:anim calcmode="lin" valueType="num">
                                      <p:cBhvr>
                                        <p:cTn id="11" dur="5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2" dur="5000"/>
                                        <p:tgtEl>
                                          <p:spTgt spid="4"/>
                                        </p:tgtEl>
                                      </p:cBhvr>
                                    </p:animEffect>
                                  </p:childTnLst>
                                </p:cTn>
                              </p:par>
                              <p:par>
                                <p:cTn id="13" presetID="29"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0" fill="hold"/>
                                        <p:tgtEl>
                                          <p:spTgt spid="7"/>
                                        </p:tgtEl>
                                        <p:attrNameLst>
                                          <p:attrName>ppt_x</p:attrName>
                                        </p:attrNameLst>
                                      </p:cBhvr>
                                      <p:tavLst>
                                        <p:tav tm="0">
                                          <p:val>
                                            <p:strVal val="#ppt_x-.2"/>
                                          </p:val>
                                        </p:tav>
                                        <p:tav tm="100000">
                                          <p:val>
                                            <p:strVal val="#ppt_x"/>
                                          </p:val>
                                        </p:tav>
                                      </p:tavLst>
                                    </p:anim>
                                    <p:anim calcmode="lin" valueType="num">
                                      <p:cBhvr>
                                        <p:cTn id="16" dur="5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7"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6" name="5 Marco"/>
          <p:cNvSpPr/>
          <p:nvPr/>
        </p:nvSpPr>
        <p:spPr>
          <a:xfrm>
            <a:off x="0" y="0"/>
            <a:ext cx="9144000" cy="6858000"/>
          </a:xfrm>
          <a:prstGeom prst="frame">
            <a:avLst>
              <a:gd name="adj1" fmla="val 6944"/>
            </a:avLst>
          </a:prstGeom>
          <a:blipFill dpi="0" rotWithShape="1">
            <a:blip r:embed="rId2"/>
            <a:srcRect/>
            <a:tile tx="0" ty="0" sx="100000" sy="100000" flip="none" algn="tl"/>
          </a:blipFill>
          <a:ln>
            <a:noFill/>
          </a:ln>
          <a:scene3d>
            <a:camera prst="orthographicFront"/>
            <a:lightRig rig="threePt" dir="t"/>
          </a:scene3d>
          <a:sp3d>
            <a:bevelT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 name="4 Imagen" descr="2795626003_0cb91e3cf0.jpg"/>
          <p:cNvPicPr>
            <a:picLocks noChangeAspect="1"/>
          </p:cNvPicPr>
          <p:nvPr/>
        </p:nvPicPr>
        <p:blipFill>
          <a:blip r:embed="rId3"/>
          <a:stretch>
            <a:fillRect/>
          </a:stretch>
        </p:blipFill>
        <p:spPr>
          <a:xfrm>
            <a:off x="4429124" y="500041"/>
            <a:ext cx="4208466" cy="5909147"/>
          </a:xfrm>
          <a:prstGeom prst="rect">
            <a:avLst/>
          </a:prstGeom>
          <a:scene3d>
            <a:camera prst="orthographicFront"/>
            <a:lightRig rig="threePt" dir="t"/>
          </a:scene3d>
          <a:sp3d>
            <a:bevelT w="152400" h="152400" prst="angle"/>
          </a:sp3d>
        </p:spPr>
      </p:pic>
      <p:sp>
        <p:nvSpPr>
          <p:cNvPr id="7" name="6 CuadroTexto"/>
          <p:cNvSpPr txBox="1"/>
          <p:nvPr/>
        </p:nvSpPr>
        <p:spPr>
          <a:xfrm>
            <a:off x="571472" y="1357298"/>
            <a:ext cx="3857652" cy="4185761"/>
          </a:xfrm>
          <a:prstGeom prst="rect">
            <a:avLst/>
          </a:prstGeom>
          <a:noFill/>
        </p:spPr>
        <p:txBody>
          <a:bodyPr wrap="square" rtlCol="0">
            <a:spAutoFit/>
          </a:bodyPr>
          <a:lstStyle/>
          <a:p>
            <a:r>
              <a:rPr lang="es-ES" sz="1400" b="1" dirty="0" smtClean="0">
                <a:solidFill>
                  <a:srgbClr val="FF0000"/>
                </a:solidFill>
                <a:effectLst>
                  <a:outerShdw blurRad="38100" dist="38100" dir="2700000" algn="tl">
                    <a:srgbClr val="000000">
                      <a:alpha val="43137"/>
                    </a:srgbClr>
                  </a:outerShdw>
                </a:effectLst>
                <a:latin typeface="Papyrus" pitchFamily="66" charset="0"/>
              </a:rPr>
              <a:t>Samia nació en 1991. Era la mayor de seis hermanos, hija de una vendedora de frutas y su padre murió en uno de los múltiples conflictos que se viven en el país(Somalia). Su amor por el deporte la llevó a practicar atletismo, pero también natación y baloncesto.</a:t>
            </a:r>
          </a:p>
          <a:p>
            <a:r>
              <a:rPr lang="es-ES" sz="1400" b="1" dirty="0" smtClean="0">
                <a:solidFill>
                  <a:srgbClr val="FF0000"/>
                </a:solidFill>
                <a:effectLst>
                  <a:outerShdw blurRad="38100" dist="38100" dir="2700000" algn="tl">
                    <a:srgbClr val="000000">
                      <a:alpha val="43137"/>
                    </a:srgbClr>
                  </a:outerShdw>
                </a:effectLst>
                <a:latin typeface="Papyrus" pitchFamily="66" charset="0"/>
              </a:rPr>
              <a:t>Samia compitió en los 200 metros en los  juegos Olímpicos  de B Beijing  2008, a pesar de no haber dispuesto de ningún entrenamiento formal. Su esfuerzo en la competición fue digno de admiración aún cuando llegó en el último lugar.</a:t>
            </a:r>
          </a:p>
          <a:p>
            <a:endParaRPr lang="es-ES" sz="1400" b="1" dirty="0" smtClean="0">
              <a:solidFill>
                <a:srgbClr val="FF0000"/>
              </a:solidFill>
              <a:effectLst>
                <a:outerShdw blurRad="38100" dist="38100" dir="2700000" algn="tl">
                  <a:srgbClr val="000000">
                    <a:alpha val="43137"/>
                  </a:srgbClr>
                </a:outerShdw>
              </a:effectLst>
              <a:latin typeface="Papyrus" pitchFamily="66" charset="0"/>
            </a:endParaRPr>
          </a:p>
          <a:p>
            <a:r>
              <a:rPr lang="es-ES" sz="1400" b="1" dirty="0" smtClean="0">
                <a:solidFill>
                  <a:srgbClr val="FF0000"/>
                </a:solidFill>
                <a:effectLst>
                  <a:outerShdw blurRad="38100" dist="38100" dir="2700000" algn="tl">
                    <a:srgbClr val="000000">
                      <a:alpha val="43137"/>
                    </a:srgbClr>
                  </a:outerShdw>
                </a:effectLst>
                <a:latin typeface="Papyrus" pitchFamily="66" charset="0"/>
              </a:rPr>
              <a:t>Se había criado y entrenado en la capital somalí, Mogadiscio , frente a la guerra, la pobreza, la falta completa de instalaciones de atletismo y los prejuicios de algunos sectores en contra de las mujeres que participan en los deportes.</a:t>
            </a:r>
          </a:p>
          <a:p>
            <a:endParaRPr lang="es-ES" sz="1400" b="1" dirty="0">
              <a:solidFill>
                <a:srgbClr val="FF0000"/>
              </a:solidFill>
              <a:effectLst>
                <a:outerShdw blurRad="38100" dist="38100" dir="2700000" algn="tl">
                  <a:srgbClr val="000000">
                    <a:alpha val="43137"/>
                  </a:srgbClr>
                </a:outerShdw>
              </a:effectLst>
              <a:latin typeface="Papyrus" pitchFamily="66" charset="0"/>
            </a:endParaRPr>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1+#ppt_w/2"/>
                                          </p:val>
                                        </p:tav>
                                        <p:tav tm="100000">
                                          <p:val>
                                            <p:strVal val="#ppt_x"/>
                                          </p:val>
                                        </p:tav>
                                      </p:tavLst>
                                    </p:anim>
                                    <p:anim calcmode="lin" valueType="num">
                                      <p:cBhvr additive="base">
                                        <p:cTn id="8" dur="5000" fill="hold"/>
                                        <p:tgtEl>
                                          <p:spTgt spid="5"/>
                                        </p:tgtEl>
                                        <p:attrNameLst>
                                          <p:attrName>ppt_y</p:attrName>
                                        </p:attrNameLst>
                                      </p:cBhvr>
                                      <p:tavLst>
                                        <p:tav tm="0">
                                          <p:val>
                                            <p:strVal val="#ppt_y"/>
                                          </p:val>
                                        </p:tav>
                                        <p:tav tm="100000">
                                          <p:val>
                                            <p:strVal val="#ppt_y"/>
                                          </p:val>
                                        </p:tav>
                                      </p:tavLst>
                                    </p:anim>
                                  </p:childTnLst>
                                </p:cTn>
                              </p:par>
                              <p:par>
                                <p:cTn id="9" presetID="20"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edge">
                                      <p:cBhvr>
                                        <p:cTn id="11" dur="5000"/>
                                        <p:tgtEl>
                                          <p:spTgt spid="6"/>
                                        </p:tgtEl>
                                      </p:cBhvr>
                                    </p:animEffect>
                                  </p:childTnLst>
                                </p:cTn>
                              </p:par>
                              <p:par>
                                <p:cTn id="12" presetID="29" presetClass="entr" presetSubtype="0"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ppt_x</p:attrName>
                                        </p:attrNameLst>
                                      </p:cBhvr>
                                      <p:tavLst>
                                        <p:tav tm="0">
                                          <p:val>
                                            <p:strVal val="#ppt_x-.2"/>
                                          </p:val>
                                        </p:tav>
                                        <p:tav tm="100000">
                                          <p:val>
                                            <p:strVal val="#ppt_x"/>
                                          </p:val>
                                        </p:tav>
                                      </p:tavLst>
                                    </p:anim>
                                    <p:anim calcmode="lin" valueType="num">
                                      <p:cBhvr>
                                        <p:cTn id="15" dur="5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16"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6" name="5 Marco"/>
          <p:cNvSpPr/>
          <p:nvPr/>
        </p:nvSpPr>
        <p:spPr>
          <a:xfrm>
            <a:off x="0" y="0"/>
            <a:ext cx="9144000" cy="6858000"/>
          </a:xfrm>
          <a:prstGeom prst="frame">
            <a:avLst>
              <a:gd name="adj1" fmla="val 6944"/>
            </a:avLst>
          </a:prstGeom>
          <a:blipFill dpi="0" rotWithShape="1">
            <a:blip r:embed="rId2"/>
            <a:srcRect/>
            <a:tile tx="0" ty="0" sx="100000" sy="100000" flip="none" algn="tl"/>
          </a:blipFill>
          <a:ln>
            <a:noFill/>
          </a:ln>
          <a:scene3d>
            <a:camera prst="orthographicFront"/>
            <a:lightRig rig="threePt" dir="t"/>
          </a:scene3d>
          <a:sp3d>
            <a:bevelT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 name="4 Imagen" descr="fab1.jpg"/>
          <p:cNvPicPr>
            <a:picLocks noChangeAspect="1"/>
          </p:cNvPicPr>
          <p:nvPr/>
        </p:nvPicPr>
        <p:blipFill>
          <a:blip r:embed="rId3"/>
          <a:stretch>
            <a:fillRect/>
          </a:stretch>
        </p:blipFill>
        <p:spPr>
          <a:xfrm>
            <a:off x="428596" y="500042"/>
            <a:ext cx="8215370" cy="5902518"/>
          </a:xfrm>
          <a:prstGeom prst="rect">
            <a:avLst/>
          </a:prstGeom>
          <a:scene3d>
            <a:camera prst="orthographicFront"/>
            <a:lightRig rig="threePt" dir="t"/>
          </a:scene3d>
          <a:sp3d>
            <a:bevelT w="31750" h="31750" prst="angle"/>
          </a:sp3d>
        </p:spPr>
      </p:pic>
      <p:sp>
        <p:nvSpPr>
          <p:cNvPr id="7" name="6 CuadroTexto"/>
          <p:cNvSpPr txBox="1"/>
          <p:nvPr/>
        </p:nvSpPr>
        <p:spPr>
          <a:xfrm>
            <a:off x="4643438" y="928670"/>
            <a:ext cx="3929090" cy="5047536"/>
          </a:xfrm>
          <a:prstGeom prst="rect">
            <a:avLst/>
          </a:prstGeom>
          <a:noFill/>
        </p:spPr>
        <p:txBody>
          <a:bodyPr wrap="square" rtlCol="0">
            <a:spAutoFit/>
          </a:bodyPr>
          <a:lstStyle/>
          <a:p>
            <a:r>
              <a:rPr lang="es-ES" sz="1400" b="1" dirty="0" smtClean="0">
                <a:solidFill>
                  <a:schemeClr val="bg1"/>
                </a:solidFill>
                <a:latin typeface="Papyrus" pitchFamily="66" charset="0"/>
              </a:rPr>
              <a:t>En mayo de 2008, Samia se coronó campeona africana de los 100 metros y con solo 17 años desembarcaba en Pekín para hacerse abanderada del lema del barón Pierre de </a:t>
            </a:r>
            <a:r>
              <a:rPr lang="es-ES" sz="1400" b="1" dirty="0" err="1" smtClean="0">
                <a:solidFill>
                  <a:schemeClr val="bg1"/>
                </a:solidFill>
                <a:latin typeface="Papyrus" pitchFamily="66" charset="0"/>
              </a:rPr>
              <a:t>Coubertin</a:t>
            </a:r>
            <a:r>
              <a:rPr lang="es-ES" sz="1400" b="1" dirty="0" smtClean="0">
                <a:solidFill>
                  <a:schemeClr val="bg1"/>
                </a:solidFill>
                <a:latin typeface="Papyrus" pitchFamily="66" charset="0"/>
              </a:rPr>
              <a:t>, lo importante no es ganar sino participar. Samia </a:t>
            </a:r>
            <a:r>
              <a:rPr lang="es-ES" sz="1400" b="1" dirty="0" err="1" smtClean="0">
                <a:solidFill>
                  <a:schemeClr val="bg1"/>
                </a:solidFill>
                <a:latin typeface="Papyrus" pitchFamily="66" charset="0"/>
              </a:rPr>
              <a:t>Yusuf</a:t>
            </a:r>
            <a:r>
              <a:rPr lang="es-ES" sz="1400" b="1" dirty="0" smtClean="0">
                <a:solidFill>
                  <a:schemeClr val="bg1"/>
                </a:solidFill>
                <a:latin typeface="Papyrus" pitchFamily="66" charset="0"/>
              </a:rPr>
              <a:t> Omar había conmovido al mundo con su carrera en los 200 metros en los Juegos Olímpicos de Pekín, donde llegó última, pero demostró el verdadero espíritu olímpico.</a:t>
            </a:r>
          </a:p>
          <a:p>
            <a:r>
              <a:rPr lang="es-ES" sz="1400" b="1" dirty="0" smtClean="0">
                <a:solidFill>
                  <a:schemeClr val="bg1"/>
                </a:solidFill>
                <a:latin typeface="Papyrus" pitchFamily="66" charset="0"/>
              </a:rPr>
              <a:t>"Ha sido una experiencia bellísima, he portado la bandera de mi país, he desfilado con miles de atletas del mundo", expresó Samia tras su experiencia olímpica al volver a Mogadiscio. Por ello había continuado pese a todas las dificultades a entrenarse duramente en el destartalado estadio olímpico de la capital somalí para poder volver a participar en unos Juegos Olímpicos pero demostró el verdadero espíritu olímpico, pero no pudo repetir su participación en Londres ya que murió en el intento de llegar en una patera a las costas italianas.</a:t>
            </a:r>
          </a:p>
          <a:p>
            <a:endParaRPr lang="es-ES" sz="1400" b="1" dirty="0" smtClean="0">
              <a:solidFill>
                <a:schemeClr val="bg1"/>
              </a:solidFill>
              <a:latin typeface="Papyrus" pitchFamily="66" charset="0"/>
            </a:endParaRPr>
          </a:p>
          <a:p>
            <a:endParaRPr lang="es-ES" sz="1400" dirty="0">
              <a:latin typeface="Papyrus" pitchFamily="66" charset="0"/>
            </a:endParaRPr>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5000"/>
                                        <p:tgtEl>
                                          <p:spTgt spid="6"/>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ppt_x"/>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1+#ppt_w/2"/>
                                          </p:val>
                                        </p:tav>
                                        <p:tav tm="100000">
                                          <p:val>
                                            <p:strVal val="#ppt_x"/>
                                          </p:val>
                                        </p:tav>
                                      </p:tavLst>
                                    </p:anim>
                                    <p:anim calcmode="lin" valueType="num">
                                      <p:cBhvr additive="base">
                                        <p:cTn id="15" dur="5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6" name="5 Marco"/>
          <p:cNvSpPr/>
          <p:nvPr/>
        </p:nvSpPr>
        <p:spPr>
          <a:xfrm>
            <a:off x="0" y="0"/>
            <a:ext cx="9144000" cy="6858000"/>
          </a:xfrm>
          <a:prstGeom prst="frame">
            <a:avLst>
              <a:gd name="adj1" fmla="val 6944"/>
            </a:avLst>
          </a:prstGeom>
          <a:blipFill dpi="0" rotWithShape="1">
            <a:blip r:embed="rId2"/>
            <a:srcRect/>
            <a:tile tx="0" ty="0" sx="100000" sy="100000" flip="none" algn="tl"/>
          </a:blipFill>
          <a:ln>
            <a:noFill/>
          </a:ln>
          <a:scene3d>
            <a:camera prst="orthographicFront"/>
            <a:lightRig rig="threePt" dir="t"/>
          </a:scene3d>
          <a:sp3d>
            <a:bevelT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500034" y="571480"/>
            <a:ext cx="3929090" cy="6124754"/>
          </a:xfrm>
          <a:prstGeom prst="rect">
            <a:avLst/>
          </a:prstGeom>
          <a:noFill/>
        </p:spPr>
        <p:txBody>
          <a:bodyPr wrap="square" rtlCol="0">
            <a:spAutoFit/>
          </a:bodyPr>
          <a:lstStyle/>
          <a:p>
            <a:r>
              <a:rPr lang="es-ES" sz="1400" b="1" dirty="0" smtClean="0">
                <a:solidFill>
                  <a:srgbClr val="FF0000"/>
                </a:solidFill>
                <a:latin typeface="Papyrus" pitchFamily="66" charset="0"/>
              </a:rPr>
              <a:t>La triste historia de Samia ocupa hoy las primeras páginas de los medios de comunicación italianos que citan las declaraciones de algunos de sus compatriotas somalíes, que aseguran que la atleta se embarcó en Libia con dirección a Italia buscando una nueva vida, pero murió en la travesía.</a:t>
            </a:r>
          </a:p>
          <a:p>
            <a:r>
              <a:rPr lang="es-ES" sz="1400" b="1" dirty="0" smtClean="0">
                <a:solidFill>
                  <a:srgbClr val="FF0000"/>
                </a:solidFill>
                <a:latin typeface="Papyrus" pitchFamily="66" charset="0"/>
              </a:rPr>
              <a:t>El mediofondista somalí </a:t>
            </a:r>
            <a:r>
              <a:rPr lang="es-ES" sz="1400" b="1" dirty="0" err="1" smtClean="0">
                <a:solidFill>
                  <a:srgbClr val="FF0000"/>
                </a:solidFill>
                <a:latin typeface="Papyrus" pitchFamily="66" charset="0"/>
              </a:rPr>
              <a:t>Abdi</a:t>
            </a:r>
            <a:r>
              <a:rPr lang="es-ES" sz="1400" b="1" dirty="0" smtClean="0">
                <a:solidFill>
                  <a:srgbClr val="FF0000"/>
                </a:solidFill>
                <a:latin typeface="Papyrus" pitchFamily="66" charset="0"/>
              </a:rPr>
              <a:t> </a:t>
            </a:r>
            <a:r>
              <a:rPr lang="es-ES" sz="1400" b="1" dirty="0" err="1" smtClean="0">
                <a:solidFill>
                  <a:srgbClr val="FF0000"/>
                </a:solidFill>
                <a:latin typeface="Papyrus" pitchFamily="66" charset="0"/>
              </a:rPr>
              <a:t>Bile</a:t>
            </a:r>
            <a:r>
              <a:rPr lang="es-ES" sz="1400" b="1" dirty="0" smtClean="0">
                <a:solidFill>
                  <a:srgbClr val="FF0000"/>
                </a:solidFill>
                <a:latin typeface="Papyrus" pitchFamily="66" charset="0"/>
              </a:rPr>
              <a:t>, medalla de oro en los 1.500 metros en el Mundial de atletismo de Roma, en 1987, fue el encargado de contar a la prensa durante una reunión del Comité Olímpico Nacional de Somalia qué había sido de aquella chica de 17 años que conmovió al público del estadio Olímpico de Pekín, que aplaudió su llegada en solitario a la meta con 10 segundos de retraso respecto al resto de las atletas.</a:t>
            </a:r>
          </a:p>
          <a:p>
            <a:r>
              <a:rPr lang="es-ES" sz="1400" b="1" dirty="0" smtClean="0">
                <a:solidFill>
                  <a:srgbClr val="FF0000"/>
                </a:solidFill>
                <a:latin typeface="Papyrus" pitchFamily="66" charset="0"/>
              </a:rPr>
              <a:t>El entrenador de Sami, </a:t>
            </a:r>
            <a:r>
              <a:rPr lang="es-ES" sz="1400" b="1" dirty="0" err="1" smtClean="0">
                <a:solidFill>
                  <a:srgbClr val="FF0000"/>
                </a:solidFill>
                <a:latin typeface="Papyrus" pitchFamily="66" charset="0"/>
              </a:rPr>
              <a:t>Mustafa</a:t>
            </a:r>
            <a:r>
              <a:rPr lang="es-ES" sz="1400" b="1" dirty="0" smtClean="0">
                <a:solidFill>
                  <a:srgbClr val="FF0000"/>
                </a:solidFill>
                <a:latin typeface="Papyrus" pitchFamily="66" charset="0"/>
              </a:rPr>
              <a:t> </a:t>
            </a:r>
            <a:r>
              <a:rPr lang="es-ES" sz="1400" b="1" dirty="0" err="1" smtClean="0">
                <a:solidFill>
                  <a:srgbClr val="FF0000"/>
                </a:solidFill>
                <a:latin typeface="Papyrus" pitchFamily="66" charset="0"/>
              </a:rPr>
              <a:t>Abdelaziz</a:t>
            </a:r>
            <a:r>
              <a:rPr lang="es-ES" sz="1400" b="1" dirty="0" smtClean="0">
                <a:solidFill>
                  <a:srgbClr val="FF0000"/>
                </a:solidFill>
                <a:latin typeface="Papyrus" pitchFamily="66" charset="0"/>
              </a:rPr>
              <a:t>, confirmó al "Corriere </a:t>
            </a:r>
            <a:r>
              <a:rPr lang="es-ES" sz="1400" b="1" dirty="0" err="1" smtClean="0">
                <a:solidFill>
                  <a:srgbClr val="FF0000"/>
                </a:solidFill>
                <a:latin typeface="Papyrus" pitchFamily="66" charset="0"/>
              </a:rPr>
              <a:t>della</a:t>
            </a:r>
            <a:r>
              <a:rPr lang="es-ES" sz="1400" b="1" dirty="0" smtClean="0">
                <a:solidFill>
                  <a:srgbClr val="FF0000"/>
                </a:solidFill>
                <a:latin typeface="Papyrus" pitchFamily="66" charset="0"/>
              </a:rPr>
              <a:t> Sera" que la atleta se embarcó este verano en una patera para intentar llegar a Italia y seguir su carrera deportiva ante la falta de fondos de su país. Su madre, explicó </a:t>
            </a:r>
            <a:r>
              <a:rPr lang="es-ES" sz="1400" b="1" dirty="0" err="1" smtClean="0">
                <a:solidFill>
                  <a:srgbClr val="FF0000"/>
                </a:solidFill>
                <a:latin typeface="Papyrus" pitchFamily="66" charset="0"/>
              </a:rPr>
              <a:t>Abdelaziz</a:t>
            </a:r>
            <a:r>
              <a:rPr lang="es-ES" sz="1400" b="1" dirty="0" smtClean="0">
                <a:solidFill>
                  <a:srgbClr val="FF0000"/>
                </a:solidFill>
                <a:latin typeface="Papyrus" pitchFamily="66" charset="0"/>
              </a:rPr>
              <a:t>, vendió incluso un pequeño terreno para financiar su viaje y que pudiera así cumplir su sueño y tener una vida alejada de las guerras y la precariedad.</a:t>
            </a:r>
          </a:p>
          <a:p>
            <a:endParaRPr lang="es-ES" sz="1400" b="1" dirty="0" smtClean="0">
              <a:latin typeface="Papyrus" pitchFamily="66" charset="0"/>
            </a:endParaRPr>
          </a:p>
          <a:p>
            <a:endParaRPr lang="es-ES" sz="1400" b="1" dirty="0" smtClean="0">
              <a:latin typeface="Papyrus" pitchFamily="66" charset="0"/>
            </a:endParaRPr>
          </a:p>
        </p:txBody>
      </p:sp>
      <p:pic>
        <p:nvPicPr>
          <p:cNvPr id="2050" name="Picture 2" descr="http://static.noticiasdenavarra.com/images/2012/08/20/yusufpatera_3.jpg"/>
          <p:cNvPicPr>
            <a:picLocks noChangeAspect="1" noChangeArrowheads="1"/>
          </p:cNvPicPr>
          <p:nvPr/>
        </p:nvPicPr>
        <p:blipFill>
          <a:blip r:embed="rId3"/>
          <a:srcRect/>
          <a:stretch>
            <a:fillRect/>
          </a:stretch>
        </p:blipFill>
        <p:spPr bwMode="auto">
          <a:xfrm>
            <a:off x="4572001" y="928670"/>
            <a:ext cx="4000528" cy="4929222"/>
          </a:xfrm>
          <a:prstGeom prst="rect">
            <a:avLst/>
          </a:prstGeom>
          <a:noFill/>
          <a:scene3d>
            <a:camera prst="orthographicFront"/>
            <a:lightRig rig="threePt" dir="t"/>
          </a:scene3d>
          <a:sp3d>
            <a:bevelT prst="angle"/>
          </a:sp3d>
        </p:spPr>
      </p:pic>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5000"/>
                                        <p:tgtEl>
                                          <p:spTgt spid="6"/>
                                        </p:tgtEl>
                                      </p:cBhvr>
                                    </p:animEffect>
                                  </p:childTnLst>
                                </p:cTn>
                              </p:par>
                              <p:par>
                                <p:cTn id="8" presetID="23" presetClass="entr" presetSubtype="16"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 calcmode="lin" valueType="num">
                                      <p:cBhvr>
                                        <p:cTn id="10" dur="5000" fill="hold"/>
                                        <p:tgtEl>
                                          <p:spTgt spid="2050"/>
                                        </p:tgtEl>
                                        <p:attrNameLst>
                                          <p:attrName>ppt_w</p:attrName>
                                        </p:attrNameLst>
                                      </p:cBhvr>
                                      <p:tavLst>
                                        <p:tav tm="0">
                                          <p:val>
                                            <p:fltVal val="0"/>
                                          </p:val>
                                        </p:tav>
                                        <p:tav tm="100000">
                                          <p:val>
                                            <p:strVal val="#ppt_w"/>
                                          </p:val>
                                        </p:tav>
                                      </p:tavLst>
                                    </p:anim>
                                    <p:anim calcmode="lin" valueType="num">
                                      <p:cBhvr>
                                        <p:cTn id="11" dur="5000" fill="hold"/>
                                        <p:tgtEl>
                                          <p:spTgt spid="2050"/>
                                        </p:tgtEl>
                                        <p:attrNameLst>
                                          <p:attrName>ppt_h</p:attrName>
                                        </p:attrNameLst>
                                      </p:cBhvr>
                                      <p:tavLst>
                                        <p:tav tm="0">
                                          <p:val>
                                            <p:fltVal val="0"/>
                                          </p:val>
                                        </p:tav>
                                        <p:tav tm="100000">
                                          <p:val>
                                            <p:strVal val="#ppt_h"/>
                                          </p:val>
                                        </p:tav>
                                      </p:tavLst>
                                    </p:anim>
                                  </p:childTnLst>
                                </p:cTn>
                              </p:par>
                              <p:par>
                                <p:cTn id="12" presetID="29" presetClass="entr" presetSubtype="0"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ppt_x</p:attrName>
                                        </p:attrNameLst>
                                      </p:cBhvr>
                                      <p:tavLst>
                                        <p:tav tm="0">
                                          <p:val>
                                            <p:strVal val="#ppt_x-.2"/>
                                          </p:val>
                                        </p:tav>
                                        <p:tav tm="100000">
                                          <p:val>
                                            <p:strVal val="#ppt_x"/>
                                          </p:val>
                                        </p:tav>
                                      </p:tavLst>
                                    </p:anim>
                                    <p:anim calcmode="lin" valueType="num">
                                      <p:cBhvr>
                                        <p:cTn id="15" dur="5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6"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6" name="5 Marco"/>
          <p:cNvSpPr/>
          <p:nvPr/>
        </p:nvSpPr>
        <p:spPr>
          <a:xfrm>
            <a:off x="0" y="0"/>
            <a:ext cx="9144000" cy="6858000"/>
          </a:xfrm>
          <a:prstGeom prst="frame">
            <a:avLst>
              <a:gd name="adj1" fmla="val 6944"/>
            </a:avLst>
          </a:prstGeom>
          <a:blipFill dpi="0" rotWithShape="1">
            <a:blip r:embed="rId2"/>
            <a:srcRect/>
            <a:tile tx="0" ty="0" sx="100000" sy="100000" flip="none" algn="tl"/>
          </a:blipFill>
          <a:ln>
            <a:noFill/>
          </a:ln>
          <a:scene3d>
            <a:camera prst="orthographicFront"/>
            <a:lightRig rig="threePt" dir="t"/>
          </a:scene3d>
          <a:sp3d>
            <a:bevelT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 name="4 Imagen" descr="Samia-Yusuf-Omar-21-anos-parti_54338537434_54115221154_600_396.jpg"/>
          <p:cNvPicPr>
            <a:picLocks noChangeAspect="1"/>
          </p:cNvPicPr>
          <p:nvPr/>
        </p:nvPicPr>
        <p:blipFill>
          <a:blip r:embed="rId3"/>
          <a:stretch>
            <a:fillRect/>
          </a:stretch>
        </p:blipFill>
        <p:spPr>
          <a:xfrm>
            <a:off x="428596" y="500042"/>
            <a:ext cx="8226194" cy="5857916"/>
          </a:xfrm>
          <a:prstGeom prst="rect">
            <a:avLst/>
          </a:prstGeom>
          <a:scene3d>
            <a:camera prst="orthographicFront"/>
            <a:lightRig rig="threePt" dir="t"/>
          </a:scene3d>
          <a:sp3d>
            <a:bevelT w="31750" h="31750" prst="angle"/>
          </a:sp3d>
        </p:spPr>
      </p:pic>
      <p:sp>
        <p:nvSpPr>
          <p:cNvPr id="7" name="6 CuadroTexto"/>
          <p:cNvSpPr txBox="1"/>
          <p:nvPr/>
        </p:nvSpPr>
        <p:spPr>
          <a:xfrm>
            <a:off x="571472" y="571480"/>
            <a:ext cx="3286148" cy="3046988"/>
          </a:xfrm>
          <a:prstGeom prst="rect">
            <a:avLst/>
          </a:prstGeom>
          <a:noFill/>
        </p:spPr>
        <p:txBody>
          <a:bodyPr wrap="square" rtlCol="0">
            <a:spAutoFit/>
          </a:bodyPr>
          <a:lstStyle/>
          <a:p>
            <a:r>
              <a:rPr lang="es-ES" sz="1600" b="1" dirty="0" smtClean="0">
                <a:solidFill>
                  <a:srgbClr val="FFFF00"/>
                </a:solidFill>
                <a:effectLst>
                  <a:outerShdw blurRad="38100" dist="38100" dir="2700000" algn="tl">
                    <a:srgbClr val="000000">
                      <a:alpha val="43137"/>
                    </a:srgbClr>
                  </a:outerShdw>
                </a:effectLst>
                <a:latin typeface="Papyrus" pitchFamily="66" charset="0"/>
              </a:rPr>
              <a:t>"Los supervivientes de ese viaje comunicaron la lista de las personas que habían fallecido durante la travesía y allí estaba su nombre (...). Nos quedamos helados. Sabíamos que el viaje hacia Occidente es peligroso, pero no nos podíamos imaginar que ella sería una de sus víctimas", agregó </a:t>
            </a:r>
            <a:r>
              <a:rPr lang="es-ES" sz="1600" b="1" dirty="0" err="1" smtClean="0">
                <a:solidFill>
                  <a:srgbClr val="FFFF00"/>
                </a:solidFill>
                <a:effectLst>
                  <a:outerShdw blurRad="38100" dist="38100" dir="2700000" algn="tl">
                    <a:srgbClr val="000000">
                      <a:alpha val="43137"/>
                    </a:srgbClr>
                  </a:outerShdw>
                </a:effectLst>
                <a:latin typeface="Papyrus" pitchFamily="66" charset="0"/>
              </a:rPr>
              <a:t>Abdelaziz</a:t>
            </a:r>
            <a:r>
              <a:rPr lang="es-ES" sz="1600" b="1" dirty="0" smtClean="0">
                <a:solidFill>
                  <a:srgbClr val="FFFF00"/>
                </a:solidFill>
                <a:effectLst>
                  <a:outerShdw blurRad="38100" dist="38100" dir="2700000" algn="tl">
                    <a:srgbClr val="000000">
                      <a:alpha val="43137"/>
                    </a:srgbClr>
                  </a:outerShdw>
                </a:effectLst>
                <a:latin typeface="Papyrus" pitchFamily="66" charset="0"/>
              </a:rPr>
              <a:t>.</a:t>
            </a:r>
          </a:p>
          <a:p>
            <a:r>
              <a:rPr lang="es-ES" sz="1600" b="1" dirty="0" smtClean="0">
                <a:solidFill>
                  <a:srgbClr val="FFFF00"/>
                </a:solidFill>
                <a:effectLst>
                  <a:outerShdw blurRad="38100" dist="38100" dir="2700000" algn="tl">
                    <a:srgbClr val="000000">
                      <a:alpha val="43137"/>
                    </a:srgbClr>
                  </a:outerShdw>
                </a:effectLst>
                <a:latin typeface="Papyrus" pitchFamily="66" charset="0"/>
              </a:rPr>
              <a:t>El mar Mediterráneo acabó con todos sus sueños.</a:t>
            </a:r>
          </a:p>
          <a:p>
            <a:endParaRPr lang="es-ES" sz="1600" b="1" dirty="0">
              <a:solidFill>
                <a:srgbClr val="FFFF00"/>
              </a:solidFill>
              <a:effectLst>
                <a:outerShdw blurRad="38100" dist="38100" dir="2700000" algn="tl">
                  <a:srgbClr val="000000">
                    <a:alpha val="43137"/>
                  </a:srgbClr>
                </a:outerShdw>
              </a:effectLst>
              <a:latin typeface="Papyrus" pitchFamily="66" charset="0"/>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5000"/>
                                        <p:tgtEl>
                                          <p:spTgt spid="6"/>
                                        </p:tgtEl>
                                      </p:cBhvr>
                                    </p:animEffect>
                                  </p:childTnLst>
                                </p:cTn>
                              </p:par>
                              <p:par>
                                <p:cTn id="8" presetID="16" presetClass="entr" presetSubtype="37"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Vertical)">
                                      <p:cBhvr>
                                        <p:cTn id="10" dur="5000"/>
                                        <p:tgtEl>
                                          <p:spTgt spid="5"/>
                                        </p:tgtEl>
                                      </p:cBhvr>
                                    </p:animEffect>
                                  </p:childTnLst>
                                </p:cTn>
                              </p:par>
                              <p:par>
                                <p:cTn id="11" presetID="2" presetClass="entr" presetSubtype="1"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0" fill="hold"/>
                                        <p:tgtEl>
                                          <p:spTgt spid="7"/>
                                        </p:tgtEl>
                                        <p:attrNameLst>
                                          <p:attrName>ppt_x</p:attrName>
                                        </p:attrNameLst>
                                      </p:cBhvr>
                                      <p:tavLst>
                                        <p:tav tm="0">
                                          <p:val>
                                            <p:strVal val="#ppt_x"/>
                                          </p:val>
                                        </p:tav>
                                        <p:tav tm="100000">
                                          <p:val>
                                            <p:strVal val="#ppt_x"/>
                                          </p:val>
                                        </p:tav>
                                      </p:tavLst>
                                    </p:anim>
                                    <p:anim calcmode="lin" valueType="num">
                                      <p:cBhvr additive="base">
                                        <p:cTn id="14" dur="50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6" name="5 Marco"/>
          <p:cNvSpPr/>
          <p:nvPr/>
        </p:nvSpPr>
        <p:spPr>
          <a:xfrm>
            <a:off x="0" y="0"/>
            <a:ext cx="9144000" cy="6858000"/>
          </a:xfrm>
          <a:prstGeom prst="frame">
            <a:avLst>
              <a:gd name="adj1" fmla="val 6944"/>
            </a:avLst>
          </a:prstGeom>
          <a:blipFill dpi="0" rotWithShape="1">
            <a:blip r:embed="rId2"/>
            <a:srcRect/>
            <a:tile tx="0" ty="0" sx="100000" sy="100000" flip="none" algn="tl"/>
          </a:blipFill>
          <a:ln>
            <a:noFill/>
          </a:ln>
          <a:scene3d>
            <a:camera prst="orthographicFront"/>
            <a:lightRig rig="threePt" dir="t"/>
          </a:scene3d>
          <a:sp3d>
            <a:bevelT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 name="4 Imagen" descr="1345477412724.jpg"/>
          <p:cNvPicPr>
            <a:picLocks noChangeAspect="1"/>
          </p:cNvPicPr>
          <p:nvPr/>
        </p:nvPicPr>
        <p:blipFill>
          <a:blip r:embed="rId3"/>
          <a:stretch>
            <a:fillRect/>
          </a:stretch>
        </p:blipFill>
        <p:spPr>
          <a:xfrm>
            <a:off x="500034" y="428604"/>
            <a:ext cx="8143933" cy="5929354"/>
          </a:xfrm>
          <a:prstGeom prst="rect">
            <a:avLst/>
          </a:prstGeom>
          <a:scene3d>
            <a:camera prst="orthographicFront"/>
            <a:lightRig rig="threePt" dir="t"/>
          </a:scene3d>
          <a:sp3d>
            <a:bevelT w="190500" h="190500" prst="angle"/>
          </a:sp3d>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5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6" name="5 Marco"/>
          <p:cNvSpPr/>
          <p:nvPr/>
        </p:nvSpPr>
        <p:spPr>
          <a:xfrm>
            <a:off x="0" y="0"/>
            <a:ext cx="9144000" cy="6858000"/>
          </a:xfrm>
          <a:prstGeom prst="frame">
            <a:avLst>
              <a:gd name="adj1" fmla="val 6944"/>
            </a:avLst>
          </a:prstGeom>
          <a:blipFill dpi="0" rotWithShape="1">
            <a:blip r:embed="rId2"/>
            <a:srcRect/>
            <a:tile tx="0" ty="0" sx="100000" sy="100000" flip="none" algn="tl"/>
          </a:blipFill>
          <a:ln>
            <a:noFill/>
          </a:ln>
          <a:scene3d>
            <a:camera prst="orthographicFront"/>
            <a:lightRig rig="threePt" dir="t"/>
          </a:scene3d>
          <a:sp3d>
            <a:bevelT w="254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 name="4 Imagen" descr="ac17201a.gif"/>
          <p:cNvPicPr>
            <a:picLocks noChangeAspect="1"/>
          </p:cNvPicPr>
          <p:nvPr/>
        </p:nvPicPr>
        <p:blipFill>
          <a:blip r:embed="rId3"/>
          <a:stretch>
            <a:fillRect/>
          </a:stretch>
        </p:blipFill>
        <p:spPr>
          <a:xfrm>
            <a:off x="1357290" y="1571612"/>
            <a:ext cx="6238918" cy="4679189"/>
          </a:xfrm>
          <a:prstGeom prst="rect">
            <a:avLst/>
          </a:prstGeom>
        </p:spPr>
      </p:pic>
      <p:sp>
        <p:nvSpPr>
          <p:cNvPr id="7" name="6 Marco"/>
          <p:cNvSpPr/>
          <p:nvPr/>
        </p:nvSpPr>
        <p:spPr>
          <a:xfrm>
            <a:off x="1285852" y="1000108"/>
            <a:ext cx="6500858" cy="5286412"/>
          </a:xfrm>
          <a:prstGeom prst="frame">
            <a:avLst>
              <a:gd name="adj1" fmla="val 1604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Rectángulo"/>
          <p:cNvSpPr/>
          <p:nvPr/>
        </p:nvSpPr>
        <p:spPr>
          <a:xfrm>
            <a:off x="5429256" y="1714488"/>
            <a:ext cx="1857388" cy="135732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8 Imagen" descr="Imagen1dd.jpg"/>
          <p:cNvPicPr>
            <a:picLocks noChangeAspect="1"/>
          </p:cNvPicPr>
          <p:nvPr/>
        </p:nvPicPr>
        <p:blipFill>
          <a:blip r:embed="rId4"/>
          <a:srcRect l="20463" t="14583" r="16987" b="21875"/>
          <a:stretch>
            <a:fillRect/>
          </a:stretch>
        </p:blipFill>
        <p:spPr>
          <a:xfrm rot="19375320">
            <a:off x="5743818" y="1111325"/>
            <a:ext cx="2501562" cy="2119379"/>
          </a:xfrm>
          <a:prstGeom prst="rect">
            <a:avLst/>
          </a:prstGeom>
          <a:effectLst>
            <a:softEdge rad="127000"/>
          </a:effectLst>
        </p:spPr>
      </p:pic>
      <p:sp>
        <p:nvSpPr>
          <p:cNvPr id="10" name="9 CuadroTexto"/>
          <p:cNvSpPr txBox="1"/>
          <p:nvPr/>
        </p:nvSpPr>
        <p:spPr>
          <a:xfrm>
            <a:off x="2428860" y="1142984"/>
            <a:ext cx="3740126" cy="461665"/>
          </a:xfrm>
          <a:prstGeom prst="rect">
            <a:avLst/>
          </a:prstGeom>
          <a:noFill/>
        </p:spPr>
        <p:txBody>
          <a:bodyPr wrap="none" rtlCol="0">
            <a:spAutoFit/>
          </a:bodyPr>
          <a:lstStyle/>
          <a:p>
            <a:r>
              <a:rPr lang="es-ES" sz="2400" b="1" dirty="0" smtClean="0">
                <a:solidFill>
                  <a:srgbClr val="FF0066"/>
                </a:solidFill>
                <a:effectLst>
                  <a:outerShdw blurRad="38100" dist="38100" dir="2700000" algn="tl">
                    <a:srgbClr val="000000">
                      <a:alpha val="43137"/>
                    </a:srgbClr>
                  </a:outerShdw>
                </a:effectLst>
                <a:latin typeface="Papyrus" pitchFamily="66" charset="0"/>
              </a:rPr>
              <a:t>En Paz Descansa  Samia</a:t>
            </a:r>
            <a:endParaRPr lang="es-ES" sz="2400" b="1" dirty="0">
              <a:solidFill>
                <a:srgbClr val="FF0066"/>
              </a:solidFill>
              <a:effectLst>
                <a:outerShdw blurRad="38100" dist="38100" dir="2700000" algn="tl">
                  <a:srgbClr val="000000">
                    <a:alpha val="43137"/>
                  </a:srgbClr>
                </a:outerShdw>
              </a:effectLst>
              <a:latin typeface="Papyrus" pitchFamily="66" charset="0"/>
            </a:endParaRPr>
          </a:p>
        </p:txBody>
      </p:sp>
      <p:sp>
        <p:nvSpPr>
          <p:cNvPr id="11" name="10 CuadroTexto"/>
          <p:cNvSpPr txBox="1"/>
          <p:nvPr/>
        </p:nvSpPr>
        <p:spPr>
          <a:xfrm>
            <a:off x="2928926" y="5715016"/>
            <a:ext cx="3204723" cy="400110"/>
          </a:xfrm>
          <a:prstGeom prst="rect">
            <a:avLst/>
          </a:prstGeom>
          <a:noFill/>
        </p:spPr>
        <p:txBody>
          <a:bodyPr wrap="none" rtlCol="0">
            <a:spAutoFit/>
          </a:bodyPr>
          <a:lstStyle/>
          <a:p>
            <a:r>
              <a:rPr lang="es-ES" sz="2000" b="1" dirty="0" smtClean="0">
                <a:blipFill>
                  <a:blip r:embed="rId5"/>
                  <a:stretch>
                    <a:fillRect/>
                  </a:stretch>
                </a:blipFill>
                <a:effectLst>
                  <a:outerShdw blurRad="38100" dist="38100" dir="2700000" algn="tl">
                    <a:srgbClr val="000000">
                      <a:alpha val="43137"/>
                    </a:srgbClr>
                  </a:outerShdw>
                </a:effectLst>
                <a:latin typeface="Papyrus" pitchFamily="66" charset="0"/>
              </a:rPr>
              <a:t>Francisco del Olmo-Jazmín</a:t>
            </a:r>
            <a:endParaRPr lang="es-ES" sz="2000" b="1" dirty="0">
              <a:blipFill>
                <a:blip r:embed="rId5"/>
                <a:stretch>
                  <a:fillRect/>
                </a:stretch>
              </a:blipFill>
              <a:effectLst>
                <a:outerShdw blurRad="38100" dist="38100" dir="2700000" algn="tl">
                  <a:srgbClr val="000000">
                    <a:alpha val="43137"/>
                  </a:srgbClr>
                </a:outerShdw>
              </a:effectLst>
              <a:latin typeface="Papyrus" pitchFamily="66" charset="0"/>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5000"/>
                                        <p:tgtEl>
                                          <p:spTgt spid="6"/>
                                        </p:tgtEl>
                                      </p:cBhvr>
                                    </p:animEffect>
                                  </p:childTnLst>
                                </p:cTn>
                              </p:par>
                              <p:par>
                                <p:cTn id="8" presetID="17"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0" fill="hold"/>
                                        <p:tgtEl>
                                          <p:spTgt spid="10"/>
                                        </p:tgtEl>
                                        <p:attrNameLst>
                                          <p:attrName>ppt_x</p:attrName>
                                        </p:attrNameLst>
                                      </p:cBhvr>
                                      <p:tavLst>
                                        <p:tav tm="0">
                                          <p:val>
                                            <p:strVal val="#ppt_x-#ppt_w/2"/>
                                          </p:val>
                                        </p:tav>
                                        <p:tav tm="100000">
                                          <p:val>
                                            <p:strVal val="#ppt_x"/>
                                          </p:val>
                                        </p:tav>
                                      </p:tavLst>
                                    </p:anim>
                                    <p:anim calcmode="lin" valueType="num">
                                      <p:cBhvr>
                                        <p:cTn id="11" dur="5000" fill="hold"/>
                                        <p:tgtEl>
                                          <p:spTgt spid="10"/>
                                        </p:tgtEl>
                                        <p:attrNameLst>
                                          <p:attrName>ppt_y</p:attrName>
                                        </p:attrNameLst>
                                      </p:cBhvr>
                                      <p:tavLst>
                                        <p:tav tm="0">
                                          <p:val>
                                            <p:strVal val="#ppt_y"/>
                                          </p:val>
                                        </p:tav>
                                        <p:tav tm="100000">
                                          <p:val>
                                            <p:strVal val="#ppt_y"/>
                                          </p:val>
                                        </p:tav>
                                      </p:tavLst>
                                    </p:anim>
                                    <p:anim calcmode="lin" valueType="num">
                                      <p:cBhvr>
                                        <p:cTn id="12" dur="5000" fill="hold"/>
                                        <p:tgtEl>
                                          <p:spTgt spid="10"/>
                                        </p:tgtEl>
                                        <p:attrNameLst>
                                          <p:attrName>ppt_w</p:attrName>
                                        </p:attrNameLst>
                                      </p:cBhvr>
                                      <p:tavLst>
                                        <p:tav tm="0">
                                          <p:val>
                                            <p:fltVal val="0"/>
                                          </p:val>
                                        </p:tav>
                                        <p:tav tm="100000">
                                          <p:val>
                                            <p:strVal val="#ppt_w"/>
                                          </p:val>
                                        </p:tav>
                                      </p:tavLst>
                                    </p:anim>
                                    <p:anim calcmode="lin" valueType="num">
                                      <p:cBhvr>
                                        <p:cTn id="13" dur="5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HOMENAJE POSTUMO A SAMIA YUSUF OMA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HOMENAJE POSTUMO A SAMIA YUSUF OMAR</Template>
  <TotalTime>0</TotalTime>
  <Words>220</Words>
  <Application>Microsoft Office PowerPoint</Application>
  <PresentationFormat>Presentación en pantalla (4:3)</PresentationFormat>
  <Paragraphs>35</Paragraphs>
  <Slides>9</Slides>
  <Notes>0</Notes>
  <HiddenSlides>0</HiddenSlides>
  <MMClips>1</MMClips>
  <ScaleCrop>false</ScaleCrop>
  <HeadingPairs>
    <vt:vector size="4" baseType="variant">
      <vt:variant>
        <vt:lpstr>Tema</vt:lpstr>
      </vt:variant>
      <vt:variant>
        <vt:i4>2</vt:i4>
      </vt:variant>
      <vt:variant>
        <vt:lpstr>Títulos de diapositiva</vt:lpstr>
      </vt:variant>
      <vt:variant>
        <vt:i4>9</vt:i4>
      </vt:variant>
    </vt:vector>
  </HeadingPairs>
  <TitlesOfParts>
    <vt:vector size="11" baseType="lpstr">
      <vt:lpstr>HOMENAJE POSTUMO A SAMIA YUSUF OMAR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2012-09-09T16:19:10Z</dcterms:created>
  <dcterms:modified xsi:type="dcterms:W3CDTF">2012-09-09T16:19:59Z</dcterms:modified>
</cp:coreProperties>
</file>