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10"/>
  </p:notesMasterIdLst>
  <p:sldIdLst>
    <p:sldId id="256" r:id="rId3"/>
    <p:sldId id="257" r:id="rId4"/>
    <p:sldId id="259" r:id="rId5"/>
    <p:sldId id="258" r:id="rId6"/>
    <p:sldId id="260" r:id="rId7"/>
    <p:sldId id="262" r:id="rId8"/>
    <p:sldId id="261" r:id="rId9"/>
  </p:sldIdLst>
  <p:sldSz cx="9144000" cy="5143500" type="screen16x9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iVLLG0S+FnpgQrB0u7hbQ" hashData="lRpvNaGYk2AP/yo5fcDvcsojm4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F3F1F"/>
    <a:srgbClr val="382914"/>
    <a:srgbClr val="2C2112"/>
    <a:srgbClr val="533E21"/>
    <a:srgbClr val="2E2C3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620"/>
    <p:restoredTop sz="79885" autoAdjust="0"/>
  </p:normalViewPr>
  <p:slideViewPr>
    <p:cSldViewPr>
      <p:cViewPr>
        <p:scale>
          <a:sx n="80" d="100"/>
          <a:sy n="80" d="100"/>
        </p:scale>
        <p:origin x="-1842" y="-123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37FACF-89BC-4CB9-887F-83825632F4AE}" type="datetimeFigureOut">
              <a:rPr lang="es-PE" smtClean="0"/>
              <a:pPr/>
              <a:t>1/09/2016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7752E6-DAF7-4F2D-B8D6-1340F0FB5E4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7752E6-DAF7-4F2D-B8D6-1340F0FB5E43}" type="slidenum">
              <a:rPr lang="es-PE" smtClean="0"/>
              <a:pPr/>
              <a:t>5</a:t>
            </a:fld>
            <a:endParaRPr lang="es-P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7752E6-DAF7-4F2D-B8D6-1340F0FB5E43}" type="slidenum">
              <a:rPr lang="es-PE" smtClean="0"/>
              <a:pPr/>
              <a:t>6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F3127-3E4F-4555-88DC-436B7549196F}" type="datetimeFigureOut">
              <a:rPr lang="es-PE" smtClean="0"/>
              <a:pPr/>
              <a:t>1/09/2016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7D3F0-872C-428B-93D4-A9FCD644E04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F3127-3E4F-4555-88DC-436B7549196F}" type="datetimeFigureOut">
              <a:rPr lang="es-PE" smtClean="0"/>
              <a:pPr/>
              <a:t>1/09/2016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7D3F0-872C-428B-93D4-A9FCD644E04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F3127-3E4F-4555-88DC-436B7549196F}" type="datetimeFigureOut">
              <a:rPr lang="es-PE" smtClean="0"/>
              <a:pPr/>
              <a:t>1/09/2016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7D3F0-872C-428B-93D4-A9FCD644E04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F3127-3E4F-4555-88DC-436B7549196F}" type="datetimeFigureOut">
              <a:rPr lang="es-PE" smtClean="0"/>
              <a:pPr/>
              <a:t>1/09/2016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7D3F0-872C-428B-93D4-A9FCD644E04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F3127-3E4F-4555-88DC-436B7549196F}" type="datetimeFigureOut">
              <a:rPr lang="es-PE" smtClean="0"/>
              <a:pPr/>
              <a:t>1/09/2016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7D3F0-872C-428B-93D4-A9FCD644E04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F3127-3E4F-4555-88DC-436B7549196F}" type="datetimeFigureOut">
              <a:rPr lang="es-PE" smtClean="0"/>
              <a:pPr/>
              <a:t>1/09/2016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7D3F0-872C-428B-93D4-A9FCD644E04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F3127-3E4F-4555-88DC-436B7549196F}" type="datetimeFigureOut">
              <a:rPr lang="es-PE" smtClean="0"/>
              <a:pPr/>
              <a:t>1/09/2016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7D3F0-872C-428B-93D4-A9FCD644E04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F3127-3E4F-4555-88DC-436B7549196F}" type="datetimeFigureOut">
              <a:rPr lang="es-PE" smtClean="0"/>
              <a:pPr/>
              <a:t>1/09/2016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7D3F0-872C-428B-93D4-A9FCD644E04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F3127-3E4F-4555-88DC-436B7549196F}" type="datetimeFigureOut">
              <a:rPr lang="es-PE" smtClean="0"/>
              <a:pPr/>
              <a:t>1/09/2016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7D3F0-872C-428B-93D4-A9FCD644E04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F3127-3E4F-4555-88DC-436B7549196F}" type="datetimeFigureOut">
              <a:rPr lang="es-PE" smtClean="0"/>
              <a:pPr/>
              <a:t>1/09/2016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7D3F0-872C-428B-93D4-A9FCD644E04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F3127-3E4F-4555-88DC-436B7549196F}" type="datetimeFigureOut">
              <a:rPr lang="es-PE" smtClean="0"/>
              <a:pPr/>
              <a:t>1/09/2016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7D3F0-872C-428B-93D4-A9FCD644E04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F3127-3E4F-4555-88DC-436B7549196F}" type="datetimeFigureOut">
              <a:rPr lang="es-PE" smtClean="0"/>
              <a:pPr/>
              <a:t>1/09/2016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7D3F0-872C-428B-93D4-A9FCD644E04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7.wav"/><Relationship Id="rId3" Type="http://schemas.openxmlformats.org/officeDocument/2006/relationships/image" Target="../media/image4.png"/><Relationship Id="rId7" Type="http://schemas.openxmlformats.org/officeDocument/2006/relationships/audio" Target="../media/audio6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4" Type="http://schemas.openxmlformats.org/officeDocument/2006/relationships/audio" Target="../media/audio3.wav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4.png"/><Relationship Id="rId18" Type="http://schemas.openxmlformats.org/officeDocument/2006/relationships/image" Target="../media/image17.png"/><Relationship Id="rId3" Type="http://schemas.openxmlformats.org/officeDocument/2006/relationships/audio" Target="../media/audio8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0.png"/><Relationship Id="rId11" Type="http://schemas.openxmlformats.org/officeDocument/2006/relationships/image" Target="../media/image1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9.png"/><Relationship Id="rId9" Type="http://schemas.openxmlformats.org/officeDocument/2006/relationships/image" Target="../media/image1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7" name="6 Imagen" descr="JG_Fron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8229599" cy="5143500"/>
          </a:xfrm>
          <a:prstGeom prst="rect">
            <a:avLst/>
          </a:prstGeom>
        </p:spPr>
      </p:pic>
      <p:pic>
        <p:nvPicPr>
          <p:cNvPr id="12290" name="Picture 2" descr="Resultado de imagen de CD JUAN GABRIEL PNG"/>
          <p:cNvPicPr>
            <a:picLocks noChangeAspect="1" noChangeArrowheads="1"/>
          </p:cNvPicPr>
          <p:nvPr/>
        </p:nvPicPr>
        <p:blipFill>
          <a:blip r:embed="rId5">
            <a:lum bright="-10000" contrast="40000"/>
          </a:blip>
          <a:srcRect/>
          <a:stretch>
            <a:fillRect/>
          </a:stretch>
        </p:blipFill>
        <p:spPr bwMode="auto">
          <a:xfrm>
            <a:off x="3720124" y="285734"/>
            <a:ext cx="5423876" cy="428628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4429138"/>
            <a:ext cx="192232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es una creación de Raquel</a:t>
            </a:r>
            <a:endParaRPr lang="es-PE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429388" y="4714890"/>
            <a:ext cx="1489510" cy="24622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PE" sz="1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  <a:hlinkClick r:id="" action="ppaction://hlinkshowjump?jump=nextslide"/>
              </a:rPr>
              <a:t>AVANCE  MANUAL</a:t>
            </a:r>
            <a:endParaRPr lang="es-PE" sz="1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0" name="9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6215074" y="4714890"/>
            <a:ext cx="214314" cy="185178"/>
          </a:xfrm>
          <a:prstGeom prst="actionButtonForwardNex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>
    <p:sndAc>
      <p:stSnd loop="1">
        <p:snd r:embed="rId2" name="APPLAU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5" name="4 CuadroTexto"/>
          <p:cNvSpPr txBox="1"/>
          <p:nvPr/>
        </p:nvSpPr>
        <p:spPr>
          <a:xfrm>
            <a:off x="2285984" y="285734"/>
            <a:ext cx="4000528" cy="338554"/>
          </a:xfrm>
          <a:prstGeom prst="rect">
            <a:avLst/>
          </a:prstGeom>
          <a:noFill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_tradnl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   </a:t>
            </a:r>
            <a:r>
              <a:rPr lang="es-ES_tradnl" sz="16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gency FB" pitchFamily="34" charset="0"/>
              </a:rPr>
              <a:t>Clicka</a:t>
            </a:r>
            <a:r>
              <a:rPr lang="es-ES_tradnl" sz="1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gency FB" pitchFamily="34" charset="0"/>
              </a:rPr>
              <a:t>  En  Los  Discos  o  En  El  Título De La Canción </a:t>
            </a:r>
            <a:endParaRPr lang="es-ES" sz="16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6" name="Picture 4" descr="Resultado de imagen de cd png">
            <a:hlinkClick r:id="" action="ppaction://hlinkshowjump?jump=nextslide">
              <a:snd r:embed="rId2" name="Amor_Eterno_Juan_Gabriel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500048"/>
            <a:ext cx="1071570" cy="1071570"/>
          </a:xfrm>
          <a:prstGeom prst="rect">
            <a:avLst/>
          </a:prstGeom>
          <a:noFill/>
        </p:spPr>
      </p:pic>
      <p:pic>
        <p:nvPicPr>
          <p:cNvPr id="7" name="Picture 4" descr="Resultado de imagen de cd png">
            <a:hlinkClick r:id="" action="ppaction://hlinkshowjump?jump=nextslide">
              <a:snd r:embed="rId4" name="Juan_Gabriel_-_Se_me_olvido_otra_vez_Letra_HD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1857370"/>
            <a:ext cx="1071570" cy="1071570"/>
          </a:xfrm>
          <a:prstGeom prst="rect">
            <a:avLst/>
          </a:prstGeom>
          <a:noFill/>
        </p:spPr>
      </p:pic>
      <p:pic>
        <p:nvPicPr>
          <p:cNvPr id="8" name="Picture 4" descr="Resultado de imagen de cd png">
            <a:hlinkClick r:id="" action="ppaction://hlinkshowjump?jump=nextslide">
              <a:snd r:embed="rId5" name="JUAN_GABRIEL_Querida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3357568"/>
            <a:ext cx="1071570" cy="1071570"/>
          </a:xfrm>
          <a:prstGeom prst="rect">
            <a:avLst/>
          </a:prstGeom>
          <a:noFill/>
        </p:spPr>
      </p:pic>
      <p:pic>
        <p:nvPicPr>
          <p:cNvPr id="9" name="Picture 4" descr="Resultado de imagen de cd png">
            <a:hlinkClick r:id="" action="ppaction://hlinkshowjump?jump=nextslide">
              <a:snd r:embed="rId6" name="Juan_gabriel_abrazame_muy[Mp3xd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78635" y="428611"/>
            <a:ext cx="1071570" cy="1071570"/>
          </a:xfrm>
          <a:prstGeom prst="rect">
            <a:avLst/>
          </a:prstGeom>
          <a:noFill/>
        </p:spPr>
      </p:pic>
      <p:pic>
        <p:nvPicPr>
          <p:cNvPr id="10" name="Picture 4" descr="Resultado de imagen de cd png">
            <a:hlinkClick r:id="" action="ppaction://hlinkshowjump?jump=nextslide">
              <a:snd r:embed="rId7" name="juan_gabriel_hasta_que_te_conoci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16" y="1857370"/>
            <a:ext cx="1071570" cy="1071570"/>
          </a:xfrm>
          <a:prstGeom prst="rect">
            <a:avLst/>
          </a:prstGeom>
          <a:noFill/>
        </p:spPr>
      </p:pic>
      <p:pic>
        <p:nvPicPr>
          <p:cNvPr id="11" name="Picture 4" descr="Resultado de imagen de cd png">
            <a:hlinkClick r:id="" action="ppaction://hlinkshowjump?jump=nextslide">
              <a:snd r:embed="rId8" name="Juan_Gabriel-_As_Fue_Letra_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16" y="3357568"/>
            <a:ext cx="1071570" cy="1071570"/>
          </a:xfrm>
          <a:prstGeom prst="rect">
            <a:avLst/>
          </a:prstGeom>
          <a:noFill/>
        </p:spPr>
      </p:pic>
      <p:pic>
        <p:nvPicPr>
          <p:cNvPr id="12" name="Picture 6" descr="Resultado de imagen de JUAN GABRIEL 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786050" y="714362"/>
            <a:ext cx="2875631" cy="4605335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857224" y="1500180"/>
            <a:ext cx="105670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05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hlinkClick r:id="" action="ppaction://hlinkshowjump?jump=nextslide">
                  <a:snd r:embed="rId2" name="Amor_Eterno_Juan_Gabriel.wav"/>
                </a:hlinkClick>
              </a:rPr>
              <a:t>AMOR  ETERNO</a:t>
            </a:r>
            <a:endParaRPr lang="es-PE" sz="105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571472" y="2857502"/>
            <a:ext cx="16177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05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hlinkClick r:id="" action="ppaction://hlinkshowjump?jump=nextslide">
                  <a:snd r:embed="rId4" name="Juan_Gabriel_-_Se_me_olvido_otra_vez_Letra_HD.wav"/>
                </a:hlinkClick>
              </a:rPr>
              <a:t>SE ME OLVIDÓ OTRA VEZ</a:t>
            </a:r>
            <a:endParaRPr lang="es-PE" sz="105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1000100" y="4357700"/>
            <a:ext cx="71846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05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hlinkClick r:id="" action="ppaction://hlinkshowjump?jump=nextslide">
                  <a:snd r:embed="rId5" name="JUAN_GABRIEL_Querida.wav"/>
                </a:hlinkClick>
              </a:rPr>
              <a:t>QUERIDA</a:t>
            </a:r>
            <a:endParaRPr lang="es-PE" sz="105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6715140" y="1428742"/>
            <a:ext cx="153760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05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hlinkClick r:id="" action="ppaction://hlinkshowjump?jump=nextslide">
                  <a:snd r:embed="rId6" name="Juan_gabriel_abrazame_muy[Mp3xd.wav"/>
                </a:hlinkClick>
              </a:rPr>
              <a:t>ABRAZME MUY FUERTE</a:t>
            </a:r>
            <a:endParaRPr lang="es-PE" sz="105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6643702" y="2857502"/>
            <a:ext cx="151996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05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hlinkClick r:id="" action="ppaction://hlinkshowjump?jump=nextslide">
                  <a:snd r:embed="rId7" name="juan_gabriel_hasta_que_te_conoci.wav"/>
                </a:hlinkClick>
              </a:rPr>
              <a:t>HASTA QUE TE CONOCÍ</a:t>
            </a:r>
            <a:endParaRPr lang="es-PE" sz="105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6572264" y="4357700"/>
            <a:ext cx="188224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05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hlinkClick r:id="" action="ppaction://hlinkshowjump?jump=nextslide">
                  <a:snd r:embed="rId8" name="Juan_Gabriel-_As_Fue_Letra_.wav"/>
                </a:hlinkClick>
              </a:rPr>
              <a:t>PERDONA SI TE HAGO LLORAR</a:t>
            </a:r>
            <a:endParaRPr lang="es-PE" sz="105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21" name="20 Rectángulo"/>
          <p:cNvSpPr/>
          <p:nvPr/>
        </p:nvSpPr>
        <p:spPr>
          <a:xfrm rot="20791442">
            <a:off x="5296311" y="4035666"/>
            <a:ext cx="1119217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s-PE" sz="32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Raquel</a:t>
            </a:r>
            <a:endParaRPr lang="es-PE" sz="3200" dirty="0">
              <a:solidFill>
                <a:schemeClr val="tx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endParaRPr lang="es-PE"/>
          </a:p>
        </p:txBody>
      </p:sp>
      <p:sp>
        <p:nvSpPr>
          <p:cNvPr id="6" name="5 Marco"/>
          <p:cNvSpPr/>
          <p:nvPr/>
        </p:nvSpPr>
        <p:spPr>
          <a:xfrm>
            <a:off x="142844" y="142858"/>
            <a:ext cx="8858312" cy="4857784"/>
          </a:xfrm>
          <a:prstGeom prst="frame">
            <a:avLst>
              <a:gd name="adj1" fmla="val 3067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85720" y="142858"/>
            <a:ext cx="84297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000" b="1" dirty="0" smtClean="0">
                <a:latin typeface="Agency FB" pitchFamily="34" charset="0"/>
              </a:rPr>
              <a:t/>
            </a:r>
            <a:br>
              <a:rPr lang="es-PE" sz="1000" b="1" dirty="0" smtClean="0">
                <a:latin typeface="Agency FB" pitchFamily="34" charset="0"/>
              </a:rPr>
            </a:br>
            <a:endParaRPr lang="es-PE" sz="1000" dirty="0">
              <a:latin typeface="Agency FB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214546" y="500048"/>
            <a:ext cx="628654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400" b="1" dirty="0" smtClean="0">
                <a:solidFill>
                  <a:schemeClr val="bg1"/>
                </a:solidFill>
              </a:rPr>
              <a:t>JUAN GABRIEL </a:t>
            </a:r>
            <a:r>
              <a:rPr lang="es-PE" sz="1400" dirty="0" smtClean="0">
                <a:solidFill>
                  <a:schemeClr val="bg1"/>
                </a:solidFill>
              </a:rPr>
              <a:t>es el nombre artístico del cantautor mexicano Alberto Aguilera </a:t>
            </a:r>
            <a:r>
              <a:rPr lang="es-PE" sz="1400" dirty="0" err="1" smtClean="0">
                <a:solidFill>
                  <a:schemeClr val="bg1"/>
                </a:solidFill>
              </a:rPr>
              <a:t>Valadéz</a:t>
            </a:r>
            <a:r>
              <a:rPr lang="es-PE" sz="1400" dirty="0" smtClean="0">
                <a:solidFill>
                  <a:schemeClr val="bg1"/>
                </a:solidFill>
              </a:rPr>
              <a:t>. Nació en </a:t>
            </a:r>
            <a:r>
              <a:rPr lang="es-PE" sz="1400" dirty="0" err="1" smtClean="0">
                <a:solidFill>
                  <a:schemeClr val="bg1"/>
                </a:solidFill>
              </a:rPr>
              <a:t>Parácuaro</a:t>
            </a:r>
            <a:r>
              <a:rPr lang="es-PE" sz="1400" dirty="0" smtClean="0">
                <a:solidFill>
                  <a:schemeClr val="bg1"/>
                </a:solidFill>
              </a:rPr>
              <a:t>, Michoacán el 7 de enero de 1950.</a:t>
            </a:r>
            <a:br>
              <a:rPr lang="es-PE" sz="1400" dirty="0" smtClean="0">
                <a:solidFill>
                  <a:schemeClr val="bg1"/>
                </a:solidFill>
              </a:rPr>
            </a:br>
            <a:r>
              <a:rPr lang="es-PE" sz="1400" dirty="0" smtClean="0">
                <a:solidFill>
                  <a:schemeClr val="bg1"/>
                </a:solidFill>
              </a:rPr>
              <a:t>Está considerado como uno de los más grandes compositores mexicanos de todos los tiempos, forma parte de los 4 grandes de la composición mexicana al lado de José Alfredo Jiménez, Armando Manzanero y Agustín Lara. Es particularmente célebre en América Latina, donde se le conoce como el Divo de Juárez.</a:t>
            </a:r>
          </a:p>
          <a:p>
            <a:r>
              <a:rPr lang="es-PE" sz="1400" dirty="0" smtClean="0">
                <a:solidFill>
                  <a:schemeClr val="bg1"/>
                </a:solidFill>
              </a:rPr>
              <a:t>Es uno de los autores de canciones más prolífico y querido del mundo de habla hispana y uno de los personajes más conocidos en la vida musical del México de finales del siglo XX.</a:t>
            </a:r>
            <a:br>
              <a:rPr lang="es-PE" sz="1400" dirty="0" smtClean="0">
                <a:solidFill>
                  <a:schemeClr val="bg1"/>
                </a:solidFill>
              </a:rPr>
            </a:br>
            <a:r>
              <a:rPr lang="es-PE" sz="1400" dirty="0" smtClean="0">
                <a:solidFill>
                  <a:schemeClr val="bg1"/>
                </a:solidFill>
              </a:rPr>
              <a:t>Autor de más de 1000 canciones, ha vendido más de 100 millones de discos y ha realizado más de 8000 presentaciones por todo el mundo. Sus canciones han sido traducidas a varias lenguas (desde portugués, alemán e inglés hasta ruso, turco o japonés) y cantadas por cientos de interpretes de diversas nacionalidades: muy probablemente el compositor hispano más cantado a nivel mundial.</a:t>
            </a:r>
            <a:br>
              <a:rPr lang="es-PE" sz="1400" dirty="0" smtClean="0">
                <a:solidFill>
                  <a:schemeClr val="bg1"/>
                </a:solidFill>
              </a:rPr>
            </a:br>
            <a:r>
              <a:rPr lang="es-PE" sz="1400" b="1" dirty="0" smtClean="0">
                <a:solidFill>
                  <a:schemeClr val="bg1"/>
                </a:solidFill>
              </a:rPr>
              <a:t>Su infancia</a:t>
            </a:r>
            <a:r>
              <a:rPr lang="es-PE" sz="1400" dirty="0" smtClean="0">
                <a:solidFill>
                  <a:schemeClr val="bg1"/>
                </a:solidFill>
              </a:rPr>
              <a:t/>
            </a:r>
            <a:br>
              <a:rPr lang="es-PE" sz="1400" dirty="0" smtClean="0">
                <a:solidFill>
                  <a:schemeClr val="bg1"/>
                </a:solidFill>
              </a:rPr>
            </a:br>
            <a:r>
              <a:rPr lang="es-PE" sz="1400" dirty="0" smtClean="0">
                <a:solidFill>
                  <a:schemeClr val="bg1"/>
                </a:solidFill>
              </a:rPr>
              <a:t>Juan Gabriel nació en </a:t>
            </a:r>
            <a:r>
              <a:rPr lang="es-PE" sz="1400" dirty="0" err="1" smtClean="0">
                <a:solidFill>
                  <a:schemeClr val="bg1"/>
                </a:solidFill>
              </a:rPr>
              <a:t>Parácuaro</a:t>
            </a:r>
            <a:r>
              <a:rPr lang="es-PE" sz="1400" dirty="0" smtClean="0">
                <a:solidFill>
                  <a:schemeClr val="bg1"/>
                </a:solidFill>
              </a:rPr>
              <a:t> </a:t>
            </a:r>
            <a:r>
              <a:rPr lang="es-PE" sz="1400" dirty="0" err="1" smtClean="0">
                <a:solidFill>
                  <a:schemeClr val="bg1"/>
                </a:solidFill>
              </a:rPr>
              <a:t>Michoacan</a:t>
            </a:r>
            <a:r>
              <a:rPr lang="es-PE" sz="1400" dirty="0" smtClean="0">
                <a:solidFill>
                  <a:schemeClr val="bg1"/>
                </a:solidFill>
              </a:rPr>
              <a:t> el día 7 de enero de 1950 en la Calle 5 de Mayo (hoy Calle Juan Gabriel), hijo de Gabriel Aguilera Rodríguez y Victoria </a:t>
            </a:r>
            <a:r>
              <a:rPr lang="es-PE" sz="1400" dirty="0" err="1" smtClean="0">
                <a:solidFill>
                  <a:schemeClr val="bg1"/>
                </a:solidFill>
              </a:rPr>
              <a:t>Valadéz</a:t>
            </a:r>
            <a:r>
              <a:rPr lang="es-PE" sz="1400" dirty="0" smtClean="0">
                <a:solidFill>
                  <a:schemeClr val="bg1"/>
                </a:solidFill>
              </a:rPr>
              <a:t> Rojas.</a:t>
            </a:r>
          </a:p>
          <a:p>
            <a:endParaRPr lang="es-PE" dirty="0">
              <a:solidFill>
                <a:schemeClr val="bg1"/>
              </a:solidFill>
            </a:endParaRPr>
          </a:p>
        </p:txBody>
      </p:sp>
      <p:pic>
        <p:nvPicPr>
          <p:cNvPr id="9" name="Picture 10" descr="Resultado de imagen de FLORES 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11306"/>
            <a:ext cx="3143272" cy="4832194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6429388" y="4500576"/>
            <a:ext cx="1489510" cy="24622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PE" sz="1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  <a:hlinkClick r:id="" action="ppaction://hlinkshowjump?jump=nextslide"/>
              </a:rPr>
              <a:t>AVANCE  MANUAL</a:t>
            </a:r>
            <a:endParaRPr lang="es-PE" sz="1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2" name="11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6215074" y="4500576"/>
            <a:ext cx="214314" cy="185178"/>
          </a:xfrm>
          <a:prstGeom prst="actionButtonForwardNex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Botón de acción: Hacia atrás o Anterior">
            <a:hlinkClick r:id="rId4" action="ppaction://hlinksldjump" highlightClick="1"/>
          </p:cNvPr>
          <p:cNvSpPr/>
          <p:nvPr/>
        </p:nvSpPr>
        <p:spPr>
          <a:xfrm>
            <a:off x="2214546" y="4500576"/>
            <a:ext cx="214314" cy="214314"/>
          </a:xfrm>
          <a:prstGeom prst="actionButtonBackPrevious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4" name="13 CuadroTexto"/>
          <p:cNvSpPr txBox="1"/>
          <p:nvPr/>
        </p:nvSpPr>
        <p:spPr>
          <a:xfrm>
            <a:off x="2428860" y="4500576"/>
            <a:ext cx="2672526" cy="24622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PE" sz="1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  <a:hlinkClick r:id="rId4" action="ppaction://hlinksldjump"/>
              </a:rPr>
              <a:t>VOLVER AL ÍNDICE DE CANCIONES</a:t>
            </a:r>
            <a:endParaRPr lang="es-PE" sz="1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endParaRPr lang="es-PE"/>
          </a:p>
        </p:txBody>
      </p:sp>
      <p:sp>
        <p:nvSpPr>
          <p:cNvPr id="7" name="6 CuadroTexto"/>
          <p:cNvSpPr txBox="1"/>
          <p:nvPr/>
        </p:nvSpPr>
        <p:spPr>
          <a:xfrm>
            <a:off x="285720" y="142858"/>
            <a:ext cx="84297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000" b="1" dirty="0" smtClean="0">
                <a:latin typeface="Agency FB" pitchFamily="34" charset="0"/>
              </a:rPr>
              <a:t/>
            </a:r>
            <a:br>
              <a:rPr lang="es-PE" sz="1000" b="1" dirty="0" smtClean="0">
                <a:latin typeface="Agency FB" pitchFamily="34" charset="0"/>
              </a:rPr>
            </a:br>
            <a:endParaRPr lang="es-PE" sz="1000" dirty="0">
              <a:latin typeface="Agency FB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000232" y="285734"/>
            <a:ext cx="678661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400" dirty="0" smtClean="0"/>
              <a:t/>
            </a:r>
            <a:br>
              <a:rPr lang="es-PE" sz="1400" dirty="0" smtClean="0"/>
            </a:br>
            <a:r>
              <a:rPr lang="es-PE" sz="1400" dirty="0" smtClean="0">
                <a:solidFill>
                  <a:schemeClr val="bg1"/>
                </a:solidFill>
              </a:rPr>
              <a:t>Después de una difícil infancia, estando internado en una Escuela de Mejoramiento (internado para jóvenes), empezó a escribir canciones a la edad de 13 años. Su primera canción se tituló La muerte del palomo. Salió del Centro de Mejoramiento a los 15 años y se ganó la vida cantando en bares de Ciudad Juárez y Chihuahua, como el </a:t>
            </a:r>
            <a:r>
              <a:rPr lang="es-PE" sz="1400" dirty="0" err="1" smtClean="0">
                <a:solidFill>
                  <a:schemeClr val="bg1"/>
                </a:solidFill>
              </a:rPr>
              <a:t>Noa</a:t>
            </a:r>
            <a:r>
              <a:rPr lang="es-PE" sz="1400" dirty="0" smtClean="0">
                <a:solidFill>
                  <a:schemeClr val="bg1"/>
                </a:solidFill>
              </a:rPr>
              <a:t> </a:t>
            </a:r>
            <a:r>
              <a:rPr lang="es-PE" sz="1400" dirty="0" err="1" smtClean="0">
                <a:solidFill>
                  <a:schemeClr val="bg1"/>
                </a:solidFill>
              </a:rPr>
              <a:t>Noa</a:t>
            </a:r>
            <a:r>
              <a:rPr lang="es-PE" sz="1400" dirty="0" smtClean="0">
                <a:solidFill>
                  <a:schemeClr val="bg1"/>
                </a:solidFill>
              </a:rPr>
              <a:t> (al que años después inmortalizó con la canción del mismo nombre).</a:t>
            </a:r>
            <a:br>
              <a:rPr lang="es-PE" sz="1400" dirty="0" smtClean="0">
                <a:solidFill>
                  <a:schemeClr val="bg1"/>
                </a:solidFill>
              </a:rPr>
            </a:br>
            <a:r>
              <a:rPr lang="es-PE" sz="1400" dirty="0" smtClean="0">
                <a:solidFill>
                  <a:schemeClr val="bg1"/>
                </a:solidFill>
              </a:rPr>
              <a:t/>
            </a:r>
            <a:br>
              <a:rPr lang="es-PE" sz="1400" dirty="0" smtClean="0">
                <a:solidFill>
                  <a:schemeClr val="bg1"/>
                </a:solidFill>
              </a:rPr>
            </a:br>
            <a:r>
              <a:rPr lang="es-PE" sz="1400" dirty="0" smtClean="0">
                <a:solidFill>
                  <a:schemeClr val="bg1"/>
                </a:solidFill>
              </a:rPr>
              <a:t>Se mudó a la Ciudad de México y en uno de sus viajes buscando la oportunidad de grabar un disco; ante problemas de falta de recursos, de intolerancia , y una acusación falsa de robo, que lo llevó a estar preso durante un año en 1968, en esta época conoció a "La Prieta Linda", quien le ayudó a entrar en contacto con RCA, donde comenzó a grabar. Llegó la época de los éxitos y cambió su nombre artístico a Juan Gabriel. </a:t>
            </a:r>
          </a:p>
          <a:p>
            <a:endParaRPr lang="es-PE" sz="1400" dirty="0" smtClean="0">
              <a:solidFill>
                <a:schemeClr val="bg1"/>
              </a:solidFill>
            </a:endParaRPr>
          </a:p>
          <a:p>
            <a:r>
              <a:rPr lang="es-PE" sz="1400" dirty="0" smtClean="0">
                <a:solidFill>
                  <a:schemeClr val="bg1"/>
                </a:solidFill>
              </a:rPr>
              <a:t>Su fama se acrecentó con los años y se convirtió en la máxima figura de la música mexicana a nivel mundial, ofreciendo conciertos alrededor del mundo con gran aceptación. Son particularmente celebres sus actuaciones en el Palacio de Bellas Artes de la Ciudad de México en 1990 y 1997, la primera de ellas convirtiéndolo en el primer compositor en cantar con la Orquesta Sinfónica Nacional en dicho recinto.</a:t>
            </a:r>
            <a:endParaRPr lang="es-PE" sz="1400" dirty="0">
              <a:solidFill>
                <a:schemeClr val="bg1"/>
              </a:solidFill>
            </a:endParaRPr>
          </a:p>
        </p:txBody>
      </p:sp>
      <p:pic>
        <p:nvPicPr>
          <p:cNvPr id="9" name="Picture 10" descr="Resultado de imagen de FLORES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1306"/>
            <a:ext cx="3143272" cy="4832194"/>
          </a:xfrm>
          <a:prstGeom prst="rect">
            <a:avLst/>
          </a:prstGeom>
          <a:noFill/>
        </p:spPr>
      </p:pic>
      <p:sp>
        <p:nvSpPr>
          <p:cNvPr id="11" name="10 Marco"/>
          <p:cNvSpPr/>
          <p:nvPr/>
        </p:nvSpPr>
        <p:spPr>
          <a:xfrm>
            <a:off x="142844" y="142858"/>
            <a:ext cx="8858312" cy="4857784"/>
          </a:xfrm>
          <a:prstGeom prst="frame">
            <a:avLst>
              <a:gd name="adj1" fmla="val 3067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6500826" y="4572014"/>
            <a:ext cx="1489510" cy="24622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PE" sz="1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  <a:hlinkClick r:id="" action="ppaction://hlinkshowjump?jump=nextslide"/>
              </a:rPr>
              <a:t>AVANCE  MANUAL</a:t>
            </a:r>
            <a:endParaRPr lang="es-PE" sz="1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3" name="12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6286512" y="4572014"/>
            <a:ext cx="214314" cy="185178"/>
          </a:xfrm>
          <a:prstGeom prst="actionButtonForwardNex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Botón de acción: Hacia atrás o Anterior">
            <a:hlinkClick r:id="rId4" action="ppaction://hlinksldjump" highlightClick="1"/>
          </p:cNvPr>
          <p:cNvSpPr/>
          <p:nvPr/>
        </p:nvSpPr>
        <p:spPr>
          <a:xfrm>
            <a:off x="2214546" y="4500576"/>
            <a:ext cx="214314" cy="214314"/>
          </a:xfrm>
          <a:prstGeom prst="actionButtonBackPrevious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5" name="14 CuadroTexto"/>
          <p:cNvSpPr txBox="1"/>
          <p:nvPr/>
        </p:nvSpPr>
        <p:spPr>
          <a:xfrm>
            <a:off x="2428860" y="4500576"/>
            <a:ext cx="2672526" cy="24622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PE" sz="1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  <a:hlinkClick r:id="rId4" action="ppaction://hlinksldjump"/>
              </a:rPr>
              <a:t>VOLVER AL ÍNDICE DE CANCIONES</a:t>
            </a:r>
            <a:endParaRPr lang="es-PE" sz="1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endParaRPr lang="es-PE" dirty="0"/>
          </a:p>
        </p:txBody>
      </p:sp>
      <p:sp>
        <p:nvSpPr>
          <p:cNvPr id="7" name="6 CuadroTexto"/>
          <p:cNvSpPr txBox="1"/>
          <p:nvPr/>
        </p:nvSpPr>
        <p:spPr>
          <a:xfrm>
            <a:off x="285720" y="142858"/>
            <a:ext cx="84297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000" b="1" dirty="0" smtClean="0">
                <a:latin typeface="Agency FB" pitchFamily="34" charset="0"/>
              </a:rPr>
              <a:t/>
            </a:r>
            <a:br>
              <a:rPr lang="es-PE" sz="1000" b="1" dirty="0" smtClean="0">
                <a:latin typeface="Agency FB" pitchFamily="34" charset="0"/>
              </a:rPr>
            </a:br>
            <a:endParaRPr lang="es-PE" sz="1000" dirty="0">
              <a:latin typeface="Agency FB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000232" y="714362"/>
            <a:ext cx="6572296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400" dirty="0" smtClean="0"/>
              <a:t/>
            </a:r>
            <a:br>
              <a:rPr lang="es-PE" sz="1400" dirty="0" smtClean="0"/>
            </a:br>
            <a:r>
              <a:rPr lang="es-PE" sz="1400" dirty="0" smtClean="0"/>
              <a:t> </a:t>
            </a:r>
            <a:r>
              <a:rPr lang="es-PE" sz="1400" dirty="0" smtClean="0">
                <a:solidFill>
                  <a:schemeClr val="bg1"/>
                </a:solidFill>
              </a:rPr>
              <a:t>Por primera vez en la historia de la revista norteamericana </a:t>
            </a:r>
            <a:r>
              <a:rPr lang="es-PE" sz="1400" dirty="0" err="1" smtClean="0">
                <a:solidFill>
                  <a:schemeClr val="bg1"/>
                </a:solidFill>
              </a:rPr>
              <a:t>Billboard</a:t>
            </a:r>
            <a:r>
              <a:rPr lang="es-PE" sz="1400" dirty="0" smtClean="0">
                <a:solidFill>
                  <a:schemeClr val="bg1"/>
                </a:solidFill>
              </a:rPr>
              <a:t>, Juan Gabriel debuta en el Primer lugar del Hot </a:t>
            </a:r>
            <a:r>
              <a:rPr lang="es-PE" sz="1400" dirty="0" err="1" smtClean="0">
                <a:solidFill>
                  <a:schemeClr val="bg1"/>
                </a:solidFill>
              </a:rPr>
              <a:t>Latin</a:t>
            </a:r>
            <a:r>
              <a:rPr lang="es-PE" sz="1400" dirty="0" smtClean="0">
                <a:solidFill>
                  <a:schemeClr val="bg1"/>
                </a:solidFill>
              </a:rPr>
              <a:t> </a:t>
            </a:r>
            <a:r>
              <a:rPr lang="es-PE" sz="1400" dirty="0" err="1" smtClean="0">
                <a:solidFill>
                  <a:schemeClr val="bg1"/>
                </a:solidFill>
              </a:rPr>
              <a:t>Trak</a:t>
            </a:r>
            <a:r>
              <a:rPr lang="es-PE" sz="1400" dirty="0" smtClean="0">
                <a:solidFill>
                  <a:schemeClr val="bg1"/>
                </a:solidFill>
              </a:rPr>
              <a:t>, con el tema "El Palo" del álbum "El México que se nos fue".</a:t>
            </a:r>
            <a:br>
              <a:rPr lang="es-PE" sz="1400" dirty="0" smtClean="0">
                <a:solidFill>
                  <a:schemeClr val="bg1"/>
                </a:solidFill>
              </a:rPr>
            </a:br>
            <a:r>
              <a:rPr lang="es-PE" sz="1400" dirty="0" smtClean="0">
                <a:solidFill>
                  <a:schemeClr val="bg1"/>
                </a:solidFill>
              </a:rPr>
              <a:t/>
            </a:r>
            <a:br>
              <a:rPr lang="es-PE" sz="1400" dirty="0" smtClean="0">
                <a:solidFill>
                  <a:schemeClr val="bg1"/>
                </a:solidFill>
              </a:rPr>
            </a:br>
            <a:r>
              <a:rPr lang="es-PE" sz="1400" dirty="0" smtClean="0">
                <a:solidFill>
                  <a:schemeClr val="bg1"/>
                </a:solidFill>
              </a:rPr>
              <a:t>En el año 2009, la Academia Latina de la Grabación le nombró "Persona del Año" del </a:t>
            </a:r>
            <a:r>
              <a:rPr lang="es-PE" sz="1400" dirty="0" err="1" smtClean="0">
                <a:solidFill>
                  <a:schemeClr val="bg1"/>
                </a:solidFill>
              </a:rPr>
              <a:t>Latin</a:t>
            </a:r>
            <a:r>
              <a:rPr lang="es-PE" sz="1400" dirty="0" smtClean="0">
                <a:solidFill>
                  <a:schemeClr val="bg1"/>
                </a:solidFill>
              </a:rPr>
              <a:t> </a:t>
            </a:r>
            <a:r>
              <a:rPr lang="es-PE" sz="1400" dirty="0" err="1" smtClean="0">
                <a:solidFill>
                  <a:schemeClr val="bg1"/>
                </a:solidFill>
              </a:rPr>
              <a:t>Grammy</a:t>
            </a:r>
            <a:r>
              <a:rPr lang="es-PE" sz="1400" dirty="0" smtClean="0">
                <a:solidFill>
                  <a:schemeClr val="bg1"/>
                </a:solidFill>
              </a:rPr>
              <a:t>, y según LARAS, ha vendido más de 100 millones de álbumes, además de componer unas 1,500 canciones. Han interpretado sus composiciones los cantantes: Rocío </a:t>
            </a:r>
            <a:r>
              <a:rPr lang="es-PE" sz="1400" dirty="0" err="1" smtClean="0">
                <a:solidFill>
                  <a:schemeClr val="bg1"/>
                </a:solidFill>
              </a:rPr>
              <a:t>Dúrcal</a:t>
            </a:r>
            <a:r>
              <a:rPr lang="es-PE" sz="1400" dirty="0" smtClean="0">
                <a:solidFill>
                  <a:schemeClr val="bg1"/>
                </a:solidFill>
              </a:rPr>
              <a:t>, Isabel Pantoja, Julio Iglesias, Rocío Jurado, Pimpinela, </a:t>
            </a:r>
            <a:r>
              <a:rPr lang="es-PE" sz="1400" dirty="0" err="1" smtClean="0">
                <a:solidFill>
                  <a:schemeClr val="bg1"/>
                </a:solidFill>
              </a:rPr>
              <a:t>Chayanne</a:t>
            </a:r>
            <a:r>
              <a:rPr lang="es-PE" sz="1400" dirty="0" smtClean="0">
                <a:solidFill>
                  <a:schemeClr val="bg1"/>
                </a:solidFill>
              </a:rPr>
              <a:t>, Marc Anthony, Placido Domingo, Selena, </a:t>
            </a:r>
            <a:r>
              <a:rPr lang="es-PE" sz="1400" dirty="0" err="1" smtClean="0">
                <a:solidFill>
                  <a:schemeClr val="bg1"/>
                </a:solidFill>
              </a:rPr>
              <a:t>Chavela</a:t>
            </a:r>
            <a:r>
              <a:rPr lang="es-PE" sz="1400" dirty="0" smtClean="0">
                <a:solidFill>
                  <a:schemeClr val="bg1"/>
                </a:solidFill>
              </a:rPr>
              <a:t> Vargas y muchos otros más.</a:t>
            </a:r>
            <a:br>
              <a:rPr lang="es-PE" sz="1400" dirty="0" smtClean="0">
                <a:solidFill>
                  <a:schemeClr val="bg1"/>
                </a:solidFill>
              </a:rPr>
            </a:br>
            <a:r>
              <a:rPr lang="es-PE" sz="1400" dirty="0" smtClean="0">
                <a:solidFill>
                  <a:schemeClr val="bg1"/>
                </a:solidFill>
              </a:rPr>
              <a:t/>
            </a:r>
            <a:br>
              <a:rPr lang="es-PE" sz="1400" dirty="0" smtClean="0">
                <a:solidFill>
                  <a:schemeClr val="bg1"/>
                </a:solidFill>
              </a:rPr>
            </a:br>
            <a:r>
              <a:rPr lang="es-PE" sz="1400" dirty="0" smtClean="0">
                <a:solidFill>
                  <a:schemeClr val="bg1"/>
                </a:solidFill>
              </a:rPr>
              <a:t>Su último concierto fue la noche del viernes 26 de agosto de 2016 en Los Ángeles, California, como parte de la gira '</a:t>
            </a:r>
            <a:r>
              <a:rPr lang="es-PE" sz="1400" dirty="0" err="1" smtClean="0">
                <a:solidFill>
                  <a:schemeClr val="bg1"/>
                </a:solidFill>
              </a:rPr>
              <a:t>MeXXIco</a:t>
            </a:r>
            <a:r>
              <a:rPr lang="es-PE" sz="1400" dirty="0" smtClean="0">
                <a:solidFill>
                  <a:schemeClr val="bg1"/>
                </a:solidFill>
              </a:rPr>
              <a:t>  es todo'. Juan Gabriel, falleció a causa de un infarto a las 11:43 am, hora local, del domingo 28 de agosto de 2016, en su casa de Santa Mónica, California, tenía 66 años. </a:t>
            </a:r>
            <a:endParaRPr lang="es-PE" sz="1400" dirty="0">
              <a:solidFill>
                <a:schemeClr val="bg1"/>
              </a:solidFill>
            </a:endParaRPr>
          </a:p>
        </p:txBody>
      </p:sp>
      <p:pic>
        <p:nvPicPr>
          <p:cNvPr id="1034" name="Picture 10" descr="Resultado de imagen de FLORES 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125544"/>
            <a:ext cx="3143272" cy="4832194"/>
          </a:xfrm>
          <a:prstGeom prst="rect">
            <a:avLst/>
          </a:prstGeom>
          <a:noFill/>
        </p:spPr>
      </p:pic>
      <p:sp>
        <p:nvSpPr>
          <p:cNvPr id="13" name="12 Marco"/>
          <p:cNvSpPr/>
          <p:nvPr/>
        </p:nvSpPr>
        <p:spPr>
          <a:xfrm>
            <a:off x="142844" y="142858"/>
            <a:ext cx="8858312" cy="4857784"/>
          </a:xfrm>
          <a:prstGeom prst="frame">
            <a:avLst>
              <a:gd name="adj1" fmla="val 3067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6643702" y="4572014"/>
            <a:ext cx="1489510" cy="24622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PE" sz="1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  <a:hlinkClick r:id="" action="ppaction://hlinkshowjump?jump=nextslide"/>
              </a:rPr>
              <a:t>AVANCE  MANUAL</a:t>
            </a:r>
            <a:endParaRPr lang="es-PE" sz="1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7" name="16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6429388" y="4572014"/>
            <a:ext cx="214314" cy="185178"/>
          </a:xfrm>
          <a:prstGeom prst="actionButtonForwardNex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Botón de acción: Hacia atrás o Anterior">
            <a:hlinkClick r:id="rId5" action="ppaction://hlinksldjump" highlightClick="1"/>
          </p:cNvPr>
          <p:cNvSpPr/>
          <p:nvPr/>
        </p:nvSpPr>
        <p:spPr>
          <a:xfrm>
            <a:off x="2214546" y="4500576"/>
            <a:ext cx="214314" cy="214314"/>
          </a:xfrm>
          <a:prstGeom prst="actionButtonBackPrevious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5" name="14 CuadroTexto"/>
          <p:cNvSpPr txBox="1"/>
          <p:nvPr/>
        </p:nvSpPr>
        <p:spPr>
          <a:xfrm>
            <a:off x="2428860" y="4500576"/>
            <a:ext cx="2672526" cy="24622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PE" sz="1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  <a:hlinkClick r:id="rId5" action="ppaction://hlinksldjump"/>
              </a:rPr>
              <a:t>VOLVER AL ÍNDICE DE CANCIONES</a:t>
            </a:r>
            <a:endParaRPr lang="es-PE" sz="1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endParaRPr lang="es-PE" dirty="0"/>
          </a:p>
        </p:txBody>
      </p:sp>
      <p:sp>
        <p:nvSpPr>
          <p:cNvPr id="7" name="6 CuadroTexto"/>
          <p:cNvSpPr txBox="1"/>
          <p:nvPr/>
        </p:nvSpPr>
        <p:spPr>
          <a:xfrm>
            <a:off x="285720" y="142858"/>
            <a:ext cx="84297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000" b="1" dirty="0" smtClean="0">
                <a:latin typeface="Agency FB" pitchFamily="34" charset="0"/>
              </a:rPr>
              <a:t/>
            </a:r>
            <a:br>
              <a:rPr lang="es-PE" sz="1000" b="1" dirty="0" smtClean="0">
                <a:latin typeface="Agency FB" pitchFamily="34" charset="0"/>
              </a:rPr>
            </a:br>
            <a:endParaRPr lang="es-PE" sz="1000" dirty="0">
              <a:latin typeface="Agency FB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000232" y="714362"/>
            <a:ext cx="6572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400" dirty="0" smtClean="0"/>
              <a:t/>
            </a:r>
            <a:br>
              <a:rPr lang="es-PE" sz="1400" dirty="0" smtClean="0"/>
            </a:br>
            <a:r>
              <a:rPr lang="es-PE" sz="1400" dirty="0" smtClean="0"/>
              <a:t> </a:t>
            </a:r>
            <a:endParaRPr lang="es-PE" sz="1400" dirty="0">
              <a:solidFill>
                <a:schemeClr val="bg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142844" y="142858"/>
            <a:ext cx="8858312" cy="4857784"/>
          </a:xfrm>
          <a:prstGeom prst="frame">
            <a:avLst>
              <a:gd name="adj1" fmla="val 3067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4098" name="Picture 2" descr="Resultado de imagen de descansa en paz juan gabrie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"/>
            <a:ext cx="9144000" cy="5564153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2" name="11 Botón de acción: Hacia atrás o Anterior">
            <a:hlinkClick r:id="rId5" action="ppaction://hlinksldjump" highlightClick="1"/>
          </p:cNvPr>
          <p:cNvSpPr/>
          <p:nvPr/>
        </p:nvSpPr>
        <p:spPr>
          <a:xfrm>
            <a:off x="6257160" y="4897279"/>
            <a:ext cx="214314" cy="214314"/>
          </a:xfrm>
          <a:prstGeom prst="actionButtonBackPrevious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4" name="13 CuadroTexto"/>
          <p:cNvSpPr txBox="1"/>
          <p:nvPr/>
        </p:nvSpPr>
        <p:spPr>
          <a:xfrm>
            <a:off x="6471474" y="4897279"/>
            <a:ext cx="2672526" cy="24622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PE" sz="1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  <a:hlinkClick r:id="rId5" action="ppaction://hlinksldjump"/>
              </a:rPr>
              <a:t>VOLVER AL ÍNDICE DE CANCIONES</a:t>
            </a:r>
            <a:endParaRPr lang="es-PE" sz="1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8072462" y="4500576"/>
            <a:ext cx="7104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PE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Raquel</a:t>
            </a:r>
            <a:endParaRPr lang="es-PE" dirty="0">
              <a:solidFill>
                <a:schemeClr val="tx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HOMENAJE  A JUAN GABRIEL -">
  <a:themeElements>
    <a:clrScheme name="Escala de grises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-HOMENAJE  A JUAN GABRIEL -</Template>
  <TotalTime>0</TotalTime>
  <Words>124</Words>
  <Application>Microsoft Office PowerPoint</Application>
  <PresentationFormat>Presentación en pantalla (16:9)</PresentationFormat>
  <Paragraphs>34</Paragraphs>
  <Slides>7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9" baseType="lpstr">
      <vt:lpstr>-HOMENAJE  A JUAN GABRIEL 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2016-09-01T13:34:16Z</dcterms:created>
  <dcterms:modified xsi:type="dcterms:W3CDTF">2016-09-01T13:49:41Z</dcterms:modified>
</cp:coreProperties>
</file>