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6"/>
  </p:notesMasterIdLst>
  <p:sldIdLst>
    <p:sldId id="273" r:id="rId3"/>
    <p:sldId id="293" r:id="rId4"/>
    <p:sldId id="274" r:id="rId5"/>
    <p:sldId id="294" r:id="rId6"/>
    <p:sldId id="272" r:id="rId7"/>
    <p:sldId id="295" r:id="rId8"/>
    <p:sldId id="276" r:id="rId9"/>
    <p:sldId id="296" r:id="rId10"/>
    <p:sldId id="271" r:id="rId11"/>
    <p:sldId id="297" r:id="rId12"/>
    <p:sldId id="269" r:id="rId13"/>
    <p:sldId id="279" r:id="rId14"/>
    <p:sldId id="298" r:id="rId15"/>
    <p:sldId id="275" r:id="rId16"/>
    <p:sldId id="299" r:id="rId17"/>
    <p:sldId id="257" r:id="rId18"/>
    <p:sldId id="300" r:id="rId19"/>
    <p:sldId id="278" r:id="rId20"/>
    <p:sldId id="282" r:id="rId21"/>
    <p:sldId id="301" r:id="rId22"/>
    <p:sldId id="287" r:id="rId23"/>
    <p:sldId id="286" r:id="rId24"/>
    <p:sldId id="302" r:id="rId25"/>
    <p:sldId id="285" r:id="rId26"/>
    <p:sldId id="290" r:id="rId27"/>
    <p:sldId id="303" r:id="rId28"/>
    <p:sldId id="288" r:id="rId29"/>
    <p:sldId id="291" r:id="rId30"/>
    <p:sldId id="304" r:id="rId31"/>
    <p:sldId id="292" r:id="rId32"/>
    <p:sldId id="305" r:id="rId33"/>
    <p:sldId id="306" r:id="rId34"/>
    <p:sldId id="307" r:id="rId3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tvqbR218yINMdD1JVAE/A" hashData="S35BTolynSnX8t46bdVqyIV3RE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E6E6"/>
    <a:srgbClr val="F0F2F4"/>
    <a:srgbClr val="FF99CC"/>
    <a:srgbClr val="663300"/>
    <a:srgbClr val="CC0066"/>
    <a:srgbClr val="F7974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55" autoAdjust="0"/>
    <p:restoredTop sz="94671" autoAdjust="0"/>
  </p:normalViewPr>
  <p:slideViewPr>
    <p:cSldViewPr>
      <p:cViewPr>
        <p:scale>
          <a:sx n="50" d="100"/>
          <a:sy n="50" d="100"/>
        </p:scale>
        <p:origin x="-1086" y="-5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31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12FD51-39D8-4EBF-AB51-02A97E243949}" type="datetimeFigureOut">
              <a:rPr lang="es-ES" smtClean="0"/>
              <a:pPr/>
              <a:t>03/02/2013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F334294-4DA3-41C9-B89A-54FD4AA7DB8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F334294-4DA3-41C9-B89A-54FD4AA7DB8D}" type="slidenum">
              <a:rPr lang="es-ES" smtClean="0"/>
              <a:pPr/>
              <a:t>16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F334294-4DA3-41C9-B89A-54FD4AA7DB8D}" type="slidenum">
              <a:rPr lang="es-ES" smtClean="0"/>
              <a:pPr/>
              <a:t>29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9BE629D-207D-41BF-A294-89953B77F040}" type="datetimeFigureOut">
              <a:rPr lang="es-ES" smtClean="0"/>
              <a:pPr/>
              <a:t>03/02/2013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8E24B0-1B99-47D8-A691-80F4C8BF8132}" type="slidenum">
              <a:rPr lang="es-ES" smtClean="0"/>
              <a:pPr/>
              <a:t>‹Nº›</a:t>
            </a:fld>
            <a:endParaRPr lang="es-ES"/>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CF47765-4B27-4304-A8FD-FD4F7574FC7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BE629D-207D-41BF-A294-89953B77F040}" type="datetimeFigureOut">
              <a:rPr lang="es-ES" smtClean="0"/>
              <a:pPr/>
              <a:t>03/02/2013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8E24B0-1B99-47D8-A691-80F4C8BF813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BD6E4D8-CDE1-4624-9404-516CA00CA94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gif"/></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7.png"/><Relationship Id="rId7" Type="http://schemas.openxmlformats.org/officeDocument/2006/relationships/image" Target="../media/image3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3"/>
            <a:stretch>
              <a:fillRect/>
            </a:stretch>
          </a:blipFill>
          <a:scene3d>
            <a:camera prst="orthographicFront"/>
            <a:lightRig rig="threePt" dir="t"/>
          </a:scene3d>
          <a:sp3d>
            <a:bevelT w="152400" h="50800" prst="softRound"/>
          </a:sp3d>
        </p:spPr>
        <p:txBody>
          <a:bodyPr/>
          <a:lstStyle/>
          <a:p>
            <a:endParaRPr lang="es-ES" dirty="0"/>
          </a:p>
        </p:txBody>
      </p:sp>
      <p:sp>
        <p:nvSpPr>
          <p:cNvPr id="5" name="4 CuadroTexto"/>
          <p:cNvSpPr txBox="1"/>
          <p:nvPr/>
        </p:nvSpPr>
        <p:spPr>
          <a:xfrm>
            <a:off x="0" y="642918"/>
            <a:ext cx="4786346" cy="646331"/>
          </a:xfrm>
          <a:prstGeom prst="rect">
            <a:avLst/>
          </a:prstGeom>
          <a:noFill/>
        </p:spPr>
        <p:txBody>
          <a:bodyPr wrap="square" rtlCol="0">
            <a:spAutoFit/>
            <a:scene3d>
              <a:camera prst="orthographicFront"/>
              <a:lightRig rig="threePt" dir="t"/>
            </a:scene3d>
            <a:sp3d extrusionH="57150">
              <a:bevelT w="38100" h="38100"/>
            </a:sp3d>
          </a:bodyPr>
          <a:lstStyle/>
          <a:p>
            <a:r>
              <a:rPr lang="es-ES" sz="3600" dirty="0" smtClean="0">
                <a:ln>
                  <a:solidFill>
                    <a:sysClr val="windowText" lastClr="000000"/>
                  </a:solidFill>
                </a:ln>
                <a:latin typeface="Vivian" pitchFamily="2" charset="0"/>
              </a:rPr>
              <a:t>   </a:t>
            </a:r>
            <a:endParaRPr lang="es-ES" sz="4400" dirty="0">
              <a:ln>
                <a:solidFill>
                  <a:sysClr val="windowText" lastClr="000000"/>
                </a:solidFill>
              </a:ln>
              <a:latin typeface="Vivian" pitchFamily="2" charset="0"/>
            </a:endParaRPr>
          </a:p>
        </p:txBody>
      </p:sp>
      <p:sp>
        <p:nvSpPr>
          <p:cNvPr id="6" name="5 CuadroTexto"/>
          <p:cNvSpPr txBox="1"/>
          <p:nvPr/>
        </p:nvSpPr>
        <p:spPr>
          <a:xfrm>
            <a:off x="-285784" y="785794"/>
            <a:ext cx="6072198" cy="5632311"/>
          </a:xfrm>
          <a:prstGeom prst="rect">
            <a:avLst/>
          </a:prstGeom>
          <a:noFill/>
        </p:spPr>
        <p:txBody>
          <a:bodyPr wrap="square" rtlCol="0">
            <a:spAutoFit/>
            <a:scene3d>
              <a:camera prst="orthographicFront"/>
              <a:lightRig rig="threePt" dir="t"/>
            </a:scene3d>
            <a:sp3d extrusionH="57150">
              <a:bevelT w="127000" h="101600"/>
            </a:sp3d>
          </a:bodyPr>
          <a:lstStyle/>
          <a:p>
            <a:endParaRPr lang="es-ES" sz="4800" dirty="0" smtClean="0">
              <a:ln>
                <a:solidFill>
                  <a:sysClr val="windowText" lastClr="000000"/>
                </a:solidFill>
              </a:ln>
              <a:latin typeface="Broadway" pitchFamily="82" charset="0"/>
            </a:endParaRPr>
          </a:p>
          <a:p>
            <a:pPr algn="ctr"/>
            <a:r>
              <a:rPr lang="es-ES" sz="6000" b="1" dirty="0" smtClean="0">
                <a:ln>
                  <a:solidFill>
                    <a:schemeClr val="bg1"/>
                  </a:solidFill>
                </a:ln>
                <a:blipFill>
                  <a:blip r:embed="rId4"/>
                  <a:stretch>
                    <a:fillRect/>
                  </a:stretch>
                </a:blipFill>
                <a:effectLst>
                  <a:outerShdw blurRad="38100" dist="38100" dir="2700000" algn="tl">
                    <a:srgbClr val="000000">
                      <a:alpha val="43137"/>
                    </a:srgbClr>
                  </a:outerShdw>
                </a:effectLst>
                <a:latin typeface="Broadway" pitchFamily="82" charset="0"/>
              </a:rPr>
              <a:t>W H I T N E Y</a:t>
            </a:r>
          </a:p>
          <a:p>
            <a:pPr algn="ctr"/>
            <a:r>
              <a:rPr lang="es-ES" sz="6000" b="1" dirty="0" smtClean="0">
                <a:ln>
                  <a:solidFill>
                    <a:schemeClr val="bg1"/>
                  </a:solidFill>
                </a:ln>
                <a:effectLst>
                  <a:outerShdw blurRad="38100" dist="38100" dir="2700000" algn="tl">
                    <a:srgbClr val="000000">
                      <a:alpha val="43137"/>
                    </a:srgbClr>
                  </a:outerShdw>
                </a:effectLst>
                <a:latin typeface="Broadway" pitchFamily="82" charset="0"/>
              </a:rPr>
              <a:t>    </a:t>
            </a:r>
            <a:r>
              <a:rPr lang="es-ES" sz="6000" b="1" dirty="0" smtClean="0">
                <a:ln>
                  <a:solidFill>
                    <a:schemeClr val="bg1"/>
                  </a:solidFill>
                </a:ln>
                <a:blipFill>
                  <a:blip r:embed="rId4"/>
                  <a:stretch>
                    <a:fillRect/>
                  </a:stretch>
                </a:blipFill>
                <a:effectLst>
                  <a:outerShdw blurRad="38100" dist="38100" dir="2700000" algn="tl">
                    <a:srgbClr val="000000">
                      <a:alpha val="43137"/>
                    </a:srgbClr>
                  </a:outerShdw>
                </a:effectLst>
                <a:latin typeface="Broadway" pitchFamily="82" charset="0"/>
              </a:rPr>
              <a:t>HOUSTON</a:t>
            </a:r>
          </a:p>
          <a:p>
            <a:pPr algn="ctr"/>
            <a:r>
              <a:rPr lang="es-ES" sz="3200" b="1" dirty="0" smtClean="0">
                <a:ln>
                  <a:solidFill>
                    <a:schemeClr val="bg1"/>
                  </a:solidFill>
                </a:ln>
                <a:blipFill>
                  <a:blip r:embed="rId4"/>
                  <a:stretch>
                    <a:fillRect/>
                  </a:stretch>
                </a:blipFill>
                <a:effectLst>
                  <a:outerShdw blurRad="38100" dist="38100" dir="2700000" algn="tl">
                    <a:srgbClr val="000000">
                      <a:alpha val="43137"/>
                    </a:srgbClr>
                  </a:outerShdw>
                </a:effectLst>
                <a:latin typeface="Broadway" pitchFamily="82" charset="0"/>
              </a:rPr>
              <a:t>“Primer Aniversario</a:t>
            </a:r>
            <a:r>
              <a:rPr lang="es-ES" sz="3200" b="1" dirty="0" smtClean="0">
                <a:ln>
                  <a:solidFill>
                    <a:schemeClr val="bg1"/>
                  </a:solidFill>
                </a:ln>
                <a:blipFill>
                  <a:blip r:embed="rId4"/>
                  <a:stretch>
                    <a:fillRect/>
                  </a:stretch>
                </a:blipFill>
                <a:effectLst>
                  <a:outerShdw blurRad="38100" dist="38100" dir="2700000" algn="tl">
                    <a:srgbClr val="000000">
                      <a:alpha val="43137"/>
                    </a:srgbClr>
                  </a:outerShdw>
                </a:effectLst>
                <a:latin typeface="Broadway" pitchFamily="82" charset="0"/>
              </a:rPr>
              <a:t>”</a:t>
            </a:r>
          </a:p>
          <a:p>
            <a:pPr algn="ctr"/>
            <a:r>
              <a:rPr lang="es-ES" sz="3200" b="1" dirty="0" smtClean="0">
                <a:ln w="10541" cmpd="sng">
                  <a:solidFill>
                    <a:sysClr val="windowText" lastClr="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Broadway" pitchFamily="82" charset="0"/>
              </a:rPr>
              <a:t>9 de agosto de 1963</a:t>
            </a:r>
          </a:p>
          <a:p>
            <a:pPr algn="ctr"/>
            <a:r>
              <a:rPr lang="es-ES" sz="3200" b="1" dirty="0" smtClean="0">
                <a:ln w="10541" cmpd="sng">
                  <a:solidFill>
                    <a:sysClr val="windowText" lastClr="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Broadway" pitchFamily="82" charset="0"/>
              </a:rPr>
              <a:t>11 de febrero de 2012</a:t>
            </a:r>
          </a:p>
          <a:p>
            <a:endParaRPr lang="es-ES" sz="3200" dirty="0" smtClean="0">
              <a:effectLst>
                <a:outerShdw blurRad="38100" dist="38100" dir="2700000" algn="tl">
                  <a:srgbClr val="000000">
                    <a:alpha val="43137"/>
                  </a:srgbClr>
                </a:outerShdw>
              </a:effectLst>
              <a:latin typeface="Broadway" pitchFamily="82" charset="0"/>
            </a:endParaRPr>
          </a:p>
          <a:p>
            <a:pPr algn="ctr"/>
            <a:r>
              <a:rPr lang="es-ES" sz="32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Vivian" pitchFamily="2" charset="0"/>
              </a:rPr>
              <a:t/>
            </a:r>
            <a:br>
              <a:rPr lang="es-ES" sz="32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Vivian" pitchFamily="2" charset="0"/>
              </a:rPr>
            </a:br>
            <a:endParaRPr lang="es-ES" sz="3200" b="1" dirty="0">
              <a:ln>
                <a:solidFill>
                  <a:sysClr val="windowText" lastClr="000000"/>
                </a:solidFill>
              </a:ln>
              <a:blipFill>
                <a:blip r:embed="rId4"/>
                <a:stretch>
                  <a:fillRect/>
                </a:stretch>
              </a:blipFill>
              <a:effectLst>
                <a:outerShdw blurRad="38100" dist="38100" dir="2700000" algn="tl">
                  <a:srgbClr val="000000">
                    <a:alpha val="43137"/>
                  </a:srgbClr>
                </a:outerShdw>
              </a:effectLst>
              <a:latin typeface="Vivian" pitchFamily="2" charset="0"/>
            </a:endParaRPr>
          </a:p>
        </p:txBody>
      </p:sp>
      <p:pic>
        <p:nvPicPr>
          <p:cNvPr id="35842" name="Picture 2" descr="http://www.whitneyhouston.com/sites/whouston/files/whitney_slider1_1_0.png?1350408647"/>
          <p:cNvPicPr>
            <a:picLocks noChangeAspect="1" noChangeArrowheads="1"/>
          </p:cNvPicPr>
          <p:nvPr/>
        </p:nvPicPr>
        <p:blipFill>
          <a:blip r:embed="rId5"/>
          <a:srcRect/>
          <a:stretch>
            <a:fillRect/>
          </a:stretch>
        </p:blipFill>
        <p:spPr bwMode="auto">
          <a:xfrm>
            <a:off x="3929058" y="1742406"/>
            <a:ext cx="6357983" cy="5115594"/>
          </a:xfrm>
          <a:prstGeom prst="rect">
            <a:avLst/>
          </a:prstGeom>
          <a:noFill/>
          <a:effectLst>
            <a:softEdge rad="635000"/>
          </a:effectLst>
        </p:spPr>
      </p:pic>
    </p:spTree>
  </p:cSld>
  <p:clrMapOvr>
    <a:masterClrMapping/>
  </p:clrMapOvr>
  <p:transition advTm="12000">
    <p:sndAc>
      <p:stSnd loop="1">
        <p:snd r:embed="rId2" name="GUADAESPALDAS _I_wil_always_love_yo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ppt_x</p:attrName>
                                        </p:attrNameLst>
                                      </p:cBhvr>
                                      <p:tavLst>
                                        <p:tav tm="0">
                                          <p:val>
                                            <p:strVal val="#ppt_x-.2"/>
                                          </p:val>
                                        </p:tav>
                                        <p:tav tm="100000">
                                          <p:val>
                                            <p:strVal val="#ppt_x"/>
                                          </p:val>
                                        </p:tav>
                                      </p:tavLst>
                                    </p:anim>
                                    <p:anim calcmode="lin" valueType="num">
                                      <p:cBhvr>
                                        <p:cTn id="8"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2000"/>
                                        <p:tgtEl>
                                          <p:spTgt spid="6"/>
                                        </p:tgtEl>
                                      </p:cBhvr>
                                    </p:animEffect>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35842"/>
                                        </p:tgtEl>
                                        <p:attrNameLst>
                                          <p:attrName>style.visibility</p:attrName>
                                        </p:attrNameLst>
                                      </p:cBhvr>
                                      <p:to>
                                        <p:strVal val="visible"/>
                                      </p:to>
                                    </p:set>
                                    <p:animEffect transition="in" filter="fade">
                                      <p:cBhvr>
                                        <p:cTn id="13" dur="20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zuzzanna-mask60.jpg"/>
          <p:cNvPicPr>
            <a:picLocks noGrp="1" noChangeAspect="1"/>
          </p:cNvPicPr>
          <p:nvPr>
            <p:ph idx="1"/>
          </p:nvPr>
        </p:nvPicPr>
        <p:blipFill>
          <a:blip r:embed="rId2">
            <a:lum bright="-10000" contrast="40000"/>
          </a:blip>
          <a:stretch>
            <a:fillRect/>
          </a:stretch>
        </p:blipFill>
        <p:spPr>
          <a:xfrm>
            <a:off x="0" y="0"/>
            <a:ext cx="9144000" cy="6858000"/>
          </a:xfrm>
          <a:effectLst>
            <a:softEdge rad="127000"/>
          </a:effectLst>
        </p:spPr>
      </p:pic>
      <p:sp>
        <p:nvSpPr>
          <p:cNvPr id="4" name="3 CuadroTexto"/>
          <p:cNvSpPr txBox="1"/>
          <p:nvPr/>
        </p:nvSpPr>
        <p:spPr>
          <a:xfrm>
            <a:off x="1571604" y="2071678"/>
            <a:ext cx="6286544" cy="2862322"/>
          </a:xfrm>
          <a:prstGeom prst="rect">
            <a:avLst/>
          </a:prstGeom>
          <a:noFill/>
        </p:spPr>
        <p:txBody>
          <a:bodyPr wrap="square" rtlCol="0">
            <a:spAutoFit/>
          </a:bodyPr>
          <a:lstStyle/>
          <a:p>
            <a:r>
              <a:rPr lang="es-ES" sz="2000" dirty="0" smtClean="0">
                <a:latin typeface="Monotype Corsiva" pitchFamily="66" charset="0"/>
              </a:rPr>
              <a:t>El  11 de febrero se cumple el primer aniversario del fallecimiento de  </a:t>
            </a:r>
            <a:r>
              <a:rPr lang="es-ES" sz="2000" dirty="0" err="1" smtClean="0">
                <a:latin typeface="Monotype Corsiva" pitchFamily="66" charset="0"/>
              </a:rPr>
              <a:t>Whitney</a:t>
            </a:r>
            <a:r>
              <a:rPr lang="es-ES" sz="2000" dirty="0" smtClean="0">
                <a:latin typeface="Monotype Corsiva" pitchFamily="66" charset="0"/>
              </a:rPr>
              <a:t>  Houston</a:t>
            </a:r>
            <a:r>
              <a:rPr lang="es-ES" sz="2000" b="1" dirty="0" smtClean="0">
                <a:ln>
                  <a:solidFill>
                    <a:schemeClr val="bg1"/>
                  </a:solidFill>
                </a:ln>
                <a:blipFill>
                  <a:blip r:embed="rId3"/>
                  <a:stretch>
                    <a:fillRect/>
                  </a:stretch>
                </a:blipFill>
                <a:latin typeface="Monotype Corsiva" pitchFamily="66" charset="0"/>
              </a:rPr>
              <a:t> </a:t>
            </a:r>
            <a:r>
              <a:rPr lang="es-ES" sz="2000" dirty="0" smtClean="0">
                <a:latin typeface="Monotype Corsiva" pitchFamily="66" charset="0"/>
              </a:rPr>
              <a:t>tenía 48 años reinó en la música pop hasta que su majestuosa voz e imagen fueron destrozadas por el consumo de drogas , tuvo un comportamiento errático y un tormentoso matrimonio con el cantante Bobby Brown En la cima de su éxito, Houston fue la chica dorada de la industria musical. Desde mediados de los años 80 hasta finales de los 90, fue una de las artistas con mayor venta de discos.  </a:t>
            </a:r>
          </a:p>
          <a:p>
            <a:endParaRPr lang="es-ES" sz="2000" dirty="0">
              <a:effectLst>
                <a:outerShdw blurRad="38100" dist="38100" dir="2700000" algn="tl">
                  <a:srgbClr val="000000">
                    <a:alpha val="43137"/>
                  </a:srgbClr>
                </a:outerShdw>
              </a:effectLst>
              <a:latin typeface="Monotype Corsiva" pitchFamily="66" charset="0"/>
            </a:endParaRPr>
          </a:p>
        </p:txBody>
      </p:sp>
      <p:sp>
        <p:nvSpPr>
          <p:cNvPr id="6" name="5 CuadroTexto"/>
          <p:cNvSpPr txBox="1"/>
          <p:nvPr/>
        </p:nvSpPr>
        <p:spPr>
          <a:xfrm>
            <a:off x="6572264" y="5786454"/>
            <a:ext cx="692818" cy="307777"/>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a:solidFill>
                <a:srgbClr val="FF0000"/>
              </a:solidFill>
              <a:latin typeface="Monotype Corsiva" pitchFamily="66" charset="0"/>
            </a:endParaRPr>
          </a:p>
        </p:txBody>
      </p:sp>
    </p:spTree>
  </p:cSld>
  <p:clrMapOvr>
    <a:masterClrMapping/>
  </p:clrMapOvr>
  <p:transition advTm="3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4" name="3 Imagen" descr="2009_4.jpg"/>
          <p:cNvPicPr>
            <a:picLocks noChangeAspect="1"/>
          </p:cNvPicPr>
          <p:nvPr/>
        </p:nvPicPr>
        <p:blipFill>
          <a:blip r:embed="rId3"/>
          <a:stretch>
            <a:fillRect/>
          </a:stretch>
        </p:blipFill>
        <p:spPr>
          <a:xfrm>
            <a:off x="1142976" y="500042"/>
            <a:ext cx="6912000" cy="6858000"/>
          </a:xfrm>
          <a:prstGeom prst="rect">
            <a:avLst/>
          </a:prstGeom>
          <a:effectLst>
            <a:softEdge rad="635000"/>
          </a:effectLst>
        </p:spPr>
      </p:pic>
      <p:sp>
        <p:nvSpPr>
          <p:cNvPr id="5" name="4 CuadroTexto"/>
          <p:cNvSpPr txBox="1"/>
          <p:nvPr/>
        </p:nvSpPr>
        <p:spPr>
          <a:xfrm>
            <a:off x="500034" y="6286520"/>
            <a:ext cx="620683" cy="553998"/>
          </a:xfrm>
          <a:prstGeom prst="rect">
            <a:avLst/>
          </a:prstGeom>
          <a:noFill/>
        </p:spPr>
        <p:txBody>
          <a:bodyPr wrap="none" rtlCol="0">
            <a:spAutoFit/>
          </a:bodyPr>
          <a:lstStyle/>
          <a:p>
            <a:r>
              <a:rPr lang="es-ES" sz="1200" dirty="0" err="1" smtClean="0">
                <a:solidFill>
                  <a:srgbClr val="FFC000"/>
                </a:solidFill>
                <a:latin typeface="Monotype Corsiva" pitchFamily="66" charset="0"/>
              </a:rPr>
              <a:t>Pac-Jaz</a:t>
            </a:r>
            <a:endParaRPr lang="es-ES" sz="1200" dirty="0" smtClean="0">
              <a:solidFill>
                <a:srgbClr val="FFC000"/>
              </a:solidFill>
              <a:latin typeface="Monotype Corsiva" pitchFamily="66" charset="0"/>
            </a:endParaRPr>
          </a:p>
          <a:p>
            <a:endParaRPr lang="es-ES"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9000" fill="hold"/>
                                        <p:tgtEl>
                                          <p:spTgt spid="4"/>
                                        </p:tgtEl>
                                        <p:attrNameLst>
                                          <p:attrName>ppt_w</p:attrName>
                                        </p:attrNameLst>
                                      </p:cBhvr>
                                      <p:tavLst>
                                        <p:tav tm="0">
                                          <p:val>
                                            <p:strVal val="2/3*#ppt_w"/>
                                          </p:val>
                                        </p:tav>
                                        <p:tav tm="100000">
                                          <p:val>
                                            <p:strVal val="#ppt_w"/>
                                          </p:val>
                                        </p:tav>
                                      </p:tavLst>
                                    </p:anim>
                                    <p:anim calcmode="lin" valueType="num">
                                      <p:cBhvr>
                                        <p:cTn id="8" dur="9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2">
            <a:lum bright="10000" contrast="40000"/>
          </a:blip>
          <a:stretch>
            <a:fillRect/>
          </a:stretch>
        </p:blipFill>
        <p:spPr>
          <a:xfrm>
            <a:off x="0" y="0"/>
            <a:ext cx="9144000" cy="6858000"/>
          </a:xfrm>
          <a:effectLst>
            <a:softEdge rad="127000"/>
          </a:effectLst>
        </p:spPr>
      </p:pic>
      <p:sp>
        <p:nvSpPr>
          <p:cNvPr id="5" name="4 CuadroTexto"/>
          <p:cNvSpPr txBox="1"/>
          <p:nvPr/>
        </p:nvSpPr>
        <p:spPr>
          <a:xfrm>
            <a:off x="1643042" y="1571612"/>
            <a:ext cx="6143668" cy="3754874"/>
          </a:xfrm>
          <a:prstGeom prst="rect">
            <a:avLst/>
          </a:prstGeom>
          <a:noFill/>
        </p:spPr>
        <p:txBody>
          <a:bodyPr wrap="square" rtlCol="0">
            <a:spAutoFit/>
          </a:bodyPr>
          <a:lstStyle/>
          <a:p>
            <a:pPr fontAlgn="base"/>
            <a:r>
              <a:rPr lang="es-ES" sz="2000" dirty="0" smtClean="0">
                <a:effectLst>
                  <a:outerShdw blurRad="38100" dist="38100" dir="2700000" algn="tl">
                    <a:srgbClr val="000000">
                      <a:alpha val="43137"/>
                    </a:srgbClr>
                  </a:outerShdw>
                </a:effectLst>
                <a:latin typeface="Monotype Corsiva" pitchFamily="66" charset="0"/>
              </a:rPr>
              <a:t>Deslumbró al público con interpretaciones vocales naturalmente poderosas que tenían sus raíces en iglesias de negros pero que hizo apetecibles para las masas al darles un brillo pop.</a:t>
            </a:r>
          </a:p>
          <a:p>
            <a:pPr fontAlgn="base"/>
            <a:r>
              <a:rPr lang="es-ES" sz="2000" dirty="0" smtClean="0">
                <a:effectLst>
                  <a:outerShdw blurRad="38100" dist="38100" dir="2700000" algn="tl">
                    <a:srgbClr val="000000">
                      <a:alpha val="43137"/>
                    </a:srgbClr>
                  </a:outerShdw>
                </a:effectLst>
                <a:latin typeface="Monotype Corsiva" pitchFamily="66" charset="0"/>
              </a:rPr>
              <a:t>Su éxito la llevó más allá de la música, al cine, donde protagonizó éxitos como “El guardaespaldas” y “</a:t>
            </a:r>
            <a:r>
              <a:rPr lang="es-ES" sz="2000" dirty="0" err="1" smtClean="0">
                <a:effectLst>
                  <a:outerShdw blurRad="38100" dist="38100" dir="2700000" algn="tl">
                    <a:srgbClr val="000000">
                      <a:alpha val="43137"/>
                    </a:srgbClr>
                  </a:outerShdw>
                </a:effectLst>
                <a:latin typeface="Monotype Corsiva" pitchFamily="66" charset="0"/>
              </a:rPr>
              <a:t>Waiting</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to</a:t>
            </a:r>
            <a:r>
              <a:rPr lang="es-ES" sz="2000" dirty="0" smtClean="0">
                <a:effectLst>
                  <a:outerShdw blurRad="38100" dist="38100" dir="2700000" algn="tl">
                    <a:srgbClr val="000000">
                      <a:alpha val="43137"/>
                    </a:srgbClr>
                  </a:outerShdw>
                </a:effectLst>
                <a:latin typeface="Monotype Corsiva" pitchFamily="66" charset="0"/>
              </a:rPr>
              <a:t> Exhale”.</a:t>
            </a:r>
          </a:p>
          <a:p>
            <a:pPr fontAlgn="base"/>
            <a:r>
              <a:rPr lang="es-ES" sz="2000" dirty="0" smtClean="0">
                <a:effectLst>
                  <a:outerShdw blurRad="38100" dist="38100" dir="2700000" algn="tl">
                    <a:srgbClr val="000000">
                      <a:alpha val="43137"/>
                    </a:srgbClr>
                  </a:outerShdw>
                </a:effectLst>
                <a:latin typeface="Monotype Corsiva" pitchFamily="66" charset="0"/>
              </a:rPr>
              <a:t>Tenía la voz y la imagen perfectas: una hermosa cantante de gran atractivo pero nunca demasiado sexual, que mantuvo perfecto aplomo</a:t>
            </a:r>
          </a:p>
          <a:p>
            <a:pPr fontAlgn="base"/>
            <a:r>
              <a:rPr lang="es-ES" sz="2000" dirty="0" smtClean="0">
                <a:effectLst>
                  <a:outerShdw blurRad="38100" dist="38100" dir="2700000" algn="tl">
                    <a:srgbClr val="000000">
                      <a:alpha val="43137"/>
                    </a:srgbClr>
                  </a:outerShdw>
                </a:effectLst>
                <a:latin typeface="Monotype Corsiva" pitchFamily="66" charset="0"/>
              </a:rPr>
              <a:t>Influyó a una generación de jóvenes cantantes, desde Christina Aguilera hasta </a:t>
            </a:r>
            <a:r>
              <a:rPr lang="es-ES" sz="2000" dirty="0" err="1" smtClean="0">
                <a:effectLst>
                  <a:outerShdw blurRad="38100" dist="38100" dir="2700000" algn="tl">
                    <a:srgbClr val="000000">
                      <a:alpha val="43137"/>
                    </a:srgbClr>
                  </a:outerShdw>
                </a:effectLst>
                <a:latin typeface="Monotype Corsiva" pitchFamily="66" charset="0"/>
              </a:rPr>
              <a:t>Mariah</a:t>
            </a:r>
            <a:r>
              <a:rPr lang="es-ES" sz="2000" dirty="0" smtClean="0">
                <a:effectLst>
                  <a:outerShdw blurRad="38100" dist="38100" dir="2700000" algn="tl">
                    <a:srgbClr val="000000">
                      <a:alpha val="43137"/>
                    </a:srgbClr>
                  </a:outerShdw>
                </a:effectLst>
                <a:latin typeface="Monotype Corsiva" pitchFamily="66" charset="0"/>
              </a:rPr>
              <a:t> Carey, quien cuando debutó sonaba tan parecido a Houston que muchos pensaban que era ella.</a:t>
            </a:r>
          </a:p>
          <a:p>
            <a:endParaRPr lang="es-ES" dirty="0">
              <a:effectLst>
                <a:outerShdw blurRad="38100" dist="38100" dir="2700000" algn="tl">
                  <a:srgbClr val="000000">
                    <a:alpha val="43137"/>
                  </a:srgbClr>
                </a:outerShdw>
              </a:effectLst>
              <a:latin typeface="Monotype Corsiva" pitchFamily="66" charset="0"/>
            </a:endParaRPr>
          </a:p>
        </p:txBody>
      </p:sp>
      <p:sp>
        <p:nvSpPr>
          <p:cNvPr id="6" name="5 CuadroTexto"/>
          <p:cNvSpPr txBox="1"/>
          <p:nvPr/>
        </p:nvSpPr>
        <p:spPr>
          <a:xfrm>
            <a:off x="6715140" y="5786454"/>
            <a:ext cx="692818" cy="523220"/>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sz="1400" dirty="0"/>
          </a:p>
        </p:txBody>
      </p:sp>
    </p:spTree>
  </p:cSld>
  <p:clrMapOvr>
    <a:masterClrMapping/>
  </p:clrMapOvr>
  <p:transition advTm="3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p:spPr>
        <p:txBody>
          <a:bodyPr/>
          <a:lstStyle/>
          <a:p>
            <a:endParaRPr lang="es-ES" dirty="0"/>
          </a:p>
        </p:txBody>
      </p:sp>
      <p:pic>
        <p:nvPicPr>
          <p:cNvPr id="4" name="3 Imagen" descr="GYI0063445842_LR1.jpg"/>
          <p:cNvPicPr>
            <a:picLocks noChangeAspect="1"/>
          </p:cNvPicPr>
          <p:nvPr/>
        </p:nvPicPr>
        <p:blipFill>
          <a:blip r:embed="rId3"/>
          <a:stretch>
            <a:fillRect/>
          </a:stretch>
        </p:blipFill>
        <p:spPr>
          <a:xfrm>
            <a:off x="357158" y="285728"/>
            <a:ext cx="8358213" cy="6268660"/>
          </a:xfrm>
          <a:prstGeom prst="rect">
            <a:avLst/>
          </a:prstGeom>
          <a:effectLst>
            <a:softEdge rad="635000"/>
          </a:effectLst>
        </p:spPr>
      </p:pic>
      <p:sp>
        <p:nvSpPr>
          <p:cNvPr id="5" name="4 CuadroTexto"/>
          <p:cNvSpPr txBox="1"/>
          <p:nvPr/>
        </p:nvSpPr>
        <p:spPr>
          <a:xfrm>
            <a:off x="357158" y="6429396"/>
            <a:ext cx="184731" cy="369332"/>
          </a:xfrm>
          <a:prstGeom prst="rect">
            <a:avLst/>
          </a:prstGeom>
          <a:noFill/>
        </p:spPr>
        <p:txBody>
          <a:bodyPr wrap="none" rtlCol="0">
            <a:spAutoFit/>
          </a:bodyPr>
          <a:lstStyle/>
          <a:p>
            <a:endParaRPr lang="es-ES" dirty="0"/>
          </a:p>
        </p:txBody>
      </p:sp>
    </p:spTree>
  </p:cSld>
  <p:clrMapOvr>
    <a:masterClrMapping/>
  </p:clrMapOvr>
  <p:transition advTm="12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2">
            <a:lum bright="10000" contrast="40000"/>
          </a:blip>
          <a:stretch>
            <a:fillRect/>
          </a:stretch>
        </p:blipFill>
        <p:spPr>
          <a:xfrm>
            <a:off x="0" y="0"/>
            <a:ext cx="9144000" cy="6858000"/>
          </a:xfrm>
          <a:effectLst>
            <a:softEdge rad="127000"/>
          </a:effectLst>
        </p:spPr>
      </p:pic>
      <p:sp>
        <p:nvSpPr>
          <p:cNvPr id="5" name="4 CuadroTexto"/>
          <p:cNvSpPr txBox="1"/>
          <p:nvPr/>
        </p:nvSpPr>
        <p:spPr>
          <a:xfrm>
            <a:off x="1714480" y="1571612"/>
            <a:ext cx="6000792" cy="4370427"/>
          </a:xfrm>
          <a:prstGeom prst="rect">
            <a:avLst/>
          </a:prstGeom>
          <a:noFill/>
        </p:spPr>
        <p:txBody>
          <a:bodyPr wrap="square" rtlCol="0">
            <a:spAutoFit/>
          </a:bodyPr>
          <a:lstStyle/>
          <a:p>
            <a:pPr fontAlgn="base"/>
            <a:r>
              <a:rPr lang="es-ES" sz="2000" dirty="0" smtClean="0">
                <a:effectLst>
                  <a:outerShdw blurRad="38100" dist="38100" dir="2700000" algn="tl">
                    <a:srgbClr val="000000">
                      <a:alpha val="43137"/>
                    </a:srgbClr>
                  </a:outerShdw>
                </a:effectLst>
                <a:latin typeface="Monotype Corsiva" pitchFamily="66" charset="0"/>
              </a:rPr>
              <a:t>Pero al final de su carrera, Houston se convirtió en una impresionante advertencia sobre el impacto de las drogas. Sus ventas se desplomaron y dejó de producir éxitos; su imagen serena fue destrozada por un comportamiento salvaje y extrañas apariciones públicas. Confesó que abusaba de cocaína, marihuana y píldoras, y su impecable voz se tornó ronca y áspera, incapaz de alcanzar las notas a las que llegaba en sus mejores tiempos.</a:t>
            </a:r>
          </a:p>
          <a:p>
            <a:pPr fontAlgn="base"/>
            <a:r>
              <a:rPr lang="es-ES" sz="2000" dirty="0" smtClean="0">
                <a:effectLst>
                  <a:outerShdw blurRad="38100" dist="38100" dir="2700000" algn="tl">
                    <a:srgbClr val="000000">
                      <a:alpha val="43137"/>
                    </a:srgbClr>
                  </a:outerShdw>
                </a:effectLst>
                <a:latin typeface="Monotype Corsiva" pitchFamily="66" charset="0"/>
              </a:rPr>
              <a:t>“El mayor demonio soy yo. Puedo ser mi mejor amiga o mi peor enemigo”, dijo Houston a Diane  </a:t>
            </a:r>
            <a:r>
              <a:rPr lang="es-ES" sz="2000" dirty="0" err="1" smtClean="0">
                <a:effectLst>
                  <a:outerShdw blurRad="38100" dist="38100" dir="2700000" algn="tl">
                    <a:srgbClr val="000000">
                      <a:alpha val="43137"/>
                    </a:srgbClr>
                  </a:outerShdw>
                </a:effectLst>
                <a:latin typeface="Monotype Corsiva" pitchFamily="66" charset="0"/>
              </a:rPr>
              <a:t>Sawyer</a:t>
            </a:r>
            <a:r>
              <a:rPr lang="es-ES" sz="2000" dirty="0" smtClean="0">
                <a:effectLst>
                  <a:outerShdw blurRad="38100" dist="38100" dir="2700000" algn="tl">
                    <a:srgbClr val="000000">
                      <a:alpha val="43137"/>
                    </a:srgbClr>
                  </a:outerShdw>
                </a:effectLst>
                <a:latin typeface="Monotype Corsiva" pitchFamily="66" charset="0"/>
              </a:rPr>
              <a:t> de la cadena ABC en una entrevista en el 2002, junto a su entonces esposo Brown.</a:t>
            </a:r>
          </a:p>
          <a:p>
            <a:pPr fontAlgn="base"/>
            <a:r>
              <a:rPr lang="es-ES" sz="2000" dirty="0" smtClean="0">
                <a:effectLst>
                  <a:outerShdw blurRad="38100" dist="38100" dir="2700000" algn="tl">
                    <a:srgbClr val="000000">
                      <a:alpha val="43137"/>
                    </a:srgbClr>
                  </a:outerShdw>
                </a:effectLst>
                <a:latin typeface="Monotype Corsiva" pitchFamily="66" charset="0"/>
              </a:rPr>
              <a:t>Fue una caída trágica para una superestrella que llegó a ser una de las artistas pop más exitosas de la historia, con más de 55 millones de discos vendidos sólo en Estados Unidos.</a:t>
            </a:r>
            <a:endParaRPr lang="es-ES" dirty="0" smtClean="0">
              <a:effectLst>
                <a:outerShdw blurRad="38100" dist="38100" dir="2700000" algn="tl">
                  <a:srgbClr val="000000">
                    <a:alpha val="43137"/>
                  </a:srgbClr>
                </a:outerShdw>
              </a:effectLst>
              <a:latin typeface="Monotype Corsiva" pitchFamily="66" charset="0"/>
            </a:endParaRPr>
          </a:p>
          <a:p>
            <a:endParaRPr lang="es-ES" dirty="0"/>
          </a:p>
        </p:txBody>
      </p:sp>
      <p:sp>
        <p:nvSpPr>
          <p:cNvPr id="6" name="5 CuadroTexto"/>
          <p:cNvSpPr txBox="1"/>
          <p:nvPr/>
        </p:nvSpPr>
        <p:spPr>
          <a:xfrm>
            <a:off x="6786578" y="5857892"/>
            <a:ext cx="692818" cy="584775"/>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dirty="0"/>
          </a:p>
        </p:txBody>
      </p:sp>
    </p:spTree>
  </p:cSld>
  <p:clrMapOvr>
    <a:masterClrMapping/>
  </p:clrMapOvr>
  <p:transition advTm="4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As0i.jpg"/>
          <p:cNvPicPr>
            <a:picLocks noChangeAspect="1"/>
          </p:cNvPicPr>
          <p:nvPr/>
        </p:nvPicPr>
        <p:blipFill>
          <a:blip r:embed="rId2"/>
          <a:srcRect l="10937" b="8314"/>
          <a:stretch>
            <a:fillRect/>
          </a:stretch>
        </p:blipFill>
        <p:spPr>
          <a:xfrm>
            <a:off x="-1" y="0"/>
            <a:ext cx="9203833" cy="6858000"/>
          </a:xfrm>
          <a:prstGeom prst="rect">
            <a:avLst/>
          </a:prstGeom>
        </p:spPr>
      </p:pic>
      <p:sp>
        <p:nvSpPr>
          <p:cNvPr id="5" name="4 Rectángulo"/>
          <p:cNvSpPr/>
          <p:nvPr/>
        </p:nvSpPr>
        <p:spPr>
          <a:xfrm>
            <a:off x="0" y="0"/>
            <a:ext cx="9144000" cy="6858000"/>
          </a:xfrm>
          <a:prstGeom prst="rect">
            <a:avLst/>
          </a:prstGeom>
          <a:solidFill>
            <a:schemeClr val="accent6">
              <a:lumMod val="50000"/>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9As0i.jpg"/>
          <p:cNvPicPr>
            <a:picLocks noChangeAspect="1"/>
          </p:cNvPicPr>
          <p:nvPr/>
        </p:nvPicPr>
        <p:blipFill>
          <a:blip r:embed="rId2"/>
          <a:srcRect l="10937" b="8314"/>
          <a:stretch>
            <a:fillRect/>
          </a:stretch>
        </p:blipFill>
        <p:spPr>
          <a:xfrm>
            <a:off x="-1" y="0"/>
            <a:ext cx="9203833"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2">
            <a:lum bright="10000" contrast="40000"/>
          </a:blip>
          <a:stretch>
            <a:fillRect/>
          </a:stretch>
        </p:blipFill>
        <p:spPr>
          <a:xfrm>
            <a:off x="0" y="0"/>
            <a:ext cx="9144000" cy="6858000"/>
          </a:xfrm>
          <a:effectLst>
            <a:softEdge rad="127000"/>
          </a:effectLst>
        </p:spPr>
      </p:pic>
      <p:sp>
        <p:nvSpPr>
          <p:cNvPr id="5" name="4 CuadroTexto"/>
          <p:cNvSpPr txBox="1"/>
          <p:nvPr/>
        </p:nvSpPr>
        <p:spPr>
          <a:xfrm>
            <a:off x="1500166" y="1785926"/>
            <a:ext cx="6500857" cy="4031873"/>
          </a:xfrm>
          <a:prstGeom prst="rect">
            <a:avLst/>
          </a:prstGeom>
          <a:noFill/>
        </p:spPr>
        <p:txBody>
          <a:bodyPr wrap="square" rtlCol="0">
            <a:spAutoFit/>
          </a:bodyPr>
          <a:lstStyle/>
          <a:p>
            <a:pPr fontAlgn="base"/>
            <a:r>
              <a:rPr lang="es-ES" sz="2000" dirty="0" smtClean="0">
                <a:effectLst>
                  <a:outerShdw blurRad="38100" dist="38100" dir="2700000" algn="tl">
                    <a:srgbClr val="000000">
                      <a:alpha val="43137"/>
                    </a:srgbClr>
                  </a:outerShdw>
                </a:effectLst>
                <a:latin typeface="Monotype Corsiva" pitchFamily="66" charset="0"/>
              </a:rPr>
              <a:t>Pareció haber nacido para la grandeza. Era la hija de la cantante de </a:t>
            </a:r>
            <a:r>
              <a:rPr lang="es-ES" sz="2000" dirty="0" err="1" smtClean="0">
                <a:effectLst>
                  <a:outerShdw blurRad="38100" dist="38100" dir="2700000" algn="tl">
                    <a:srgbClr val="000000">
                      <a:alpha val="43137"/>
                    </a:srgbClr>
                  </a:outerShdw>
                </a:effectLst>
                <a:latin typeface="Monotype Corsiva" pitchFamily="66" charset="0"/>
              </a:rPr>
              <a:t>gospel</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Cissy</a:t>
            </a:r>
            <a:r>
              <a:rPr lang="es-ES" sz="2000" dirty="0" smtClean="0">
                <a:effectLst>
                  <a:outerShdw blurRad="38100" dist="38100" dir="2700000" algn="tl">
                    <a:srgbClr val="000000">
                      <a:alpha val="43137"/>
                    </a:srgbClr>
                  </a:outerShdw>
                </a:effectLst>
                <a:latin typeface="Monotype Corsiva" pitchFamily="66" charset="0"/>
              </a:rPr>
              <a:t> Houston, prima de la diva pop de los 60 </a:t>
            </a:r>
            <a:r>
              <a:rPr lang="es-ES" sz="2000" dirty="0" err="1" smtClean="0">
                <a:effectLst>
                  <a:outerShdw blurRad="38100" dist="38100" dir="2700000" algn="tl">
                    <a:srgbClr val="000000">
                      <a:alpha val="43137"/>
                    </a:srgbClr>
                  </a:outerShdw>
                </a:effectLst>
                <a:latin typeface="Monotype Corsiva" pitchFamily="66" charset="0"/>
              </a:rPr>
              <a:t>Dionne</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Warwick</a:t>
            </a:r>
            <a:r>
              <a:rPr lang="es-ES" sz="2000" dirty="0" smtClean="0">
                <a:effectLst>
                  <a:outerShdw blurRad="38100" dist="38100" dir="2700000" algn="tl">
                    <a:srgbClr val="000000">
                      <a:alpha val="43137"/>
                    </a:srgbClr>
                  </a:outerShdw>
                </a:effectLst>
                <a:latin typeface="Monotype Corsiva" pitchFamily="66" charset="0"/>
              </a:rPr>
              <a:t> y ahijada de </a:t>
            </a:r>
            <a:r>
              <a:rPr lang="es-ES" sz="2000" dirty="0" err="1" smtClean="0">
                <a:effectLst>
                  <a:outerShdw blurRad="38100" dist="38100" dir="2700000" algn="tl">
                    <a:srgbClr val="000000">
                      <a:alpha val="43137"/>
                    </a:srgbClr>
                  </a:outerShdw>
                </a:effectLst>
                <a:latin typeface="Monotype Corsiva" pitchFamily="66" charset="0"/>
              </a:rPr>
              <a:t>Aretha</a:t>
            </a:r>
            <a:r>
              <a:rPr lang="es-ES" sz="2000" dirty="0" smtClean="0">
                <a:effectLst>
                  <a:outerShdw blurRad="38100" dist="38100" dir="2700000" algn="tl">
                    <a:srgbClr val="000000">
                      <a:alpha val="43137"/>
                    </a:srgbClr>
                  </a:outerShdw>
                </a:effectLst>
                <a:latin typeface="Monotype Corsiva" pitchFamily="66" charset="0"/>
              </a:rPr>
              <a:t> Franklin.</a:t>
            </a:r>
          </a:p>
          <a:p>
            <a:pPr fontAlgn="base"/>
            <a:r>
              <a:rPr lang="es-ES" sz="2000" dirty="0" smtClean="0">
                <a:effectLst>
                  <a:outerShdw blurRad="38100" dist="38100" dir="2700000" algn="tl">
                    <a:srgbClr val="000000">
                      <a:alpha val="43137"/>
                    </a:srgbClr>
                  </a:outerShdw>
                </a:effectLst>
                <a:latin typeface="Monotype Corsiva" pitchFamily="66" charset="0"/>
              </a:rPr>
              <a:t>Houston empezó a cantar en la iglesia cuando niña. Durante su adolescencia, le hizo coros a </a:t>
            </a:r>
            <a:r>
              <a:rPr lang="es-ES" sz="2000" dirty="0" err="1" smtClean="0">
                <a:effectLst>
                  <a:outerShdw blurRad="38100" dist="38100" dir="2700000" algn="tl">
                    <a:srgbClr val="000000">
                      <a:alpha val="43137"/>
                    </a:srgbClr>
                  </a:outerShdw>
                </a:effectLst>
                <a:latin typeface="Monotype Corsiva" pitchFamily="66" charset="0"/>
              </a:rPr>
              <a:t>Chaka</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Khan</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Jermaine</a:t>
            </a:r>
            <a:r>
              <a:rPr lang="es-ES" sz="2000" dirty="0" smtClean="0">
                <a:effectLst>
                  <a:outerShdw blurRad="38100" dist="38100" dir="2700000" algn="tl">
                    <a:srgbClr val="000000">
                      <a:alpha val="43137"/>
                    </a:srgbClr>
                  </a:outerShdw>
                </a:effectLst>
                <a:latin typeface="Monotype Corsiva" pitchFamily="66" charset="0"/>
              </a:rPr>
              <a:t> Jackson y otros, al tiempo que trabajaba como modelo. Fue por esa época que el magnate de la música </a:t>
            </a:r>
            <a:r>
              <a:rPr lang="es-ES" sz="2000" dirty="0" err="1" smtClean="0">
                <a:effectLst>
                  <a:outerShdw blurRad="38100" dist="38100" dir="2700000" algn="tl">
                    <a:srgbClr val="000000">
                      <a:alpha val="43137"/>
                    </a:srgbClr>
                  </a:outerShdw>
                </a:effectLst>
                <a:latin typeface="Monotype Corsiva" pitchFamily="66" charset="0"/>
              </a:rPr>
              <a:t>Clive</a:t>
            </a:r>
            <a:r>
              <a:rPr lang="es-ES" sz="2000" dirty="0" smtClean="0">
                <a:effectLst>
                  <a:outerShdw blurRad="38100" dist="38100" dir="2700000" algn="tl">
                    <a:srgbClr val="000000">
                      <a:alpha val="43137"/>
                    </a:srgbClr>
                  </a:outerShdw>
                </a:effectLst>
                <a:latin typeface="Monotype Corsiva" pitchFamily="66" charset="0"/>
              </a:rPr>
              <a:t> Davis la escuchó cantar.</a:t>
            </a:r>
          </a:p>
          <a:p>
            <a:pPr fontAlgn="base"/>
            <a:r>
              <a:rPr lang="es-ES" sz="2000" dirty="0" smtClean="0">
                <a:effectLst>
                  <a:outerShdw blurRad="38100" dist="38100" dir="2700000" algn="tl">
                    <a:srgbClr val="000000">
                      <a:alpha val="43137"/>
                    </a:srgbClr>
                  </a:outerShdw>
                </a:effectLst>
                <a:latin typeface="Monotype Corsiva" pitchFamily="66" charset="0"/>
              </a:rPr>
              <a:t>“La primera vez que la oí cantar con su madre en un club … el impacto fue tan grande”, dijo Davis a “</a:t>
            </a:r>
            <a:r>
              <a:rPr lang="es-ES" sz="2000" dirty="0" err="1" smtClean="0">
                <a:effectLst>
                  <a:outerShdw blurRad="38100" dist="38100" dir="2700000" algn="tl">
                    <a:srgbClr val="000000">
                      <a:alpha val="43137"/>
                    </a:srgbClr>
                  </a:outerShdw>
                </a:effectLst>
                <a:latin typeface="Monotype Corsiva" pitchFamily="66" charset="0"/>
              </a:rPr>
              <a:t>Good</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Morning</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America</a:t>
            </a:r>
            <a:r>
              <a:rPr lang="es-ES" sz="2000" dirty="0" smtClean="0">
                <a:effectLst>
                  <a:outerShdw blurRad="38100" dist="38100" dir="2700000" algn="tl">
                    <a:srgbClr val="000000">
                      <a:alpha val="43137"/>
                    </a:srgbClr>
                  </a:outerShdw>
                </a:effectLst>
                <a:latin typeface="Monotype Corsiva" pitchFamily="66" charset="0"/>
              </a:rPr>
              <a:t>”.</a:t>
            </a:r>
          </a:p>
          <a:p>
            <a:pPr fontAlgn="base"/>
            <a:r>
              <a:rPr lang="es-ES" sz="2000" dirty="0" smtClean="0">
                <a:effectLst>
                  <a:outerShdw blurRad="38100" dist="38100" dir="2700000" algn="tl">
                    <a:srgbClr val="000000">
                      <a:alpha val="43137"/>
                    </a:srgbClr>
                  </a:outerShdw>
                </a:effectLst>
                <a:latin typeface="Monotype Corsiva" pitchFamily="66" charset="0"/>
              </a:rPr>
              <a:t>“Oír a esta jovencita inyectarle tanto fuego a esta canción. De verdad me hizo sentir el consabido cosquilleo en la columna”, agregó.</a:t>
            </a:r>
          </a:p>
          <a:p>
            <a:pPr fontAlgn="base"/>
            <a:endParaRPr lang="es-ES" sz="2000" dirty="0" smtClean="0">
              <a:effectLst>
                <a:outerShdw blurRad="38100" dist="38100" dir="2700000" algn="tl">
                  <a:srgbClr val="000000">
                    <a:alpha val="43137"/>
                  </a:srgbClr>
                </a:outerShdw>
              </a:effectLst>
              <a:latin typeface="Monotype Corsiva" pitchFamily="66" charset="0"/>
            </a:endParaRPr>
          </a:p>
          <a:p>
            <a:endParaRPr lang="es-ES" dirty="0"/>
          </a:p>
        </p:txBody>
      </p:sp>
      <p:sp>
        <p:nvSpPr>
          <p:cNvPr id="6" name="5 CuadroTexto"/>
          <p:cNvSpPr txBox="1"/>
          <p:nvPr/>
        </p:nvSpPr>
        <p:spPr>
          <a:xfrm>
            <a:off x="6715140" y="5857892"/>
            <a:ext cx="692818" cy="584775"/>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dirty="0"/>
          </a:p>
        </p:txBody>
      </p:sp>
    </p:spTree>
  </p:cSld>
  <p:clrMapOvr>
    <a:masterClrMapping/>
  </p:clrMapOvr>
  <p:transition advTm="3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el-guardaespaldas.jpg"/>
          <p:cNvPicPr>
            <a:picLocks noChangeAspect="1"/>
          </p:cNvPicPr>
          <p:nvPr/>
        </p:nvPicPr>
        <p:blipFill>
          <a:blip r:embed="rId2"/>
          <a:stretch>
            <a:fillRect/>
          </a:stretch>
        </p:blipFill>
        <p:spPr>
          <a:xfrm>
            <a:off x="285720" y="285728"/>
            <a:ext cx="8572560" cy="6286544"/>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advTm="12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2">
            <a:lum bright="10000" contrast="40000"/>
          </a:blip>
          <a:stretch>
            <a:fillRect/>
          </a:stretch>
        </p:blipFill>
        <p:spPr>
          <a:xfrm>
            <a:off x="0" y="0"/>
            <a:ext cx="9144000" cy="6858000"/>
          </a:xfrm>
          <a:effectLst>
            <a:softEdge rad="127000"/>
          </a:effectLst>
        </p:spPr>
      </p:pic>
      <p:sp>
        <p:nvSpPr>
          <p:cNvPr id="5" name="4 CuadroTexto"/>
          <p:cNvSpPr txBox="1"/>
          <p:nvPr/>
        </p:nvSpPr>
        <p:spPr>
          <a:xfrm>
            <a:off x="1500166" y="1785926"/>
            <a:ext cx="6357981" cy="3477875"/>
          </a:xfrm>
          <a:prstGeom prst="rect">
            <a:avLst/>
          </a:prstGeom>
          <a:noFill/>
        </p:spPr>
        <p:txBody>
          <a:bodyPr wrap="square" rtlCol="0">
            <a:spAutoFit/>
          </a:bodyPr>
          <a:lstStyle/>
          <a:p>
            <a:pPr fontAlgn="base"/>
            <a:r>
              <a:rPr lang="es-ES" sz="2000" dirty="0" smtClean="0">
                <a:latin typeface="Monotype Corsiva" pitchFamily="66" charset="0"/>
              </a:rPr>
              <a:t>Poco después, el resto del país lo sintió también. Houston lanzó su primer álbum en 1985, “</a:t>
            </a:r>
            <a:r>
              <a:rPr lang="es-ES" sz="2000" dirty="0" err="1" smtClean="0">
                <a:latin typeface="Monotype Corsiva" pitchFamily="66" charset="0"/>
              </a:rPr>
              <a:t>Whitney</a:t>
            </a:r>
            <a:r>
              <a:rPr lang="es-ES" sz="2000" dirty="0" smtClean="0">
                <a:latin typeface="Monotype Corsiva" pitchFamily="66" charset="0"/>
              </a:rPr>
              <a:t> Houston”, que vendió millones y produjo un éxito tras otro. “</a:t>
            </a:r>
            <a:r>
              <a:rPr lang="es-ES" sz="2000" dirty="0" err="1" smtClean="0">
                <a:latin typeface="Monotype Corsiva" pitchFamily="66" charset="0"/>
              </a:rPr>
              <a:t>Saving</a:t>
            </a:r>
            <a:r>
              <a:rPr lang="es-ES" sz="2000" dirty="0" smtClean="0">
                <a:latin typeface="Monotype Corsiva" pitchFamily="66" charset="0"/>
              </a:rPr>
              <a:t> </a:t>
            </a:r>
            <a:r>
              <a:rPr lang="es-ES" sz="2000" dirty="0" err="1" smtClean="0">
                <a:latin typeface="Monotype Corsiva" pitchFamily="66" charset="0"/>
              </a:rPr>
              <a:t>All</a:t>
            </a:r>
            <a:r>
              <a:rPr lang="es-ES" sz="2000" dirty="0" smtClean="0">
                <a:latin typeface="Monotype Corsiva" pitchFamily="66" charset="0"/>
              </a:rPr>
              <a:t> My </a:t>
            </a:r>
            <a:r>
              <a:rPr lang="es-ES" sz="2000" dirty="0" err="1" smtClean="0">
                <a:latin typeface="Monotype Corsiva" pitchFamily="66" charset="0"/>
              </a:rPr>
              <a:t>Love</a:t>
            </a:r>
            <a:r>
              <a:rPr lang="es-ES" sz="2000" dirty="0" smtClean="0">
                <a:latin typeface="Monotype Corsiva" pitchFamily="66" charset="0"/>
              </a:rPr>
              <a:t> </a:t>
            </a:r>
            <a:r>
              <a:rPr lang="es-ES" sz="2000" dirty="0" err="1" smtClean="0">
                <a:latin typeface="Monotype Corsiva" pitchFamily="66" charset="0"/>
              </a:rPr>
              <a:t>for</a:t>
            </a:r>
            <a:r>
              <a:rPr lang="es-ES" sz="2000" dirty="0" smtClean="0">
                <a:latin typeface="Monotype Corsiva" pitchFamily="66" charset="0"/>
              </a:rPr>
              <a:t> </a:t>
            </a:r>
            <a:r>
              <a:rPr lang="es-ES" sz="2000" dirty="0" err="1" smtClean="0">
                <a:latin typeface="Monotype Corsiva" pitchFamily="66" charset="0"/>
              </a:rPr>
              <a:t>You</a:t>
            </a:r>
            <a:r>
              <a:rPr lang="es-ES" sz="2000" dirty="0" smtClean="0">
                <a:latin typeface="Monotype Corsiva" pitchFamily="66" charset="0"/>
              </a:rPr>
              <a:t>” le mereció su primer premio </a:t>
            </a:r>
            <a:r>
              <a:rPr lang="es-ES" sz="2000" dirty="0" err="1" smtClean="0">
                <a:latin typeface="Monotype Corsiva" pitchFamily="66" charset="0"/>
              </a:rPr>
              <a:t>Grammy</a:t>
            </a:r>
            <a:r>
              <a:rPr lang="es-ES" sz="2000" dirty="0" smtClean="0">
                <a:latin typeface="Monotype Corsiva" pitchFamily="66" charset="0"/>
              </a:rPr>
              <a:t>, a la mejor cantante pop femenina. Los sencillos “</a:t>
            </a:r>
            <a:r>
              <a:rPr lang="es-ES" sz="2000" dirty="0" err="1" smtClean="0">
                <a:latin typeface="Monotype Corsiva" pitchFamily="66" charset="0"/>
              </a:rPr>
              <a:t>How</a:t>
            </a:r>
            <a:r>
              <a:rPr lang="es-ES" sz="2000" dirty="0" smtClean="0">
                <a:latin typeface="Monotype Corsiva" pitchFamily="66" charset="0"/>
              </a:rPr>
              <a:t> </a:t>
            </a:r>
            <a:r>
              <a:rPr lang="es-ES" sz="2000" dirty="0" err="1" smtClean="0">
                <a:latin typeface="Monotype Corsiva" pitchFamily="66" charset="0"/>
              </a:rPr>
              <a:t>Will</a:t>
            </a:r>
            <a:r>
              <a:rPr lang="es-ES" sz="2000" dirty="0" smtClean="0">
                <a:latin typeface="Monotype Corsiva" pitchFamily="66" charset="0"/>
              </a:rPr>
              <a:t> I </a:t>
            </a:r>
            <a:r>
              <a:rPr lang="es-ES" sz="2000" dirty="0" err="1" smtClean="0">
                <a:latin typeface="Monotype Corsiva" pitchFamily="66" charset="0"/>
              </a:rPr>
              <a:t>Know</a:t>
            </a:r>
            <a:r>
              <a:rPr lang="es-ES" sz="2000" dirty="0" smtClean="0">
                <a:latin typeface="Monotype Corsiva" pitchFamily="66" charset="0"/>
              </a:rPr>
              <a:t>”, “</a:t>
            </a:r>
            <a:r>
              <a:rPr lang="es-ES" sz="2000" dirty="0" err="1" smtClean="0">
                <a:latin typeface="Monotype Corsiva" pitchFamily="66" charset="0"/>
              </a:rPr>
              <a:t>You</a:t>
            </a:r>
            <a:r>
              <a:rPr lang="es-ES" sz="2000" dirty="0" smtClean="0">
                <a:latin typeface="Monotype Corsiva" pitchFamily="66" charset="0"/>
              </a:rPr>
              <a:t> </a:t>
            </a:r>
            <a:r>
              <a:rPr lang="es-ES" sz="2000" dirty="0" err="1" smtClean="0">
                <a:latin typeface="Monotype Corsiva" pitchFamily="66" charset="0"/>
              </a:rPr>
              <a:t>Give</a:t>
            </a:r>
            <a:r>
              <a:rPr lang="es-ES" sz="2000" dirty="0" smtClean="0">
                <a:latin typeface="Monotype Corsiva" pitchFamily="66" charset="0"/>
              </a:rPr>
              <a:t> </a:t>
            </a:r>
            <a:r>
              <a:rPr lang="es-ES" sz="2000" dirty="0" err="1" smtClean="0">
                <a:latin typeface="Monotype Corsiva" pitchFamily="66" charset="0"/>
              </a:rPr>
              <a:t>Good</a:t>
            </a:r>
            <a:r>
              <a:rPr lang="es-ES" sz="2000" dirty="0" smtClean="0">
                <a:latin typeface="Monotype Corsiva" pitchFamily="66" charset="0"/>
              </a:rPr>
              <a:t> </a:t>
            </a:r>
            <a:r>
              <a:rPr lang="es-ES" sz="2000" dirty="0" err="1" smtClean="0">
                <a:latin typeface="Monotype Corsiva" pitchFamily="66" charset="0"/>
              </a:rPr>
              <a:t>Love</a:t>
            </a:r>
            <a:r>
              <a:rPr lang="es-ES" sz="2000" dirty="0" smtClean="0">
                <a:latin typeface="Monotype Corsiva" pitchFamily="66" charset="0"/>
              </a:rPr>
              <a:t>” y “</a:t>
            </a:r>
            <a:r>
              <a:rPr lang="es-ES" sz="2000" dirty="0" err="1" smtClean="0">
                <a:latin typeface="Monotype Corsiva" pitchFamily="66" charset="0"/>
              </a:rPr>
              <a:t>The</a:t>
            </a:r>
            <a:r>
              <a:rPr lang="es-ES" sz="2000" dirty="0" smtClean="0">
                <a:latin typeface="Monotype Corsiva" pitchFamily="66" charset="0"/>
              </a:rPr>
              <a:t> </a:t>
            </a:r>
            <a:r>
              <a:rPr lang="es-ES" sz="2000" dirty="0" err="1" smtClean="0">
                <a:latin typeface="Monotype Corsiva" pitchFamily="66" charset="0"/>
              </a:rPr>
              <a:t>Greatest</a:t>
            </a:r>
            <a:r>
              <a:rPr lang="es-ES" sz="2000" dirty="0" smtClean="0">
                <a:latin typeface="Monotype Corsiva" pitchFamily="66" charset="0"/>
              </a:rPr>
              <a:t> </a:t>
            </a:r>
            <a:r>
              <a:rPr lang="es-ES" sz="2000" dirty="0" err="1" smtClean="0">
                <a:latin typeface="Monotype Corsiva" pitchFamily="66" charset="0"/>
              </a:rPr>
              <a:t>Love</a:t>
            </a:r>
            <a:r>
              <a:rPr lang="es-ES" sz="2000" dirty="0" smtClean="0">
                <a:latin typeface="Monotype Corsiva" pitchFamily="66" charset="0"/>
              </a:rPr>
              <a:t> of </a:t>
            </a:r>
            <a:r>
              <a:rPr lang="es-ES" sz="2000" dirty="0" err="1" smtClean="0">
                <a:latin typeface="Monotype Corsiva" pitchFamily="66" charset="0"/>
              </a:rPr>
              <a:t>All</a:t>
            </a:r>
            <a:r>
              <a:rPr lang="es-ES" sz="2000" dirty="0" smtClean="0">
                <a:latin typeface="Monotype Corsiva" pitchFamily="66" charset="0"/>
              </a:rPr>
              <a:t>” también se convirtieron en hits.</a:t>
            </a:r>
          </a:p>
          <a:p>
            <a:pPr fontAlgn="base"/>
            <a:r>
              <a:rPr lang="es-ES" sz="2000" dirty="0" smtClean="0">
                <a:latin typeface="Monotype Corsiva" pitchFamily="66" charset="0"/>
              </a:rPr>
              <a:t>Otro disco </a:t>
            </a:r>
            <a:r>
              <a:rPr lang="es-ES" sz="2000" dirty="0" err="1" smtClean="0">
                <a:latin typeface="Monotype Corsiva" pitchFamily="66" charset="0"/>
              </a:rPr>
              <a:t>multiplatino</a:t>
            </a:r>
            <a:r>
              <a:rPr lang="es-ES" sz="2000" dirty="0" smtClean="0">
                <a:latin typeface="Monotype Corsiva" pitchFamily="66" charset="0"/>
              </a:rPr>
              <a:t>, “</a:t>
            </a:r>
            <a:r>
              <a:rPr lang="es-ES" sz="2000" dirty="0" err="1" smtClean="0">
                <a:latin typeface="Monotype Corsiva" pitchFamily="66" charset="0"/>
              </a:rPr>
              <a:t>Whitney</a:t>
            </a:r>
            <a:r>
              <a:rPr lang="es-ES" sz="2000" dirty="0" smtClean="0">
                <a:latin typeface="Monotype Corsiva" pitchFamily="66" charset="0"/>
              </a:rPr>
              <a:t>”, salió en 1987 con éxitos como “</a:t>
            </a:r>
            <a:r>
              <a:rPr lang="es-ES" sz="2000" dirty="0" err="1" smtClean="0">
                <a:latin typeface="Monotype Corsiva" pitchFamily="66" charset="0"/>
              </a:rPr>
              <a:t>Where</a:t>
            </a:r>
            <a:r>
              <a:rPr lang="es-ES" sz="2000" dirty="0" smtClean="0">
                <a:latin typeface="Monotype Corsiva" pitchFamily="66" charset="0"/>
              </a:rPr>
              <a:t> Do </a:t>
            </a:r>
            <a:r>
              <a:rPr lang="es-ES" sz="2000" dirty="0" err="1" smtClean="0">
                <a:latin typeface="Monotype Corsiva" pitchFamily="66" charset="0"/>
              </a:rPr>
              <a:t>Broken</a:t>
            </a:r>
            <a:r>
              <a:rPr lang="es-ES" sz="2000" dirty="0" smtClean="0">
                <a:latin typeface="Monotype Corsiva" pitchFamily="66" charset="0"/>
              </a:rPr>
              <a:t> </a:t>
            </a:r>
            <a:r>
              <a:rPr lang="es-ES" sz="2000" dirty="0" err="1" smtClean="0">
                <a:latin typeface="Monotype Corsiva" pitchFamily="66" charset="0"/>
              </a:rPr>
              <a:t>Hearts</a:t>
            </a:r>
            <a:r>
              <a:rPr lang="es-ES" sz="2000" dirty="0" smtClean="0">
                <a:latin typeface="Monotype Corsiva" pitchFamily="66" charset="0"/>
              </a:rPr>
              <a:t> </a:t>
            </a:r>
            <a:r>
              <a:rPr lang="es-ES" sz="2000" dirty="0" err="1" smtClean="0">
                <a:latin typeface="Monotype Corsiva" pitchFamily="66" charset="0"/>
              </a:rPr>
              <a:t>Go</a:t>
            </a:r>
            <a:r>
              <a:rPr lang="es-ES" sz="2000" dirty="0" smtClean="0">
                <a:latin typeface="Monotype Corsiva" pitchFamily="66" charset="0"/>
              </a:rPr>
              <a:t>” y “I </a:t>
            </a:r>
            <a:r>
              <a:rPr lang="es-ES" sz="2000" dirty="0" err="1" smtClean="0">
                <a:latin typeface="Monotype Corsiva" pitchFamily="66" charset="0"/>
              </a:rPr>
              <a:t>Wanna</a:t>
            </a:r>
            <a:r>
              <a:rPr lang="es-ES" sz="2000" dirty="0" smtClean="0">
                <a:latin typeface="Monotype Corsiva" pitchFamily="66" charset="0"/>
              </a:rPr>
              <a:t> Dance </a:t>
            </a:r>
            <a:r>
              <a:rPr lang="es-ES" sz="2000" dirty="0" err="1" smtClean="0">
                <a:latin typeface="Monotype Corsiva" pitchFamily="66" charset="0"/>
              </a:rPr>
              <a:t>With</a:t>
            </a:r>
            <a:r>
              <a:rPr lang="es-ES" sz="2000" dirty="0" smtClean="0">
                <a:latin typeface="Monotype Corsiva" pitchFamily="66" charset="0"/>
              </a:rPr>
              <a:t> </a:t>
            </a:r>
            <a:r>
              <a:rPr lang="es-ES" sz="2000" dirty="0" err="1" smtClean="0">
                <a:latin typeface="Monotype Corsiva" pitchFamily="66" charset="0"/>
              </a:rPr>
              <a:t>Somebody</a:t>
            </a:r>
            <a:r>
              <a:rPr lang="es-ES" sz="2000" dirty="0" smtClean="0">
                <a:latin typeface="Monotype Corsiva" pitchFamily="66" charset="0"/>
              </a:rPr>
              <a:t>”</a:t>
            </a:r>
          </a:p>
          <a:p>
            <a:pPr fontAlgn="base"/>
            <a:r>
              <a:rPr lang="es-ES" sz="2000" dirty="0" smtClean="0">
                <a:latin typeface="Monotype Corsiva" pitchFamily="66" charset="0"/>
              </a:rPr>
              <a:t>El New York Times escribió que Houston “posee una de las voces entrenadas en </a:t>
            </a:r>
            <a:r>
              <a:rPr lang="es-ES" sz="2000" dirty="0" err="1" smtClean="0">
                <a:latin typeface="Monotype Corsiva" pitchFamily="66" charset="0"/>
              </a:rPr>
              <a:t>gospel</a:t>
            </a:r>
            <a:r>
              <a:rPr lang="es-ES" sz="2000" dirty="0" smtClean="0">
                <a:latin typeface="Monotype Corsiva" pitchFamily="66" charset="0"/>
              </a:rPr>
              <a:t> más poderosas de su generación, pero evita muchas peculiaridades de la iglesia de sus precursoras. </a:t>
            </a:r>
            <a:endParaRPr lang="es-ES" sz="2000" dirty="0">
              <a:latin typeface="Monotype Corsiva" pitchFamily="66" charset="0"/>
            </a:endParaRPr>
          </a:p>
        </p:txBody>
      </p:sp>
      <p:sp>
        <p:nvSpPr>
          <p:cNvPr id="6" name="5 CuadroTexto"/>
          <p:cNvSpPr txBox="1"/>
          <p:nvPr/>
        </p:nvSpPr>
        <p:spPr>
          <a:xfrm>
            <a:off x="6715140" y="5857892"/>
            <a:ext cx="692818" cy="584775"/>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dirty="0"/>
          </a:p>
        </p:txBody>
      </p:sp>
    </p:spTree>
  </p:cSld>
  <p:clrMapOvr>
    <a:masterClrMapping/>
  </p:clrMapOvr>
  <p:transition advTm="3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hitney-houston (1).jpg"/>
          <p:cNvPicPr>
            <a:picLocks noChangeAspect="1"/>
          </p:cNvPicPr>
          <p:nvPr/>
        </p:nvPicPr>
        <p:blipFill>
          <a:blip r:embed="rId2"/>
          <a:stretch>
            <a:fillRect/>
          </a:stretch>
        </p:blipFill>
        <p:spPr>
          <a:xfrm>
            <a:off x="1714480" y="0"/>
            <a:ext cx="5715039" cy="6858000"/>
          </a:xfrm>
          <a:prstGeom prst="rect">
            <a:avLst/>
          </a:prstGeom>
        </p:spPr>
      </p:pic>
      <p:sp>
        <p:nvSpPr>
          <p:cNvPr id="5" name="4 Rectángulo"/>
          <p:cNvSpPr/>
          <p:nvPr/>
        </p:nvSpPr>
        <p:spPr>
          <a:xfrm>
            <a:off x="0" y="0"/>
            <a:ext cx="571472" cy="685800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0"/>
            <a:ext cx="571472" cy="685800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0"/>
            <a:ext cx="571472" cy="685800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001024" y="0"/>
            <a:ext cx="571472" cy="685800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429520" y="0"/>
            <a:ext cx="571472" cy="6858000"/>
          </a:xfrm>
          <a:prstGeom prst="rect">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14480" y="0"/>
            <a:ext cx="5715040" cy="6858000"/>
          </a:xfrm>
          <a:prstGeom prst="rect">
            <a:avLst/>
          </a:prstGeom>
          <a:solidFill>
            <a:srgbClr val="FF000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8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5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8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0"/>
                                        <p:tgtEl>
                                          <p:spTgt spid="10"/>
                                        </p:tgtEl>
                                      </p:cBhvr>
                                    </p:animEffect>
                                  </p:childTnLst>
                                </p:cTn>
                              </p:par>
                              <p:par>
                                <p:cTn id="23" presetID="16" presetClass="exit" presetSubtype="37" fill="hold" grpId="0" nodeType="withEffect">
                                  <p:stCondLst>
                                    <p:cond delay="0"/>
                                  </p:stCondLst>
                                  <p:childTnLst>
                                    <p:animEffect transition="out" filter="barn(outVertic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p:spPr>
        <p:txBody>
          <a:bodyPr/>
          <a:lstStyle/>
          <a:p>
            <a:endParaRPr lang="es-ES" dirty="0"/>
          </a:p>
        </p:txBody>
      </p:sp>
      <p:pic>
        <p:nvPicPr>
          <p:cNvPr id="4" name="3 Imagen" descr="a82ebcwhitneyhoustonp.jpg"/>
          <p:cNvPicPr>
            <a:picLocks noChangeAspect="1"/>
          </p:cNvPicPr>
          <p:nvPr/>
        </p:nvPicPr>
        <p:blipFill>
          <a:blip r:embed="rId3"/>
          <a:srcRect l="39252" t="8791" r="8411"/>
          <a:stretch>
            <a:fillRect/>
          </a:stretch>
        </p:blipFill>
        <p:spPr>
          <a:xfrm>
            <a:off x="2428860" y="571479"/>
            <a:ext cx="4572032" cy="6352905"/>
          </a:xfrm>
          <a:prstGeom prst="ellipse">
            <a:avLst/>
          </a:prstGeom>
          <a:effectLst>
            <a:softEdge rad="635000"/>
          </a:effectLst>
        </p:spPr>
      </p:pic>
    </p:spTree>
  </p:cSld>
  <p:clrMapOvr>
    <a:masterClrMapping/>
  </p:clrMapOvr>
  <p:transition advTm="17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3">
            <a:lum bright="10000" contrast="40000"/>
          </a:blip>
          <a:stretch>
            <a:fillRect/>
          </a:stretch>
        </p:blipFill>
        <p:spPr>
          <a:xfrm>
            <a:off x="0" y="0"/>
            <a:ext cx="9144000" cy="6858000"/>
          </a:xfrm>
          <a:effectLst>
            <a:softEdge rad="127000"/>
          </a:effectLst>
        </p:spPr>
      </p:pic>
      <p:sp>
        <p:nvSpPr>
          <p:cNvPr id="5" name="4 CuadroTexto"/>
          <p:cNvSpPr txBox="1"/>
          <p:nvPr/>
        </p:nvSpPr>
        <p:spPr>
          <a:xfrm>
            <a:off x="1643042" y="1500174"/>
            <a:ext cx="6286544" cy="4401205"/>
          </a:xfrm>
          <a:prstGeom prst="rect">
            <a:avLst/>
          </a:prstGeom>
          <a:noFill/>
        </p:spPr>
        <p:txBody>
          <a:bodyPr wrap="square" rtlCol="0">
            <a:spAutoFit/>
          </a:bodyPr>
          <a:lstStyle/>
          <a:p>
            <a:pPr fontAlgn="base"/>
            <a:r>
              <a:rPr lang="es-ES" sz="2000" dirty="0" smtClean="0">
                <a:effectLst>
                  <a:outerShdw blurRad="38100" dist="38100" dir="2700000" algn="tl">
                    <a:srgbClr val="000000">
                      <a:alpha val="43137"/>
                    </a:srgbClr>
                  </a:outerShdw>
                </a:effectLst>
                <a:latin typeface="Monotype Corsiva" pitchFamily="66" charset="0"/>
              </a:rPr>
              <a:t>Usa expresiones </a:t>
            </a:r>
            <a:r>
              <a:rPr lang="es-ES" sz="2000" dirty="0" err="1" smtClean="0">
                <a:effectLst>
                  <a:outerShdw blurRad="38100" dist="38100" dir="2700000" algn="tl">
                    <a:srgbClr val="000000">
                      <a:alpha val="43137"/>
                    </a:srgbClr>
                  </a:outerShdw>
                </a:effectLst>
                <a:latin typeface="Monotype Corsiva" pitchFamily="66" charset="0"/>
              </a:rPr>
              <a:t>gospel</a:t>
            </a:r>
            <a:r>
              <a:rPr lang="es-ES" sz="2000" dirty="0" smtClean="0">
                <a:effectLst>
                  <a:outerShdw blurRad="38100" dist="38100" dir="2700000" algn="tl">
                    <a:srgbClr val="000000">
                      <a:alpha val="43137"/>
                    </a:srgbClr>
                  </a:outerShdw>
                </a:effectLst>
                <a:latin typeface="Monotype Corsiva" pitchFamily="66" charset="0"/>
              </a:rPr>
              <a:t> ornamentales sólo con moderación, y en vez de proyectar una vulnerabilidad desenfrenada y triste, comunica confianza en sí misma y fuerza, construyendo baladas pop hasta cimas sostenibles de intensidad”.</a:t>
            </a:r>
          </a:p>
          <a:p>
            <a:pPr fontAlgn="base"/>
            <a:r>
              <a:rPr lang="es-ES" sz="2000" dirty="0" smtClean="0">
                <a:effectLst>
                  <a:outerShdw blurRad="38100" dist="38100" dir="2700000" algn="tl">
                    <a:srgbClr val="000000">
                      <a:alpha val="43137"/>
                    </a:srgbClr>
                  </a:outerShdw>
                </a:effectLst>
                <a:latin typeface="Monotype Corsiva" pitchFamily="66" charset="0"/>
              </a:rPr>
              <a:t>Su decisión de no seguir las inflexiones más conmovedoras de cantantes como Franklin fueron criticadas por algunos que consideraron que le estaba restando importancia a sus raíces negras para cantar pop y llegar al púbico blanco. Las críticas fueron un constante estribillo gran parte de su carrera. Incluso fue abucheada durante los premios </a:t>
            </a:r>
            <a:r>
              <a:rPr lang="es-ES" sz="2000" dirty="0" err="1" smtClean="0">
                <a:effectLst>
                  <a:outerShdw blurRad="38100" dist="38100" dir="2700000" algn="tl">
                    <a:srgbClr val="000000">
                      <a:alpha val="43137"/>
                    </a:srgbClr>
                  </a:outerShdw>
                </a:effectLst>
                <a:latin typeface="Monotype Corsiva" pitchFamily="66" charset="0"/>
              </a:rPr>
              <a:t>Soul</a:t>
            </a:r>
            <a:r>
              <a:rPr lang="es-ES" sz="2000" dirty="0" smtClean="0">
                <a:effectLst>
                  <a:outerShdw blurRad="38100" dist="38100" dir="2700000" algn="tl">
                    <a:srgbClr val="000000">
                      <a:alpha val="43137"/>
                    </a:srgbClr>
                  </a:outerShdw>
                </a:effectLst>
                <a:latin typeface="Monotype Corsiva" pitchFamily="66" charset="0"/>
              </a:rPr>
              <a:t> Train en 1989.</a:t>
            </a:r>
          </a:p>
          <a:p>
            <a:pPr fontAlgn="base"/>
            <a:r>
              <a:rPr lang="es-ES" sz="2000" dirty="0" smtClean="0">
                <a:effectLst>
                  <a:outerShdw blurRad="38100" dist="38100" dir="2700000" algn="tl">
                    <a:srgbClr val="000000">
                      <a:alpha val="43137"/>
                    </a:srgbClr>
                  </a:outerShdw>
                </a:effectLst>
                <a:latin typeface="Monotype Corsiva" pitchFamily="66" charset="0"/>
              </a:rPr>
              <a:t>“A veces se reduce a eso”, le dijo a la periodista </a:t>
            </a:r>
            <a:r>
              <a:rPr lang="es-ES" sz="2000" dirty="0" err="1" smtClean="0">
                <a:effectLst>
                  <a:outerShdw blurRad="38100" dist="38100" dir="2700000" algn="tl">
                    <a:srgbClr val="000000">
                      <a:alpha val="43137"/>
                    </a:srgbClr>
                  </a:outerShdw>
                </a:effectLst>
                <a:latin typeface="Monotype Corsiva" pitchFamily="66" charset="0"/>
              </a:rPr>
              <a:t>Katie</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Couric</a:t>
            </a:r>
            <a:r>
              <a:rPr lang="es-ES" sz="2000" dirty="0" smtClean="0">
                <a:effectLst>
                  <a:outerShdw blurRad="38100" dist="38100" dir="2700000" algn="tl">
                    <a:srgbClr val="000000">
                      <a:alpha val="43137"/>
                    </a:srgbClr>
                  </a:outerShdw>
                </a:effectLst>
                <a:latin typeface="Monotype Corsiva" pitchFamily="66" charset="0"/>
              </a:rPr>
              <a:t> en 1996. “No eres lo suficientemente negra para ellos. No sé. No eres lo suficientemente R&amp;B. Eres muy pop. El público blanco te ha apartado de ellos”.</a:t>
            </a:r>
            <a:endParaRPr lang="es-ES" sz="2000" dirty="0">
              <a:effectLst>
                <a:outerShdw blurRad="38100" dist="38100" dir="2700000" algn="tl">
                  <a:srgbClr val="000000">
                    <a:alpha val="43137"/>
                  </a:srgbClr>
                </a:outerShdw>
              </a:effectLst>
              <a:latin typeface="Monotype Corsiva" pitchFamily="66" charset="0"/>
            </a:endParaRPr>
          </a:p>
        </p:txBody>
      </p:sp>
      <p:sp>
        <p:nvSpPr>
          <p:cNvPr id="6" name="5 CuadroTexto"/>
          <p:cNvSpPr txBox="1"/>
          <p:nvPr/>
        </p:nvSpPr>
        <p:spPr>
          <a:xfrm>
            <a:off x="6929454" y="5857892"/>
            <a:ext cx="692818" cy="584775"/>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dirty="0"/>
          </a:p>
        </p:txBody>
      </p:sp>
    </p:spTree>
  </p:cSld>
  <p:clrMapOvr>
    <a:masterClrMapping/>
  </p:clrMapOvr>
  <p:transition advTm="40000">
    <p:sndAc>
      <p:stSnd>
        <p:snd r:embed="rId2" name="GUADAESPALDAS _I_wil_always_love_you.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hitney-houston_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643998" cy="6429420"/>
          </a:xfrm>
          <a:prstGeom prst="rect">
            <a:avLst/>
          </a:pr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500042"/>
            <a:ext cx="8153456" cy="5867440"/>
          </a:xfrm>
          <a:prstGeom prst="rect">
            <a:avLst/>
          </a:pr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85786" y="785794"/>
            <a:ext cx="7377162" cy="5305460"/>
          </a:xfrm>
          <a:prstGeom prst="rect">
            <a:avLst/>
          </a:pr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7000"/>
                                        <p:tgtEl>
                                          <p:spTgt spid="6"/>
                                        </p:tgtEl>
                                      </p:cBhvr>
                                    </p:animEffect>
                                    <p:set>
                                      <p:cBhvr>
                                        <p:cTn id="10" dur="1" fill="hold">
                                          <p:stCondLst>
                                            <p:cond delay="6999"/>
                                          </p:stCondLst>
                                        </p:cTn>
                                        <p:tgtEl>
                                          <p:spTgt spid="6"/>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9000"/>
                                        <p:tgtEl>
                                          <p:spTgt spid="7"/>
                                        </p:tgtEl>
                                      </p:cBhvr>
                                    </p:animEffect>
                                    <p:set>
                                      <p:cBhvr>
                                        <p:cTn id="13" dur="1" fill="hold">
                                          <p:stCondLst>
                                            <p:cond delay="8999"/>
                                          </p:stCondLst>
                                        </p:cTn>
                                        <p:tgtEl>
                                          <p:spTgt spid="7"/>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2">
            <a:lum bright="10000" contrast="40000"/>
          </a:blip>
          <a:stretch>
            <a:fillRect/>
          </a:stretch>
        </p:blipFill>
        <p:spPr>
          <a:xfrm>
            <a:off x="0" y="0"/>
            <a:ext cx="9144000" cy="6858000"/>
          </a:xfrm>
          <a:effectLst>
            <a:softEdge rad="127000"/>
          </a:effectLst>
        </p:spPr>
      </p:pic>
      <p:sp>
        <p:nvSpPr>
          <p:cNvPr id="5" name="4 CuadroTexto"/>
          <p:cNvSpPr txBox="1"/>
          <p:nvPr/>
        </p:nvSpPr>
        <p:spPr>
          <a:xfrm>
            <a:off x="1285852" y="1428736"/>
            <a:ext cx="6715172" cy="4370427"/>
          </a:xfrm>
          <a:prstGeom prst="rect">
            <a:avLst/>
          </a:prstGeom>
          <a:noFill/>
        </p:spPr>
        <p:txBody>
          <a:bodyPr wrap="square" rtlCol="0">
            <a:spAutoFit/>
          </a:bodyPr>
          <a:lstStyle/>
          <a:p>
            <a:pPr fontAlgn="base"/>
            <a:r>
              <a:rPr lang="es-ES" sz="2000" dirty="0" smtClean="0">
                <a:effectLst>
                  <a:outerShdw blurRad="38100" dist="38100" dir="2700000" algn="tl">
                    <a:srgbClr val="000000">
                      <a:alpha val="43137"/>
                    </a:srgbClr>
                  </a:outerShdw>
                </a:effectLst>
                <a:latin typeface="Monotype Corsiva" pitchFamily="66" charset="0"/>
              </a:rPr>
              <a:t>Algunos vieron su matrimonio en 1992 con el ex miembro de New </a:t>
            </a:r>
            <a:r>
              <a:rPr lang="es-ES" sz="2000" dirty="0" err="1" smtClean="0">
                <a:effectLst>
                  <a:outerShdw blurRad="38100" dist="38100" dir="2700000" algn="tl">
                    <a:srgbClr val="000000">
                      <a:alpha val="43137"/>
                    </a:srgbClr>
                  </a:outerShdw>
                </a:effectLst>
                <a:latin typeface="Monotype Corsiva" pitchFamily="66" charset="0"/>
              </a:rPr>
              <a:t>Edition</a:t>
            </a:r>
            <a:r>
              <a:rPr lang="es-ES" sz="2000" dirty="0" smtClean="0">
                <a:effectLst>
                  <a:outerShdw blurRad="38100" dist="38100" dir="2700000" algn="tl">
                    <a:srgbClr val="000000">
                      <a:alpha val="43137"/>
                    </a:srgbClr>
                  </a:outerShdw>
                </a:effectLst>
                <a:latin typeface="Monotype Corsiva" pitchFamily="66" charset="0"/>
              </a:rPr>
              <a:t> y cantante </a:t>
            </a:r>
            <a:r>
              <a:rPr lang="es-ES" sz="2000" dirty="0" err="1" smtClean="0">
                <a:effectLst>
                  <a:outerShdw blurRad="38100" dist="38100" dir="2700000" algn="tl">
                    <a:srgbClr val="000000">
                      <a:alpha val="43137"/>
                    </a:srgbClr>
                  </a:outerShdw>
                </a:effectLst>
                <a:latin typeface="Monotype Corsiva" pitchFamily="66" charset="0"/>
              </a:rPr>
              <a:t>soul</a:t>
            </a:r>
            <a:r>
              <a:rPr lang="es-ES" sz="2000" dirty="0" smtClean="0">
                <a:effectLst>
                  <a:outerShdw blurRad="38100" dist="38100" dir="2700000" algn="tl">
                    <a:srgbClr val="000000">
                      <a:alpha val="43137"/>
                    </a:srgbClr>
                  </a:outerShdw>
                </a:effectLst>
                <a:latin typeface="Monotype Corsiva" pitchFamily="66" charset="0"/>
              </a:rPr>
              <a:t> Brown como un intento por rebatir esas críticas. Parecía una unión extraña; ella era considerada una princesa pura del pop mientras él tenía una imagen de niño malo, y ya tenía hijos por su cuenta. (La pareja tuvo una hija, </a:t>
            </a:r>
            <a:r>
              <a:rPr lang="es-ES" sz="2000" dirty="0" err="1" smtClean="0">
                <a:effectLst>
                  <a:outerShdw blurRad="38100" dist="38100" dir="2700000" algn="tl">
                    <a:srgbClr val="000000">
                      <a:alpha val="43137"/>
                    </a:srgbClr>
                  </a:outerShdw>
                </a:effectLst>
                <a:latin typeface="Monotype Corsiva" pitchFamily="66" charset="0"/>
              </a:rPr>
              <a:t>Bobbi</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Kristina</a:t>
            </a:r>
            <a:r>
              <a:rPr lang="es-ES" sz="2000" dirty="0" smtClean="0">
                <a:effectLst>
                  <a:outerShdw blurRad="38100" dist="38100" dir="2700000" algn="tl">
                    <a:srgbClr val="000000">
                      <a:alpha val="43137"/>
                    </a:srgbClr>
                  </a:outerShdw>
                </a:effectLst>
                <a:latin typeface="Monotype Corsiva" pitchFamily="66" charset="0"/>
              </a:rPr>
              <a:t>, en 1993).</a:t>
            </a:r>
          </a:p>
          <a:p>
            <a:pPr fontAlgn="base"/>
            <a:r>
              <a:rPr lang="es-ES" sz="2000" dirty="0" smtClean="0">
                <a:effectLst>
                  <a:outerShdw blurRad="38100" dist="38100" dir="2700000" algn="tl">
                    <a:srgbClr val="000000">
                      <a:alpha val="43137"/>
                    </a:srgbClr>
                  </a:outerShdw>
                </a:effectLst>
                <a:latin typeface="Monotype Corsiva" pitchFamily="66" charset="0"/>
              </a:rPr>
              <a:t>A través de los años, Brown fue arrestado varias veces, bajo cargos que van desde conducir ebrio o drogado hasta no pagar manutención infantil.</a:t>
            </a:r>
          </a:p>
          <a:p>
            <a:pPr fontAlgn="base"/>
            <a:r>
              <a:rPr lang="es-ES" sz="2000" dirty="0" smtClean="0">
                <a:effectLst>
                  <a:outerShdw blurRad="38100" dist="38100" dir="2700000" algn="tl">
                    <a:srgbClr val="000000">
                      <a:alpha val="43137"/>
                    </a:srgbClr>
                  </a:outerShdw>
                </a:effectLst>
                <a:latin typeface="Monotype Corsiva" pitchFamily="66" charset="0"/>
              </a:rPr>
              <a:t>Pero Houston dijo que sus verdaderas personalidades no eran tan distintas como muchos creían.</a:t>
            </a:r>
          </a:p>
          <a:p>
            <a:pPr fontAlgn="base"/>
            <a:r>
              <a:rPr lang="es-ES" sz="2000" dirty="0" smtClean="0">
                <a:effectLst>
                  <a:outerShdw blurRad="38100" dist="38100" dir="2700000" algn="tl">
                    <a:srgbClr val="000000">
                      <a:alpha val="43137"/>
                    </a:srgbClr>
                  </a:outerShdw>
                </a:effectLst>
                <a:latin typeface="Monotype Corsiva" pitchFamily="66" charset="0"/>
              </a:rPr>
              <a:t>“Cuando uno ama, uno ama. ¿Dejas de querer a alguien porque tenga una imagen diferente? Bobby y yo básicamente venimos del mismo lugar”, dijo a la revista </a:t>
            </a:r>
            <a:r>
              <a:rPr lang="es-ES" sz="2000" dirty="0" err="1" smtClean="0">
                <a:effectLst>
                  <a:outerShdw blurRad="38100" dist="38100" dir="2700000" algn="tl">
                    <a:srgbClr val="000000">
                      <a:alpha val="43137"/>
                    </a:srgbClr>
                  </a:outerShdw>
                </a:effectLst>
                <a:latin typeface="Monotype Corsiva" pitchFamily="66" charset="0"/>
              </a:rPr>
              <a:t>Rolling</a:t>
            </a:r>
            <a:r>
              <a:rPr lang="es-ES" sz="2000" dirty="0" smtClean="0">
                <a:effectLst>
                  <a:outerShdw blurRad="38100" dist="38100" dir="2700000" algn="tl">
                    <a:srgbClr val="000000">
                      <a:alpha val="43137"/>
                    </a:srgbClr>
                  </a:outerShdw>
                </a:effectLst>
                <a:latin typeface="Monotype Corsiva" pitchFamily="66" charset="0"/>
              </a:rPr>
              <a:t> Stone en 1993. “Uno ve a alguien, y lidia con su imagen, esa es su imagen. Es parte de ellos, no lo es todo</a:t>
            </a:r>
          </a:p>
          <a:p>
            <a:endParaRPr lang="es-ES" sz="2000" dirty="0">
              <a:effectLst>
                <a:outerShdw blurRad="38100" dist="38100" dir="2700000" algn="tl">
                  <a:srgbClr val="000000">
                    <a:alpha val="43137"/>
                  </a:srgbClr>
                </a:outerShdw>
              </a:effectLst>
              <a:latin typeface="Monotype Corsiva" pitchFamily="66" charset="0"/>
            </a:endParaRPr>
          </a:p>
        </p:txBody>
      </p:sp>
      <p:sp>
        <p:nvSpPr>
          <p:cNvPr id="6" name="5 CuadroTexto"/>
          <p:cNvSpPr txBox="1"/>
          <p:nvPr/>
        </p:nvSpPr>
        <p:spPr>
          <a:xfrm>
            <a:off x="6929454" y="5929330"/>
            <a:ext cx="692818" cy="553998"/>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sz="1600" dirty="0"/>
          </a:p>
        </p:txBody>
      </p:sp>
    </p:spTree>
  </p:cSld>
  <p:clrMapOvr>
    <a:masterClrMapping/>
  </p:clrMapOvr>
  <p:transition advTm="4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bs0505.jpg"/>
          <p:cNvPicPr>
            <a:picLocks noChangeAspect="1"/>
          </p:cNvPicPr>
          <p:nvPr/>
        </p:nvPicPr>
        <p:blipFill>
          <a:blip r:embed="rId3" cstate="print"/>
          <a:stretch>
            <a:fillRect/>
          </a:stretch>
        </p:blipFill>
        <p:spPr>
          <a:xfrm flipH="1">
            <a:off x="10644197" y="3429000"/>
            <a:ext cx="45719" cy="48767"/>
          </a:xfrm>
          <a:prstGeom prst="rect">
            <a:avLst/>
          </a:prstGeom>
        </p:spPr>
      </p:pic>
      <p:pic>
        <p:nvPicPr>
          <p:cNvPr id="5" name="4 Imagen" descr="teatro5.gif"/>
          <p:cNvPicPr>
            <a:picLocks noChangeAspect="1"/>
          </p:cNvPicPr>
          <p:nvPr/>
        </p:nvPicPr>
        <p:blipFill>
          <a:blip r:embed="rId4">
            <a:lum bright="10000" contrast="40000"/>
          </a:blip>
          <a:stretch>
            <a:fillRect/>
          </a:stretch>
        </p:blipFill>
        <p:spPr>
          <a:xfrm>
            <a:off x="0" y="0"/>
            <a:ext cx="9144000" cy="6858000"/>
          </a:xfrm>
          <a:prstGeom prst="rect">
            <a:avLst/>
          </a:prstGeom>
        </p:spPr>
      </p:pic>
      <p:pic>
        <p:nvPicPr>
          <p:cNvPr id="6" name="5 Imagen" descr="2009_4.jpg"/>
          <p:cNvPicPr>
            <a:picLocks noChangeAspect="1"/>
          </p:cNvPicPr>
          <p:nvPr/>
        </p:nvPicPr>
        <p:blipFill>
          <a:blip r:embed="rId5" cstate="print"/>
          <a:stretch>
            <a:fillRect/>
          </a:stretch>
        </p:blipFill>
        <p:spPr>
          <a:xfrm flipH="1">
            <a:off x="10540143" y="3429000"/>
            <a:ext cx="46079" cy="45719"/>
          </a:xfrm>
          <a:prstGeom prst="rect">
            <a:avLst/>
          </a:prstGeom>
          <a:effectLst>
            <a:softEdge rad="635000"/>
          </a:effectLst>
        </p:spPr>
      </p:pic>
      <p:pic>
        <p:nvPicPr>
          <p:cNvPr id="7" name="6 Imagen" descr="a82ebcwhitneyhoustonp.jpg"/>
          <p:cNvPicPr>
            <a:picLocks noChangeAspect="1"/>
          </p:cNvPicPr>
          <p:nvPr/>
        </p:nvPicPr>
        <p:blipFill>
          <a:blip r:embed="rId6" cstate="print"/>
          <a:srcRect l="44531" t="7771" r="17969"/>
          <a:stretch>
            <a:fillRect/>
          </a:stretch>
        </p:blipFill>
        <p:spPr>
          <a:xfrm flipH="1" flipV="1">
            <a:off x="-1003074" y="3571876"/>
            <a:ext cx="130838" cy="214314"/>
          </a:xfrm>
          <a:prstGeom prst="rect">
            <a:avLst/>
          </a:prstGeom>
          <a:effectLst>
            <a:softEdge rad="635000"/>
          </a:effectLst>
        </p:spPr>
      </p:pic>
      <p:pic>
        <p:nvPicPr>
          <p:cNvPr id="8" name="7 Imagen" descr="video-asculta-cele-mai-bune-melodii-whitney-houston.jpg"/>
          <p:cNvPicPr>
            <a:picLocks noChangeAspect="1"/>
          </p:cNvPicPr>
          <p:nvPr/>
        </p:nvPicPr>
        <p:blipFill>
          <a:blip r:embed="rId7"/>
          <a:srcRect l="13672" r="25712" b="9547"/>
          <a:stretch>
            <a:fillRect/>
          </a:stretch>
        </p:blipFill>
        <p:spPr>
          <a:xfrm>
            <a:off x="1785918" y="714356"/>
            <a:ext cx="5587796" cy="5286412"/>
          </a:xfrm>
          <a:prstGeom prst="ellipse">
            <a:avLst/>
          </a:prstGeom>
          <a:effectLst>
            <a:softEdge rad="635000"/>
          </a:effectLst>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2">
            <a:lum bright="10000" contrast="40000"/>
          </a:blip>
          <a:stretch>
            <a:fillRect/>
          </a:stretch>
        </p:blipFill>
        <p:spPr>
          <a:xfrm>
            <a:off x="0" y="0"/>
            <a:ext cx="9144000" cy="6858000"/>
          </a:xfrm>
          <a:effectLst>
            <a:softEdge rad="127000"/>
          </a:effectLst>
        </p:spPr>
      </p:pic>
      <p:sp>
        <p:nvSpPr>
          <p:cNvPr id="5" name="4 CuadroTexto"/>
          <p:cNvSpPr txBox="1"/>
          <p:nvPr/>
        </p:nvSpPr>
        <p:spPr>
          <a:xfrm>
            <a:off x="1357290" y="1357298"/>
            <a:ext cx="6715172" cy="4093428"/>
          </a:xfrm>
          <a:prstGeom prst="rect">
            <a:avLst/>
          </a:prstGeom>
          <a:noFill/>
        </p:spPr>
        <p:txBody>
          <a:bodyPr wrap="square" rtlCol="0">
            <a:spAutoFit/>
          </a:bodyPr>
          <a:lstStyle/>
          <a:p>
            <a:pPr fontAlgn="base"/>
            <a:r>
              <a:rPr lang="es-ES" sz="2000" dirty="0" smtClean="0">
                <a:latin typeface="Monotype Corsiva" pitchFamily="66" charset="0"/>
              </a:rPr>
              <a:t>Yo no siempre estoy en un vestido de lentejuelas. No soy el ángel de nadie. Puedo poner manos a la obra y ensuciarme. Puedo ser </a:t>
            </a:r>
            <a:r>
              <a:rPr lang="es-ES" sz="2000" dirty="0" err="1" smtClean="0">
                <a:latin typeface="Monotype Corsiva" pitchFamily="66" charset="0"/>
              </a:rPr>
              <a:t>obscena”.Sin</a:t>
            </a:r>
            <a:r>
              <a:rPr lang="es-ES" sz="2000" dirty="0" smtClean="0">
                <a:latin typeface="Monotype Corsiva" pitchFamily="66" charset="0"/>
              </a:rPr>
              <a:t> embargo, pasaron varios años hasta que el público vio ese lado de Houston. Su emotiva interpretación del himno estadounidense en el </a:t>
            </a:r>
            <a:r>
              <a:rPr lang="es-ES" sz="2000" dirty="0" err="1" smtClean="0">
                <a:latin typeface="Monotype Corsiva" pitchFamily="66" charset="0"/>
              </a:rPr>
              <a:t>Super</a:t>
            </a:r>
            <a:r>
              <a:rPr lang="es-ES" sz="2000" dirty="0" smtClean="0">
                <a:latin typeface="Monotype Corsiva" pitchFamily="66" charset="0"/>
              </a:rPr>
              <a:t> </a:t>
            </a:r>
            <a:r>
              <a:rPr lang="es-ES" sz="2000" dirty="0" err="1" smtClean="0">
                <a:latin typeface="Monotype Corsiva" pitchFamily="66" charset="0"/>
              </a:rPr>
              <a:t>Bowl</a:t>
            </a:r>
            <a:r>
              <a:rPr lang="es-ES" sz="2000" dirty="0" smtClean="0">
                <a:latin typeface="Monotype Corsiva" pitchFamily="66" charset="0"/>
              </a:rPr>
              <a:t> de 1991, en medio de la Guerra del Golfo Pérsico, la reafirmó una vez más como la novia de América. En 1992 se convirtió en una estrella en el mundo de la actuación con “El guardaespaldas”. Pese a reseñas mixtas, la historia de una cantante (Houston) cuidada por un ex agente del Servicio Secreto (Kevin </a:t>
            </a:r>
            <a:r>
              <a:rPr lang="es-ES" sz="2000" dirty="0" err="1" smtClean="0">
                <a:latin typeface="Monotype Corsiva" pitchFamily="66" charset="0"/>
              </a:rPr>
              <a:t>Costner</a:t>
            </a:r>
            <a:r>
              <a:rPr lang="es-ES" sz="2000" dirty="0" smtClean="0">
                <a:latin typeface="Monotype Corsiva" pitchFamily="66" charset="0"/>
              </a:rPr>
              <a:t>)  fue un éxito internacional.</a:t>
            </a:r>
          </a:p>
          <a:p>
            <a:pPr fontAlgn="base"/>
            <a:r>
              <a:rPr lang="es-ES" sz="2000" dirty="0" smtClean="0">
                <a:latin typeface="Monotype Corsiva" pitchFamily="66" charset="0"/>
              </a:rPr>
              <a:t>También le dio quizás uno de sus éxitos más memorables: una abrasadora e sensacional interpretación de “I </a:t>
            </a:r>
            <a:r>
              <a:rPr lang="es-ES" sz="2000" dirty="0" err="1" smtClean="0">
                <a:latin typeface="Monotype Corsiva" pitchFamily="66" charset="0"/>
              </a:rPr>
              <a:t>Will</a:t>
            </a:r>
            <a:r>
              <a:rPr lang="es-ES" sz="2000" dirty="0" smtClean="0">
                <a:latin typeface="Monotype Corsiva" pitchFamily="66" charset="0"/>
              </a:rPr>
              <a:t> </a:t>
            </a:r>
            <a:r>
              <a:rPr lang="es-ES" sz="2000" dirty="0" err="1" smtClean="0">
                <a:latin typeface="Monotype Corsiva" pitchFamily="66" charset="0"/>
              </a:rPr>
              <a:t>Always</a:t>
            </a:r>
            <a:r>
              <a:rPr lang="es-ES" sz="2000" dirty="0" smtClean="0">
                <a:latin typeface="Monotype Corsiva" pitchFamily="66" charset="0"/>
              </a:rPr>
              <a:t> </a:t>
            </a:r>
            <a:r>
              <a:rPr lang="es-ES" sz="2000" dirty="0" err="1" smtClean="0">
                <a:latin typeface="Monotype Corsiva" pitchFamily="66" charset="0"/>
              </a:rPr>
              <a:t>Love</a:t>
            </a:r>
            <a:r>
              <a:rPr lang="es-ES" sz="2000" dirty="0" smtClean="0">
                <a:latin typeface="Monotype Corsiva" pitchFamily="66" charset="0"/>
              </a:rPr>
              <a:t> </a:t>
            </a:r>
            <a:r>
              <a:rPr lang="es-ES" sz="2000" dirty="0" err="1" smtClean="0">
                <a:latin typeface="Monotype Corsiva" pitchFamily="66" charset="0"/>
              </a:rPr>
              <a:t>You</a:t>
            </a:r>
            <a:r>
              <a:rPr lang="es-ES" sz="2000" dirty="0" smtClean="0">
                <a:latin typeface="Monotype Corsiva" pitchFamily="66" charset="0"/>
              </a:rPr>
              <a:t>” de </a:t>
            </a:r>
            <a:r>
              <a:rPr lang="es-ES" sz="2000" dirty="0" err="1" smtClean="0">
                <a:latin typeface="Monotype Corsiva" pitchFamily="66" charset="0"/>
              </a:rPr>
              <a:t>Dolly</a:t>
            </a:r>
            <a:r>
              <a:rPr lang="es-ES" sz="2000" dirty="0" smtClean="0">
                <a:latin typeface="Monotype Corsiva" pitchFamily="66" charset="0"/>
              </a:rPr>
              <a:t> </a:t>
            </a:r>
            <a:r>
              <a:rPr lang="es-ES" sz="2000" dirty="0" err="1" smtClean="0">
                <a:latin typeface="Monotype Corsiva" pitchFamily="66" charset="0"/>
              </a:rPr>
              <a:t>Parton</a:t>
            </a:r>
            <a:r>
              <a:rPr lang="es-ES" sz="2000" dirty="0" smtClean="0">
                <a:latin typeface="Monotype Corsiva" pitchFamily="66" charset="0"/>
              </a:rPr>
              <a:t>, que se mantuvo en el número uno de las listas de popularidad por semanas. </a:t>
            </a:r>
            <a:endParaRPr lang="es-ES" sz="2000" dirty="0">
              <a:latin typeface="Monotype Corsiva" pitchFamily="66" charset="0"/>
            </a:endParaRPr>
          </a:p>
        </p:txBody>
      </p:sp>
      <p:sp>
        <p:nvSpPr>
          <p:cNvPr id="6" name="5 CuadroTexto"/>
          <p:cNvSpPr txBox="1"/>
          <p:nvPr/>
        </p:nvSpPr>
        <p:spPr>
          <a:xfrm>
            <a:off x="6858016" y="5929330"/>
            <a:ext cx="692818" cy="584775"/>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dirty="0"/>
          </a:p>
        </p:txBody>
      </p:sp>
    </p:spTree>
  </p:cSld>
  <p:clrMapOvr>
    <a:masterClrMapping/>
  </p:clrMapOvr>
  <p:transition advTm="4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hitney_houston_1.jpg"/>
          <p:cNvPicPr>
            <a:picLocks noChangeAspect="1"/>
          </p:cNvPicPr>
          <p:nvPr/>
        </p:nvPicPr>
        <p:blipFill>
          <a:blip r:embed="rId2"/>
          <a:srcRect t="15625" b="17708"/>
          <a:stretch>
            <a:fillRect/>
          </a:stretch>
        </p:blipFill>
        <p:spPr>
          <a:xfrm>
            <a:off x="0" y="1000108"/>
            <a:ext cx="9144000" cy="4714908"/>
          </a:xfrm>
          <a:prstGeom prst="rect">
            <a:avLst/>
          </a:prstGeom>
        </p:spPr>
      </p:pic>
      <p:sp>
        <p:nvSpPr>
          <p:cNvPr id="5" name="4 Rectángulo"/>
          <p:cNvSpPr/>
          <p:nvPr/>
        </p:nvSpPr>
        <p:spPr>
          <a:xfrm>
            <a:off x="0" y="0"/>
            <a:ext cx="9144000" cy="1000108"/>
          </a:xfrm>
          <a:prstGeom prst="rect">
            <a:avLst/>
          </a:prstGeom>
          <a:solidFill>
            <a:schemeClr val="accent6">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5715016"/>
            <a:ext cx="9144000" cy="1142984"/>
          </a:xfrm>
          <a:prstGeom prst="rect">
            <a:avLst/>
          </a:prstGeom>
          <a:solidFill>
            <a:schemeClr val="accent6">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1000108"/>
            <a:ext cx="4572000" cy="4714908"/>
          </a:xfrm>
          <a:prstGeom prst="rect">
            <a:avLst/>
          </a:prstGeom>
          <a:solidFill>
            <a:schemeClr val="accent6">
              <a:lumMod val="50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4572000" y="1000108"/>
            <a:ext cx="4572000" cy="4714908"/>
          </a:xfrm>
          <a:prstGeom prst="rect">
            <a:avLst/>
          </a:prstGeom>
          <a:solidFill>
            <a:schemeClr val="accent6">
              <a:lumMod val="50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7" presetClass="exit" presetSubtype="8" fill="hold" grpId="0" nodeType="withEffect">
                                  <p:stCondLst>
                                    <p:cond delay="0"/>
                                  </p:stCondLst>
                                  <p:childTnLst>
                                    <p:anim calcmode="lin" valueType="num">
                                      <p:cBhvr additive="base">
                                        <p:cTn id="12" dur="5000"/>
                                        <p:tgtEl>
                                          <p:spTgt spid="7"/>
                                        </p:tgtEl>
                                        <p:attrNameLst>
                                          <p:attrName>ppt_x</p:attrName>
                                        </p:attrNameLst>
                                      </p:cBhvr>
                                      <p:tavLst>
                                        <p:tav tm="0">
                                          <p:val>
                                            <p:strVal val="ppt_x"/>
                                          </p:val>
                                        </p:tav>
                                        <p:tav tm="100000">
                                          <p:val>
                                            <p:strVal val="0-ppt_w/2"/>
                                          </p:val>
                                        </p:tav>
                                      </p:tavLst>
                                    </p:anim>
                                    <p:anim calcmode="lin" valueType="num">
                                      <p:cBhvr additive="base">
                                        <p:cTn id="13" dur="5000"/>
                                        <p:tgtEl>
                                          <p:spTgt spid="7"/>
                                        </p:tgtEl>
                                        <p:attrNameLst>
                                          <p:attrName>ppt_y</p:attrName>
                                        </p:attrNameLst>
                                      </p:cBhvr>
                                      <p:tavLst>
                                        <p:tav tm="0">
                                          <p:val>
                                            <p:strVal val="ppt_y"/>
                                          </p:val>
                                        </p:tav>
                                        <p:tav tm="100000">
                                          <p:val>
                                            <p:strVal val="ppt_y"/>
                                          </p:val>
                                        </p:tav>
                                      </p:tavLst>
                                    </p:anim>
                                    <p:set>
                                      <p:cBhvr>
                                        <p:cTn id="14" dur="1" fill="hold">
                                          <p:stCondLst>
                                            <p:cond delay="4999"/>
                                          </p:stCondLst>
                                        </p:cTn>
                                        <p:tgtEl>
                                          <p:spTgt spid="7"/>
                                        </p:tgtEl>
                                        <p:attrNameLst>
                                          <p:attrName>style.visibility</p:attrName>
                                        </p:attrNameLst>
                                      </p:cBhvr>
                                      <p:to>
                                        <p:strVal val="hidden"/>
                                      </p:to>
                                    </p:set>
                                  </p:childTnLst>
                                </p:cTn>
                              </p:par>
                              <p:par>
                                <p:cTn id="15" presetID="7" presetClass="exit" presetSubtype="2" fill="hold" grpId="0" nodeType="withEffect">
                                  <p:stCondLst>
                                    <p:cond delay="0"/>
                                  </p:stCondLst>
                                  <p:childTnLst>
                                    <p:anim calcmode="lin" valueType="num">
                                      <p:cBhvr additive="base">
                                        <p:cTn id="16" dur="5000"/>
                                        <p:tgtEl>
                                          <p:spTgt spid="8"/>
                                        </p:tgtEl>
                                        <p:attrNameLst>
                                          <p:attrName>ppt_x</p:attrName>
                                        </p:attrNameLst>
                                      </p:cBhvr>
                                      <p:tavLst>
                                        <p:tav tm="0">
                                          <p:val>
                                            <p:strVal val="ppt_x"/>
                                          </p:val>
                                        </p:tav>
                                        <p:tav tm="100000">
                                          <p:val>
                                            <p:strVal val="1+ppt_w/2"/>
                                          </p:val>
                                        </p:tav>
                                      </p:tavLst>
                                    </p:anim>
                                    <p:anim calcmode="lin" valueType="num">
                                      <p:cBhvr additive="base">
                                        <p:cTn id="17" dur="5000"/>
                                        <p:tgtEl>
                                          <p:spTgt spid="8"/>
                                        </p:tgtEl>
                                        <p:attrNameLst>
                                          <p:attrName>ppt_y</p:attrName>
                                        </p:attrNameLst>
                                      </p:cBhvr>
                                      <p:tavLst>
                                        <p:tav tm="0">
                                          <p:val>
                                            <p:strVal val="ppt_y"/>
                                          </p:val>
                                        </p:tav>
                                        <p:tav tm="100000">
                                          <p:val>
                                            <p:strVal val="ppt_y"/>
                                          </p:val>
                                        </p:tav>
                                      </p:tavLst>
                                    </p:anim>
                                    <p:set>
                                      <p:cBhvr>
                                        <p:cTn id="18" dur="1" fill="hold">
                                          <p:stCondLst>
                                            <p:cond delay="4999"/>
                                          </p:stCondLst>
                                        </p:cTn>
                                        <p:tgtEl>
                                          <p:spTgt spid="8"/>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hitneyhouston11.jpg"/>
          <p:cNvPicPr>
            <a:picLocks noChangeAspect="1"/>
          </p:cNvPicPr>
          <p:nvPr/>
        </p:nvPicPr>
        <p:blipFill>
          <a:blip r:embed="rId2"/>
          <a:srcRect r="7692"/>
          <a:stretch>
            <a:fillRect/>
          </a:stretch>
        </p:blipFill>
        <p:spPr>
          <a:xfrm>
            <a:off x="0" y="0"/>
            <a:ext cx="5143504" cy="6858000"/>
          </a:xfrm>
          <a:prstGeom prst="rect">
            <a:avLst/>
          </a:prstGeom>
          <a:effectLst>
            <a:softEdge rad="635000"/>
          </a:effectLst>
        </p:spPr>
      </p:pic>
      <p:sp>
        <p:nvSpPr>
          <p:cNvPr id="5" name="4 Rectángulo"/>
          <p:cNvSpPr/>
          <p:nvPr/>
        </p:nvSpPr>
        <p:spPr>
          <a:xfrm>
            <a:off x="0" y="0"/>
            <a:ext cx="5572132" cy="6858000"/>
          </a:xfrm>
          <a:prstGeom prst="rect">
            <a:avLst/>
          </a:prstGeom>
          <a:solidFill>
            <a:srgbClr val="FF0000">
              <a:alpha val="73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5572132" cy="6858000"/>
          </a:xfrm>
          <a:prstGeom prst="rect">
            <a:avLst/>
          </a:prstGeom>
          <a:solidFill>
            <a:srgbClr val="FF0000">
              <a:alpha val="7294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_liebe_blumen_rot_rose_1.jpg"/>
          <p:cNvPicPr>
            <a:picLocks noChangeAspect="1"/>
          </p:cNvPicPr>
          <p:nvPr/>
        </p:nvPicPr>
        <p:blipFill>
          <a:blip r:embed="rId3"/>
          <a:stretch>
            <a:fillRect/>
          </a:stretch>
        </p:blipFill>
        <p:spPr>
          <a:xfrm flipH="1">
            <a:off x="4500562" y="2786058"/>
            <a:ext cx="3943382" cy="4714884"/>
          </a:xfrm>
          <a:prstGeom prst="rect">
            <a:avLst/>
          </a:prstGeom>
          <a:effectLst>
            <a:softEdge rad="635000"/>
          </a:effectLst>
        </p:spPr>
      </p:pic>
      <p:pic>
        <p:nvPicPr>
          <p:cNvPr id="8" name="7 Imagen" descr="~_liebe_blumen_rot_rose_1.jpg"/>
          <p:cNvPicPr>
            <a:picLocks noChangeAspect="1"/>
          </p:cNvPicPr>
          <p:nvPr/>
        </p:nvPicPr>
        <p:blipFill>
          <a:blip r:embed="rId3"/>
          <a:stretch>
            <a:fillRect/>
          </a:stretch>
        </p:blipFill>
        <p:spPr>
          <a:xfrm flipH="1">
            <a:off x="5500694" y="-357214"/>
            <a:ext cx="3943382" cy="4714884"/>
          </a:xfrm>
          <a:prstGeom prst="rect">
            <a:avLst/>
          </a:prstGeom>
          <a:effectLst>
            <a:softEdge rad="635000"/>
          </a:effectLst>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2">
            <a:lum bright="10000" contrast="40000"/>
          </a:blip>
          <a:stretch>
            <a:fillRect/>
          </a:stretch>
        </p:blipFill>
        <p:spPr>
          <a:xfrm>
            <a:off x="0" y="0"/>
            <a:ext cx="9144000" cy="6858000"/>
          </a:xfrm>
          <a:effectLst>
            <a:softEdge rad="127000"/>
          </a:effectLst>
        </p:spPr>
      </p:pic>
      <p:sp>
        <p:nvSpPr>
          <p:cNvPr id="5" name="4 CuadroTexto"/>
          <p:cNvSpPr txBox="1"/>
          <p:nvPr/>
        </p:nvSpPr>
        <p:spPr>
          <a:xfrm>
            <a:off x="1428728" y="1357298"/>
            <a:ext cx="6357981" cy="4708981"/>
          </a:xfrm>
          <a:prstGeom prst="rect">
            <a:avLst/>
          </a:prstGeom>
          <a:noFill/>
        </p:spPr>
        <p:txBody>
          <a:bodyPr wrap="square" rtlCol="0">
            <a:spAutoFit/>
          </a:bodyPr>
          <a:lstStyle/>
          <a:p>
            <a:pPr fontAlgn="base"/>
            <a:r>
              <a:rPr lang="es-ES" sz="2000" dirty="0" smtClean="0">
                <a:effectLst>
                  <a:outerShdw blurRad="38100" dist="38100" dir="2700000" algn="tl">
                    <a:srgbClr val="000000">
                      <a:alpha val="43137"/>
                    </a:srgbClr>
                  </a:outerShdw>
                </a:effectLst>
                <a:latin typeface="Monotype Corsiva" pitchFamily="66" charset="0"/>
              </a:rPr>
              <a:t>Ganó el </a:t>
            </a:r>
            <a:r>
              <a:rPr lang="es-ES" sz="2000" dirty="0" err="1" smtClean="0">
                <a:effectLst>
                  <a:outerShdw blurRad="38100" dist="38100" dir="2700000" algn="tl">
                    <a:srgbClr val="000000">
                      <a:alpha val="43137"/>
                    </a:srgbClr>
                  </a:outerShdw>
                </a:effectLst>
                <a:latin typeface="Monotype Corsiva" pitchFamily="66" charset="0"/>
              </a:rPr>
              <a:t>Grammy</a:t>
            </a:r>
            <a:r>
              <a:rPr lang="es-ES" sz="2000" dirty="0" smtClean="0">
                <a:effectLst>
                  <a:outerShdw blurRad="38100" dist="38100" dir="2700000" algn="tl">
                    <a:srgbClr val="000000">
                      <a:alpha val="43137"/>
                    </a:srgbClr>
                  </a:outerShdw>
                </a:effectLst>
                <a:latin typeface="Monotype Corsiva" pitchFamily="66" charset="0"/>
              </a:rPr>
              <a:t> a la grabación del año y mejor interpretación vocal pop femenina, y la banda sonora de “El guardaespaldas” fue álbum del año.</a:t>
            </a:r>
          </a:p>
          <a:p>
            <a:pPr fontAlgn="base"/>
            <a:r>
              <a:rPr lang="es-ES" sz="2000" dirty="0" smtClean="0">
                <a:effectLst>
                  <a:outerShdw blurRad="38100" dist="38100" dir="2700000" algn="tl">
                    <a:srgbClr val="000000">
                      <a:alpha val="43137"/>
                    </a:srgbClr>
                  </a:outerShdw>
                </a:effectLst>
                <a:latin typeface="Monotype Corsiva" pitchFamily="66" charset="0"/>
              </a:rPr>
              <a:t>Volvió a la gran pantalla en 1995-96 con “</a:t>
            </a:r>
            <a:r>
              <a:rPr lang="es-ES" sz="2000" dirty="0" err="1" smtClean="0">
                <a:effectLst>
                  <a:outerShdw blurRad="38100" dist="38100" dir="2700000" algn="tl">
                    <a:srgbClr val="000000">
                      <a:alpha val="43137"/>
                    </a:srgbClr>
                  </a:outerShdw>
                </a:effectLst>
                <a:latin typeface="Monotype Corsiva" pitchFamily="66" charset="0"/>
              </a:rPr>
              <a:t>Waiting</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to</a:t>
            </a:r>
            <a:r>
              <a:rPr lang="es-ES" sz="2000" dirty="0" smtClean="0">
                <a:effectLst>
                  <a:outerShdw blurRad="38100" dist="38100" dir="2700000" algn="tl">
                    <a:srgbClr val="000000">
                      <a:alpha val="43137"/>
                    </a:srgbClr>
                  </a:outerShdw>
                </a:effectLst>
                <a:latin typeface="Monotype Corsiva" pitchFamily="66" charset="0"/>
              </a:rPr>
              <a:t> Exhale” y “</a:t>
            </a:r>
            <a:r>
              <a:rPr lang="es-ES" sz="2000" dirty="0" err="1" smtClean="0">
                <a:effectLst>
                  <a:outerShdw blurRad="38100" dist="38100" dir="2700000" algn="tl">
                    <a:srgbClr val="000000">
                      <a:alpha val="43137"/>
                    </a:srgbClr>
                  </a:outerShdw>
                </a:effectLst>
                <a:latin typeface="Monotype Corsiva" pitchFamily="66" charset="0"/>
              </a:rPr>
              <a:t>The</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Preacher’s</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Wife</a:t>
            </a:r>
            <a:r>
              <a:rPr lang="es-ES" sz="2000" dirty="0" smtClean="0">
                <a:effectLst>
                  <a:outerShdw blurRad="38100" dist="38100" dir="2700000" algn="tl">
                    <a:srgbClr val="000000">
                      <a:alpha val="43137"/>
                    </a:srgbClr>
                  </a:outerShdw>
                </a:effectLst>
                <a:latin typeface="Monotype Corsiva" pitchFamily="66" charset="0"/>
              </a:rPr>
              <a:t>”, ambos con sus respectivas bandas sonoras, y con otro exitoso disco de estudio, “My </a:t>
            </a:r>
            <a:r>
              <a:rPr lang="es-ES" sz="2000" dirty="0" err="1" smtClean="0">
                <a:effectLst>
                  <a:outerShdw blurRad="38100" dist="38100" dir="2700000" algn="tl">
                    <a:srgbClr val="000000">
                      <a:alpha val="43137"/>
                    </a:srgbClr>
                  </a:outerShdw>
                </a:effectLst>
                <a:latin typeface="Monotype Corsiva" pitchFamily="66" charset="0"/>
              </a:rPr>
              <a:t>Love</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Is</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Your</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Love</a:t>
            </a:r>
            <a:r>
              <a:rPr lang="es-ES" sz="2000" dirty="0" smtClean="0">
                <a:effectLst>
                  <a:outerShdw blurRad="38100" dist="38100" dir="2700000" algn="tl">
                    <a:srgbClr val="000000">
                      <a:alpha val="43137"/>
                    </a:srgbClr>
                  </a:outerShdw>
                </a:effectLst>
                <a:latin typeface="Monotype Corsiva" pitchFamily="66" charset="0"/>
              </a:rPr>
              <a:t>”, de 1998, obtuvo un </a:t>
            </a:r>
            <a:r>
              <a:rPr lang="es-ES" sz="2000" dirty="0" err="1" smtClean="0">
                <a:effectLst>
                  <a:outerShdw blurRad="38100" dist="38100" dir="2700000" algn="tl">
                    <a:srgbClr val="000000">
                      <a:alpha val="43137"/>
                    </a:srgbClr>
                  </a:outerShdw>
                </a:effectLst>
                <a:latin typeface="Monotype Corsiva" pitchFamily="66" charset="0"/>
              </a:rPr>
              <a:t>Grammy</a:t>
            </a:r>
            <a:r>
              <a:rPr lang="es-ES" sz="2000" dirty="0" smtClean="0">
                <a:effectLst>
                  <a:outerShdw blurRad="38100" dist="38100" dir="2700000" algn="tl">
                    <a:srgbClr val="000000">
                      <a:alpha val="43137"/>
                    </a:srgbClr>
                  </a:outerShdw>
                </a:effectLst>
                <a:latin typeface="Monotype Corsiva" pitchFamily="66" charset="0"/>
              </a:rPr>
              <a:t> a la mejor interpretación vocal femenina de R&amp;B por el tema “</a:t>
            </a:r>
            <a:r>
              <a:rPr lang="es-ES" sz="2000" dirty="0" err="1" smtClean="0">
                <a:effectLst>
                  <a:outerShdw blurRad="38100" dist="38100" dir="2700000" algn="tl">
                    <a:srgbClr val="000000">
                      <a:alpha val="43137"/>
                    </a:srgbClr>
                  </a:outerShdw>
                </a:effectLst>
                <a:latin typeface="Monotype Corsiva" pitchFamily="66" charset="0"/>
              </a:rPr>
              <a:t>It’s</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Not</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Right</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But</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It’s</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Okay</a:t>
            </a:r>
            <a:r>
              <a:rPr lang="es-ES" sz="2000" dirty="0" smtClean="0">
                <a:effectLst>
                  <a:outerShdw blurRad="38100" dist="38100" dir="2700000" algn="tl">
                    <a:srgbClr val="000000">
                      <a:alpha val="43137"/>
                    </a:srgbClr>
                  </a:outerShdw>
                </a:effectLst>
                <a:latin typeface="Monotype Corsiva" pitchFamily="66" charset="0"/>
              </a:rPr>
              <a:t>”.</a:t>
            </a:r>
          </a:p>
          <a:p>
            <a:pPr fontAlgn="base"/>
            <a:r>
              <a:rPr lang="es-ES" sz="2000" dirty="0" smtClean="0">
                <a:effectLst>
                  <a:outerShdw blurRad="38100" dist="38100" dir="2700000" algn="tl">
                    <a:srgbClr val="000000">
                      <a:alpha val="43137"/>
                    </a:srgbClr>
                  </a:outerShdw>
                </a:effectLst>
                <a:latin typeface="Monotype Corsiva" pitchFamily="66" charset="0"/>
              </a:rPr>
              <a:t>Sin embargo, durante esos triunfos personales y profesionales, Houston estaba consumiendo drogas. En una entrevista con </a:t>
            </a:r>
            <a:r>
              <a:rPr lang="es-ES" sz="2000" dirty="0" err="1" smtClean="0">
                <a:effectLst>
                  <a:outerShdw blurRad="38100" dist="38100" dir="2700000" algn="tl">
                    <a:srgbClr val="000000">
                      <a:alpha val="43137"/>
                    </a:srgbClr>
                  </a:outerShdw>
                </a:effectLst>
                <a:latin typeface="Monotype Corsiva" pitchFamily="66" charset="0"/>
              </a:rPr>
              <a:t>Oprah</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Winfrey</a:t>
            </a:r>
            <a:r>
              <a:rPr lang="es-ES" sz="2000" dirty="0" smtClean="0">
                <a:effectLst>
                  <a:outerShdw blurRad="38100" dist="38100" dir="2700000" algn="tl">
                    <a:srgbClr val="000000">
                      <a:alpha val="43137"/>
                    </a:srgbClr>
                  </a:outerShdw>
                </a:effectLst>
                <a:latin typeface="Monotype Corsiva" pitchFamily="66" charset="0"/>
              </a:rPr>
              <a:t> en el 2010, dijo que cuando “</a:t>
            </a:r>
            <a:r>
              <a:rPr lang="es-ES" sz="2000" dirty="0" err="1" smtClean="0">
                <a:effectLst>
                  <a:outerShdw blurRad="38100" dist="38100" dir="2700000" algn="tl">
                    <a:srgbClr val="000000">
                      <a:alpha val="43137"/>
                    </a:srgbClr>
                  </a:outerShdw>
                </a:effectLst>
                <a:latin typeface="Monotype Corsiva" pitchFamily="66" charset="0"/>
              </a:rPr>
              <a:t>The</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Preacher’s</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Wife</a:t>
            </a:r>
            <a:r>
              <a:rPr lang="es-ES" sz="2000" dirty="0" smtClean="0">
                <a:effectLst>
                  <a:outerShdw blurRad="38100" dist="38100" dir="2700000" algn="tl">
                    <a:srgbClr val="000000">
                      <a:alpha val="43137"/>
                    </a:srgbClr>
                  </a:outerShdw>
                </a:effectLst>
                <a:latin typeface="Monotype Corsiva" pitchFamily="66" charset="0"/>
              </a:rPr>
              <a:t>” se estrenó, “(las drogas) eran parte del día a día… Hacía mi trabajo, pero después, por todo un año o dos, era todos los días… No era feliz en esa época. Me estaba perdiendo”.</a:t>
            </a:r>
          </a:p>
          <a:p>
            <a:endParaRPr lang="es-ES" sz="2000" dirty="0">
              <a:effectLst>
                <a:outerShdw blurRad="38100" dist="38100" dir="2700000" algn="tl">
                  <a:srgbClr val="000000">
                    <a:alpha val="43137"/>
                  </a:srgbClr>
                </a:outerShdw>
              </a:effectLst>
              <a:latin typeface="Monotype Corsiva" pitchFamily="66" charset="0"/>
            </a:endParaRPr>
          </a:p>
        </p:txBody>
      </p:sp>
      <p:sp>
        <p:nvSpPr>
          <p:cNvPr id="6" name="5 CuadroTexto"/>
          <p:cNvSpPr txBox="1"/>
          <p:nvPr/>
        </p:nvSpPr>
        <p:spPr>
          <a:xfrm>
            <a:off x="6715140" y="5786454"/>
            <a:ext cx="692818" cy="553998"/>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sz="1600" dirty="0"/>
          </a:p>
        </p:txBody>
      </p:sp>
    </p:spTree>
  </p:cSld>
  <p:clrMapOvr>
    <a:masterClrMapping/>
  </p:clrMapOvr>
  <p:transition advTm="4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D7280A69D222889FFA8E3B46239D1 HACE UN AÑO.jpg"/>
          <p:cNvPicPr>
            <a:picLocks noChangeAspect="1"/>
          </p:cNvPicPr>
          <p:nvPr/>
        </p:nvPicPr>
        <p:blipFill>
          <a:blip r:embed="rId2"/>
          <a:stretch>
            <a:fillRect/>
          </a:stretch>
        </p:blipFill>
        <p:spPr>
          <a:xfrm>
            <a:off x="-1" y="0"/>
            <a:ext cx="9170455" cy="6858000"/>
          </a:xfrm>
          <a:prstGeom prst="rect">
            <a:avLst/>
          </a:prstGeom>
        </p:spPr>
      </p:pic>
      <p:sp>
        <p:nvSpPr>
          <p:cNvPr id="5" name="4 Rectángulo"/>
          <p:cNvSpPr/>
          <p:nvPr/>
        </p:nvSpPr>
        <p:spPr>
          <a:xfrm>
            <a:off x="0" y="0"/>
            <a:ext cx="9144000" cy="6858000"/>
          </a:xfrm>
          <a:prstGeom prst="rect">
            <a:avLst/>
          </a:prstGeom>
          <a:solidFill>
            <a:srgbClr val="0070C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bg2">
              <a:lumMod val="40000"/>
              <a:lumOff val="60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ED775635530E9727EC1C9146238.jpg"/>
          <p:cNvPicPr>
            <a:picLocks noChangeAspect="1"/>
          </p:cNvPicPr>
          <p:nvPr/>
        </p:nvPicPr>
        <p:blipFill>
          <a:blip r:embed="rId2"/>
          <a:stretch>
            <a:fillRect/>
          </a:stretch>
        </p:blipFill>
        <p:spPr>
          <a:xfrm>
            <a:off x="4585507" y="0"/>
            <a:ext cx="4558493" cy="6858000"/>
          </a:xfrm>
          <a:prstGeom prst="rect">
            <a:avLst/>
          </a:prstGeom>
        </p:spPr>
      </p:pic>
      <p:pic>
        <p:nvPicPr>
          <p:cNvPr id="5" name="4 Imagen" descr="A7F6635D328D53542F7EA6346E49 EL 7 DE FEBRERO DE 2012.jpg"/>
          <p:cNvPicPr>
            <a:picLocks noChangeAspect="1"/>
          </p:cNvPicPr>
          <p:nvPr/>
        </p:nvPicPr>
        <p:blipFill>
          <a:blip r:embed="rId3"/>
          <a:stretch>
            <a:fillRect/>
          </a:stretch>
        </p:blipFill>
        <p:spPr>
          <a:xfrm>
            <a:off x="0" y="0"/>
            <a:ext cx="4429123" cy="6858000"/>
          </a:xfrm>
          <a:prstGeom prst="rect">
            <a:avLst/>
          </a:prstGeom>
        </p:spPr>
      </p:pic>
      <p:sp>
        <p:nvSpPr>
          <p:cNvPr id="6" name="5 Rectángulo"/>
          <p:cNvSpPr/>
          <p:nvPr/>
        </p:nvSpPr>
        <p:spPr>
          <a:xfrm>
            <a:off x="0" y="0"/>
            <a:ext cx="4429124" cy="6858000"/>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572000" y="0"/>
            <a:ext cx="4572000" cy="6858000"/>
          </a:xfrm>
          <a:prstGeom prst="rect">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grpId="0"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ppt_x"/>
                                          </p:val>
                                        </p:tav>
                                      </p:tavLst>
                                    </p:anim>
                                    <p:anim calcmode="lin" valueType="num">
                                      <p:cBhvr additive="base">
                                        <p:cTn id="7" dur="5000"/>
                                        <p:tgtEl>
                                          <p:spTgt spid="7"/>
                                        </p:tgtEl>
                                        <p:attrNameLst>
                                          <p:attrName>ppt_y</p:attrName>
                                        </p:attrNameLst>
                                      </p:cBhvr>
                                      <p:tavLst>
                                        <p:tav tm="0">
                                          <p:val>
                                            <p:strVal val="ppt_y"/>
                                          </p:val>
                                        </p:tav>
                                        <p:tav tm="100000">
                                          <p:val>
                                            <p:strVal val="1+ppt_h/2"/>
                                          </p:val>
                                        </p:tav>
                                      </p:tavLst>
                                    </p:anim>
                                    <p:set>
                                      <p:cBhvr>
                                        <p:cTn id="8" dur="1" fill="hold">
                                          <p:stCondLst>
                                            <p:cond delay="4999"/>
                                          </p:stCondLst>
                                        </p:cTn>
                                        <p:tgtEl>
                                          <p:spTgt spid="7"/>
                                        </p:tgtEl>
                                        <p:attrNameLst>
                                          <p:attrName>style.visibility</p:attrName>
                                        </p:attrNameLst>
                                      </p:cBhvr>
                                      <p:to>
                                        <p:strVal val="hidden"/>
                                      </p:to>
                                    </p:set>
                                  </p:childTnLst>
                                </p:cTn>
                              </p:par>
                              <p:par>
                                <p:cTn id="9" presetID="7" presetClass="exit" presetSubtype="1"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ppt_x"/>
                                          </p:val>
                                        </p:tav>
                                      </p:tavLst>
                                    </p:anim>
                                    <p:anim calcmode="lin" valueType="num">
                                      <p:cBhvr additive="base">
                                        <p:cTn id="11" dur="5000"/>
                                        <p:tgtEl>
                                          <p:spTgt spid="6"/>
                                        </p:tgtEl>
                                        <p:attrNameLst>
                                          <p:attrName>ppt_y</p:attrName>
                                        </p:attrNameLst>
                                      </p:cBhvr>
                                      <p:tavLst>
                                        <p:tav tm="0">
                                          <p:val>
                                            <p:strVal val="ppt_y"/>
                                          </p:val>
                                        </p:tav>
                                        <p:tav tm="100000">
                                          <p:val>
                                            <p:strVal val="0-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7"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ppt_x"/>
                                          </p:val>
                                        </p:tav>
                                        <p:tav tm="100000">
                                          <p:val>
                                            <p:strVal val="#ppt_x"/>
                                          </p:val>
                                        </p:tav>
                                      </p:tavLst>
                                    </p:anim>
                                    <p:anim calcmode="lin" valueType="num">
                                      <p:cBhvr additive="base">
                                        <p:cTn id="16" dur="5000" fill="hold"/>
                                        <p:tgtEl>
                                          <p:spTgt spid="4"/>
                                        </p:tgtEl>
                                        <p:attrNameLst>
                                          <p:attrName>ppt_y</p:attrName>
                                        </p:attrNameLst>
                                      </p:cBhvr>
                                      <p:tavLst>
                                        <p:tav tm="0">
                                          <p:val>
                                            <p:strVal val="0-#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ppt_x"/>
                                          </p:val>
                                        </p:tav>
                                        <p:tav tm="100000">
                                          <p:val>
                                            <p:strVal val="#ppt_x"/>
                                          </p:val>
                                        </p:tav>
                                      </p:tavLst>
                                    </p:anim>
                                    <p:anim calcmode="lin" valueType="num">
                                      <p:cBhvr additive="base">
                                        <p:cTn id="20"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2">
            <a:lum bright="10000" contrast="40000"/>
          </a:blip>
          <a:stretch>
            <a:fillRect/>
          </a:stretch>
        </p:blipFill>
        <p:spPr>
          <a:xfrm>
            <a:off x="0" y="0"/>
            <a:ext cx="9144000" cy="6858000"/>
          </a:xfrm>
          <a:effectLst>
            <a:softEdge rad="127000"/>
          </a:effectLst>
        </p:spPr>
      </p:pic>
      <p:sp>
        <p:nvSpPr>
          <p:cNvPr id="5" name="4 CuadroTexto"/>
          <p:cNvSpPr txBox="1"/>
          <p:nvPr/>
        </p:nvSpPr>
        <p:spPr>
          <a:xfrm>
            <a:off x="1428729" y="1428736"/>
            <a:ext cx="6357982" cy="4678204"/>
          </a:xfrm>
          <a:prstGeom prst="rect">
            <a:avLst/>
          </a:prstGeom>
          <a:noFill/>
        </p:spPr>
        <p:txBody>
          <a:bodyPr wrap="square" rtlCol="0">
            <a:spAutoFit/>
          </a:bodyPr>
          <a:lstStyle/>
          <a:p>
            <a:pPr fontAlgn="base"/>
            <a:r>
              <a:rPr lang="es-ES" sz="2000" dirty="0" smtClean="0">
                <a:effectLst>
                  <a:outerShdw blurRad="38100" dist="38100" dir="2700000" algn="tl">
                    <a:srgbClr val="000000">
                      <a:alpha val="43137"/>
                    </a:srgbClr>
                  </a:outerShdw>
                </a:effectLst>
                <a:latin typeface="Monotype Corsiva" pitchFamily="66" charset="0"/>
              </a:rPr>
              <a:t>En la entrevista, Houston le atribuyó el problema a su rocoso matrimonio con Brown, acusado de violencia en el hogar contra Houston en 1993. La pareja se divorció en el 2007.</a:t>
            </a:r>
          </a:p>
          <a:p>
            <a:pPr fontAlgn="base"/>
            <a:r>
              <a:rPr lang="es-ES" sz="2000" dirty="0" smtClean="0">
                <a:effectLst>
                  <a:outerShdw blurRad="38100" dist="38100" dir="2700000" algn="tl">
                    <a:srgbClr val="000000">
                      <a:alpha val="43137"/>
                    </a:srgbClr>
                  </a:outerShdw>
                </a:effectLst>
                <a:latin typeface="Monotype Corsiva" pitchFamily="66" charset="0"/>
              </a:rPr>
              <a:t>Houston se sometió en dos ocasiones a rehabilitación antes de declararle a </a:t>
            </a:r>
            <a:r>
              <a:rPr lang="es-ES" sz="2000" dirty="0" err="1" smtClean="0">
                <a:effectLst>
                  <a:outerShdw blurRad="38100" dist="38100" dir="2700000" algn="tl">
                    <a:srgbClr val="000000">
                      <a:alpha val="43137"/>
                    </a:srgbClr>
                  </a:outerShdw>
                </a:effectLst>
                <a:latin typeface="Monotype Corsiva" pitchFamily="66" charset="0"/>
              </a:rPr>
              <a:t>Winfrey</a:t>
            </a:r>
            <a:r>
              <a:rPr lang="es-ES" sz="2000" dirty="0" smtClean="0">
                <a:effectLst>
                  <a:outerShdw blurRad="38100" dist="38100" dir="2700000" algn="tl">
                    <a:srgbClr val="000000">
                      <a:alpha val="43137"/>
                    </a:srgbClr>
                  </a:outerShdw>
                </a:effectLst>
                <a:latin typeface="Monotype Corsiva" pitchFamily="66" charset="0"/>
              </a:rPr>
              <a:t> que estaba libre de drogas en el 2010. Pero en el </a:t>
            </a:r>
            <a:r>
              <a:rPr lang="es-ES" sz="2000" dirty="0" err="1" smtClean="0">
                <a:effectLst>
                  <a:outerShdw blurRad="38100" dist="38100" dir="2700000" algn="tl">
                    <a:srgbClr val="000000">
                      <a:alpha val="43137"/>
                    </a:srgbClr>
                  </a:outerShdw>
                </a:effectLst>
                <a:latin typeface="Monotype Corsiva" pitchFamily="66" charset="0"/>
              </a:rPr>
              <a:t>interín</a:t>
            </a:r>
            <a:r>
              <a:rPr lang="es-ES" sz="2000" dirty="0" smtClean="0">
                <a:effectLst>
                  <a:outerShdw blurRad="38100" dist="38100" dir="2700000" algn="tl">
                    <a:srgbClr val="000000">
                      <a:alpha val="43137"/>
                    </a:srgbClr>
                  </a:outerShdw>
                </a:effectLst>
                <a:latin typeface="Monotype Corsiva" pitchFamily="66" charset="0"/>
              </a:rPr>
              <a:t>, canceló conciertos, fue detenida en un aeropuerto en relación con drogas, y sufrió colapsos emocionales en público.</a:t>
            </a:r>
          </a:p>
          <a:p>
            <a:pPr fontAlgn="base"/>
            <a:r>
              <a:rPr lang="es-ES" sz="2000" dirty="0" smtClean="0">
                <a:effectLst>
                  <a:outerShdw blurRad="38100" dist="38100" dir="2700000" algn="tl">
                    <a:srgbClr val="000000">
                      <a:alpha val="43137"/>
                    </a:srgbClr>
                  </a:outerShdw>
                </a:effectLst>
                <a:latin typeface="Monotype Corsiva" pitchFamily="66" charset="0"/>
              </a:rPr>
              <a:t>Lució tan delgada durante un concierto en homenaje a Michael Jackson en el 2001 que al día siguiente corrieron rumores de que había muerto. Su comportamiento ordinario y su apariencia nerviosa en el </a:t>
            </a:r>
            <a:r>
              <a:rPr lang="es-ES" sz="2000" dirty="0" err="1" smtClean="0">
                <a:effectLst>
                  <a:outerShdw blurRad="38100" dist="38100" dir="2700000" algn="tl">
                    <a:srgbClr val="000000">
                      <a:alpha val="43137"/>
                    </a:srgbClr>
                  </a:outerShdw>
                </a:effectLst>
                <a:latin typeface="Monotype Corsiva" pitchFamily="66" charset="0"/>
              </a:rPr>
              <a:t>reality</a:t>
            </a:r>
            <a:r>
              <a:rPr lang="es-ES" sz="2000" dirty="0" smtClean="0">
                <a:effectLst>
                  <a:outerShdw blurRad="38100" dist="38100" dir="2700000" algn="tl">
                    <a:srgbClr val="000000">
                      <a:alpha val="43137"/>
                    </a:srgbClr>
                  </a:outerShdw>
                </a:effectLst>
                <a:latin typeface="Monotype Corsiva" pitchFamily="66" charset="0"/>
              </a:rPr>
              <a:t> show de Brown “</a:t>
            </a:r>
            <a:r>
              <a:rPr lang="es-ES" sz="2000" dirty="0" err="1" smtClean="0">
                <a:effectLst>
                  <a:outerShdw blurRad="38100" dist="38100" dir="2700000" algn="tl">
                    <a:srgbClr val="000000">
                      <a:alpha val="43137"/>
                    </a:srgbClr>
                  </a:outerShdw>
                </a:effectLst>
                <a:latin typeface="Monotype Corsiva" pitchFamily="66" charset="0"/>
              </a:rPr>
              <a:t>Being</a:t>
            </a:r>
            <a:r>
              <a:rPr lang="es-ES" sz="2000" dirty="0" smtClean="0">
                <a:effectLst>
                  <a:outerShdw blurRad="38100" dist="38100" dir="2700000" algn="tl">
                    <a:srgbClr val="000000">
                      <a:alpha val="43137"/>
                    </a:srgbClr>
                  </a:outerShdw>
                </a:effectLst>
                <a:latin typeface="Monotype Corsiva" pitchFamily="66" charset="0"/>
              </a:rPr>
              <a:t> Bobby Brown” fue un ejemplo de su triste caída. Su entrevista con </a:t>
            </a:r>
            <a:r>
              <a:rPr lang="es-ES" sz="2000" dirty="0" err="1" smtClean="0">
                <a:effectLst>
                  <a:outerShdw blurRad="38100" dist="38100" dir="2700000" algn="tl">
                    <a:srgbClr val="000000">
                      <a:alpha val="43137"/>
                    </a:srgbClr>
                  </a:outerShdw>
                </a:effectLst>
                <a:latin typeface="Monotype Corsiva" pitchFamily="66" charset="0"/>
              </a:rPr>
              <a:t>Sawyer</a:t>
            </a:r>
            <a:r>
              <a:rPr lang="es-ES" sz="2000" dirty="0" smtClean="0">
                <a:effectLst>
                  <a:outerShdw blurRad="38100" dist="38100" dir="2700000" algn="tl">
                    <a:srgbClr val="000000">
                      <a:alpha val="43137"/>
                    </a:srgbClr>
                  </a:outerShdw>
                </a:effectLst>
                <a:latin typeface="Monotype Corsiva" pitchFamily="66" charset="0"/>
              </a:rPr>
              <a:t>, en la que declaró “el crack es malo”, a menudo fue parodiada. Se retiró de la luz pública por unos años.</a:t>
            </a:r>
          </a:p>
          <a:p>
            <a:endParaRPr lang="es-ES" sz="2000" dirty="0">
              <a:effectLst>
                <a:outerShdw blurRad="38100" dist="38100" dir="2700000" algn="tl">
                  <a:srgbClr val="000000">
                    <a:alpha val="43137"/>
                  </a:srgbClr>
                </a:outerShdw>
              </a:effectLst>
              <a:latin typeface="Monotype Corsiva" pitchFamily="66" charset="0"/>
            </a:endParaRPr>
          </a:p>
        </p:txBody>
      </p:sp>
      <p:sp>
        <p:nvSpPr>
          <p:cNvPr id="6" name="5 CuadroTexto"/>
          <p:cNvSpPr txBox="1"/>
          <p:nvPr/>
        </p:nvSpPr>
        <p:spPr>
          <a:xfrm>
            <a:off x="6929454" y="5996226"/>
            <a:ext cx="692818" cy="861774"/>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dirty="0" smtClean="0"/>
          </a:p>
          <a:p>
            <a:endParaRPr lang="es-ES" dirty="0"/>
          </a:p>
        </p:txBody>
      </p:sp>
    </p:spTree>
  </p:cSld>
  <p:clrMapOvr>
    <a:masterClrMapping/>
  </p:clrMapOvr>
  <p:transition advTm="4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D5227846CE71A4C3C280ACB2B892 UNA DE SUS ULTIMAS IMAGENES.jpg"/>
          <p:cNvPicPr>
            <a:picLocks noChangeAspect="1"/>
          </p:cNvPicPr>
          <p:nvPr/>
        </p:nvPicPr>
        <p:blipFill>
          <a:blip r:embed="rId3"/>
          <a:stretch>
            <a:fillRect/>
          </a:stretch>
        </p:blipFill>
        <p:spPr>
          <a:xfrm>
            <a:off x="1643042" y="0"/>
            <a:ext cx="5857916" cy="6858000"/>
          </a:xfrm>
          <a:prstGeom prst="rect">
            <a:avLst/>
          </a:prstGeom>
        </p:spPr>
      </p:pic>
      <p:sp>
        <p:nvSpPr>
          <p:cNvPr id="5" name="4 Rectángulo"/>
          <p:cNvSpPr/>
          <p:nvPr/>
        </p:nvSpPr>
        <p:spPr>
          <a:xfrm>
            <a:off x="0" y="0"/>
            <a:ext cx="164304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00958" y="0"/>
            <a:ext cx="164304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1643042" y="0"/>
            <a:ext cx="5857916" cy="6858000"/>
          </a:xfrm>
          <a:prstGeom prst="rtTriangle">
            <a:avLst/>
          </a:prstGeom>
          <a:solidFill>
            <a:srgbClr val="C00000">
              <a:alpha val="42000"/>
            </a:srgbClr>
          </a:solidFill>
          <a:ln>
            <a:no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1643042" y="0"/>
            <a:ext cx="5857916" cy="6858000"/>
          </a:xfrm>
          <a:prstGeom prst="rtTriangle">
            <a:avLst/>
          </a:prstGeom>
          <a:solidFill>
            <a:srgbClr val="C00000">
              <a:alpha val="42000"/>
            </a:srgbClr>
          </a:solidFill>
          <a:ln>
            <a:noFill/>
          </a:ln>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sndAc>
      <p:stSnd>
        <p:snd r:embed="rId2" name="GUADAESPALDAS _I_wil_always_love_yo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B2473FD04B31F2056617FD3F[1].jpg"/>
          <p:cNvPicPr>
            <a:picLocks noChangeAspect="1"/>
          </p:cNvPicPr>
          <p:nvPr/>
        </p:nvPicPr>
        <p:blipFill>
          <a:blip r:embed="rId2"/>
          <a:stretch>
            <a:fillRect/>
          </a:stretch>
        </p:blipFill>
        <p:spPr>
          <a:xfrm>
            <a:off x="0" y="95250"/>
            <a:ext cx="9144000" cy="6762750"/>
          </a:xfrm>
          <a:prstGeom prst="rect">
            <a:avLst/>
          </a:prstGeom>
        </p:spPr>
      </p:pic>
      <p:sp>
        <p:nvSpPr>
          <p:cNvPr id="5" name="4 Rectángulo"/>
          <p:cNvSpPr/>
          <p:nvPr/>
        </p:nvSpPr>
        <p:spPr>
          <a:xfrm>
            <a:off x="0" y="0"/>
            <a:ext cx="9144000" cy="6858000"/>
          </a:xfrm>
          <a:prstGeom prst="rect">
            <a:avLst/>
          </a:prstGeom>
          <a:solidFill>
            <a:schemeClr val="tx2">
              <a:lumMod val="2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FC000">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accent6">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7000"/>
                                        <p:tgtEl>
                                          <p:spTgt spid="6"/>
                                        </p:tgtEl>
                                      </p:cBhvr>
                                    </p:animEffect>
                                    <p:set>
                                      <p:cBhvr>
                                        <p:cTn id="10" dur="1" fill="hold">
                                          <p:stCondLst>
                                            <p:cond delay="6999"/>
                                          </p:stCondLst>
                                        </p:cTn>
                                        <p:tgtEl>
                                          <p:spTgt spid="6"/>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9000"/>
                                        <p:tgtEl>
                                          <p:spTgt spid="5"/>
                                        </p:tgtEl>
                                      </p:cBhvr>
                                    </p:animEffect>
                                    <p:set>
                                      <p:cBhvr>
                                        <p:cTn id="13" dur="1" fill="hold">
                                          <p:stCondLst>
                                            <p:cond delay="8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2">
            <a:lum bright="10000" contrast="40000"/>
          </a:blip>
          <a:stretch>
            <a:fillRect/>
          </a:stretch>
        </p:blipFill>
        <p:spPr>
          <a:xfrm>
            <a:off x="0" y="0"/>
            <a:ext cx="9144000" cy="6858000"/>
          </a:xfrm>
          <a:effectLst>
            <a:softEdge rad="127000"/>
          </a:effectLst>
        </p:spPr>
      </p:pic>
      <p:sp>
        <p:nvSpPr>
          <p:cNvPr id="5" name="4 CuadroTexto"/>
          <p:cNvSpPr txBox="1"/>
          <p:nvPr/>
        </p:nvSpPr>
        <p:spPr>
          <a:xfrm>
            <a:off x="1785919" y="2000240"/>
            <a:ext cx="5857915" cy="3170099"/>
          </a:xfrm>
          <a:prstGeom prst="rect">
            <a:avLst/>
          </a:prstGeom>
          <a:noFill/>
        </p:spPr>
        <p:txBody>
          <a:bodyPr wrap="square" rtlCol="0">
            <a:spAutoFit/>
          </a:bodyPr>
          <a:lstStyle/>
          <a:p>
            <a:pPr fontAlgn="base"/>
            <a:r>
              <a:rPr lang="es-ES" sz="2000" dirty="0" smtClean="0">
                <a:effectLst>
                  <a:outerShdw blurRad="38100" dist="38100" dir="2700000" algn="tl">
                    <a:srgbClr val="000000">
                      <a:alpha val="43137"/>
                    </a:srgbClr>
                  </a:outerShdw>
                </a:effectLst>
                <a:latin typeface="Monotype Corsiva" pitchFamily="66" charset="0"/>
              </a:rPr>
              <a:t>Houston montó lo que pareció ser un exitoso regreso a los escenarios en el 2009 con el álbum “I Look </a:t>
            </a:r>
            <a:r>
              <a:rPr lang="es-ES" sz="2000" dirty="0" err="1" smtClean="0">
                <a:effectLst>
                  <a:outerShdw blurRad="38100" dist="38100" dir="2700000" algn="tl">
                    <a:srgbClr val="000000">
                      <a:alpha val="43137"/>
                    </a:srgbClr>
                  </a:outerShdw>
                </a:effectLst>
                <a:latin typeface="Monotype Corsiva" pitchFamily="66" charset="0"/>
              </a:rPr>
              <a:t>To</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You</a:t>
            </a:r>
            <a:r>
              <a:rPr lang="es-ES" sz="2000" dirty="0" smtClean="0">
                <a:effectLst>
                  <a:outerShdw blurRad="38100" dist="38100" dir="2700000" algn="tl">
                    <a:srgbClr val="000000">
                      <a:alpha val="43137"/>
                    </a:srgbClr>
                  </a:outerShdw>
                </a:effectLst>
                <a:latin typeface="Monotype Corsiva" pitchFamily="66" charset="0"/>
              </a:rPr>
              <a:t>”. La producción debutó al tope de las listas de popularidad, y con el tiempo se certificó platino.</a:t>
            </a:r>
          </a:p>
          <a:p>
            <a:pPr fontAlgn="base"/>
            <a:r>
              <a:rPr lang="es-ES" sz="2000" dirty="0" smtClean="0">
                <a:effectLst>
                  <a:outerShdw blurRad="38100" dist="38100" dir="2700000" algn="tl">
                    <a:srgbClr val="000000">
                      <a:alpha val="43137"/>
                    </a:srgbClr>
                  </a:outerShdw>
                </a:effectLst>
                <a:latin typeface="Monotype Corsiva" pitchFamily="66" charset="0"/>
              </a:rPr>
              <a:t>Pero pronto surgieron nuevamente los problemas. Un concierto para promover el disco en “</a:t>
            </a:r>
            <a:r>
              <a:rPr lang="es-ES" sz="2000" dirty="0" err="1" smtClean="0">
                <a:effectLst>
                  <a:outerShdw blurRad="38100" dist="38100" dir="2700000" algn="tl">
                    <a:srgbClr val="000000">
                      <a:alpha val="43137"/>
                    </a:srgbClr>
                  </a:outerShdw>
                </a:effectLst>
                <a:latin typeface="Monotype Corsiva" pitchFamily="66" charset="0"/>
              </a:rPr>
              <a:t>Good</a:t>
            </a:r>
            <a:r>
              <a:rPr lang="es-ES" sz="2000" dirty="0" smtClean="0">
                <a:effectLst>
                  <a:outerShdw blurRad="38100" dist="38100" dir="2700000" algn="tl">
                    <a:srgbClr val="000000">
                      <a:alpha val="43137"/>
                    </a:srgbClr>
                  </a:outerShdw>
                </a:effectLst>
                <a:latin typeface="Monotype Corsiva" pitchFamily="66" charset="0"/>
              </a:rPr>
              <a:t>  </a:t>
            </a:r>
            <a:r>
              <a:rPr lang="es-ES" sz="2000" dirty="0" err="1" smtClean="0">
                <a:effectLst>
                  <a:outerShdw blurRad="38100" dist="38100" dir="2700000" algn="tl">
                    <a:srgbClr val="000000">
                      <a:alpha val="43137"/>
                    </a:srgbClr>
                  </a:outerShdw>
                </a:effectLst>
                <a:latin typeface="Monotype Corsiva" pitchFamily="66" charset="0"/>
              </a:rPr>
              <a:t>Morning</a:t>
            </a:r>
            <a:r>
              <a:rPr lang="es-ES" sz="2000" dirty="0" smtClean="0">
                <a:effectLst>
                  <a:outerShdw blurRad="38100" dist="38100" dir="2700000" algn="tl">
                    <a:srgbClr val="000000">
                      <a:alpha val="43137"/>
                    </a:srgbClr>
                  </a:outerShdw>
                </a:effectLst>
                <a:latin typeface="Monotype Corsiva" pitchFamily="66" charset="0"/>
              </a:rPr>
              <a:t> América” fue un fracaso: la voz de Houston sonó como cortada y desafinada. En una entrevista con  </a:t>
            </a:r>
            <a:r>
              <a:rPr lang="es-ES" sz="2000" dirty="0" err="1" smtClean="0">
                <a:effectLst>
                  <a:outerShdw blurRad="38100" dist="38100" dir="2700000" algn="tl">
                    <a:srgbClr val="000000">
                      <a:alpha val="43137"/>
                    </a:srgbClr>
                  </a:outerShdw>
                </a:effectLst>
                <a:latin typeface="Monotype Corsiva" pitchFamily="66" charset="0"/>
              </a:rPr>
              <a:t>Winfrey</a:t>
            </a:r>
            <a:r>
              <a:rPr lang="es-ES" sz="2000" dirty="0" smtClean="0">
                <a:effectLst>
                  <a:outerShdw blurRad="38100" dist="38100" dir="2700000" algn="tl">
                    <a:srgbClr val="000000">
                      <a:alpha val="43137"/>
                    </a:srgbClr>
                  </a:outerShdw>
                </a:effectLst>
                <a:latin typeface="Monotype Corsiva" pitchFamily="66" charset="0"/>
              </a:rPr>
              <a:t>  dijo  que eso se debió a que había abusado de su voz.</a:t>
            </a:r>
          </a:p>
          <a:p>
            <a:endParaRPr lang="es-ES" sz="2000" dirty="0">
              <a:effectLst>
                <a:outerShdw blurRad="38100" dist="38100" dir="2700000" algn="tl">
                  <a:srgbClr val="000000">
                    <a:alpha val="43137"/>
                  </a:srgbClr>
                </a:outerShdw>
              </a:effectLst>
              <a:latin typeface="Monotype Corsiva" pitchFamily="66" charset="0"/>
            </a:endParaRPr>
          </a:p>
        </p:txBody>
      </p:sp>
      <p:sp>
        <p:nvSpPr>
          <p:cNvPr id="8" name="7 CuadroTexto"/>
          <p:cNvSpPr txBox="1"/>
          <p:nvPr/>
        </p:nvSpPr>
        <p:spPr>
          <a:xfrm>
            <a:off x="6429388" y="5857892"/>
            <a:ext cx="692818" cy="861774"/>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dirty="0" smtClean="0"/>
          </a:p>
          <a:p>
            <a:endParaRPr lang="es-ES" dirty="0"/>
          </a:p>
        </p:txBody>
      </p:sp>
    </p:spTree>
  </p:cSld>
  <p:clrMapOvr>
    <a:masterClrMapping/>
  </p:clrMapOvr>
  <p:transition advTm="3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CD87B868D151AF558C3ACE532C[1].jpg"/>
          <p:cNvPicPr>
            <a:picLocks noChangeAspect="1"/>
          </p:cNvPicPr>
          <p:nvPr/>
        </p:nvPicPr>
        <p:blipFill>
          <a:blip r:embed="rId2"/>
          <a:stretch>
            <a:fillRect/>
          </a:stretch>
        </p:blipFill>
        <p:spPr>
          <a:xfrm>
            <a:off x="4000496" y="0"/>
            <a:ext cx="4934564" cy="6858000"/>
          </a:xfrm>
          <a:prstGeom prst="rect">
            <a:avLst/>
          </a:prstGeom>
        </p:spPr>
      </p:pic>
      <p:pic>
        <p:nvPicPr>
          <p:cNvPr id="5" name="4 Imagen" descr="Whitney-Houston-muere.jpg"/>
          <p:cNvPicPr>
            <a:picLocks noChangeAspect="1"/>
          </p:cNvPicPr>
          <p:nvPr/>
        </p:nvPicPr>
        <p:blipFill>
          <a:blip r:embed="rId3" cstate="print"/>
          <a:stretch>
            <a:fillRect/>
          </a:stretch>
        </p:blipFill>
        <p:spPr>
          <a:xfrm flipV="1">
            <a:off x="-2500361" y="428604"/>
            <a:ext cx="81740" cy="71438"/>
          </a:xfrm>
          <a:prstGeom prst="round2DiagRect">
            <a:avLst>
              <a:gd name="adj1" fmla="val 16667"/>
              <a:gd name="adj2" fmla="val 0"/>
            </a:avLst>
          </a:prstGeom>
          <a:ln w="88900" cap="sq">
            <a:solidFill>
              <a:schemeClr val="tx2">
                <a:lumMod val="75000"/>
              </a:schemeClr>
            </a:solidFill>
            <a:miter lim="800000"/>
          </a:ln>
          <a:effectLst>
            <a:outerShdw blurRad="254000" algn="tl" rotWithShape="0">
              <a:srgbClr val="000000">
                <a:alpha val="43000"/>
              </a:srgbClr>
            </a:outerShdw>
          </a:effectLst>
        </p:spPr>
      </p:pic>
      <p:pic>
        <p:nvPicPr>
          <p:cNvPr id="6" name="5 Imagen" descr="bbs0505.jpg"/>
          <p:cNvPicPr>
            <a:picLocks noChangeAspect="1"/>
          </p:cNvPicPr>
          <p:nvPr/>
        </p:nvPicPr>
        <p:blipFill>
          <a:blip r:embed="rId4" cstate="print"/>
          <a:stretch>
            <a:fillRect/>
          </a:stretch>
        </p:blipFill>
        <p:spPr>
          <a:xfrm>
            <a:off x="-2571800" y="274808"/>
            <a:ext cx="142876" cy="153795"/>
          </a:xfrm>
          <a:prstGeom prst="round2DiagRect">
            <a:avLst>
              <a:gd name="adj1" fmla="val 16667"/>
              <a:gd name="adj2" fmla="val 50000"/>
            </a:avLst>
          </a:prstGeom>
          <a:ln w="88900" cap="sq">
            <a:solidFill>
              <a:schemeClr val="tx2">
                <a:lumMod val="75000"/>
              </a:schemeClr>
            </a:solidFill>
            <a:miter lim="800000"/>
          </a:ln>
          <a:effectLst>
            <a:outerShdw blurRad="254000" algn="tl" rotWithShape="0">
              <a:srgbClr val="000000">
                <a:alpha val="43000"/>
              </a:srgbClr>
            </a:outerShdw>
          </a:effectLst>
        </p:spPr>
      </p:pic>
      <p:sp>
        <p:nvSpPr>
          <p:cNvPr id="7" name="6 Rectángulo"/>
          <p:cNvSpPr/>
          <p:nvPr/>
        </p:nvSpPr>
        <p:spPr>
          <a:xfrm>
            <a:off x="4000496" y="0"/>
            <a:ext cx="2571768" cy="6858000"/>
          </a:xfrm>
          <a:prstGeom prst="rect">
            <a:avLst/>
          </a:prstGeom>
          <a:solidFill>
            <a:schemeClr val="accent2">
              <a:lumMod val="50000"/>
              <a:alpha val="7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572264" y="0"/>
            <a:ext cx="2571736" cy="6858000"/>
          </a:xfrm>
          <a:prstGeom prst="rect">
            <a:avLst/>
          </a:prstGeom>
          <a:solidFill>
            <a:schemeClr val="accent2">
              <a:lumMod val="50000"/>
              <a:alpha val="7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whitney%20houston-10.jpg"/>
          <p:cNvPicPr>
            <a:picLocks noChangeAspect="1"/>
          </p:cNvPicPr>
          <p:nvPr/>
        </p:nvPicPr>
        <p:blipFill>
          <a:blip r:embed="rId5"/>
          <a:stretch>
            <a:fillRect/>
          </a:stretch>
        </p:blipFill>
        <p:spPr>
          <a:xfrm flipH="1">
            <a:off x="500034" y="214290"/>
            <a:ext cx="3000396" cy="3143272"/>
          </a:xfrm>
          <a:prstGeom prst="round2DiagRect">
            <a:avLst>
              <a:gd name="adj1" fmla="val 16667"/>
              <a:gd name="adj2" fmla="val 0"/>
            </a:avLst>
          </a:prstGeom>
          <a:ln w="88900" cap="sq">
            <a:solidFill>
              <a:schemeClr val="tx2">
                <a:lumMod val="75000"/>
              </a:schemeClr>
            </a:solidFill>
            <a:miter lim="800000"/>
          </a:ln>
          <a:effectLst>
            <a:outerShdw blurRad="254000" algn="tl" rotWithShape="0">
              <a:srgbClr val="000000">
                <a:alpha val="43000"/>
              </a:srgbClr>
            </a:outerShdw>
          </a:effectLst>
        </p:spPr>
      </p:pic>
      <p:pic>
        <p:nvPicPr>
          <p:cNvPr id="10" name="9 Imagen" descr="whitney_houston_muerte.jpg.crop_display.jpg"/>
          <p:cNvPicPr>
            <a:picLocks noChangeAspect="1"/>
          </p:cNvPicPr>
          <p:nvPr/>
        </p:nvPicPr>
        <p:blipFill>
          <a:blip r:embed="rId6"/>
          <a:srcRect l="18145" r="23790"/>
          <a:stretch>
            <a:fillRect/>
          </a:stretch>
        </p:blipFill>
        <p:spPr>
          <a:xfrm>
            <a:off x="428596" y="3571876"/>
            <a:ext cx="3071257" cy="3083720"/>
          </a:xfrm>
          <a:prstGeom prst="round2DiagRect">
            <a:avLst>
              <a:gd name="adj1" fmla="val 16667"/>
              <a:gd name="adj2" fmla="val 0"/>
            </a:avLst>
          </a:prstGeom>
          <a:ln w="88900" cap="sq">
            <a:solidFill>
              <a:schemeClr val="tx2">
                <a:lumMod val="75000"/>
              </a:schemeClr>
            </a:solidFill>
            <a:miter lim="800000"/>
          </a:ln>
          <a:effectLst>
            <a:outerShdw blurRad="254000" algn="tl" rotWithShape="0">
              <a:srgbClr val="000000">
                <a:alpha val="43000"/>
              </a:srgbClr>
            </a:outerShdw>
          </a:effectLst>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ppt_w/2"/>
                                          </p:val>
                                        </p:tav>
                                      </p:tavLst>
                                    </p:anim>
                                    <p:anim calcmode="lin" valueType="num">
                                      <p:cBhvr>
                                        <p:cTn id="13" dur="5000"/>
                                        <p:tgtEl>
                                          <p:spTgt spid="8"/>
                                        </p:tgtEl>
                                        <p:attrNameLst>
                                          <p:attrName>ppt_y</p:attrName>
                                        </p:attrNameLst>
                                      </p:cBhvr>
                                      <p:tavLst>
                                        <p:tav tm="0">
                                          <p:val>
                                            <p:strVal val="ppt_y"/>
                                          </p:val>
                                        </p:tav>
                                        <p:tav tm="100000">
                                          <p:val>
                                            <p:strVal val="ppt_y"/>
                                          </p:val>
                                        </p:tav>
                                      </p:tavLst>
                                    </p:anim>
                                    <p:anim calcmode="lin" valueType="num">
                                      <p:cBhvr>
                                        <p:cTn id="14" dur="5000"/>
                                        <p:tgtEl>
                                          <p:spTgt spid="8"/>
                                        </p:tgtEl>
                                        <p:attrNameLst>
                                          <p:attrName>ppt_w</p:attrName>
                                        </p:attrNameLst>
                                      </p:cBhvr>
                                      <p:tavLst>
                                        <p:tav tm="0">
                                          <p:val>
                                            <p:strVal val="ppt_w"/>
                                          </p:val>
                                        </p:tav>
                                        <p:tav tm="100000">
                                          <p:val>
                                            <p:fltVal val="0"/>
                                          </p:val>
                                        </p:tav>
                                      </p:tavLst>
                                    </p:anim>
                                    <p:anim calcmode="lin" valueType="num">
                                      <p:cBhvr>
                                        <p:cTn id="15" dur="5000"/>
                                        <p:tgtEl>
                                          <p:spTgt spid="8"/>
                                        </p:tgtEl>
                                        <p:attrNameLst>
                                          <p:attrName>ppt_h</p:attrName>
                                        </p:attrNameLst>
                                      </p:cBhvr>
                                      <p:tavLst>
                                        <p:tav tm="0">
                                          <p:val>
                                            <p:strVal val="ppt_h"/>
                                          </p:val>
                                        </p:tav>
                                        <p:tav tm="100000">
                                          <p:val>
                                            <p:strVal val="ppt_h"/>
                                          </p:val>
                                        </p:tav>
                                      </p:tavLst>
                                    </p:anim>
                                    <p:set>
                                      <p:cBhvr>
                                        <p:cTn id="16"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whitney-houston-0061.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rgbClr val="CC0066">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tx2">
              <a:lumMod val="9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rgbClr val="CC0066">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7000"/>
                                        <p:tgtEl>
                                          <p:spTgt spid="6"/>
                                        </p:tgtEl>
                                      </p:cBhvr>
                                    </p:animEffect>
                                    <p:set>
                                      <p:cBhvr>
                                        <p:cTn id="10" dur="1" fill="hold">
                                          <p:stCondLst>
                                            <p:cond delay="6999"/>
                                          </p:stCondLst>
                                        </p:cTn>
                                        <p:tgtEl>
                                          <p:spTgt spid="6"/>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9000"/>
                                        <p:tgtEl>
                                          <p:spTgt spid="5"/>
                                        </p:tgtEl>
                                      </p:cBhvr>
                                    </p:animEffect>
                                    <p:set>
                                      <p:cBhvr>
                                        <p:cTn id="13" dur="1" fill="hold">
                                          <p:stCondLst>
                                            <p:cond delay="8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uzzanna-mask60.jpg"/>
          <p:cNvPicPr>
            <a:picLocks noGrp="1" noChangeAspect="1"/>
          </p:cNvPicPr>
          <p:nvPr>
            <p:ph idx="1"/>
          </p:nvPr>
        </p:nvPicPr>
        <p:blipFill>
          <a:blip r:embed="rId3">
            <a:lum bright="10000" contrast="40000"/>
          </a:blip>
          <a:stretch>
            <a:fillRect/>
          </a:stretch>
        </p:blipFill>
        <p:spPr>
          <a:xfrm>
            <a:off x="0" y="0"/>
            <a:ext cx="9144000" cy="6858000"/>
          </a:xfrm>
          <a:effectLst>
            <a:softEdge rad="127000"/>
          </a:effectLst>
        </p:spPr>
      </p:pic>
      <p:sp>
        <p:nvSpPr>
          <p:cNvPr id="5" name="4 CuadroTexto"/>
          <p:cNvSpPr txBox="1"/>
          <p:nvPr/>
        </p:nvSpPr>
        <p:spPr>
          <a:xfrm>
            <a:off x="1857356" y="2571744"/>
            <a:ext cx="5786478" cy="2246769"/>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Monotype Corsiva" pitchFamily="66" charset="0"/>
              </a:rPr>
              <a:t>Pero una gira mundial que comenzó en ultramar sólo confirmó sospechas de que Houston había perdido su valioso don, al no alcanzar las notas altas y decepcionar a muchos fans. La cancelación de conciertos generó conjeturas de que estaría abusando nuevamente de las drogas, pero Houston negó esos argumentos y dijo que estaba en perfecto estado, y que canceló por enfermedad.</a:t>
            </a:r>
            <a:endParaRPr lang="es-ES" sz="2000" dirty="0">
              <a:effectLst>
                <a:outerShdw blurRad="38100" dist="38100" dir="2700000" algn="tl">
                  <a:srgbClr val="000000">
                    <a:alpha val="43137"/>
                  </a:srgbClr>
                </a:outerShdw>
              </a:effectLst>
              <a:latin typeface="Monotype Corsiva" pitchFamily="66" charset="0"/>
            </a:endParaRPr>
          </a:p>
        </p:txBody>
      </p:sp>
      <p:sp>
        <p:nvSpPr>
          <p:cNvPr id="6" name="5 CuadroTexto"/>
          <p:cNvSpPr txBox="1"/>
          <p:nvPr/>
        </p:nvSpPr>
        <p:spPr>
          <a:xfrm>
            <a:off x="6929454" y="5857892"/>
            <a:ext cx="692818" cy="584775"/>
          </a:xfrm>
          <a:prstGeom prst="rect">
            <a:avLst/>
          </a:prstGeom>
          <a:noFill/>
        </p:spPr>
        <p:txBody>
          <a:bodyPr wrap="none" rtlCol="0">
            <a:spAutoFit/>
          </a:bodyPr>
          <a:lstStyle/>
          <a:p>
            <a:r>
              <a:rPr lang="es-ES" sz="1400" dirty="0" err="1" smtClean="0">
                <a:solidFill>
                  <a:srgbClr val="FF0000"/>
                </a:solidFill>
                <a:latin typeface="Monotype Corsiva" pitchFamily="66" charset="0"/>
              </a:rPr>
              <a:t>Pac-Jaz</a:t>
            </a:r>
            <a:endParaRPr lang="es-ES" sz="1400" dirty="0" smtClean="0">
              <a:solidFill>
                <a:srgbClr val="FF0000"/>
              </a:solidFill>
              <a:latin typeface="Monotype Corsiva" pitchFamily="66" charset="0"/>
            </a:endParaRPr>
          </a:p>
          <a:p>
            <a:endParaRPr lang="es-ES" dirty="0"/>
          </a:p>
        </p:txBody>
      </p:sp>
    </p:spTree>
  </p:cSld>
  <p:clrMapOvr>
    <a:masterClrMapping/>
  </p:clrMapOvr>
  <p:transition advTm="30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whitney-houston-morta-febbraio-2012.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chemeClr val="accent6">
              <a:lumMod val="5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663300">
              <a:alpha val="5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whitney-houston-segura-grammy-de-melhor-cantora-de-rythm-and-blues-por-its-not-right-but-its-okay-no-42-grammy-awards-em-los-angeles-1329069143810_1024x768.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5984"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8992"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00496"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00"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143504"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715008"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86512"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858016"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429520"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001024"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72528" y="0"/>
            <a:ext cx="571472" cy="6858000"/>
          </a:xfrm>
          <a:prstGeom prst="rect">
            <a:avLst/>
          </a:prstGeom>
          <a:solidFill>
            <a:srgbClr val="FF99CC">
              <a:alpha val="73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6211669"/>
            <a:ext cx="928678" cy="430887"/>
          </a:xfrm>
          <a:prstGeom prst="rect">
            <a:avLst/>
          </a:prstGeom>
        </p:spPr>
        <p:txBody>
          <a:bodyPr wrap="square">
            <a:spAutoFit/>
          </a:bodyPr>
          <a:lstStyle/>
          <a:p>
            <a:r>
              <a:rPr lang="es-ES" sz="1050" b="1" dirty="0" err="1" smtClean="0">
                <a:solidFill>
                  <a:schemeClr val="bg1"/>
                </a:solidFill>
                <a:effectLst>
                  <a:outerShdw blurRad="38100" dist="38100" dir="2700000" algn="tl">
                    <a:srgbClr val="000000">
                      <a:alpha val="43137"/>
                    </a:srgbClr>
                  </a:outerShdw>
                </a:effectLst>
                <a:latin typeface="Monotype Corsiva" pitchFamily="66" charset="0"/>
              </a:rPr>
              <a:t>Pac-Jaz</a:t>
            </a:r>
            <a:endParaRPr lang="es-ES" sz="1050" b="1" dirty="0" smtClean="0">
              <a:solidFill>
                <a:schemeClr val="bg1"/>
              </a:solidFill>
              <a:effectLst>
                <a:outerShdw blurRad="38100" dist="38100" dir="2700000" algn="tl">
                  <a:srgbClr val="000000">
                    <a:alpha val="43137"/>
                  </a:srgbClr>
                </a:outerShdw>
              </a:effectLst>
              <a:latin typeface="Monotype Corsiva" pitchFamily="66" charset="0"/>
            </a:endParaRPr>
          </a:p>
          <a:p>
            <a:endParaRPr lang="es-ES" sz="1050" b="1" dirty="0">
              <a:solidFill>
                <a:schemeClr val="bg1"/>
              </a:solidFill>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7" presetClass="exit" presetSubtype="2"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7" presetClass="exit" presetSubtype="8"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0-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7" presetClass="exit" presetSubtype="2"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1+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7" presetClass="exit" presetSubtype="8"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0-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7" presetClass="exit" presetSubtype="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1+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7" presetClass="exit" presetSubtype="8"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7" presetClass="exit" presetSubtype="2"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7" presetClass="exit" presetSubtype="8" fill="hold" grpId="0"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0-ppt_w/2"/>
                                          </p:val>
                                        </p:tav>
                                      </p:tavLst>
                                    </p:anim>
                                    <p:anim calcmode="lin" valueType="num">
                                      <p:cBhvr additive="base">
                                        <p:cTn id="39" dur="5000"/>
                                        <p:tgtEl>
                                          <p:spTgt spid="13"/>
                                        </p:tgtEl>
                                        <p:attrNameLst>
                                          <p:attrName>ppt_y</p:attrName>
                                        </p:attrNameLst>
                                      </p:cBhvr>
                                      <p:tavLst>
                                        <p:tav tm="0">
                                          <p:val>
                                            <p:strVal val="ppt_y"/>
                                          </p:val>
                                        </p:tav>
                                        <p:tav tm="100000">
                                          <p:val>
                                            <p:strVal val="ppt_y"/>
                                          </p:val>
                                        </p:tav>
                                      </p:tavLst>
                                    </p:anim>
                                    <p:set>
                                      <p:cBhvr>
                                        <p:cTn id="40" dur="1" fill="hold">
                                          <p:stCondLst>
                                            <p:cond delay="4999"/>
                                          </p:stCondLst>
                                        </p:cTn>
                                        <p:tgtEl>
                                          <p:spTgt spid="13"/>
                                        </p:tgtEl>
                                        <p:attrNameLst>
                                          <p:attrName>style.visibility</p:attrName>
                                        </p:attrNameLst>
                                      </p:cBhvr>
                                      <p:to>
                                        <p:strVal val="hidden"/>
                                      </p:to>
                                    </p:set>
                                  </p:childTnLst>
                                </p:cTn>
                              </p:par>
                              <p:par>
                                <p:cTn id="41" presetID="7" presetClass="exit" presetSubtype="2" fill="hold" grpId="0" nodeType="withEffect">
                                  <p:stCondLst>
                                    <p:cond delay="0"/>
                                  </p:stCondLst>
                                  <p:childTnLst>
                                    <p:anim calcmode="lin" valueType="num">
                                      <p:cBhvr additive="base">
                                        <p:cTn id="42" dur="5000"/>
                                        <p:tgtEl>
                                          <p:spTgt spid="14"/>
                                        </p:tgtEl>
                                        <p:attrNameLst>
                                          <p:attrName>ppt_x</p:attrName>
                                        </p:attrNameLst>
                                      </p:cBhvr>
                                      <p:tavLst>
                                        <p:tav tm="0">
                                          <p:val>
                                            <p:strVal val="ppt_x"/>
                                          </p:val>
                                        </p:tav>
                                        <p:tav tm="100000">
                                          <p:val>
                                            <p:strVal val="1+ppt_w/2"/>
                                          </p:val>
                                        </p:tav>
                                      </p:tavLst>
                                    </p:anim>
                                    <p:anim calcmode="lin" valueType="num">
                                      <p:cBhvr additive="base">
                                        <p:cTn id="43" dur="5000"/>
                                        <p:tgtEl>
                                          <p:spTgt spid="14"/>
                                        </p:tgtEl>
                                        <p:attrNameLst>
                                          <p:attrName>ppt_y</p:attrName>
                                        </p:attrNameLst>
                                      </p:cBhvr>
                                      <p:tavLst>
                                        <p:tav tm="0">
                                          <p:val>
                                            <p:strVal val="ppt_y"/>
                                          </p:val>
                                        </p:tav>
                                        <p:tav tm="100000">
                                          <p:val>
                                            <p:strVal val="ppt_y"/>
                                          </p:val>
                                        </p:tav>
                                      </p:tavLst>
                                    </p:anim>
                                    <p:set>
                                      <p:cBhvr>
                                        <p:cTn id="44" dur="1" fill="hold">
                                          <p:stCondLst>
                                            <p:cond delay="4999"/>
                                          </p:stCondLst>
                                        </p:cTn>
                                        <p:tgtEl>
                                          <p:spTgt spid="14"/>
                                        </p:tgtEl>
                                        <p:attrNameLst>
                                          <p:attrName>style.visibility</p:attrName>
                                        </p:attrNameLst>
                                      </p:cBhvr>
                                      <p:to>
                                        <p:strVal val="hidden"/>
                                      </p:to>
                                    </p:set>
                                  </p:childTnLst>
                                </p:cTn>
                              </p:par>
                              <p:par>
                                <p:cTn id="45" presetID="7" presetClass="exit" presetSubtype="8"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ppt_y"/>
                                          </p:val>
                                        </p:tav>
                                      </p:tavLst>
                                    </p:anim>
                                    <p:set>
                                      <p:cBhvr>
                                        <p:cTn id="48" dur="1" fill="hold">
                                          <p:stCondLst>
                                            <p:cond delay="4999"/>
                                          </p:stCondLst>
                                        </p:cTn>
                                        <p:tgtEl>
                                          <p:spTgt spid="15"/>
                                        </p:tgtEl>
                                        <p:attrNameLst>
                                          <p:attrName>style.visibility</p:attrName>
                                        </p:attrNameLst>
                                      </p:cBhvr>
                                      <p:to>
                                        <p:strVal val="hidden"/>
                                      </p:to>
                                    </p:set>
                                  </p:childTnLst>
                                </p:cTn>
                              </p:par>
                              <p:par>
                                <p:cTn id="49" presetID="7" presetClass="exit" presetSubtype="2" fill="hold" grpId="0" nodeType="withEffect">
                                  <p:stCondLst>
                                    <p:cond delay="0"/>
                                  </p:stCondLst>
                                  <p:childTnLst>
                                    <p:anim calcmode="lin" valueType="num">
                                      <p:cBhvr additive="base">
                                        <p:cTn id="50" dur="5000"/>
                                        <p:tgtEl>
                                          <p:spTgt spid="16"/>
                                        </p:tgtEl>
                                        <p:attrNameLst>
                                          <p:attrName>ppt_x</p:attrName>
                                        </p:attrNameLst>
                                      </p:cBhvr>
                                      <p:tavLst>
                                        <p:tav tm="0">
                                          <p:val>
                                            <p:strVal val="ppt_x"/>
                                          </p:val>
                                        </p:tav>
                                        <p:tav tm="100000">
                                          <p:val>
                                            <p:strVal val="1+ppt_w/2"/>
                                          </p:val>
                                        </p:tav>
                                      </p:tavLst>
                                    </p:anim>
                                    <p:anim calcmode="lin" valueType="num">
                                      <p:cBhvr additive="base">
                                        <p:cTn id="51" dur="5000"/>
                                        <p:tgtEl>
                                          <p:spTgt spid="16"/>
                                        </p:tgtEl>
                                        <p:attrNameLst>
                                          <p:attrName>ppt_y</p:attrName>
                                        </p:attrNameLst>
                                      </p:cBhvr>
                                      <p:tavLst>
                                        <p:tav tm="0">
                                          <p:val>
                                            <p:strVal val="ppt_y"/>
                                          </p:val>
                                        </p:tav>
                                        <p:tav tm="100000">
                                          <p:val>
                                            <p:strVal val="ppt_y"/>
                                          </p:val>
                                        </p:tav>
                                      </p:tavLst>
                                    </p:anim>
                                    <p:set>
                                      <p:cBhvr>
                                        <p:cTn id="52" dur="1" fill="hold">
                                          <p:stCondLst>
                                            <p:cond delay="4999"/>
                                          </p:stCondLst>
                                        </p:cTn>
                                        <p:tgtEl>
                                          <p:spTgt spid="16"/>
                                        </p:tgtEl>
                                        <p:attrNameLst>
                                          <p:attrName>style.visibility</p:attrName>
                                        </p:attrNameLst>
                                      </p:cBhvr>
                                      <p:to>
                                        <p:strVal val="hidden"/>
                                      </p:to>
                                    </p:set>
                                  </p:childTnLst>
                                </p:cTn>
                              </p:par>
                              <p:par>
                                <p:cTn id="53" presetID="7" presetClass="exit" presetSubtype="8" fill="hold" grpId="0" nodeType="withEffect">
                                  <p:stCondLst>
                                    <p:cond delay="0"/>
                                  </p:stCondLst>
                                  <p:childTnLst>
                                    <p:anim calcmode="lin" valueType="num">
                                      <p:cBhvr additive="base">
                                        <p:cTn id="54" dur="5000"/>
                                        <p:tgtEl>
                                          <p:spTgt spid="17"/>
                                        </p:tgtEl>
                                        <p:attrNameLst>
                                          <p:attrName>ppt_x</p:attrName>
                                        </p:attrNameLst>
                                      </p:cBhvr>
                                      <p:tavLst>
                                        <p:tav tm="0">
                                          <p:val>
                                            <p:strVal val="ppt_x"/>
                                          </p:val>
                                        </p:tav>
                                        <p:tav tm="100000">
                                          <p:val>
                                            <p:strVal val="0-ppt_w/2"/>
                                          </p:val>
                                        </p:tav>
                                      </p:tavLst>
                                    </p:anim>
                                    <p:anim calcmode="lin" valueType="num">
                                      <p:cBhvr additive="base">
                                        <p:cTn id="55" dur="5000"/>
                                        <p:tgtEl>
                                          <p:spTgt spid="17"/>
                                        </p:tgtEl>
                                        <p:attrNameLst>
                                          <p:attrName>ppt_y</p:attrName>
                                        </p:attrNameLst>
                                      </p:cBhvr>
                                      <p:tavLst>
                                        <p:tav tm="0">
                                          <p:val>
                                            <p:strVal val="ppt_y"/>
                                          </p:val>
                                        </p:tav>
                                        <p:tav tm="100000">
                                          <p:val>
                                            <p:strVal val="ppt_y"/>
                                          </p:val>
                                        </p:tav>
                                      </p:tavLst>
                                    </p:anim>
                                    <p:set>
                                      <p:cBhvr>
                                        <p:cTn id="56" dur="1" fill="hold">
                                          <p:stCondLst>
                                            <p:cond delay="4999"/>
                                          </p:stCondLst>
                                        </p:cTn>
                                        <p:tgtEl>
                                          <p:spTgt spid="17"/>
                                        </p:tgtEl>
                                        <p:attrNameLst>
                                          <p:attrName>style.visibility</p:attrName>
                                        </p:attrNameLst>
                                      </p:cBhvr>
                                      <p:to>
                                        <p:strVal val="hidden"/>
                                      </p:to>
                                    </p:set>
                                  </p:childTnLst>
                                </p:cTn>
                              </p:par>
                              <p:par>
                                <p:cTn id="57" presetID="7" presetClass="exit" presetSubtype="2" fill="hold" grpId="0" nodeType="withEffect">
                                  <p:stCondLst>
                                    <p:cond delay="0"/>
                                  </p:stCondLst>
                                  <p:childTnLst>
                                    <p:anim calcmode="lin" valueType="num">
                                      <p:cBhvr additive="base">
                                        <p:cTn id="58" dur="5000"/>
                                        <p:tgtEl>
                                          <p:spTgt spid="18"/>
                                        </p:tgtEl>
                                        <p:attrNameLst>
                                          <p:attrName>ppt_x</p:attrName>
                                        </p:attrNameLst>
                                      </p:cBhvr>
                                      <p:tavLst>
                                        <p:tav tm="0">
                                          <p:val>
                                            <p:strVal val="ppt_x"/>
                                          </p:val>
                                        </p:tav>
                                        <p:tav tm="100000">
                                          <p:val>
                                            <p:strVal val="1+ppt_w/2"/>
                                          </p:val>
                                        </p:tav>
                                      </p:tavLst>
                                    </p:anim>
                                    <p:anim calcmode="lin" valueType="num">
                                      <p:cBhvr additive="base">
                                        <p:cTn id="59" dur="5000"/>
                                        <p:tgtEl>
                                          <p:spTgt spid="18"/>
                                        </p:tgtEl>
                                        <p:attrNameLst>
                                          <p:attrName>ppt_y</p:attrName>
                                        </p:attrNameLst>
                                      </p:cBhvr>
                                      <p:tavLst>
                                        <p:tav tm="0">
                                          <p:val>
                                            <p:strVal val="ppt_y"/>
                                          </p:val>
                                        </p:tav>
                                        <p:tav tm="100000">
                                          <p:val>
                                            <p:strVal val="ppt_y"/>
                                          </p:val>
                                        </p:tav>
                                      </p:tavLst>
                                    </p:anim>
                                    <p:set>
                                      <p:cBhvr>
                                        <p:cTn id="60" dur="1" fill="hold">
                                          <p:stCondLst>
                                            <p:cond delay="4999"/>
                                          </p:stCondLst>
                                        </p:cTn>
                                        <p:tgtEl>
                                          <p:spTgt spid="18"/>
                                        </p:tgtEl>
                                        <p:attrNameLst>
                                          <p:attrName>style.visibility</p:attrName>
                                        </p:attrNameLst>
                                      </p:cBhvr>
                                      <p:to>
                                        <p:strVal val="hidden"/>
                                      </p:to>
                                    </p:set>
                                  </p:childTnLst>
                                </p:cTn>
                              </p:par>
                              <p:par>
                                <p:cTn id="61" presetID="7" presetClass="exit" presetSubtype="8" fill="hold" grpId="0" nodeType="withEffect">
                                  <p:stCondLst>
                                    <p:cond delay="0"/>
                                  </p:stCondLst>
                                  <p:childTnLst>
                                    <p:anim calcmode="lin" valueType="num">
                                      <p:cBhvr additive="base">
                                        <p:cTn id="62" dur="5000"/>
                                        <p:tgtEl>
                                          <p:spTgt spid="19"/>
                                        </p:tgtEl>
                                        <p:attrNameLst>
                                          <p:attrName>ppt_x</p:attrName>
                                        </p:attrNameLst>
                                      </p:cBhvr>
                                      <p:tavLst>
                                        <p:tav tm="0">
                                          <p:val>
                                            <p:strVal val="ppt_x"/>
                                          </p:val>
                                        </p:tav>
                                        <p:tav tm="100000">
                                          <p:val>
                                            <p:strVal val="0-ppt_w/2"/>
                                          </p:val>
                                        </p:tav>
                                      </p:tavLst>
                                    </p:anim>
                                    <p:anim calcmode="lin" valueType="num">
                                      <p:cBhvr additive="base">
                                        <p:cTn id="63" dur="5000"/>
                                        <p:tgtEl>
                                          <p:spTgt spid="19"/>
                                        </p:tgtEl>
                                        <p:attrNameLst>
                                          <p:attrName>ppt_y</p:attrName>
                                        </p:attrNameLst>
                                      </p:cBhvr>
                                      <p:tavLst>
                                        <p:tav tm="0">
                                          <p:val>
                                            <p:strVal val="ppt_y"/>
                                          </p:val>
                                        </p:tav>
                                        <p:tav tm="100000">
                                          <p:val>
                                            <p:strVal val="ppt_y"/>
                                          </p:val>
                                        </p:tav>
                                      </p:tavLst>
                                    </p:anim>
                                    <p:set>
                                      <p:cBhvr>
                                        <p:cTn id="64" dur="1" fill="hold">
                                          <p:stCondLst>
                                            <p:cond delay="4999"/>
                                          </p:stCondLst>
                                        </p:cTn>
                                        <p:tgtEl>
                                          <p:spTgt spid="19"/>
                                        </p:tgtEl>
                                        <p:attrNameLst>
                                          <p:attrName>style.visibility</p:attrName>
                                        </p:attrNameLst>
                                      </p:cBhvr>
                                      <p:to>
                                        <p:strVal val="hidden"/>
                                      </p:to>
                                    </p:set>
                                  </p:childTnLst>
                                </p:cTn>
                              </p:par>
                              <p:par>
                                <p:cTn id="65" presetID="7" presetClass="exit" presetSubtype="2" fill="hold" grpId="0" nodeType="withEffect">
                                  <p:stCondLst>
                                    <p:cond delay="0"/>
                                  </p:stCondLst>
                                  <p:childTnLst>
                                    <p:anim calcmode="lin" valueType="num">
                                      <p:cBhvr additive="base">
                                        <p:cTn id="66" dur="5000"/>
                                        <p:tgtEl>
                                          <p:spTgt spid="20"/>
                                        </p:tgtEl>
                                        <p:attrNameLst>
                                          <p:attrName>ppt_x</p:attrName>
                                        </p:attrNameLst>
                                      </p:cBhvr>
                                      <p:tavLst>
                                        <p:tav tm="0">
                                          <p:val>
                                            <p:strVal val="ppt_x"/>
                                          </p:val>
                                        </p:tav>
                                        <p:tav tm="100000">
                                          <p:val>
                                            <p:strVal val="1+ppt_w/2"/>
                                          </p:val>
                                        </p:tav>
                                      </p:tavLst>
                                    </p:anim>
                                    <p:anim calcmode="lin" valueType="num">
                                      <p:cBhvr additive="base">
                                        <p:cTn id="67" dur="5000"/>
                                        <p:tgtEl>
                                          <p:spTgt spid="20"/>
                                        </p:tgtEl>
                                        <p:attrNameLst>
                                          <p:attrName>ppt_y</p:attrName>
                                        </p:attrNameLst>
                                      </p:cBhvr>
                                      <p:tavLst>
                                        <p:tav tm="0">
                                          <p:val>
                                            <p:strVal val="ppt_y"/>
                                          </p:val>
                                        </p:tav>
                                        <p:tav tm="100000">
                                          <p:val>
                                            <p:strVal val="ppt_y"/>
                                          </p:val>
                                        </p:tav>
                                      </p:tavLst>
                                    </p:anim>
                                    <p:set>
                                      <p:cBhvr>
                                        <p:cTn id="68" dur="1" fill="hold">
                                          <p:stCondLst>
                                            <p:cond delay="4999"/>
                                          </p:stCondLst>
                                        </p:cTn>
                                        <p:tgtEl>
                                          <p:spTgt spid="20"/>
                                        </p:tgtEl>
                                        <p:attrNameLst>
                                          <p:attrName>style.visibility</p:attrName>
                                        </p:attrNameLst>
                                      </p:cBhvr>
                                      <p:to>
                                        <p:strVal val="hidden"/>
                                      </p:to>
                                    </p:set>
                                  </p:childTnLst>
                                </p:cTn>
                              </p:par>
                              <p:par>
                                <p:cTn id="69" presetID="10" presetClass="entr" presetSubtype="0" fill="hold" nodeType="withEffect">
                                  <p:stCondLst>
                                    <p:cond delay="0"/>
                                  </p:stCondLst>
                                  <p:childTnLst>
                                    <p:set>
                                      <p:cBhvr>
                                        <p:cTn id="70" dur="1" fill="hold">
                                          <p:stCondLst>
                                            <p:cond delay="0"/>
                                          </p:stCondLst>
                                        </p:cTn>
                                        <p:tgtEl>
                                          <p:spTgt spid="22">
                                            <p:txEl>
                                              <p:pRg st="0" end="0"/>
                                            </p:txEl>
                                          </p:spTgt>
                                        </p:tgtEl>
                                        <p:attrNameLst>
                                          <p:attrName>style.visibility</p:attrName>
                                        </p:attrNameLst>
                                      </p:cBhvr>
                                      <p:to>
                                        <p:strVal val="visible"/>
                                      </p:to>
                                    </p:set>
                                    <p:animEffect transition="in" filter="fade">
                                      <p:cBhvr>
                                        <p:cTn id="71" dur="200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whitney-houston-e1329010500854.jpg"/>
          <p:cNvPicPr>
            <a:picLocks noGrp="1" noChangeAspect="1"/>
          </p:cNvPicPr>
          <p:nvPr>
            <p:ph idx="1"/>
          </p:nvPr>
        </p:nvPicPr>
        <p:blipFill>
          <a:blip r:embed="rId2"/>
          <a:srcRect l="18764"/>
          <a:stretch>
            <a:fillRect/>
          </a:stretch>
        </p:blipFill>
        <p:spPr>
          <a:xfrm flipH="1">
            <a:off x="3000364" y="0"/>
            <a:ext cx="6143636" cy="6858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8" name="17 CuadroTexto"/>
          <p:cNvSpPr txBox="1"/>
          <p:nvPr/>
        </p:nvSpPr>
        <p:spPr>
          <a:xfrm>
            <a:off x="214282" y="857232"/>
            <a:ext cx="3402855" cy="523220"/>
          </a:xfrm>
          <a:prstGeom prst="rect">
            <a:avLst/>
          </a:prstGeom>
          <a:noFill/>
        </p:spPr>
        <p:txBody>
          <a:bodyPr wrap="none" rtlCol="0">
            <a:spAutoFit/>
          </a:bodyPr>
          <a:lstStyle/>
          <a:p>
            <a:r>
              <a:rPr lang="es-ES" sz="2800" dirty="0" err="1" smtClean="0">
                <a:blipFill>
                  <a:blip r:embed="rId3"/>
                  <a:stretch>
                    <a:fillRect/>
                  </a:stretch>
                </a:blipFill>
                <a:effectLst>
                  <a:outerShdw blurRad="38100" dist="38100" dir="2700000" algn="tl">
                    <a:srgbClr val="000000">
                      <a:alpha val="43137"/>
                    </a:srgbClr>
                  </a:outerShdw>
                </a:effectLst>
                <a:latin typeface="Broadway" pitchFamily="82" charset="0"/>
              </a:rPr>
              <a:t>whitney</a:t>
            </a:r>
            <a:r>
              <a:rPr lang="es-ES" sz="2800" dirty="0" smtClean="0">
                <a:blipFill>
                  <a:blip r:embed="rId3"/>
                  <a:stretch>
                    <a:fillRect/>
                  </a:stretch>
                </a:blipFill>
                <a:effectLst>
                  <a:outerShdw blurRad="38100" dist="38100" dir="2700000" algn="tl">
                    <a:srgbClr val="000000">
                      <a:alpha val="43137"/>
                    </a:srgbClr>
                  </a:outerShdw>
                </a:effectLst>
                <a:latin typeface="Broadway" pitchFamily="82" charset="0"/>
              </a:rPr>
              <a:t> </a:t>
            </a:r>
            <a:r>
              <a:rPr lang="es-ES" sz="2800" dirty="0" err="1" smtClean="0">
                <a:blipFill>
                  <a:blip r:embed="rId3"/>
                  <a:stretch>
                    <a:fillRect/>
                  </a:stretch>
                </a:blipFill>
                <a:effectLst>
                  <a:outerShdw blurRad="38100" dist="38100" dir="2700000" algn="tl">
                    <a:srgbClr val="000000">
                      <a:alpha val="43137"/>
                    </a:srgbClr>
                  </a:outerShdw>
                </a:effectLst>
                <a:latin typeface="Broadway" pitchFamily="82" charset="0"/>
              </a:rPr>
              <a:t>houston</a:t>
            </a:r>
            <a:endParaRPr lang="es-ES" sz="2800" dirty="0">
              <a:blipFill>
                <a:blip r:embed="rId3"/>
                <a:stretch>
                  <a:fillRect/>
                </a:stretch>
              </a:blipFill>
              <a:effectLst>
                <a:outerShdw blurRad="38100" dist="38100" dir="2700000" algn="tl">
                  <a:srgbClr val="000000">
                    <a:alpha val="43137"/>
                  </a:srgbClr>
                </a:outerShdw>
              </a:effectLst>
              <a:latin typeface="Broadway" pitchFamily="82" charset="0"/>
            </a:endParaRPr>
          </a:p>
        </p:txBody>
      </p:sp>
      <p:sp>
        <p:nvSpPr>
          <p:cNvPr id="19" name="18 CuadroTexto"/>
          <p:cNvSpPr txBox="1"/>
          <p:nvPr/>
        </p:nvSpPr>
        <p:spPr>
          <a:xfrm>
            <a:off x="357158" y="1571612"/>
            <a:ext cx="2622843" cy="892552"/>
          </a:xfrm>
          <a:prstGeom prst="rect">
            <a:avLst/>
          </a:prstGeom>
          <a:noFill/>
        </p:spPr>
        <p:txBody>
          <a:bodyPr wrap="square" rtlCol="0">
            <a:spAutoFit/>
          </a:bodyPr>
          <a:lstStyle/>
          <a:p>
            <a:r>
              <a:rPr lang="es-ES" b="1" dirty="0" smtClean="0"/>
              <a:t> </a:t>
            </a:r>
            <a:r>
              <a:rPr lang="es-ES" sz="1600" b="1" dirty="0" smtClean="0">
                <a:effectLst>
                  <a:outerShdw blurRad="38100" dist="38100" dir="2700000" algn="tl">
                    <a:srgbClr val="000000">
                      <a:alpha val="43137"/>
                    </a:srgbClr>
                  </a:outerShdw>
                </a:effectLst>
                <a:latin typeface="Broadway" pitchFamily="82" charset="0"/>
              </a:rPr>
              <a:t>  </a:t>
            </a:r>
            <a:r>
              <a:rPr lang="es-ES" sz="1600" dirty="0" smtClean="0">
                <a:effectLst>
                  <a:outerShdw blurRad="38100" dist="38100" dir="2700000" algn="tl">
                    <a:srgbClr val="000000">
                      <a:alpha val="43137"/>
                    </a:srgbClr>
                  </a:outerShdw>
                </a:effectLst>
                <a:latin typeface="Broadway" pitchFamily="82" charset="0"/>
              </a:rPr>
              <a:t>9 de agosto de 1963</a:t>
            </a:r>
          </a:p>
          <a:p>
            <a:r>
              <a:rPr lang="es-ES" sz="1600" dirty="0" smtClean="0">
                <a:effectLst>
                  <a:outerShdw blurRad="38100" dist="38100" dir="2700000" algn="tl">
                    <a:srgbClr val="000000">
                      <a:alpha val="43137"/>
                    </a:srgbClr>
                  </a:outerShdw>
                </a:effectLst>
                <a:latin typeface="Broadway" pitchFamily="82" charset="0"/>
              </a:rPr>
              <a:t>11 de febrero de 2012</a:t>
            </a:r>
          </a:p>
          <a:p>
            <a:endParaRPr lang="es-ES" sz="1600" dirty="0">
              <a:effectLst>
                <a:outerShdw blurRad="38100" dist="38100" dir="2700000" algn="tl">
                  <a:srgbClr val="000000">
                    <a:alpha val="43137"/>
                  </a:srgbClr>
                </a:outerShdw>
              </a:effectLst>
              <a:latin typeface="Broadway" pitchFamily="82" charset="0"/>
            </a:endParaRPr>
          </a:p>
        </p:txBody>
      </p:sp>
      <p:pic>
        <p:nvPicPr>
          <p:cNvPr id="20" name="19 Imagen" descr="76900602_2374021_0_93f07_4a54f93a_M.png"/>
          <p:cNvPicPr>
            <a:picLocks noChangeAspect="1"/>
          </p:cNvPicPr>
          <p:nvPr/>
        </p:nvPicPr>
        <p:blipFill>
          <a:blip r:embed="rId4"/>
          <a:stretch>
            <a:fillRect/>
          </a:stretch>
        </p:blipFill>
        <p:spPr>
          <a:xfrm rot="954651">
            <a:off x="-687908" y="2227371"/>
            <a:ext cx="2843428" cy="4760143"/>
          </a:xfrm>
          <a:prstGeom prst="rect">
            <a:avLst/>
          </a:prstGeom>
        </p:spPr>
      </p:pic>
      <p:sp>
        <p:nvSpPr>
          <p:cNvPr id="21" name="20 CuadroTexto"/>
          <p:cNvSpPr txBox="1"/>
          <p:nvPr/>
        </p:nvSpPr>
        <p:spPr>
          <a:xfrm>
            <a:off x="571472" y="6215082"/>
            <a:ext cx="3429024" cy="738664"/>
          </a:xfrm>
          <a:prstGeom prst="rect">
            <a:avLst/>
          </a:prstGeom>
          <a:noFill/>
        </p:spPr>
        <p:txBody>
          <a:bodyPr wrap="square" rtlCol="0">
            <a:spAutoFit/>
          </a:bodyPr>
          <a:lstStyle/>
          <a:p>
            <a:r>
              <a:rPr lang="es-ES" sz="2400" dirty="0" smtClean="0">
                <a:solidFill>
                  <a:srgbClr val="FF0000"/>
                </a:solidFill>
                <a:latin typeface="Monotype Corsiva" pitchFamily="66" charset="0"/>
              </a:rPr>
              <a:t>Francisco del Olmo-Jazmín</a:t>
            </a:r>
          </a:p>
          <a:p>
            <a:endParaRPr lang="es-ES" dirty="0">
              <a:solidFill>
                <a:srgbClr val="FF0000"/>
              </a:solidFill>
            </a:endParaRPr>
          </a:p>
        </p:txBody>
      </p:sp>
      <p:sp>
        <p:nvSpPr>
          <p:cNvPr id="22" name="21 CuadroTexto"/>
          <p:cNvSpPr txBox="1"/>
          <p:nvPr/>
        </p:nvSpPr>
        <p:spPr>
          <a:xfrm>
            <a:off x="8358214" y="6286520"/>
            <a:ext cx="550151" cy="307777"/>
          </a:xfrm>
          <a:prstGeom prst="rect">
            <a:avLst/>
          </a:prstGeom>
          <a:noFill/>
        </p:spPr>
        <p:txBody>
          <a:bodyPr wrap="none" rtlCol="0">
            <a:spAutoFit/>
          </a:bodyPr>
          <a:lstStyle/>
          <a:p>
            <a:r>
              <a:rPr lang="es-ES_tradnl" sz="1400" b="1" dirty="0" smtClean="0">
                <a:solidFill>
                  <a:srgbClr val="FF0000"/>
                </a:solidFill>
                <a:effectLst>
                  <a:outerShdw blurRad="38100" dist="38100" dir="2700000" algn="tl">
                    <a:srgbClr val="000000">
                      <a:alpha val="43137"/>
                    </a:srgbClr>
                  </a:outerShdw>
                </a:effectLst>
              </a:rPr>
              <a:t>2013</a:t>
            </a:r>
            <a:endParaRPr lang="es-ES" sz="1400" b="1" dirty="0">
              <a:solidFill>
                <a:srgbClr val="FF0000"/>
              </a:solidFill>
              <a:effectLst>
                <a:outerShdw blurRad="38100" dist="38100" dir="2700000" algn="tl">
                  <a:srgbClr val="000000">
                    <a:alpha val="43137"/>
                  </a:srgbClr>
                </a:outerShdw>
              </a:effectLst>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2000" fill="hold"/>
                                        <p:tgtEl>
                                          <p:spTgt spid="18"/>
                                        </p:tgtEl>
                                        <p:attrNameLst>
                                          <p:attrName>ppt_w</p:attrName>
                                        </p:attrNameLst>
                                      </p:cBhvr>
                                      <p:tavLst>
                                        <p:tav tm="0">
                                          <p:val>
                                            <p:fltVal val="0"/>
                                          </p:val>
                                        </p:tav>
                                        <p:tav tm="100000">
                                          <p:val>
                                            <p:strVal val="#ppt_w"/>
                                          </p:val>
                                        </p:tav>
                                      </p:tavLst>
                                    </p:anim>
                                    <p:anim calcmode="lin" valueType="num">
                                      <p:cBhvr>
                                        <p:cTn id="8" dur="2000" fill="hold"/>
                                        <p:tgtEl>
                                          <p:spTgt spid="18"/>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10" presetClass="entr" presetSubtype="0"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2000"/>
                                        <p:tgtEl>
                                          <p:spTgt spid="19"/>
                                        </p:tgtEl>
                                      </p:cBhvr>
                                    </p:animEffect>
                                  </p:childTnLst>
                                </p:cTn>
                              </p:par>
                            </p:childTnLst>
                          </p:cTn>
                        </p:par>
                        <p:par>
                          <p:cTn id="13" fill="hold">
                            <p:stCondLst>
                              <p:cond delay="4000"/>
                            </p:stCondLst>
                            <p:childTnLst>
                              <p:par>
                                <p:cTn id="14" presetID="10"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6000"/>
                            </p:stCondLst>
                            <p:childTnLst>
                              <p:par>
                                <p:cTn id="18" presetID="10" presetClass="entr" presetSubtype="0"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2000"/>
                                        <p:tgtEl>
                                          <p:spTgt spid="20"/>
                                        </p:tgtEl>
                                      </p:cBhvr>
                                    </p:animEffect>
                                  </p:childTnLst>
                                </p:cTn>
                              </p:par>
                            </p:childTnLst>
                          </p:cTn>
                        </p:par>
                        <p:par>
                          <p:cTn id="21" fill="hold">
                            <p:stCondLst>
                              <p:cond delay="8000"/>
                            </p:stCondLst>
                            <p:childTnLst>
                              <p:par>
                                <p:cTn id="22" presetID="45" presetClass="entr" presetSubtype="0" fill="hold" grpId="0" nodeType="afterEffect">
                                  <p:stCondLst>
                                    <p:cond delay="0"/>
                                  </p:stCondLst>
                                  <p:iterate type="lt">
                                    <p:tmPct val="10000"/>
                                  </p:iterate>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ppt_w</p:attrName>
                                        </p:attrNameLst>
                                      </p:cBhvr>
                                      <p:tavLst>
                                        <p:tav tm="0" fmla="#ppt_w*sin(2.5*pi*$)">
                                          <p:val>
                                            <p:fltVal val="0"/>
                                          </p:val>
                                        </p:tav>
                                        <p:tav tm="100000">
                                          <p:val>
                                            <p:fltVal val="1"/>
                                          </p:val>
                                        </p:tav>
                                      </p:tavLst>
                                    </p:anim>
                                    <p:anim calcmode="lin" valueType="num">
                                      <p:cBhvr>
                                        <p:cTn id="26" dur="1000" fill="hold"/>
                                        <p:tgtEl>
                                          <p:spTgt spid="21"/>
                                        </p:tgtEl>
                                        <p:attrNameLst>
                                          <p:attrName>ppt_h</p:attrName>
                                        </p:attrNameLst>
                                      </p:cBhvr>
                                      <p:tavLst>
                                        <p:tav tm="0">
                                          <p:val>
                                            <p:strVal val="#ppt_h"/>
                                          </p:val>
                                        </p:tav>
                                        <p:tav tm="100000">
                                          <p:val>
                                            <p:strVal val="#ppt_h"/>
                                          </p:val>
                                        </p:tav>
                                      </p:tavLst>
                                    </p:anim>
                                  </p:childTnLst>
                                </p:cTn>
                              </p:par>
                            </p:childTnLst>
                          </p:cTn>
                        </p:par>
                        <p:par>
                          <p:cTn id="27" fill="hold">
                            <p:stCondLst>
                              <p:cond delay="11200"/>
                            </p:stCondLst>
                            <p:childTnLst>
                              <p:par>
                                <p:cTn id="28" presetID="10" presetClass="entr" presetSubtype="0"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1" grpId="0"/>
      <p:bldP spid="22"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WHITNEY HOUSTON-PRIMER AÑO QUE SE APAGO UNA ESTREL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WHITNEY HOUSTON-PRIMER AÑO QUE SE APAGO UNA ESTRELLA</Template>
  <TotalTime>0</TotalTime>
  <Words>1705</Words>
  <Application>Microsoft Office PowerPoint</Application>
  <PresentationFormat>Presentación en pantalla (4:3)</PresentationFormat>
  <Paragraphs>78</Paragraphs>
  <Slides>33</Slides>
  <Notes>2</Notes>
  <HiddenSlides>0</HiddenSlides>
  <MMClips>1</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WHITNEY HOUSTON-PRIMER AÑO QUE SE APAGO UNA ESTRELLA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2013-02-03T18:54:45Z</dcterms:created>
  <dcterms:modified xsi:type="dcterms:W3CDTF">2013-02-03T18:59:21Z</dcterms:modified>
</cp:coreProperties>
</file>