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377" r:id="rId3"/>
    <p:sldId id="485" r:id="rId4"/>
    <p:sldId id="500" r:id="rId5"/>
    <p:sldId id="476" r:id="rId6"/>
    <p:sldId id="481" r:id="rId7"/>
    <p:sldId id="495" r:id="rId8"/>
    <p:sldId id="480" r:id="rId9"/>
    <p:sldId id="488" r:id="rId10"/>
    <p:sldId id="486" r:id="rId11"/>
    <p:sldId id="487" r:id="rId12"/>
    <p:sldId id="489" r:id="rId13"/>
    <p:sldId id="482" r:id="rId14"/>
    <p:sldId id="483" r:id="rId15"/>
    <p:sldId id="490" r:id="rId16"/>
    <p:sldId id="484" r:id="rId17"/>
    <p:sldId id="492" r:id="rId18"/>
    <p:sldId id="491" r:id="rId19"/>
    <p:sldId id="493" r:id="rId20"/>
    <p:sldId id="505" r:id="rId21"/>
    <p:sldId id="499" r:id="rId22"/>
    <p:sldId id="506" r:id="rId23"/>
    <p:sldId id="494" r:id="rId24"/>
    <p:sldId id="504" r:id="rId25"/>
    <p:sldId id="496" r:id="rId26"/>
    <p:sldId id="503" r:id="rId27"/>
    <p:sldId id="507" r:id="rId28"/>
    <p:sldId id="501" r:id="rId29"/>
    <p:sldId id="498" r:id="rId30"/>
    <p:sldId id="378" r:id="rId31"/>
    <p:sldId id="502" r:id="rId32"/>
  </p:sldIdLst>
  <p:sldSz cx="10261600"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WmSjdlRp5rHTjeHaHVqmg==" hashData="0u6cUZAbQrMt7T8TfSdUZDKPnJ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71" autoAdjust="0"/>
  </p:normalViewPr>
  <p:slideViewPr>
    <p:cSldViewPr>
      <p:cViewPr>
        <p:scale>
          <a:sx n="50" d="100"/>
          <a:sy n="50" d="100"/>
        </p:scale>
        <p:origin x="-912" y="-600"/>
      </p:cViewPr>
      <p:guideLst>
        <p:guide orient="horz" pos="1997"/>
        <p:guide pos="3232"/>
      </p:guideLst>
    </p:cSldViewPr>
  </p:slideViewPr>
  <p:notesTextViewPr>
    <p:cViewPr>
      <p:scale>
        <a:sx n="100" d="100"/>
        <a:sy n="100" d="100"/>
      </p:scale>
      <p:origin x="0" y="0"/>
    </p:cViewPr>
  </p:notesTextViewPr>
  <p:sorterViewPr>
    <p:cViewPr>
      <p:scale>
        <a:sx n="66" d="100"/>
        <a:sy n="66" d="100"/>
      </p:scale>
      <p:origin x="0" y="19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29/12/2020</a:t>
            </a:fld>
            <a:endParaRPr lang="es-ES"/>
          </a:p>
        </p:txBody>
      </p:sp>
      <p:sp>
        <p:nvSpPr>
          <p:cNvPr id="4" name="3 Marcador de imagen de diapositiva"/>
          <p:cNvSpPr>
            <a:spLocks noGrp="1" noRot="1" noChangeAspect="1"/>
          </p:cNvSpPr>
          <p:nvPr>
            <p:ph type="sldImg" idx="2"/>
          </p:nvPr>
        </p:nvSpPr>
        <p:spPr>
          <a:xfrm>
            <a:off x="652463" y="685800"/>
            <a:ext cx="55530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9622" y="1968672"/>
            <a:ext cx="8722361"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9241" y="3591141"/>
            <a:ext cx="7183120"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0597" y="4072305"/>
            <a:ext cx="8722361"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0597" y="2686020"/>
            <a:ext cx="8722361"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3080" y="1478709"/>
            <a:ext cx="453220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16313" y="1478709"/>
            <a:ext cx="453220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3084" y="1418561"/>
            <a:ext cx="4533989"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3084" y="2009746"/>
            <a:ext cx="4533989"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12757" y="1418561"/>
            <a:ext cx="4535769"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12757" y="2009746"/>
            <a:ext cx="4535769"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3085" y="252323"/>
            <a:ext cx="3375996"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12005" y="252320"/>
            <a:ext cx="5736521"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3085" y="1326144"/>
            <a:ext cx="3375996"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11346" y="4436111"/>
            <a:ext cx="6156960"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11346" y="566250"/>
            <a:ext cx="6156960"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11346" y="4959819"/>
            <a:ext cx="6156960"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39666" y="253787"/>
            <a:ext cx="2308861"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3081" y="253787"/>
            <a:ext cx="6755553"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9620" y="1968672"/>
            <a:ext cx="8722360"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9240" y="3591137"/>
            <a:ext cx="7183120"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42197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3082" y="253790"/>
            <a:ext cx="9235440"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3082" y="1478709"/>
            <a:ext cx="9235440"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3086" y="5873740"/>
            <a:ext cx="2394373"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29/12/2020</a:t>
            </a:fld>
            <a:endParaRPr lang="es-ES"/>
          </a:p>
        </p:txBody>
      </p:sp>
      <p:sp>
        <p:nvSpPr>
          <p:cNvPr id="5" name="4 Marcador de pie de página"/>
          <p:cNvSpPr>
            <a:spLocks noGrp="1"/>
          </p:cNvSpPr>
          <p:nvPr>
            <p:ph type="ftr" sz="quarter" idx="3"/>
          </p:nvPr>
        </p:nvSpPr>
        <p:spPr>
          <a:xfrm>
            <a:off x="3506053" y="5873740"/>
            <a:ext cx="324950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354152" y="5873740"/>
            <a:ext cx="2394373"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3080" y="5771051"/>
            <a:ext cx="2394373"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1.jpeg"/><Relationship Id="rId4" Type="http://schemas.openxmlformats.org/officeDocument/2006/relationships/image" Target="../media/image2.gif"/></Relationships>
</file>

<file path=ppt/slides/_rels/slide3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4">
                <a:tint val="45000"/>
                <a:satMod val="400000"/>
              </a:schemeClr>
            </a:duotone>
            <a:extLst>
              <a:ext uri="{BEBA8EAE-BF5A-486C-A8C5-ECC9F3942E4B}">
                <a14:imgProps xmlns:a14="http://schemas.microsoft.com/office/drawing/2010/main">
                  <a14:imgLayer r:embed="rId4">
                    <a14:imgEffect>
                      <a14:colorTemperature colorTemp="1500"/>
                    </a14:imgEffect>
                  </a14:imgLayer>
                </a14:imgProps>
              </a:ext>
            </a:extLst>
          </a:blip>
          <a:srcRect/>
          <a:stretch>
            <a:fillRect/>
          </a:stretch>
        </p:blipFill>
        <p:spPr bwMode="auto">
          <a:xfrm>
            <a:off x="2" y="0"/>
            <a:ext cx="10261600" cy="6354904"/>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129593" y="3129601"/>
            <a:ext cx="6337300" cy="7811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053896" y="3129601"/>
            <a:ext cx="6337300" cy="7811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0261600" cy="6423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268288"/>
            <a:ext cx="10261600"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73513" y="5185318"/>
            <a:ext cx="694221" cy="708754"/>
          </a:xfrm>
          <a:prstGeom prst="rect">
            <a:avLst/>
          </a:prstGeom>
          <a:noFill/>
          <a:ln w="38100">
            <a:solidFill>
              <a:srgbClr val="1CDEF8"/>
            </a:solidFill>
            <a:miter lim="800000"/>
            <a:headEnd/>
            <a:tailEnd/>
          </a:ln>
        </p:spPr>
      </p:pic>
      <p:sp>
        <p:nvSpPr>
          <p:cNvPr id="19" name="18 Rectángulo"/>
          <p:cNvSpPr/>
          <p:nvPr/>
        </p:nvSpPr>
        <p:spPr>
          <a:xfrm>
            <a:off x="2222400" y="4224885"/>
            <a:ext cx="302127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42453" y="851705"/>
            <a:ext cx="8811569" cy="4651494"/>
          </a:xfrm>
          <a:prstGeom prst="rect">
            <a:avLst/>
          </a:prstGeom>
        </p:spPr>
        <p:txBody>
          <a:bodyPr wrap="none" lIns="81272" tIns="40636" rIns="81272" bIns="40636" fromWordArt="1">
            <a:prstTxWarp prst="textPlain">
              <a:avLst>
                <a:gd name="adj" fmla="val 50000"/>
              </a:avLst>
            </a:prstTxWarp>
          </a:bodyPr>
          <a:lstStyle/>
          <a:p>
            <a:pPr algn="ct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ULTIMO ADIOS A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ARMANDO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MANZANERO</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schemeClr val="accent6">
                <a:shade val="45000"/>
                <a:satMod val="135000"/>
              </a:schemeClr>
              <a:prstClr val="white"/>
            </a:duotone>
          </a:blip>
          <a:srcRect/>
          <a:stretch>
            <a:fillRect/>
          </a:stretch>
        </p:blipFill>
        <p:spPr bwMode="auto">
          <a:xfrm>
            <a:off x="1032780" y="5126005"/>
            <a:ext cx="2254362" cy="86314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24692" y="706644"/>
            <a:ext cx="1150866"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01455" y="174321"/>
            <a:ext cx="876512" cy="9858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ManzaneroEstatardevillover.wav"/>
          </p:stSnd>
        </p:sndAc>
      </p:transition>
    </mc:Choice>
    <mc:Fallback>
      <p:transition spd="slow" advTm="8000">
        <p:checker/>
        <p:sndAc>
          <p:stSnd>
            <p:snd r:embed="rId2" name="ManzaneroEstatardevillov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Nación / Murió el compositor mexicano Armando Manzanero por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301" y="-954929"/>
            <a:ext cx="9507206" cy="85689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0895" y="0"/>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5512021"/>
      </p:ext>
    </p:extLst>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rmando Manzanero es intubado debido al COVID-19 | Listín Di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312" y="-110079"/>
            <a:ext cx="9528472" cy="691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5295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169965" y="1270997"/>
            <a:ext cx="7920089" cy="3816429"/>
          </a:xfrm>
          <a:prstGeom prst="rect">
            <a:avLst/>
          </a:prstGeom>
        </p:spPr>
        <p:txBody>
          <a:bodyPr wrap="square">
            <a:spAutoFit/>
          </a:bodyPr>
          <a:lstStyle/>
          <a:p>
            <a:pPr algn="ctr"/>
            <a:r>
              <a:rPr lang="es-ES" sz="3200" b="1" dirty="0">
                <a:solidFill>
                  <a:srgbClr val="FFC000"/>
                </a:solidFill>
                <a:latin typeface="Old English Text MT" pitchFamily="66" charset="0"/>
              </a:rPr>
              <a:t>Muere por Covid-19 el cantautor mexicano </a:t>
            </a:r>
            <a:endParaRPr lang="es-ES" sz="3200" b="1" dirty="0" smtClean="0">
              <a:solidFill>
                <a:srgbClr val="FFC000"/>
              </a:solidFill>
              <a:latin typeface="Old English Text MT" pitchFamily="66" charset="0"/>
            </a:endParaRPr>
          </a:p>
          <a:p>
            <a:pPr algn="ctr"/>
            <a:endParaRPr lang="es-ES" sz="3200" b="1" dirty="0" smtClean="0">
              <a:solidFill>
                <a:srgbClr val="FFC000"/>
              </a:solidFill>
              <a:latin typeface="Old English Text MT" pitchFamily="66" charset="0"/>
            </a:endParaRPr>
          </a:p>
          <a:p>
            <a:pPr algn="ctr"/>
            <a:r>
              <a:rPr lang="es-ES" sz="6600" b="1" dirty="0" smtClean="0">
                <a:solidFill>
                  <a:srgbClr val="FFC000"/>
                </a:solidFill>
                <a:latin typeface="Old English Text MT" pitchFamily="66" charset="0"/>
              </a:rPr>
              <a:t>Armando Manzanero</a:t>
            </a:r>
            <a:endParaRPr lang="es-ES" sz="6600" b="1" dirty="0">
              <a:solidFill>
                <a:srgbClr val="FFC000"/>
              </a:solidFill>
              <a:latin typeface="Old English Text MT" pitchFamily="66" charset="0"/>
            </a:endParaRPr>
          </a:p>
          <a:p>
            <a:pPr algn="ctr"/>
            <a:endParaRPr lang="es-ES" sz="2800" b="1" dirty="0">
              <a:solidFill>
                <a:srgbClr val="FFC000"/>
              </a:solidFill>
              <a:latin typeface="Old English Text MT" pitchFamily="66" charset="0"/>
            </a:endParaRPr>
          </a:p>
          <a:p>
            <a:pPr algn="ctr"/>
            <a:r>
              <a:rPr lang="es-ES" sz="2800" b="1" dirty="0">
                <a:solidFill>
                  <a:srgbClr val="FFC000"/>
                </a:solidFill>
                <a:latin typeface="Old English Text MT" pitchFamily="66" charset="0"/>
              </a:rPr>
              <a:t>El cantautor mexicano Armando Manzanero ha muerto este lunes a los 85 años tras varios días ingresado por </a:t>
            </a:r>
            <a:r>
              <a:rPr lang="es-ES" sz="2800" b="1" dirty="0" err="1">
                <a:solidFill>
                  <a:srgbClr val="FFC000"/>
                </a:solidFill>
                <a:latin typeface="Old English Text MT" pitchFamily="66" charset="0"/>
              </a:rPr>
              <a:t>Covid</a:t>
            </a:r>
            <a:endParaRPr lang="es-ES" sz="2800" b="1" dirty="0">
              <a:solidFill>
                <a:srgbClr val="FFC000"/>
              </a:solidFill>
              <a:latin typeface="Old English Text MT" pitchFamily="66" charset="0"/>
            </a:endParaRPr>
          </a:p>
        </p:txBody>
      </p:sp>
    </p:spTree>
    <p:extLst>
      <p:ext uri="{BB962C8B-B14F-4D97-AF65-F5344CB8AC3E}">
        <p14:creationId xmlns:p14="http://schemas.microsoft.com/office/powerpoint/2010/main" val="1283568401"/>
      </p:ext>
    </p:extLst>
  </p:cSld>
  <p:clrMapOvr>
    <a:masterClrMapping/>
  </p:clrMapOvr>
  <mc:AlternateContent xmlns:mc="http://schemas.openxmlformats.org/markup-compatibility/2006">
    <mc:Choice xmlns:p14="http://schemas.microsoft.com/office/powerpoint/2010/main" Requires="p14">
      <p:transition spd="slow" p14:dur="2500" advTm="15000">
        <p:checker/>
      </p:transition>
    </mc:Choice>
    <mc:Fallback>
      <p:transition spd="slow" advTm="15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75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50"/>
                                        <p:tgtEl>
                                          <p:spTgt spid="2">
                                            <p:txEl>
                                              <p:pRg st="0" end="0"/>
                                            </p:txEl>
                                          </p:spTgt>
                                        </p:tgtEl>
                                      </p:cBhvr>
                                    </p:animEffect>
                                  </p:childTnLst>
                                </p:cTn>
                              </p:par>
                              <p:par>
                                <p:cTn id="38" presetID="53" presetClass="entr" presetSubtype="16" fill="hold" nodeType="withEffect">
                                  <p:stCondLst>
                                    <p:cond delay="2750"/>
                                  </p:stCondLst>
                                  <p:childTnLst>
                                    <p:set>
                                      <p:cBhvr>
                                        <p:cTn id="39" dur="1" fill="hold">
                                          <p:stCondLst>
                                            <p:cond delay="0"/>
                                          </p:stCondLst>
                                        </p:cTn>
                                        <p:tgtEl>
                                          <p:spTgt spid="2">
                                            <p:txEl>
                                              <p:pRg st="2" end="2"/>
                                            </p:txEl>
                                          </p:spTgt>
                                        </p:tgtEl>
                                        <p:attrNameLst>
                                          <p:attrName>style.visibility</p:attrName>
                                        </p:attrNameLst>
                                      </p:cBhvr>
                                      <p:to>
                                        <p:strVal val="visible"/>
                                      </p:to>
                                    </p:set>
                                    <p:anim calcmode="lin" valueType="num">
                                      <p:cBhvr>
                                        <p:cTn id="40" dur="2750" fill="hold"/>
                                        <p:tgtEl>
                                          <p:spTgt spid="2">
                                            <p:txEl>
                                              <p:pRg st="2" end="2"/>
                                            </p:txEl>
                                          </p:spTgt>
                                        </p:tgtEl>
                                        <p:attrNameLst>
                                          <p:attrName>ppt_w</p:attrName>
                                        </p:attrNameLst>
                                      </p:cBhvr>
                                      <p:tavLst>
                                        <p:tav tm="0">
                                          <p:val>
                                            <p:fltVal val="0"/>
                                          </p:val>
                                        </p:tav>
                                        <p:tav tm="100000">
                                          <p:val>
                                            <p:strVal val="#ppt_w"/>
                                          </p:val>
                                        </p:tav>
                                      </p:tavLst>
                                    </p:anim>
                                    <p:anim calcmode="lin" valueType="num">
                                      <p:cBhvr>
                                        <p:cTn id="41" dur="27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2" dur="2750"/>
                                        <p:tgtEl>
                                          <p:spTgt spid="2">
                                            <p:txEl>
                                              <p:pRg st="2" end="2"/>
                                            </p:txEl>
                                          </p:spTgt>
                                        </p:tgtEl>
                                      </p:cBhvr>
                                    </p:animEffect>
                                  </p:childTnLst>
                                </p:cTn>
                              </p:par>
                              <p:par>
                                <p:cTn id="43" presetID="53" presetClass="entr" presetSubtype="16" fill="hold" nodeType="withEffect">
                                  <p:stCondLst>
                                    <p:cond delay="2750"/>
                                  </p:stCondLst>
                                  <p:childTnLst>
                                    <p:set>
                                      <p:cBhvr>
                                        <p:cTn id="44" dur="1" fill="hold">
                                          <p:stCondLst>
                                            <p:cond delay="0"/>
                                          </p:stCondLst>
                                        </p:cTn>
                                        <p:tgtEl>
                                          <p:spTgt spid="2">
                                            <p:txEl>
                                              <p:pRg st="4" end="4"/>
                                            </p:txEl>
                                          </p:spTgt>
                                        </p:tgtEl>
                                        <p:attrNameLst>
                                          <p:attrName>style.visibility</p:attrName>
                                        </p:attrNameLst>
                                      </p:cBhvr>
                                      <p:to>
                                        <p:strVal val="visible"/>
                                      </p:to>
                                    </p:set>
                                    <p:anim calcmode="lin" valueType="num">
                                      <p:cBhvr>
                                        <p:cTn id="45" dur="2750" fill="hold"/>
                                        <p:tgtEl>
                                          <p:spTgt spid="2">
                                            <p:txEl>
                                              <p:pRg st="4" end="4"/>
                                            </p:txEl>
                                          </p:spTgt>
                                        </p:tgtEl>
                                        <p:attrNameLst>
                                          <p:attrName>ppt_w</p:attrName>
                                        </p:attrNameLst>
                                      </p:cBhvr>
                                      <p:tavLst>
                                        <p:tav tm="0">
                                          <p:val>
                                            <p:fltVal val="0"/>
                                          </p:val>
                                        </p:tav>
                                        <p:tav tm="100000">
                                          <p:val>
                                            <p:strVal val="#ppt_w"/>
                                          </p:val>
                                        </p:tav>
                                      </p:tavLst>
                                    </p:anim>
                                    <p:anim calcmode="lin" valueType="num">
                                      <p:cBhvr>
                                        <p:cTn id="46" dur="275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47" dur="275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rmando Manzanero fallece por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815" y="-9996"/>
            <a:ext cx="9113804" cy="667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02984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l compositor y cantante mexicano, Armando Manzanero, en estado &quot;delicado&quot;  por coronavirus | Cultura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79"/>
            <a:ext cx="9830399" cy="6516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93858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cadenaser00.epimg.net/ser/imagenes/2020/12/28/cultura/1609166337_638765_1609167310_noticia_norm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083" y="-7020"/>
            <a:ext cx="8443637"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8123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169965" y="1270997"/>
            <a:ext cx="7920089" cy="3785652"/>
          </a:xfrm>
          <a:prstGeom prst="rect">
            <a:avLst/>
          </a:prstGeom>
        </p:spPr>
        <p:txBody>
          <a:bodyPr wrap="square">
            <a:spAutoFit/>
          </a:bodyPr>
          <a:lstStyle/>
          <a:p>
            <a:pPr algn="ctr"/>
            <a:r>
              <a:rPr lang="es-ES" sz="2400" b="1" dirty="0">
                <a:solidFill>
                  <a:srgbClr val="FFC000"/>
                </a:solidFill>
                <a:latin typeface="Old English Text MT" pitchFamily="66" charset="0"/>
              </a:rPr>
              <a:t>En sus actuaciones, entre canción y canción, Armando Manzanero repetía algunas gracias. En una de ellas, ante la extrañeza inicial del auditorio, se comparaba con Adán. Y aclaraba: "porque él también era... manzanero". El público celebraba el chiste de un personaje que inspiraba admiración y afinidad. La admiración que merecía un compositor de enorme talento y la afinidad a la que se hacía acreedora una persona de aspecto normal y cercano. Un hombre educado y respetuoso, de menguada estatura (1,55), de rasgos aindiados, mestizos, "mayas", decía, con un aire bondadoso y familiar.</a:t>
            </a:r>
          </a:p>
        </p:txBody>
      </p:sp>
    </p:spTree>
    <p:extLst>
      <p:ext uri="{BB962C8B-B14F-4D97-AF65-F5344CB8AC3E}">
        <p14:creationId xmlns:p14="http://schemas.microsoft.com/office/powerpoint/2010/main" val="2528287959"/>
      </p:ext>
    </p:extLst>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75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uere Armando Manzanero tras pasar varios días hospitalizado por Covid-19 |  MARCA Claro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9" y="0"/>
            <a:ext cx="10385663" cy="6417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78797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mando Manzanero es intubado por Covid-19 | MARCA Claro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61601" cy="6340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5990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169965" y="1594481"/>
            <a:ext cx="7920089" cy="3416320"/>
          </a:xfrm>
          <a:prstGeom prst="rect">
            <a:avLst/>
          </a:prstGeom>
        </p:spPr>
        <p:txBody>
          <a:bodyPr wrap="square">
            <a:spAutoFit/>
          </a:bodyPr>
          <a:lstStyle/>
          <a:p>
            <a:pPr algn="ctr"/>
            <a:r>
              <a:rPr lang="es-ES" sz="2400" b="1" dirty="0">
                <a:solidFill>
                  <a:srgbClr val="FFC000"/>
                </a:solidFill>
                <a:latin typeface="Old English Text MT" pitchFamily="66" charset="0"/>
              </a:rPr>
              <a:t>Armando Manzanero Canché, nacido en la Mérida mexicana, la de Yucatán, el 7 de diciembre de 1935 y fallecido a causa del Covid-19, era, es, un ídolo en Latinoamérica, uno de los reyes del bolero y, en general, de la canción romántica. En Sudamérica, especialmente en México, toda canción romántica es, en el fondo, un bolero. Manzanero compuso algunos de los más célebres con melodías de una extrema pureza y sensibilidad: "Somos novios", "Contigo aprendí", "Adoro", "Esperaré", "Esta tarde vi llover", "Puedo morir mañana"...</a:t>
            </a:r>
          </a:p>
        </p:txBody>
      </p:sp>
    </p:spTree>
    <p:extLst>
      <p:ext uri="{BB962C8B-B14F-4D97-AF65-F5344CB8AC3E}">
        <p14:creationId xmlns:p14="http://schemas.microsoft.com/office/powerpoint/2010/main" val="1351035058"/>
      </p:ext>
    </p:extLst>
  </p:cSld>
  <p:clrMapOvr>
    <a:masterClrMapping/>
  </p:clrMapOvr>
  <mc:AlternateContent xmlns:mc="http://schemas.openxmlformats.org/markup-compatibility/2006">
    <mc:Choice xmlns:p14="http://schemas.microsoft.com/office/powerpoint/2010/main" Requires="p14">
      <p:transition spd="slow" p14:dur="2500" advTm="25000">
        <p:checker/>
        <p:sndAc>
          <p:stSnd>
            <p:snd r:embed="rId2" name="ManzaneroSomosnovios.wav"/>
          </p:stSnd>
        </p:sndAc>
      </p:transition>
    </mc:Choice>
    <mc:Fallback>
      <p:transition spd="slow" advTm="25000">
        <p:checker/>
        <p:sndAc>
          <p:stSnd>
            <p:snd r:embed="rId2" name="ManzaneroSomosnovio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75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uere el cantautor mexicano Armando Manzanero por covid-19 - Libertad  Digital - Cul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2403" y="-19546"/>
            <a:ext cx="8328621" cy="6356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6981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l cantante mexicano Armando Manzanero, hospitalizado &quot;grave&quot; por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78904"/>
            <a:ext cx="10261600" cy="7348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98154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169965" y="1594481"/>
            <a:ext cx="7920089" cy="2677656"/>
          </a:xfrm>
          <a:prstGeom prst="rect">
            <a:avLst/>
          </a:prstGeom>
        </p:spPr>
        <p:txBody>
          <a:bodyPr wrap="square">
            <a:spAutoFit/>
          </a:bodyPr>
          <a:lstStyle/>
          <a:p>
            <a:pPr algn="ctr"/>
            <a:r>
              <a:rPr lang="es-ES" sz="2400" b="1" dirty="0">
                <a:solidFill>
                  <a:srgbClr val="FFC000"/>
                </a:solidFill>
                <a:latin typeface="Old English Text MT" pitchFamily="66" charset="0"/>
              </a:rPr>
              <a:t>A Manzanero le venía de cuna la música. Su padre, Santiago, uno de los fundadores de la Orquesta Típica </a:t>
            </a:r>
            <a:r>
              <a:rPr lang="es-ES" sz="2400" b="1" dirty="0" err="1">
                <a:solidFill>
                  <a:srgbClr val="FFC000"/>
                </a:solidFill>
                <a:latin typeface="Old English Text MT" pitchFamily="66" charset="0"/>
              </a:rPr>
              <a:t>Yucatalpén</a:t>
            </a:r>
            <a:r>
              <a:rPr lang="es-ES" sz="2400" b="1" dirty="0">
                <a:solidFill>
                  <a:srgbClr val="FFC000"/>
                </a:solidFill>
                <a:latin typeface="Old English Text MT" pitchFamily="66" charset="0"/>
              </a:rPr>
              <a:t>, se ganaba la vida con ella, a modo de trovador por los pueblos. Su hijo, </a:t>
            </a:r>
            <a:r>
              <a:rPr lang="es-ES" sz="2400" b="1" dirty="0" err="1">
                <a:solidFill>
                  <a:srgbClr val="FFC000"/>
                </a:solidFill>
                <a:latin typeface="Old English Text MT" pitchFamily="66" charset="0"/>
              </a:rPr>
              <a:t>Armandito</a:t>
            </a:r>
            <a:r>
              <a:rPr lang="es-ES" sz="2400" b="1" dirty="0">
                <a:solidFill>
                  <a:srgbClr val="FFC000"/>
                </a:solidFill>
                <a:latin typeface="Old English Text MT" pitchFamily="66" charset="0"/>
              </a:rPr>
              <a:t>, comenzó a los 8 años, en su ciudad natal, sus estudios musicales. Los concluyó en Ciudad de México. Era un buen pianista. Desde 1950 desarrolló una intensa actividad y acompañó a figuras de la talla de Olga </a:t>
            </a:r>
            <a:r>
              <a:rPr lang="es-ES" sz="2400" b="1" dirty="0" err="1">
                <a:solidFill>
                  <a:srgbClr val="FFC000"/>
                </a:solidFill>
                <a:latin typeface="Old English Text MT" pitchFamily="66" charset="0"/>
              </a:rPr>
              <a:t>Guillot</a:t>
            </a:r>
            <a:r>
              <a:rPr lang="es-ES" sz="2400" b="1" dirty="0">
                <a:solidFill>
                  <a:srgbClr val="FFC000"/>
                </a:solidFill>
                <a:latin typeface="Old English Text MT" pitchFamily="66" charset="0"/>
              </a:rPr>
              <a:t> o Lucho Gatica.</a:t>
            </a:r>
          </a:p>
        </p:txBody>
      </p:sp>
    </p:spTree>
    <p:extLst>
      <p:ext uri="{BB962C8B-B14F-4D97-AF65-F5344CB8AC3E}">
        <p14:creationId xmlns:p14="http://schemas.microsoft.com/office/powerpoint/2010/main" val="4128406309"/>
      </p:ext>
    </p:extLst>
  </p:cSld>
  <p:clrMapOvr>
    <a:masterClrMapping/>
  </p:clrMapOvr>
  <mc:AlternateContent xmlns:mc="http://schemas.openxmlformats.org/markup-compatibility/2006">
    <mc:Choice xmlns:p14="http://schemas.microsoft.com/office/powerpoint/2010/main" Requires="p14">
      <p:transition spd="slow" p14:dur="2500" advTm="22000">
        <p:checker/>
      </p:transition>
    </mc:Choice>
    <mc:Fallback>
      <p:transition spd="slow" advTm="22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75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Muere Armando Manzanero a los 85 años por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808" y="18926"/>
            <a:ext cx="10873208" cy="7022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36122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mpeora salud de Armando Manzanero: es intubado por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3718"/>
            <a:ext cx="11107464" cy="6660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32381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135976" y="1629725"/>
            <a:ext cx="7920089" cy="3046988"/>
          </a:xfrm>
          <a:prstGeom prst="rect">
            <a:avLst/>
          </a:prstGeom>
          <a:noFill/>
        </p:spPr>
        <p:txBody>
          <a:bodyPr wrap="square">
            <a:spAutoFit/>
          </a:bodyPr>
          <a:lstStyle/>
          <a:p>
            <a:pPr algn="ctr"/>
            <a:r>
              <a:rPr lang="es-ES" sz="2400" b="1" dirty="0">
                <a:solidFill>
                  <a:srgbClr val="FFC000"/>
                </a:solidFill>
                <a:latin typeface="Old English Text MT" pitchFamily="66" charset="0"/>
              </a:rPr>
              <a:t>A él no le gustaba su voz. Decía: "Yo me considero un cantante del carajo. Pero para mal. Me hubiera gustado cantar como Plácido Domingo". Su amigo Gabriel García Márquez, que se confesaba incapaz de concentrar en una letra, en tres minutos de un bolero, todas las emociones que describía Manzanero, definió a éste como "uno de los más grandes poetas de la lengua castellana". Tal afirmación, todo hay que decirlo, no cayó muy bien en los altos círculos del Parnaso latinoamericano</a:t>
            </a:r>
            <a:r>
              <a:rPr lang="es-ES" sz="2400" b="1" dirty="0" smtClean="0">
                <a:solidFill>
                  <a:srgbClr val="FFC000"/>
                </a:solidFill>
                <a:latin typeface="Old English Text MT" pitchFamily="66" charset="0"/>
              </a:rPr>
              <a:t>. </a:t>
            </a:r>
            <a:endParaRPr lang="es-ES" sz="2400" b="1" dirty="0">
              <a:solidFill>
                <a:srgbClr val="FFC000"/>
              </a:solidFill>
              <a:latin typeface="Old English Text MT" pitchFamily="66" charset="0"/>
            </a:endParaRPr>
          </a:p>
        </p:txBody>
      </p:sp>
    </p:spTree>
    <p:extLst>
      <p:ext uri="{BB962C8B-B14F-4D97-AF65-F5344CB8AC3E}">
        <p14:creationId xmlns:p14="http://schemas.microsoft.com/office/powerpoint/2010/main" val="2560656311"/>
      </p:ext>
    </p:extLst>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75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275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27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2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rmando Manzanero fue intubado por agotamiento físico | Coronavirus COVID-19  NNDC | TVMAS | EL COMERCIO PER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4045" y="-143718"/>
            <a:ext cx="11389980"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212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urió Armando Manzanero, el “rey del romanticismo”, por covid-19 - La N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61600" cy="6841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73618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rmando Manzanero, fallece el célebre cantante mexicano por paro cardiaco y  covid-19 | Fuera del Fútbol | Futbol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342" y="0"/>
            <a:ext cx="1072958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751231"/>
      </p:ext>
    </p:extLst>
  </p:cSld>
  <p:clrMapOvr>
    <a:masterClrMapping/>
  </p:clrMapOvr>
  <mc:AlternateContent xmlns:mc="http://schemas.openxmlformats.org/markup-compatibility/2006">
    <mc:Choice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rmando Manzanero: México prevé homenaje al cantante mexicano en Palacio de  Bellas Artes tras la pandemia del coronavirus nndc | ESPECTACULOS | PERU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0" y="2208"/>
            <a:ext cx="10270480" cy="6335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1496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uere el cantautor mexicano Armando Manzanero por covid-19 | EL BOLET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00" y="0"/>
            <a:ext cx="10763250"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72" y="396826"/>
            <a:ext cx="4413423" cy="4893647"/>
          </a:xfrm>
          <a:prstGeom prst="rect">
            <a:avLst/>
          </a:prstGeom>
        </p:spPr>
        <p:txBody>
          <a:bodyPr wrap="square">
            <a:spAutoFit/>
          </a:bodyPr>
          <a:lstStyle/>
          <a:p>
            <a:endParaRPr lang="es-ES" sz="2400" dirty="0">
              <a:solidFill>
                <a:srgbClr val="FFC000"/>
              </a:solidFill>
              <a:latin typeface="Old English Text MT" pitchFamily="66" charset="0"/>
            </a:endParaRPr>
          </a:p>
          <a:p>
            <a:r>
              <a:rPr lang="es-ES" sz="2400" dirty="0">
                <a:solidFill>
                  <a:srgbClr val="FFC000"/>
                </a:solidFill>
                <a:latin typeface="Old English Text MT" pitchFamily="66" charset="0"/>
              </a:rPr>
              <a:t>"Con mucho dolor lamento la muerte del maestro Armando Manzanero, uno de los más grandes compositores de México, sus canciones son parte definitiva de la educación sentimental de los mexicanos", ha anunciado en redes la secretaria de Cultura de México, Alejandra Frausto. "Generoso y sonriente, siempre comprometido con la cultura. Gracias por tanto", </a:t>
            </a:r>
          </a:p>
        </p:txBody>
      </p:sp>
    </p:spTree>
    <p:extLst>
      <p:ext uri="{BB962C8B-B14F-4D97-AF65-F5344CB8AC3E}">
        <p14:creationId xmlns:p14="http://schemas.microsoft.com/office/powerpoint/2010/main" val="3524398604"/>
      </p:ext>
    </p:extLst>
  </p:cSld>
  <p:clrMapOvr>
    <a:masterClrMapping/>
  </p:clrMapOvr>
  <mc:AlternateContent xmlns:mc="http://schemas.openxmlformats.org/markup-compatibility/2006">
    <mc:Choice xmlns:p14="http://schemas.microsoft.com/office/powerpoint/2010/main" Requires="p14">
      <p:transition spd="slow" p14:dur="2500" advTm="28000">
        <p:checker/>
        <p:sndAc>
          <p:stSnd>
            <p:snd r:embed="rId2" name="ManzaneroEsperare.wav"/>
          </p:stSnd>
        </p:sndAc>
      </p:transition>
    </mc:Choice>
    <mc:Fallback>
      <p:transition spd="slow" advTm="28000">
        <p:checker/>
        <p:sndAc>
          <p:stSnd>
            <p:snd r:embed="rId2" name="ManzaneroEsperare.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Muere Armando Manzanero a causa del coronavirus | México | COVID-19 |  Muertes por coronavirus | MX | TRENDS | EL BOC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54"/>
            <a:ext cx="11164388" cy="635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78392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Muere por coronavirus el cantautor mexicano Armando Manzan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1756"/>
            <a:ext cx="10261601" cy="62555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78872" y="504354"/>
            <a:ext cx="3943944" cy="3046988"/>
          </a:xfrm>
          <a:prstGeom prst="rect">
            <a:avLst/>
          </a:prstGeom>
        </p:spPr>
        <p:txBody>
          <a:bodyPr wrap="square">
            <a:spAutoFit/>
          </a:bodyPr>
          <a:lstStyle/>
          <a:p>
            <a:pPr algn="r"/>
            <a:r>
              <a:rPr lang="es-ES" sz="2400" dirty="0">
                <a:solidFill>
                  <a:srgbClr val="FFC000"/>
                </a:solidFill>
                <a:latin typeface="Old English Text MT" pitchFamily="66" charset="0"/>
              </a:rPr>
              <a:t>El cantautor mexicano Armando Manzanero, conocido como el rey del romanticismo y presidente de la Sociedad de Autores y Compositores de México, ha fallecido este lunes por la covid-19 tras varios días intubado en un hospital.</a:t>
            </a:r>
          </a:p>
        </p:txBody>
      </p:sp>
    </p:spTree>
    <p:extLst>
      <p:ext uri="{BB962C8B-B14F-4D97-AF65-F5344CB8AC3E}">
        <p14:creationId xmlns:p14="http://schemas.microsoft.com/office/powerpoint/2010/main" val="3547628805"/>
      </p:ext>
    </p:extLst>
  </p:cSld>
  <p:clrMapOvr>
    <a:masterClrMapping/>
  </p:clrMapOvr>
  <mc:AlternateContent xmlns:mc="http://schemas.openxmlformats.org/markup-compatibility/2006">
    <mc:Choice xmlns:p14="http://schemas.microsoft.com/office/powerpoint/2010/main" Requires="p14">
      <p:transition spd="slow" p14:dur="2500" advTm="23000">
        <p:checker/>
      </p:transition>
    </mc:Choice>
    <mc:Fallback>
      <p:transition spd="slow" advTm="23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Murió Armando Manzanero por covid-19. (Cuartoscu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063" y="0"/>
            <a:ext cx="10533664"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79935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Armando Manzanero fallece a causa de la covid-19 - Cultur Pla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74" y="-5060"/>
            <a:ext cx="10239226" cy="6560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12079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asta siempre! Armando Manzanero fallece a los 85 años por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328" y="-52090"/>
            <a:ext cx="8136904" cy="6719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39505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Muere por coronavirus Armando Manzanero, icono de la balada romántica"/>
          <p:cNvPicPr>
            <a:picLocks noChangeAspect="1" noChangeArrowheads="1"/>
          </p:cNvPicPr>
          <p:nvPr/>
        </p:nvPicPr>
        <p:blipFill rotWithShape="1">
          <a:blip r:embed="rId2">
            <a:extLst>
              <a:ext uri="{28A0092B-C50C-407E-A947-70E740481C1C}">
                <a14:useLocalDpi xmlns:a14="http://schemas.microsoft.com/office/drawing/2010/main" val="0"/>
              </a:ext>
            </a:extLst>
          </a:blip>
          <a:srcRect l="31836" r="18420"/>
          <a:stretch/>
        </p:blipFill>
        <p:spPr bwMode="auto">
          <a:xfrm>
            <a:off x="518753" y="-372161"/>
            <a:ext cx="5908191" cy="67094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791" y="-27615"/>
            <a:ext cx="10261600"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Gelijkbenige driehoek 8"/>
          <p:cNvSpPr/>
          <p:nvPr/>
        </p:nvSpPr>
        <p:spPr>
          <a:xfrm>
            <a:off x="0" y="3153219"/>
            <a:ext cx="10261600"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0261600"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527946" y="603647"/>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603645" y="576032"/>
            <a:ext cx="6337300" cy="513000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7147024" y="978609"/>
            <a:ext cx="2197073" cy="4401205"/>
          </a:xfrm>
          <a:prstGeom prst="rect">
            <a:avLst/>
          </a:prstGeom>
          <a:noFill/>
        </p:spPr>
        <p:txBody>
          <a:bodyPr wrap="square">
            <a:spAutoFit/>
          </a:bodyPr>
          <a:lstStyle/>
          <a:p>
            <a:pPr algn="ctr"/>
            <a:r>
              <a:rPr lang="es-ES" sz="4000" b="1" dirty="0" smtClean="0">
                <a:solidFill>
                  <a:srgbClr val="FFC000"/>
                </a:solidFill>
                <a:latin typeface="Old English Text MT" pitchFamily="66" charset="0"/>
              </a:rPr>
              <a:t>Que </a:t>
            </a:r>
            <a:r>
              <a:rPr lang="es-ES" sz="4000" b="1" dirty="0">
                <a:solidFill>
                  <a:srgbClr val="FFC000"/>
                </a:solidFill>
                <a:latin typeface="Old English Text MT" pitchFamily="66" charset="0"/>
              </a:rPr>
              <a:t>Dios lo acoja en su seno y le de la paz eterna a su lado.</a:t>
            </a:r>
          </a:p>
        </p:txBody>
      </p:sp>
    </p:spTree>
    <p:extLst>
      <p:ext uri="{BB962C8B-B14F-4D97-AF65-F5344CB8AC3E}">
        <p14:creationId xmlns:p14="http://schemas.microsoft.com/office/powerpoint/2010/main" val="4283178505"/>
      </p:ext>
    </p:extLst>
  </p:cSld>
  <p:clrMapOvr>
    <a:masterClrMapping/>
  </p:clrMapOvr>
  <mc:AlternateContent xmlns:mc="http://schemas.openxmlformats.org/markup-compatibility/2006">
    <mc:Choice xmlns:p14="http://schemas.microsoft.com/office/powerpoint/2010/main" Requires="p14">
      <p:transition spd="slow" p14:dur="2500" advTm="20000">
        <p:checker/>
      </p:transition>
    </mc:Choice>
    <mc:Fallback>
      <p:transition spd="slow" advTm="20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300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3000"/>
                                        <p:tgtEl>
                                          <p:spTgt spid="2">
                                            <p:txEl>
                                              <p:pRg st="0" end="0"/>
                                            </p:txEl>
                                          </p:spTgt>
                                        </p:tgtEl>
                                      </p:cBhvr>
                                    </p:animEffect>
                                  </p:childTnLst>
                                </p:cTn>
                              </p:par>
                              <p:par>
                                <p:cTn id="38" presetID="53" presetClass="entr" presetSubtype="16" fill="hold" nodeType="withEffect">
                                  <p:stCondLst>
                                    <p:cond delay="300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Effect transition="in" filter="fade">
                                      <p:cBhvr>
                                        <p:cTn id="4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extLst>
              <a:ext uri="{BEBA8EAE-BF5A-486C-A8C5-ECC9F3942E4B}">
                <a14:imgProps xmlns:a14="http://schemas.microsoft.com/office/drawing/2010/main">
                  <a14:imgLayer r:embed="rId3">
                    <a14:imgEffect>
                      <a14:colorTemperature colorTemp="1500"/>
                    </a14:imgEffect>
                  </a14:imgLayer>
                </a14:imgProps>
              </a:ext>
            </a:extLst>
          </a:blip>
          <a:srcRect/>
          <a:stretch>
            <a:fillRect/>
          </a:stretch>
        </p:blipFill>
        <p:spPr bwMode="auto">
          <a:xfrm>
            <a:off x="-63437" y="64235"/>
            <a:ext cx="10261601" cy="63373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129593" y="3129601"/>
            <a:ext cx="6337300" cy="7811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53896" y="3129601"/>
            <a:ext cx="6337300" cy="7811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261600"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8"/>
            <a:ext cx="10261600"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16776" y="5363260"/>
            <a:ext cx="676198" cy="632541"/>
          </a:xfrm>
          <a:prstGeom prst="rect">
            <a:avLst/>
          </a:prstGeom>
          <a:noFill/>
          <a:ln w="38100">
            <a:solidFill>
              <a:srgbClr val="1CDEF8"/>
            </a:solidFill>
            <a:miter lim="800000"/>
            <a:headEnd/>
            <a:tailEnd/>
          </a:ln>
        </p:spPr>
      </p:pic>
      <p:sp>
        <p:nvSpPr>
          <p:cNvPr id="19" name="18 Rectángulo"/>
          <p:cNvSpPr/>
          <p:nvPr/>
        </p:nvSpPr>
        <p:spPr>
          <a:xfrm>
            <a:off x="2222400" y="4224885"/>
            <a:ext cx="302127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22947" y="463171"/>
            <a:ext cx="4520725" cy="4295189"/>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96183" y="855416"/>
            <a:ext cx="3925756"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martes, 29 de diciembre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10:29</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423068" y="5185319"/>
            <a:ext cx="225436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0261600"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0261600"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348" y="0"/>
            <a:ext cx="5472853"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02616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82701" y="4365697"/>
            <a:ext cx="2992967"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7988" y="3872794"/>
            <a:ext cx="2650913"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2208" y="4506524"/>
            <a:ext cx="1368213"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598593"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598593"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598593"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598593"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LTIMO ADIOS A ARMANDO MANZANE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ULTIMO ADIOS A ARMANDO MANZANERO</Template>
  <TotalTime>80</TotalTime>
  <Words>600</Words>
  <Application>Microsoft Office PowerPoint</Application>
  <PresentationFormat>Personalizado</PresentationFormat>
  <Paragraphs>25</Paragraphs>
  <Slides>30</Slides>
  <Notes>0</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ULTIMO ADIOS A ARMANDO MANZANERO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47</cp:revision>
  <dcterms:created xsi:type="dcterms:W3CDTF">2020-12-29T09:29:45Z</dcterms:created>
  <dcterms:modified xsi:type="dcterms:W3CDTF">2020-12-29T10:50:01Z</dcterms:modified>
</cp:coreProperties>
</file>