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1"/>
  </p:notesMasterIdLst>
  <p:sldIdLst>
    <p:sldId id="377" r:id="rId3"/>
    <p:sldId id="469" r:id="rId4"/>
    <p:sldId id="450" r:id="rId5"/>
    <p:sldId id="455" r:id="rId6"/>
    <p:sldId id="467" r:id="rId7"/>
    <p:sldId id="457" r:id="rId8"/>
    <p:sldId id="483" r:id="rId9"/>
    <p:sldId id="393" r:id="rId10"/>
    <p:sldId id="395" r:id="rId11"/>
    <p:sldId id="454" r:id="rId12"/>
    <p:sldId id="474" r:id="rId13"/>
    <p:sldId id="475" r:id="rId14"/>
    <p:sldId id="403" r:id="rId15"/>
    <p:sldId id="485" r:id="rId16"/>
    <p:sldId id="486" r:id="rId17"/>
    <p:sldId id="484" r:id="rId18"/>
    <p:sldId id="449" r:id="rId19"/>
    <p:sldId id="408" r:id="rId20"/>
    <p:sldId id="476" r:id="rId21"/>
    <p:sldId id="477" r:id="rId22"/>
    <p:sldId id="478" r:id="rId23"/>
    <p:sldId id="493" r:id="rId24"/>
    <p:sldId id="458" r:id="rId25"/>
    <p:sldId id="481" r:id="rId26"/>
    <p:sldId id="482" r:id="rId27"/>
    <p:sldId id="459" r:id="rId28"/>
    <p:sldId id="451" r:id="rId29"/>
    <p:sldId id="460" r:id="rId30"/>
    <p:sldId id="407" r:id="rId31"/>
    <p:sldId id="452" r:id="rId32"/>
    <p:sldId id="461" r:id="rId33"/>
    <p:sldId id="462" r:id="rId34"/>
    <p:sldId id="464" r:id="rId35"/>
    <p:sldId id="453" r:id="rId36"/>
    <p:sldId id="468" r:id="rId37"/>
    <p:sldId id="490" r:id="rId38"/>
    <p:sldId id="435" r:id="rId39"/>
    <p:sldId id="491" r:id="rId40"/>
    <p:sldId id="492" r:id="rId41"/>
    <p:sldId id="384" r:id="rId42"/>
    <p:sldId id="495" r:id="rId43"/>
    <p:sldId id="489" r:id="rId44"/>
    <p:sldId id="463" r:id="rId45"/>
    <p:sldId id="498" r:id="rId46"/>
    <p:sldId id="501" r:id="rId47"/>
    <p:sldId id="471" r:id="rId48"/>
    <p:sldId id="488" r:id="rId49"/>
    <p:sldId id="503" r:id="rId50"/>
    <p:sldId id="502" r:id="rId51"/>
    <p:sldId id="504" r:id="rId52"/>
    <p:sldId id="506" r:id="rId53"/>
    <p:sldId id="507" r:id="rId54"/>
    <p:sldId id="508" r:id="rId55"/>
    <p:sldId id="382" r:id="rId56"/>
    <p:sldId id="505" r:id="rId57"/>
    <p:sldId id="500" r:id="rId58"/>
    <p:sldId id="378" r:id="rId59"/>
    <p:sldId id="499" r:id="rId60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ri8iAu2jX1KZeYRvhFp4Q" hashData="I3spOxEyWe2xyGzdb1827/l5u0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38" autoAdjust="0"/>
    <p:restoredTop sz="94648" autoAdjust="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96938" y="685800"/>
            <a:ext cx="50641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90FB5F6-F800-4524-84A2-E39FA2DD6A4E}" type="slidenum">
              <a:rPr lang="es-ES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8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48617" y="988966"/>
            <a:ext cx="8001056" cy="664373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1429"/>
              </a:avLst>
            </a:prstTxWarp>
          </a:bodyPr>
          <a:lstStyle/>
          <a:p>
            <a:pPr algn="ctr"/>
            <a:r>
              <a:rPr lang="es-ES" sz="3200" i="1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Tong</a:t>
            </a:r>
            <a:endParaRPr lang="es-ES" sz="3200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3200" i="1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Phuoc</a:t>
            </a:r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</a:t>
            </a:r>
          </a:p>
          <a:p>
            <a:pPr algn="ctr"/>
            <a:r>
              <a:rPr lang="es-ES" sz="3200" i="1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Phuc</a:t>
            </a:r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</a:t>
            </a:r>
          </a:p>
          <a:p>
            <a:pPr algn="ctr"/>
            <a:endParaRPr lang="es-ES" sz="3200" i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4634699" y="5459424"/>
            <a:ext cx="1847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5400" dirty="0"/>
          </a:p>
        </p:txBody>
      </p:sp>
    </p:spTree>
  </p:cSld>
  <p:clrMapOvr>
    <a:masterClrMapping/>
  </p:clrMapOvr>
  <p:transition spd="slow" advTm="12000">
    <p:comb/>
    <p:sndAc>
      <p:stSnd>
        <p:snd r:embed="rId2" name="ray coniff - extraños en el paraiso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http://cache1.asset-cache.net/xr/174891677.jpg?v=1&amp;c=IWSAsset&amp;k=3&amp;d=77BFBA49EF8789215ABF3343C02EA548C9251FA7A05B78EC7ADE9FB61A1652B2D881DC7E97A4708DA55A1E4F32AD31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223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diariolaprovinciasj.com/u/fotografias/fotosnoticias/2016/7/11/1024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8244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20253" y="3673474"/>
            <a:ext cx="70723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err="1" smtClean="0">
                <a:solidFill>
                  <a:srgbClr val="663300"/>
                </a:solidFill>
                <a:latin typeface="Agency FB" pitchFamily="34" charset="0"/>
              </a:rPr>
              <a:t>Tong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 </a:t>
            </a:r>
            <a:r>
              <a:rPr lang="es-ES" sz="2400" dirty="0" err="1" smtClean="0">
                <a:solidFill>
                  <a:srgbClr val="663300"/>
                </a:solidFill>
                <a:latin typeface="Agency FB" pitchFamily="34" charset="0"/>
              </a:rPr>
              <a:t>Phuoc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 </a:t>
            </a:r>
            <a:r>
              <a:rPr lang="es-ES" sz="2400" dirty="0" err="1" smtClean="0">
                <a:solidFill>
                  <a:srgbClr val="663300"/>
                </a:solidFill>
                <a:latin typeface="Agency FB" pitchFamily="34" charset="0"/>
              </a:rPr>
              <a:t>Phuc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 es un hombre excepcional, un verdadero héroe sin capa. El vietnamita de 48 años se </a:t>
            </a:r>
            <a:r>
              <a:rPr lang="es-ES" sz="2400" b="1" dirty="0" smtClean="0">
                <a:solidFill>
                  <a:srgbClr val="663300"/>
                </a:solidFill>
                <a:latin typeface="Agency FB" pitchFamily="34" charset="0"/>
              </a:rPr>
              <a:t>ha dedicado durante los últimos 15 años a la adopción de cientos de niños huérfanos,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 aunque el origen de su increíble labor altruista es muy diferente.</a:t>
            </a:r>
          </a:p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En el 2001, su mujer tenía problemas durante el embarazo y mientras pasaban tiempo en el hospital esperando el nacimiento de su hijo, se daba cuenta de muchas mujeres que llegaban embarazadas pero días después salían sin bebé.</a:t>
            </a:r>
            <a:endParaRPr lang="es-ES" sz="2400" dirty="0">
              <a:solidFill>
                <a:srgbClr val="663300"/>
              </a:solidFill>
              <a:latin typeface="Agency FB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pic>
        <p:nvPicPr>
          <p:cNvPr id="4" name="Picture 2" descr="http://cache4.asset-cache.net/xr/174891667.jpg?v=1&amp;c=IWSAsset&amp;k=3&amp;d=77BFBA49EF8789215ABF3343C02EA5484E59352BED0102887ADE9FB61A1652B2536F6BCD9743C1E7A55A1E4F32AD31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419" y="601640"/>
            <a:ext cx="2162175" cy="3238501"/>
          </a:xfrm>
          <a:prstGeom prst="rect">
            <a:avLst/>
          </a:prstGeom>
          <a:noFill/>
        </p:spPr>
      </p:pic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http://cache2.asset-cache.net/xr/174891685.jpg?v=1&amp;c=IWSAsset&amp;k=3&amp;d=77BFBA49EF8789215ABF3343C02EA5486874F799DC125265D5B3BFCDC86913BB4B0C2911CCFC255CA55A1E4F32AD31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223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20253" y="2959094"/>
            <a:ext cx="74604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Poco tiempo después supo lo que ocurría en realidad, y la idea de que los niños fueran abortados era muy dolorosa. Además, cuando si esposa sobrevivió a un parto muy difícil, </a:t>
            </a:r>
            <a:r>
              <a:rPr lang="es-ES" sz="2400" dirty="0" err="1" smtClean="0">
                <a:solidFill>
                  <a:srgbClr val="663300"/>
                </a:solidFill>
                <a:latin typeface="Agency FB" pitchFamily="34" charset="0"/>
              </a:rPr>
              <a:t>Phuc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 prometió que encontraría una forma de ayudar a los demás.</a:t>
            </a:r>
          </a:p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Comenzó a ahorrar una parte de su ingreso como contratista de construcción para comprar un terreno sobre la colina, ir a hospitales y clínicas de aborto por los pequeños no deseados y darles una sepultura apropiada, porque hasta ese momento, los restos eran arrojados directo a la basura del hospital.</a:t>
            </a:r>
          </a:p>
          <a:p>
            <a:r>
              <a:rPr lang="es-ES" sz="2400" dirty="0" smtClean="0">
                <a:latin typeface="Agency FB" pitchFamily="34" charset="0"/>
              </a:rPr>
              <a:t/>
            </a:r>
            <a:br>
              <a:rPr lang="es-ES" sz="2400" dirty="0" smtClean="0">
                <a:latin typeface="Agency FB" pitchFamily="34" charset="0"/>
              </a:rPr>
            </a:br>
            <a:endParaRPr lang="es-ES" sz="2400" dirty="0">
              <a:latin typeface="Agency FB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pic>
        <p:nvPicPr>
          <p:cNvPr id="4" name="Picture 2" descr="http://cache3.asset-cache.net/xr/174891693.jpg?v=1&amp;c=IWSAsset&amp;k=3&amp;d=77BFBA49EF8789215ABF3343C02EA54837A7E0B1932A10141732BDC0D2C1AD05510CE9D0F4BE99B6A55A1E4F32AD31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295" y="315888"/>
            <a:ext cx="2162175" cy="3238501"/>
          </a:xfrm>
          <a:prstGeom prst="rect">
            <a:avLst/>
          </a:prstGeom>
          <a:noFill/>
        </p:spPr>
      </p:pic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http://historiascomvalor.com/wp-content/uploads/2016/07/Tong-Phuoc-Phuc4-760x6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i.blogs.es/ab02e9/tongcementerio/450_10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V="1">
            <a:off x="1" y="0"/>
            <a:ext cx="5634832" cy="7632700"/>
          </a:xfrm>
          <a:prstGeom prst="rtTriangle">
            <a:avLst/>
          </a:prstGeom>
          <a:solidFill>
            <a:srgbClr val="FFFF00">
              <a:alpha val="59999"/>
            </a:srgbClr>
          </a:solid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5380644" y="0"/>
            <a:ext cx="5889019" cy="7632700"/>
          </a:xfrm>
          <a:prstGeom prst="rtTriangle">
            <a:avLst/>
          </a:prstGeom>
          <a:solidFill>
            <a:srgbClr val="FFFF00">
              <a:alpha val="59999"/>
            </a:srgbClr>
          </a:solid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1" y="0"/>
            <a:ext cx="11269663" cy="7632700"/>
          </a:xfrm>
          <a:prstGeom prst="triangle">
            <a:avLst/>
          </a:prstGeom>
          <a:solidFill>
            <a:srgbClr val="FFFF00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rectángulo"/>
          <p:cNvSpPr>
            <a:spLocks noChangeArrowheads="1"/>
          </p:cNvSpPr>
          <p:nvPr/>
        </p:nvSpPr>
        <p:spPr bwMode="auto">
          <a:xfrm flipV="1">
            <a:off x="264134" y="478223"/>
            <a:ext cx="4742650" cy="6438323"/>
          </a:xfrm>
          <a:prstGeom prst="rtTriangle">
            <a:avLst/>
          </a:prstGeom>
          <a:blipFill>
            <a:blip r:embed="rId4"/>
            <a:tile tx="0" ty="0" sx="100000" sy="100000" flip="none" algn="tl"/>
          </a:blip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8 Triángulo rectángulo"/>
          <p:cNvSpPr>
            <a:spLocks noChangeArrowheads="1"/>
          </p:cNvSpPr>
          <p:nvPr/>
        </p:nvSpPr>
        <p:spPr bwMode="auto">
          <a:xfrm flipH="1" flipV="1">
            <a:off x="6063459" y="387326"/>
            <a:ext cx="4842433" cy="6678611"/>
          </a:xfrm>
          <a:prstGeom prst="rtTriangle">
            <a:avLst/>
          </a:prstGeom>
          <a:blipFill>
            <a:blip r:embed="rId4"/>
            <a:tile tx="0" ty="0" sx="100000" sy="100000" flip="none" algn="tl"/>
          </a:blip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616311" y="398128"/>
            <a:ext cx="10037044" cy="6996641"/>
          </a:xfrm>
          <a:prstGeom prst="triangle">
            <a:avLst/>
          </a:prstGeom>
          <a:blipFill>
            <a:blip r:embed="rId4"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static.thanhniennews.com/uploaded/thuyvi/2015_08_21/abortion2_pwik.jpg?width=8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5130" cy="76327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551535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551537" y="0"/>
            <a:ext cx="1598491" cy="7632700"/>
          </a:xfrm>
          <a:prstGeom prst="triangle">
            <a:avLst/>
          </a:prstGeom>
          <a:solidFill>
            <a:srgbClr val="6633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3150028" y="0"/>
            <a:ext cx="1596536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4746564" y="0"/>
            <a:ext cx="1598492" cy="7632700"/>
          </a:xfrm>
          <a:prstGeom prst="triangle">
            <a:avLst/>
          </a:prstGeom>
          <a:solidFill>
            <a:srgbClr val="6633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345056" y="0"/>
            <a:ext cx="1672840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8031593" y="0"/>
            <a:ext cx="1686536" cy="7632700"/>
          </a:xfrm>
          <a:prstGeom prst="triangle">
            <a:avLst/>
          </a:prstGeom>
          <a:solidFill>
            <a:srgbClr val="6633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9718129" y="0"/>
            <a:ext cx="1551534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s://aleteiaspanish.files.wordpress.com/2016/06/tong-phuoc-phu4a-620x521.jpg?w=14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cache3.asset-cache.net/xr/174891688.jpg?v=1&amp;c=IWSAsset&amp;k=3&amp;d=77BFBA49EF8789215ABF3343C02EA5486874F799DC1252658D20DD8356541DE851BA12F17657F30CA55A1E4F32AD31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http://static.thanhniennews.com/Uploaded/thuyvi/2015_08_21/abortion4_DIAC.jpg?width=8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513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tatic.thanhniennews.com/uploaded/thuyvi/2015_08_21/abortion1_xlsz.jpg?width=8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5130" cy="7632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11269663" cy="7632700"/>
          </a:xfrm>
          <a:prstGeom prst="rect">
            <a:avLst/>
          </a:prstGeom>
          <a:solidFill>
            <a:srgbClr val="CC7C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11269663" cy="76327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Chuyện 10.000 ngôi mộ ở nghĩa địa thai nhi Nha Tra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9230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23906" name="Picture 2" descr="Chuyện 10.000 ngôi mộ ở nghĩa địa thai nhi Nha Tra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69463" cy="7632700"/>
          </a:xfrm>
          <a:prstGeom prst="rect">
            <a:avLst/>
          </a:prstGeom>
          <a:noFill/>
        </p:spPr>
      </p:pic>
      <p:pic>
        <p:nvPicPr>
          <p:cNvPr id="123908" name="Picture 4" descr="Chuyện 10.000 ngôi mộ ở nghĩa địa thai nhi Nha Tra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63459" y="1101706"/>
            <a:ext cx="4191000" cy="51720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21858" name="Picture 2" descr="https://aleteiaspanish.files.wordpress.com/2016/06/tong-3-620x521.jpg?w=14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4237" y="0"/>
            <a:ext cx="892098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epultaba-fetos-abortados-y-ahora-cuida-de-100-niños-3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  <p:sndAc>
      <p:stSnd>
        <p:snd r:embed="rId2" name="copia de ray conif - bolero de ravel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https://mott.pe/noticias/wp-content/uploads/2016/08/Tong-Phuoc-Phuc-port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1602" cy="76327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810921" y="318030"/>
            <a:ext cx="2377195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614906"/>
            <a:ext cx="2377194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0" y="318030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836523"/>
            <a:ext cx="2377194" cy="2226204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747448"/>
            <a:ext cx="2126353" cy="2093662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276160" y="2703248"/>
            <a:ext cx="2377195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5017794"/>
            <a:ext cx="2377194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1" y="5008960"/>
            <a:ext cx="2377195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540293" y="5088467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81550" y="318030"/>
            <a:ext cx="2377194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563771" y="5099067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2" y="289760"/>
            <a:ext cx="2377194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https://aleteiaspanish.files.wordpress.com/2016/06/tong-phuoc-phu6b-620x518.jpg?w=14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8114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http://cdn.atv.pe/files/portada-bebesabort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7574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ww.unidosporlavida.com/wp-content/uploads/2016/06/viet.jpg"/>
          <p:cNvPicPr>
            <a:picLocks noChangeAspect="1" noChangeArrowheads="1"/>
          </p:cNvPicPr>
          <p:nvPr/>
        </p:nvPicPr>
        <p:blipFill>
          <a:blip r:embed="rId2"/>
          <a:srcRect l="2458" r="2458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6" name="Picture 4" descr="http://img.v3.news.zdn.vn/w660/Uploaded/lerl/2015_08_17/phuc_z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513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05939" y="2744780"/>
            <a:ext cx="73493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A pesar de los cuestionamientos de muchas personas, incluyendo a su esposa, </a:t>
            </a:r>
            <a:r>
              <a:rPr lang="es-ES" sz="2400" dirty="0" err="1" smtClean="0">
                <a:solidFill>
                  <a:srgbClr val="663300"/>
                </a:solidFill>
                <a:latin typeface="Agency FB" pitchFamily="34" charset="0"/>
              </a:rPr>
              <a:t>Phuc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 enterró desde entonces a más de 10 mil bebés, aunque nadie sabía que su intención real era generar conciencia para salvar vidas de más pequeños.</a:t>
            </a:r>
          </a:p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Una vez que se corrió la voz de que tenía un cementerio de bebés abortados, muchas mujeres embarazadas con intención de abortar comenzaron a visitarle. </a:t>
            </a:r>
            <a:r>
              <a:rPr lang="es-ES" sz="2400" dirty="0" err="1" smtClean="0">
                <a:solidFill>
                  <a:srgbClr val="663300"/>
                </a:solidFill>
                <a:latin typeface="Agency FB" pitchFamily="34" charset="0"/>
              </a:rPr>
              <a:t>Phuc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 pensó que lo mejor sería tener un lugar en el que pudieran hospedarse, y también con la posibilidad de adoptar bebés para quienes no pudieran tener, y fue de esta manera que pasó de cavar tumbas a salvar vidas</a:t>
            </a:r>
            <a:r>
              <a:rPr lang="es-ES" sz="2800" dirty="0" smtClean="0">
                <a:solidFill>
                  <a:srgbClr val="663300"/>
                </a:solidFill>
              </a:rPr>
              <a:t>.</a:t>
            </a:r>
          </a:p>
          <a:p>
            <a:r>
              <a:rPr lang="es-ES" dirty="0" smtClean="0">
                <a:solidFill>
                  <a:srgbClr val="663300"/>
                </a:solidFill>
              </a:rPr>
              <a:t/>
            </a:r>
            <a:br>
              <a:rPr lang="es-ES" dirty="0" smtClean="0">
                <a:solidFill>
                  <a:srgbClr val="663300"/>
                </a:solidFill>
              </a:rPr>
            </a:br>
            <a:endParaRPr lang="es-ES" dirty="0">
              <a:solidFill>
                <a:srgbClr val="663300"/>
              </a:solidFill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pic>
        <p:nvPicPr>
          <p:cNvPr id="4" name="Picture 2" descr="http://cache4.asset-cache.net/xr/174891667.jpg?v=1&amp;c=IWSAsset&amp;k=3&amp;d=77BFBA49EF8789215ABF3343C02EA5484E59352BED0102887ADE9FB61A1652B2536F6BCD9743C1E7A55A1E4F32AD31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981" y="458764"/>
            <a:ext cx="2162175" cy="3238501"/>
          </a:xfrm>
          <a:prstGeom prst="rect">
            <a:avLst/>
          </a:prstGeom>
          <a:noFill/>
        </p:spPr>
      </p:pic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http://media.gettyimages.com/photos/tong-phuoc-phuc-aged-45-cradles-a-baby-at-his-orphanage-in-nha-trang-picture-id1748916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4346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19810" name="Picture 2" descr="http://i373.photobucket.com/albums/oo172/trungtamtuthienvietnam/TONG%20PHUOC%20PHUC/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8617" y="0"/>
            <a:ext cx="768070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Sepultaba-fetos-abortados-y-ahora-cuida-de-100-niños-1-730x4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8839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iles.nolocreocdn.com/wp-content/uploads/2016/07/3bf7abc7e26b65f196762e6236122fc8-8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91691" y="2887656"/>
            <a:ext cx="7103298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Como es de imaginarse, criar a tantos pequeños no fue nada sencillo, por lo que ideó una forma fácil de nombrarlos: los niños se llaman Honor y las niñas Corazón. A la fecha ha adoptado más de 100 niños que alberga en su hogar, e incluso con el tiempo ha logrado que 27 pequeños volvieran con sus madres.</a:t>
            </a:r>
          </a:p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Su trabajo ha traspasado las fronteras y cada vez más personas se suman para realizar donaciones de lugares tan lejanos como Estados Unidos. </a:t>
            </a:r>
            <a:r>
              <a:rPr lang="es-ES" sz="2400" b="1" dirty="0" smtClean="0">
                <a:solidFill>
                  <a:srgbClr val="663300"/>
                </a:solidFill>
                <a:latin typeface="Agency FB" pitchFamily="34" charset="0"/>
              </a:rPr>
              <a:t>“Continuaré este trabajo hasta el día que me muera, y espero que mis hijos sigan haciéndolo cuando yo ya no esté en el mundo”.</a:t>
            </a:r>
            <a:endParaRPr lang="es-ES" sz="2400" dirty="0" smtClean="0">
              <a:solidFill>
                <a:srgbClr val="663300"/>
              </a:solidFill>
              <a:latin typeface="Agency FB" pitchFamily="34" charset="0"/>
            </a:endParaRPr>
          </a:p>
          <a:p>
            <a:r>
              <a:rPr lang="es-ES" dirty="0" smtClean="0">
                <a:solidFill>
                  <a:srgbClr val="663300"/>
                </a:solidFill>
              </a:rPr>
              <a:t> </a:t>
            </a:r>
            <a:endParaRPr lang="es-ES" dirty="0">
              <a:solidFill>
                <a:srgbClr val="663300"/>
              </a:solidFill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pic>
        <p:nvPicPr>
          <p:cNvPr id="4" name="Picture 2" descr="http://cache4.asset-cache.net/xr/174891667.jpg?v=1&amp;c=IWSAsset&amp;k=3&amp;d=77BFBA49EF8789215ABF3343C02EA5484E59352BED0102887ADE9FB61A1652B2536F6BCD9743C1E7A55A1E4F32AD31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419" y="601640"/>
            <a:ext cx="2162175" cy="3238501"/>
          </a:xfrm>
          <a:prstGeom prst="rect">
            <a:avLst/>
          </a:prstGeom>
          <a:noFill/>
        </p:spPr>
      </p:pic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shoebat.com/wp-content/uploads/2016/07/tt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45" cy="7632700"/>
          </a:xfrm>
          <a:prstGeom prst="rect">
            <a:avLst/>
          </a:prstGeom>
          <a:noFill/>
        </p:spPr>
      </p:pic>
      <p:pic>
        <p:nvPicPr>
          <p:cNvPr id="5123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501" y="0"/>
            <a:ext cx="11267162" cy="7632700"/>
          </a:xfrm>
          <a:prstGeom prst="frame">
            <a:avLst>
              <a:gd name="adj1" fmla="val 8426"/>
            </a:avLst>
          </a:prstGeom>
          <a:noFill/>
          <a:ln w="38100">
            <a:solidFill>
              <a:schemeClr val="tx1"/>
            </a:solidFill>
          </a:ln>
        </p:spPr>
      </p:pic>
      <p:pic>
        <p:nvPicPr>
          <p:cNvPr id="4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93D250"/>
              </a:clrFrom>
              <a:clrTo>
                <a:srgbClr val="93D25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1267164" cy="76327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00FF00"/>
            </a:solidFill>
          </a:ln>
        </p:spPr>
      </p:pic>
      <p:pic>
        <p:nvPicPr>
          <p:cNvPr id="5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1267162" cy="76327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FF0000"/>
            </a:solidFill>
          </a:ln>
        </p:spPr>
      </p:pic>
      <p:pic>
        <p:nvPicPr>
          <p:cNvPr id="6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1267162" cy="7632700"/>
          </a:xfrm>
          <a:prstGeom prst="frame">
            <a:avLst>
              <a:gd name="adj1" fmla="val 8981"/>
            </a:avLst>
          </a:prstGeom>
          <a:noFill/>
          <a:ln w="38100">
            <a:solidFill>
              <a:srgbClr val="0000FF"/>
            </a:solidFill>
          </a:ln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torage.googleapis.com/oem-laprensa/2016/07/FacebookTongPhuocPhucOrphanag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cdn3.upsocl.com/wp-content/uploads/2016/08/abort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3" name="Picture 3" descr="Tong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20253" y="2673342"/>
            <a:ext cx="73493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Así es como </a:t>
            </a:r>
            <a:r>
              <a:rPr lang="es-ES" sz="2400" dirty="0" err="1" smtClean="0">
                <a:solidFill>
                  <a:srgbClr val="663300"/>
                </a:solidFill>
                <a:latin typeface="Agency FB" pitchFamily="34" charset="0"/>
              </a:rPr>
              <a:t>Tong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 se hizo con un pequeño cementerio en el que hay ya más de 10.000 fetos abortados, que no solo le da paz a él, sino también a muchas mujeres que abortaron en algún momento de sus vidas y que </a:t>
            </a:r>
            <a:r>
              <a:rPr lang="es-ES" sz="2400" b="1" dirty="0" smtClean="0">
                <a:solidFill>
                  <a:srgbClr val="663300"/>
                </a:solidFill>
                <a:latin typeface="Agency FB" pitchFamily="34" charset="0"/>
              </a:rPr>
              <a:t>acuden allí para rezar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.</a:t>
            </a:r>
          </a:p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Pero eso no es todo, desde que empezó con el cementerio se corrió la voz de su obra y algunas mujeres que tenían intención de abortar empezaron a buscarlo para explicarle la situación. Él pensó que el mejor modo de ayudarlas era ofrecerles </a:t>
            </a:r>
            <a:r>
              <a:rPr lang="es-ES" sz="2400" b="1" dirty="0" smtClean="0">
                <a:solidFill>
                  <a:srgbClr val="663300"/>
                </a:solidFill>
                <a:latin typeface="Agency FB" pitchFamily="34" charset="0"/>
              </a:rPr>
              <a:t>un lugar donde hospedarlas y la posibilidad de adoptar a los niños que ellas no fueran a cuidar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.</a:t>
            </a:r>
          </a:p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Fue así como desde el año 2004 ha ido adoptando a más de 100 niños y ha conseguido que muchos de ellos, con el tiempo, hayan vuelto a vivir con sus madres.</a:t>
            </a:r>
            <a:endParaRPr lang="es-ES" sz="2400" dirty="0">
              <a:solidFill>
                <a:srgbClr val="663300"/>
              </a:solidFill>
              <a:latin typeface="Agency FB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pic>
        <p:nvPicPr>
          <p:cNvPr id="4" name="Picture 2" descr="http://cache4.asset-cache.net/xr/174891667.jpg?v=1&amp;c=IWSAsset&amp;k=3&amp;d=77BFBA49EF8789215ABF3343C02EA5484E59352BED0102887ADE9FB61A1652B2536F6BCD9743C1E7A55A1E4F32AD31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857" y="315888"/>
            <a:ext cx="2162175" cy="3238501"/>
          </a:xfrm>
          <a:prstGeom prst="rect">
            <a:avLst/>
          </a:prstGeom>
          <a:noFill/>
        </p:spPr>
      </p:pic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elpopular.pe/sites/default/files/images/Tong%20Phuoc%20Phuc%20salvad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https://www.emilysvoice.com/workspace/uploads/media/430003_119143011542373_9707838-57831d8845d7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http://a9.vietbao.vn/images/vn999/350/2011/08/20110812-noi-cuu-mang-nhung-nguoi-bi-ruong-bo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664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xmedia.nguoiduatin.vn/thumb_x500x/126/2013/07/10/2%20(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7632700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7632700"/>
          </a:xfrm>
          <a:prstGeom prst="rect">
            <a:avLst/>
          </a:prstGeom>
          <a:solidFill>
            <a:srgbClr val="6633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7632700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7632700"/>
          </a:xfrm>
          <a:prstGeom prst="rect">
            <a:avLst/>
          </a:prstGeom>
          <a:solidFill>
            <a:srgbClr val="6633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7632700"/>
          </a:xfrm>
          <a:prstGeom prst="rect">
            <a:avLst/>
          </a:prstGeom>
          <a:solidFill>
            <a:srgbClr val="FF0000">
              <a:alpha val="98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7632700"/>
          </a:xfrm>
          <a:prstGeom prst="rect">
            <a:avLst/>
          </a:prstGeom>
          <a:solidFill>
            <a:srgbClr val="6633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7632700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0"/>
            <a:ext cx="1408708" cy="7632700"/>
          </a:xfrm>
          <a:prstGeom prst="rect">
            <a:avLst/>
          </a:prstGeom>
          <a:solidFill>
            <a:srgbClr val="6633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http://img.v3.news.zdn.vn/w720/Uploaded/wohtkbf/2015_08_24/thum_nha_ba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http://cache4.asset-cache.net/xr/174891698.jpg?v=1&amp;c=IWSAsset&amp;k=3&amp;d=77BFBA49EF8789215ABF3343C02EA54837A7E0B1932A10148D20DD8356541DE86D5741BD0B03EBCCA55A1E4F32AD31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223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cache1.asset-cache.net/xr/174891703.jpg?v=1&amp;c=IWSAsset&amp;k=3&amp;d=77BFBA49EF8789215ABF3343C02EA5489A2516E0E98F566C1732BDC0D2C1AD05602F2CA3CF02D9E7A55A1E4F32AD31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2233" cy="7632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056532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113063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69593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5282656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7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95717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52248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508777" y="0"/>
            <a:ext cx="905547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1" y="7632700"/>
            <a:ext cx="88045" cy="5088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10477265" y="0"/>
            <a:ext cx="79239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https://i.ytimg.com/vi/3c86BBIT0dc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7399" y="0"/>
            <a:ext cx="121920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http://img.v3.news.zdn.vn/w660/Uploaded/lerl/2015_08_17/ong_phuc_zing_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7513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  <p:sndAc>
      <p:stSnd>
        <p:snd r:embed="rId2" name="04 el amor es azul.wav"/>
      </p:stSnd>
    </p:sndAc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77377" y="2816218"/>
            <a:ext cx="74922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Las mujeres que se hospedan con él le entregan a sus bebés, y otras, conocedoras del lugar, los abandonan en la puerta de su casa, donde también los acoge.</a:t>
            </a:r>
          </a:p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A todos los niños les pone el nombre de </a:t>
            </a:r>
            <a:r>
              <a:rPr lang="es-ES" sz="2400" b="1" dirty="0" err="1" smtClean="0">
                <a:solidFill>
                  <a:srgbClr val="663300"/>
                </a:solidFill>
                <a:latin typeface="Agency FB" pitchFamily="34" charset="0"/>
              </a:rPr>
              <a:t>Vinh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, que significa "honor", si son niños, o </a:t>
            </a:r>
            <a:r>
              <a:rPr lang="es-ES" sz="2400" b="1" dirty="0" err="1" smtClean="0">
                <a:solidFill>
                  <a:srgbClr val="663300"/>
                </a:solidFill>
                <a:latin typeface="Agency FB" pitchFamily="34" charset="0"/>
              </a:rPr>
              <a:t>Tam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, que es "corazón", si son niñas, añadiendo como segundo nombre el de su madre o el del pueblo de la madre por si algún día vuelven a por ellos. Como apellido, les pone </a:t>
            </a:r>
            <a:r>
              <a:rPr lang="es-ES" sz="2400" b="1" dirty="0" err="1" smtClean="0">
                <a:solidFill>
                  <a:srgbClr val="663300"/>
                </a:solidFill>
                <a:latin typeface="Agency FB" pitchFamily="34" charset="0"/>
              </a:rPr>
              <a:t>Phuc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, que es el suyo.</a:t>
            </a:r>
          </a:p>
          <a:p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En la actualidad, </a:t>
            </a:r>
            <a:r>
              <a:rPr lang="es-ES" sz="2400" b="1" dirty="0" err="1" smtClean="0">
                <a:solidFill>
                  <a:srgbClr val="663300"/>
                </a:solidFill>
                <a:latin typeface="Agency FB" pitchFamily="34" charset="0"/>
              </a:rPr>
              <a:t>Tong</a:t>
            </a:r>
            <a:r>
              <a:rPr lang="es-ES" sz="2400" dirty="0" smtClean="0">
                <a:solidFill>
                  <a:srgbClr val="663300"/>
                </a:solidFill>
                <a:latin typeface="Agency FB" pitchFamily="34" charset="0"/>
              </a:rPr>
              <a:t> cuenta con una segunda casa que ya hace las veces de orfanato, separando así los bebés (suele tener entre 20 a 30) con los niños más mayores (unos 30 en los últimos tiempos), de los que cuida con todo el cariño del mundo, desde hace ya 15 años.</a:t>
            </a:r>
            <a:endParaRPr lang="es-ES" sz="2400" dirty="0">
              <a:solidFill>
                <a:srgbClr val="663300"/>
              </a:solidFill>
              <a:latin typeface="Agency FB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pic>
        <p:nvPicPr>
          <p:cNvPr id="4" name="Picture 2" descr="http://cache3.asset-cache.net/xr/174891693.jpg?v=1&amp;c=IWSAsset&amp;k=3&amp;d=77BFBA49EF8789215ABF3343C02EA54837A7E0B1932A10141732BDC0D2C1AD05510CE9D0F4BE99B6A55A1E4F32AD31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981" y="458764"/>
            <a:ext cx="2162175" cy="3238501"/>
          </a:xfrm>
          <a:prstGeom prst="rect">
            <a:avLst/>
          </a:prstGeom>
          <a:noFill/>
        </p:spPr>
      </p:pic>
      <p:pic>
        <p:nvPicPr>
          <p:cNvPr id="6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https://koptisch.files.wordpress.com/2011/03/tong-phuoc-phu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291851_251000998254270_55452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7623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cache2.asset-cache.net/xr/174891678.jpg?v=1&amp;c=IWSAsset&amp;k=3&amp;d=77BFBA49EF8789215ABF3343C02EA548C9251FA7A05B78EC8D20DD8356541DE87FEEAE290E3C29CEA55A1E4F32AD31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223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25954" name="Picture 2" descr="Chuyện 10.000 ngôi mộ ở nghĩa địa thai nhi Nha Tra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5747515" cy="7632700"/>
          </a:xfrm>
          <a:prstGeom prst="rect">
            <a:avLst/>
          </a:prstGeom>
          <a:noFill/>
        </p:spPr>
      </p:pic>
      <p:pic>
        <p:nvPicPr>
          <p:cNvPr id="3" name="Picture 2" descr="http://i861.photobucket.com/albums/ab179/tdnhon/Tran%20Dang%20Gia%20Trang/Cong20T35.jpg"/>
          <p:cNvPicPr>
            <a:picLocks noChangeAspect="1" noChangeArrowheads="1"/>
          </p:cNvPicPr>
          <p:nvPr/>
        </p:nvPicPr>
        <p:blipFill>
          <a:blip r:embed="rId4"/>
          <a:srcRect r="13352"/>
          <a:stretch>
            <a:fillRect/>
          </a:stretch>
        </p:blipFill>
        <p:spPr bwMode="auto">
          <a:xfrm>
            <a:off x="5706269" y="1316020"/>
            <a:ext cx="5563394" cy="48277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Hombre-bueno-bebes.jpg"/>
          <p:cNvPicPr>
            <a:picLocks noChangeAspect="1" noChangeArrowheads="1"/>
          </p:cNvPicPr>
          <p:nvPr/>
        </p:nvPicPr>
        <p:blipFill>
          <a:blip r:embed="rId2"/>
          <a:srcRect r="6951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074" name="Picture 2" descr="C:\Users\Jose Luis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1427" y="1101706"/>
            <a:ext cx="8848165" cy="58880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173746_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76551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170" name="Picture 2" descr="C:\Users\Jose Luis\Desktop\Los-niños-en-el-orfanato-tống-phước-phúc-300x2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1361" y="601640"/>
            <a:ext cx="9563923" cy="6477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FacebookTongPhuocPhucOrphanag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5613" y="0"/>
            <a:ext cx="117352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FacebookTongPhuocPhucOrphanag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352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thedailyheadline.com/wp-content/uploads/2016/07/285127_250991551588548_557622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945115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127211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" y="254423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" y="3895858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" y="5167976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" y="6440092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Tong-Phuoc-Phuc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578e18a1d6c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9008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1030269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21 de agosto de 2016</a:t>
            </a:fld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17:34</a:t>
            </a:fld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ng Phuoc Phuc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Tong Phuoc Phuc </Template>
  <TotalTime>1</TotalTime>
  <Words>467</Words>
  <Application>Microsoft Office PowerPoint</Application>
  <PresentationFormat>Personalizado</PresentationFormat>
  <Paragraphs>30</Paragraphs>
  <Slides>58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Tong Phuoc Phuc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2016-08-21T15:33:59Z</dcterms:created>
  <dcterms:modified xsi:type="dcterms:W3CDTF">2016-08-21T15:35:48Z</dcterms:modified>
</cp:coreProperties>
</file>