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266" r:id="rId3"/>
    <p:sldId id="264" r:id="rId4"/>
    <p:sldId id="274" r:id="rId5"/>
    <p:sldId id="256" r:id="rId6"/>
    <p:sldId id="260" r:id="rId7"/>
    <p:sldId id="257" r:id="rId8"/>
    <p:sldId id="261" r:id="rId9"/>
    <p:sldId id="275" r:id="rId10"/>
    <p:sldId id="283" r:id="rId11"/>
    <p:sldId id="270" r:id="rId12"/>
    <p:sldId id="278" r:id="rId13"/>
    <p:sldId id="277" r:id="rId14"/>
    <p:sldId id="282" r:id="rId15"/>
    <p:sldId id="279" r:id="rId16"/>
    <p:sldId id="280" r:id="rId17"/>
    <p:sldId id="271" r:id="rId18"/>
    <p:sldId id="284" r:id="rId19"/>
    <p:sldId id="281" r:id="rId2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6" autoAdjust="0"/>
    <p:restoredTop sz="94660"/>
  </p:normalViewPr>
  <p:slideViewPr>
    <p:cSldViewPr snapToGrid="0">
      <p:cViewPr varScale="1">
        <p:scale>
          <a:sx n="49" d="100"/>
          <a:sy n="49" d="100"/>
        </p:scale>
        <p:origin x="799"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AB6DEF-5F35-4EAA-B2CE-791F4AC79F30}" type="datetimeFigureOut">
              <a:rPr lang="es-ES" smtClean="0"/>
              <a:t>27/09/2017</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9B7225-69AB-44EA-806A-47300B2CE0A3}" type="slidenum">
              <a:rPr lang="es-ES" smtClean="0"/>
              <a:t>‹Nº›</a:t>
            </a:fld>
            <a:endParaRPr lang="es-ES"/>
          </a:p>
        </p:txBody>
      </p:sp>
    </p:spTree>
    <p:extLst>
      <p:ext uri="{BB962C8B-B14F-4D97-AF65-F5344CB8AC3E}">
        <p14:creationId xmlns:p14="http://schemas.microsoft.com/office/powerpoint/2010/main" val="569844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239B7225-69AB-44EA-806A-47300B2CE0A3}" type="slidenum">
              <a:rPr lang="es-ES" smtClean="0"/>
              <a:t>3</a:t>
            </a:fld>
            <a:endParaRPr lang="es-ES"/>
          </a:p>
        </p:txBody>
      </p:sp>
    </p:spTree>
    <p:extLst>
      <p:ext uri="{BB962C8B-B14F-4D97-AF65-F5344CB8AC3E}">
        <p14:creationId xmlns:p14="http://schemas.microsoft.com/office/powerpoint/2010/main" val="32454865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239B7225-69AB-44EA-806A-47300B2CE0A3}" type="slidenum">
              <a:rPr lang="es-ES" smtClean="0"/>
              <a:t>8</a:t>
            </a:fld>
            <a:endParaRPr lang="es-ES"/>
          </a:p>
        </p:txBody>
      </p:sp>
    </p:spTree>
    <p:extLst>
      <p:ext uri="{BB962C8B-B14F-4D97-AF65-F5344CB8AC3E}">
        <p14:creationId xmlns:p14="http://schemas.microsoft.com/office/powerpoint/2010/main" val="717964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239B7225-69AB-44EA-806A-47300B2CE0A3}" type="slidenum">
              <a:rPr lang="es-ES" smtClean="0"/>
              <a:t>12</a:t>
            </a:fld>
            <a:endParaRPr lang="es-ES"/>
          </a:p>
        </p:txBody>
      </p:sp>
    </p:spTree>
    <p:extLst>
      <p:ext uri="{BB962C8B-B14F-4D97-AF65-F5344CB8AC3E}">
        <p14:creationId xmlns:p14="http://schemas.microsoft.com/office/powerpoint/2010/main" val="560768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84848819-A448-4AA6-9343-6A42B5DB934D}" type="datetimeFigureOut">
              <a:rPr lang="es-ES" smtClean="0"/>
              <a:t>27/09/2017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3587850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4848819-A448-4AA6-9343-6A42B5DB934D}" type="datetimeFigureOut">
              <a:rPr lang="es-ES" smtClean="0"/>
              <a:t>27/09/2017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3506905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4848819-A448-4AA6-9343-6A42B5DB934D}" type="datetimeFigureOut">
              <a:rPr lang="es-ES" smtClean="0"/>
              <a:t>27/09/2017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1695745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84848819-A448-4AA6-9343-6A42B5DB934D}" type="datetimeFigureOut">
              <a:rPr lang="es-ES" smtClean="0"/>
              <a:t>27/09/2017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1632135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84848819-A448-4AA6-9343-6A42B5DB934D}" type="datetimeFigureOut">
              <a:rPr lang="es-ES" smtClean="0"/>
              <a:t>27/09/2017</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3916242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84848819-A448-4AA6-9343-6A42B5DB934D}" type="datetimeFigureOut">
              <a:rPr lang="es-ES" smtClean="0"/>
              <a:t>27/09/2017</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146265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4848819-A448-4AA6-9343-6A42B5DB934D}" type="datetimeFigureOut">
              <a:rPr lang="es-ES" smtClean="0"/>
              <a:t>27/09/2017</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3736995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4848819-A448-4AA6-9343-6A42B5DB934D}" type="datetimeFigureOut">
              <a:rPr lang="es-ES" smtClean="0"/>
              <a:t>27/09/2017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8906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4848819-A448-4AA6-9343-6A42B5DB934D}" type="datetimeFigureOut">
              <a:rPr lang="es-ES" smtClean="0"/>
              <a:t>27/09/2017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2181328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4848819-A448-4AA6-9343-6A42B5DB934D}" type="datetimeFigureOut">
              <a:rPr lang="es-ES" smtClean="0"/>
              <a:t>27/09/2017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2480465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4848819-A448-4AA6-9343-6A42B5DB934D}" type="datetimeFigureOut">
              <a:rPr lang="es-ES" smtClean="0"/>
              <a:t>27/09/2017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C90AB4C-DEB6-45B5-A4D6-3235B22CB1D4}" type="slidenum">
              <a:rPr lang="es-ES" smtClean="0"/>
              <a:t>‹Nº›</a:t>
            </a:fld>
            <a:endParaRPr lang="es-ES"/>
          </a:p>
        </p:txBody>
      </p:sp>
    </p:spTree>
    <p:extLst>
      <p:ext uri="{BB962C8B-B14F-4D97-AF65-F5344CB8AC3E}">
        <p14:creationId xmlns:p14="http://schemas.microsoft.com/office/powerpoint/2010/main" val="2947738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717236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848819-A448-4AA6-9343-6A42B5DB934D}" type="datetimeFigureOut">
              <a:rPr lang="es-ES" smtClean="0"/>
              <a:t>27/09/2017</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90AB4C-DEB6-45B5-A4D6-3235B22CB1D4}" type="slidenum">
              <a:rPr lang="es-ES" smtClean="0"/>
              <a:t>‹Nº›</a:t>
            </a:fld>
            <a:endParaRPr lang="es-ES"/>
          </a:p>
        </p:txBody>
      </p:sp>
    </p:spTree>
    <p:extLst>
      <p:ext uri="{BB962C8B-B14F-4D97-AF65-F5344CB8AC3E}">
        <p14:creationId xmlns:p14="http://schemas.microsoft.com/office/powerpoint/2010/main" val="24263206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3660818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jpg"/><Relationship Id="rId11" Type="http://schemas.openxmlformats.org/officeDocument/2006/relationships/image" Target="../media/image18.jpeg"/><Relationship Id="rId5" Type="http://schemas.openxmlformats.org/officeDocument/2006/relationships/image" Target="../media/image12.jpg"/><Relationship Id="rId10" Type="http://schemas.openxmlformats.org/officeDocument/2006/relationships/image" Target="../media/image17.jpg"/><Relationship Id="rId4" Type="http://schemas.openxmlformats.org/officeDocument/2006/relationships/image" Target="../media/image11.png"/><Relationship Id="rId9" Type="http://schemas.openxmlformats.org/officeDocument/2006/relationships/image" Target="../media/image16.jpg"/></Relationships>
</file>

<file path=ppt/slides/_rels/slide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22.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audio" Target="../media/audio2.wav"/><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8.jp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923194"/>
          </a:xfrm>
          <a:prstGeom prst="rect">
            <a:avLst/>
          </a:prstGeom>
        </p:spPr>
      </p:pic>
    </p:spTree>
    <p:extLst>
      <p:ext uri="{BB962C8B-B14F-4D97-AF65-F5344CB8AC3E}">
        <p14:creationId xmlns:p14="http://schemas.microsoft.com/office/powerpoint/2010/main" val="2210344124"/>
      </p:ext>
    </p:extLst>
  </p:cSld>
  <p:clrMapOvr>
    <a:masterClrMapping/>
  </p:clrMapOvr>
  <mc:AlternateContent xmlns:mc="http://schemas.openxmlformats.org/markup-compatibility/2006" xmlns:p14="http://schemas.microsoft.com/office/powerpoint/2010/main">
    <mc:Choice Requires="p14">
      <p:transition p14:dur="10" advClick="0" advTm="4000">
        <p:sndAc>
          <p:stSnd loop="1">
            <p:snd r:embed="rId2" name="Vientos de Agua - Main Theme.wav"/>
          </p:stSnd>
        </p:sndAc>
      </p:transition>
    </mc:Choice>
    <mc:Fallback xmlns="">
      <p:transition advClick="0" advTm="4000">
        <p:sndAc>
          <p:stSnd loop="1">
            <p:snd r:embed="rId4" name="Vientos de Agua - Main Them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7" name="CuadroTexto 6"/>
          <p:cNvSpPr txBox="1"/>
          <p:nvPr/>
        </p:nvSpPr>
        <p:spPr>
          <a:xfrm>
            <a:off x="3486276" y="4148170"/>
            <a:ext cx="7132320" cy="707886"/>
          </a:xfrm>
          <a:prstGeom prst="rect">
            <a:avLst/>
          </a:prstGeom>
          <a:noFill/>
        </p:spPr>
        <p:txBody>
          <a:bodyPr wrap="square" rtlCol="0">
            <a:spAutoFit/>
          </a:bodyPr>
          <a:lstStyle/>
          <a:p>
            <a:pPr algn="ctr"/>
            <a:r>
              <a:rPr lang="es-ES" sz="4000" dirty="0" smtClean="0">
                <a:latin typeface="Arial" panose="020B0604020202020204" pitchFamily="34" charset="0"/>
                <a:cs typeface="Arial" panose="020B0604020202020204" pitchFamily="34" charset="0"/>
              </a:rPr>
              <a:t>El personaje de mi infancia</a:t>
            </a:r>
            <a:endParaRPr lang="es-ES" sz="4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1599" y="2261869"/>
            <a:ext cx="5781675" cy="1466850"/>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334" y="210610"/>
            <a:ext cx="5007701" cy="6647390"/>
          </a:xfrm>
          <a:prstGeom prst="rect">
            <a:avLst/>
          </a:prstGeom>
        </p:spPr>
      </p:pic>
    </p:spTree>
    <p:extLst>
      <p:ext uri="{BB962C8B-B14F-4D97-AF65-F5344CB8AC3E}">
        <p14:creationId xmlns:p14="http://schemas.microsoft.com/office/powerpoint/2010/main" val="2559303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4000">
        <p15:prstTrans prst="curtains"/>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par>
                          <p:cTn id="14" fill="hold">
                            <p:stCondLst>
                              <p:cond delay="2000"/>
                            </p:stCondLst>
                            <p:childTnLst>
                              <p:par>
                                <p:cTn id="15" presetID="10" presetClass="exit" presetSubtype="0" fill="hold" grpId="1" nodeType="afterEffect">
                                  <p:stCondLst>
                                    <p:cond delay="3000"/>
                                  </p:stCondLst>
                                  <p:childTnLst>
                                    <p:animEffect transition="out" filter="fade">
                                      <p:cBhvr>
                                        <p:cTn id="16" dur="1000"/>
                                        <p:tgtEl>
                                          <p:spTgt spid="7"/>
                                        </p:tgtEl>
                                      </p:cBhvr>
                                    </p:animEffect>
                                    <p:set>
                                      <p:cBhvr>
                                        <p:cTn id="17" dur="1" fill="hold">
                                          <p:stCondLst>
                                            <p:cond delay="999"/>
                                          </p:stCondLst>
                                        </p:cTn>
                                        <p:tgtEl>
                                          <p:spTgt spid="7"/>
                                        </p:tgtEl>
                                        <p:attrNameLst>
                                          <p:attrName>style.visibility</p:attrName>
                                        </p:attrNameLst>
                                      </p:cBhvr>
                                      <p:to>
                                        <p:strVal val="hidden"/>
                                      </p:to>
                                    </p:set>
                                  </p:childTnLst>
                                </p:cTn>
                              </p:par>
                              <p:par>
                                <p:cTn id="18" presetID="10" presetClass="exit" presetSubtype="0" fill="hold" nodeType="withEffect">
                                  <p:stCondLst>
                                    <p:cond delay="3000"/>
                                  </p:stCondLst>
                                  <p:childTnLst>
                                    <p:animEffect transition="out" filter="fade">
                                      <p:cBhvr>
                                        <p:cTn id="19" dur="1000"/>
                                        <p:tgtEl>
                                          <p:spTgt spid="5"/>
                                        </p:tgtEl>
                                      </p:cBhvr>
                                    </p:animEffect>
                                    <p:set>
                                      <p:cBhvr>
                                        <p:cTn id="20" dur="1" fill="hold">
                                          <p:stCondLst>
                                            <p:cond delay="999"/>
                                          </p:stCondLst>
                                        </p:cTn>
                                        <p:tgtEl>
                                          <p:spTgt spid="5"/>
                                        </p:tgtEl>
                                        <p:attrNameLst>
                                          <p:attrName>style.visibility</p:attrName>
                                        </p:attrNameLst>
                                      </p:cBhvr>
                                      <p:to>
                                        <p:strVal val="hidden"/>
                                      </p:to>
                                    </p:set>
                                  </p:childTnLst>
                                </p:cTn>
                              </p:par>
                            </p:childTnLst>
                          </p:cTn>
                        </p:par>
                        <p:par>
                          <p:cTn id="21" fill="hold">
                            <p:stCondLst>
                              <p:cond delay="6000"/>
                            </p:stCondLst>
                            <p:childTnLst>
                              <p:par>
                                <p:cTn id="22" presetID="10" presetClass="exit" presetSubtype="0" fill="hold" nodeType="afterEffect">
                                  <p:stCondLst>
                                    <p:cond delay="0"/>
                                  </p:stCondLst>
                                  <p:childTnLst>
                                    <p:animEffect transition="out" filter="fade">
                                      <p:cBhvr>
                                        <p:cTn id="23" dur="1000"/>
                                        <p:tgtEl>
                                          <p:spTgt spid="6"/>
                                        </p:tgtEl>
                                      </p:cBhvr>
                                    </p:animEffect>
                                    <p:set>
                                      <p:cBhvr>
                                        <p:cTn id="2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992471"/>
          </a:xfrm>
          <a:prstGeom prst="rect">
            <a:avLst/>
          </a:prstGeom>
        </p:spPr>
      </p:pic>
      <p:sp>
        <p:nvSpPr>
          <p:cNvPr id="3" name="CuadroTexto 2"/>
          <p:cNvSpPr txBox="1"/>
          <p:nvPr/>
        </p:nvSpPr>
        <p:spPr>
          <a:xfrm>
            <a:off x="1690335" y="0"/>
            <a:ext cx="8467344" cy="6124754"/>
          </a:xfrm>
          <a:prstGeom prst="rect">
            <a:avLst/>
          </a:prstGeom>
          <a:noFill/>
        </p:spPr>
        <p:txBody>
          <a:bodyPr wrap="square" rtlCol="0">
            <a:spAutoFit/>
          </a:bodyPr>
          <a:lstStyle/>
          <a:p>
            <a:pPr algn="just"/>
            <a:r>
              <a:rPr lang="es-ES" sz="2800" b="1" dirty="0" smtClean="0">
                <a:solidFill>
                  <a:schemeClr val="bg1"/>
                </a:solidFill>
                <a:latin typeface="Gabriola" panose="04040605051002020D02" pitchFamily="82" charset="0"/>
              </a:rPr>
              <a:t>Cuando pienso en mi infancia y recuerdo a mi tío Severino, pienso que todos los chicos deberían tener uno.  Era un ser humano esencialmente bueno, con unos enormes ojos verdes, que me llamaban la atención porque todos en la familia teníamos ojos marrones</a:t>
            </a:r>
          </a:p>
          <a:p>
            <a:pPr algn="just"/>
            <a:r>
              <a:rPr lang="es-ES" sz="2800" b="1" dirty="0" smtClean="0">
                <a:solidFill>
                  <a:schemeClr val="bg1"/>
                </a:solidFill>
                <a:latin typeface="Gabriola" panose="04040605051002020D02" pitchFamily="82" charset="0"/>
              </a:rPr>
              <a:t>El cuidó a su mamá (mi nona) hasta que ella murió y se fué poco después.</a:t>
            </a:r>
          </a:p>
          <a:p>
            <a:pPr algn="just"/>
            <a:r>
              <a:rPr lang="es-ES" sz="2800" b="1" dirty="0" smtClean="0">
                <a:solidFill>
                  <a:schemeClr val="bg1"/>
                </a:solidFill>
                <a:latin typeface="Gabriola" panose="04040605051002020D02" pitchFamily="82" charset="0"/>
              </a:rPr>
              <a:t>Pero el tío </a:t>
            </a:r>
            <a:r>
              <a:rPr lang="es-ES" sz="2800" b="1" smtClean="0">
                <a:solidFill>
                  <a:schemeClr val="bg1"/>
                </a:solidFill>
                <a:latin typeface="Gabriola" panose="04040605051002020D02" pitchFamily="82" charset="0"/>
              </a:rPr>
              <a:t>Severino hacía </a:t>
            </a:r>
            <a:r>
              <a:rPr lang="es-ES" sz="2800" b="1" dirty="0" smtClean="0">
                <a:solidFill>
                  <a:schemeClr val="bg1"/>
                </a:solidFill>
                <a:latin typeface="Gabriola" panose="04040605051002020D02" pitchFamily="82" charset="0"/>
              </a:rPr>
              <a:t>un trabajo muy lindo, para mi.</a:t>
            </a:r>
          </a:p>
          <a:p>
            <a:r>
              <a:rPr lang="es-ES" sz="2800" b="1" dirty="0">
                <a:solidFill>
                  <a:schemeClr val="bg1"/>
                </a:solidFill>
                <a:latin typeface="Gabriola" panose="04040605051002020D02" pitchFamily="82" charset="0"/>
              </a:rPr>
              <a:t>El era Acomodador en el Teatro La Comedia de Rosario; el que acompañaba los espectadores a sus asientos, </a:t>
            </a:r>
            <a:r>
              <a:rPr lang="es-ES" sz="2800" b="1" dirty="0" smtClean="0">
                <a:solidFill>
                  <a:schemeClr val="bg1"/>
                </a:solidFill>
                <a:latin typeface="Gabriola" panose="04040605051002020D02" pitchFamily="82" charset="0"/>
              </a:rPr>
              <a:t> él  </a:t>
            </a:r>
            <a:r>
              <a:rPr lang="es-ES" sz="2800" b="1" dirty="0">
                <a:solidFill>
                  <a:schemeClr val="bg1"/>
                </a:solidFill>
                <a:latin typeface="Gabriola" panose="04040605051002020D02" pitchFamily="82" charset="0"/>
              </a:rPr>
              <a:t>veía todos los espectáculos y para mi cabecita llena de sueños  era el dueño de la magia.</a:t>
            </a:r>
          </a:p>
          <a:p>
            <a:r>
              <a:rPr lang="es-ES" sz="2800" b="1" dirty="0">
                <a:solidFill>
                  <a:schemeClr val="bg1"/>
                </a:solidFill>
                <a:latin typeface="Gabriola" panose="04040605051002020D02" pitchFamily="82" charset="0"/>
              </a:rPr>
              <a:t>Cada quince días se renovaba la programación y mi tío me invitaba  a pasar después de clases y me regalaba una hora y media de canto, de baile, de poesía y las mas hermosas obras de teatro. El sembró en mi  almita de nena y permitió que  espiara desde la última fila lo mas hermoso que el mundo de  los adultos podía ofrecer: el </a:t>
            </a:r>
            <a:r>
              <a:rPr lang="es-ES" sz="2800" b="1" dirty="0" smtClean="0">
                <a:solidFill>
                  <a:schemeClr val="bg1"/>
                </a:solidFill>
                <a:latin typeface="Gabriola" panose="04040605051002020D02" pitchFamily="82" charset="0"/>
              </a:rPr>
              <a:t>arte.</a:t>
            </a:r>
            <a:endParaRPr lang="es-ES" sz="3200" b="1" dirty="0">
              <a:solidFill>
                <a:schemeClr val="bg1"/>
              </a:solidFill>
              <a:latin typeface="Gabriola" panose="04040605051002020D02" pitchFamily="82" charset="0"/>
            </a:endParaRPr>
          </a:p>
        </p:txBody>
      </p:sp>
      <p:sp>
        <p:nvSpPr>
          <p:cNvPr id="6" name="CuadroTexto 5"/>
          <p:cNvSpPr txBox="1"/>
          <p:nvPr/>
        </p:nvSpPr>
        <p:spPr>
          <a:xfrm>
            <a:off x="4309110" y="3108960"/>
            <a:ext cx="45719"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810167296"/>
      </p:ext>
    </p:extLst>
  </p:cSld>
  <p:clrMapOvr>
    <a:masterClrMapping/>
  </p:clrMapOvr>
  <p:transition spd="slow" advClick="0" advTm="4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5000" fill="hold"/>
                                        <p:tgtEl>
                                          <p:spTgt spid="3"/>
                                        </p:tgtEl>
                                        <p:attrNameLst>
                                          <p:attrName>ppt_x</p:attrName>
                                        </p:attrNameLst>
                                      </p:cBhvr>
                                      <p:tavLst>
                                        <p:tav tm="0">
                                          <p:val>
                                            <p:strVal val="#ppt_x"/>
                                          </p:val>
                                        </p:tav>
                                        <p:tav tm="100000">
                                          <p:val>
                                            <p:strVal val="#ppt_x"/>
                                          </p:val>
                                        </p:tav>
                                      </p:tavLst>
                                    </p:anim>
                                    <p:anim calcmode="lin" valueType="num">
                                      <p:cBhvr>
                                        <p:cTn id="8" dur="45000" fill="hold"/>
                                        <p:tgtEl>
                                          <p:spTgt spid="3"/>
                                        </p:tgtEl>
                                        <p:attrNameLst>
                                          <p:attrName>ppt_y</p:attrName>
                                        </p:attrNameLst>
                                      </p:cBhvr>
                                      <p:tavLst>
                                        <p:tav tm="0">
                                          <p:val>
                                            <p:strVal val="#ppt_y+1"/>
                                          </p:val>
                                        </p:tav>
                                        <p:tav tm="100000">
                                          <p:val>
                                            <p:strVal val="#ppt_y-1"/>
                                          </p:val>
                                        </p:tav>
                                      </p:tavLst>
                                    </p:anim>
                                  </p:childTnLst>
                                </p:cTn>
                              </p:par>
                            </p:childTnLst>
                          </p:cTn>
                        </p:par>
                        <p:par>
                          <p:cTn id="9" fill="hold">
                            <p:stCondLst>
                              <p:cond delay="45000"/>
                            </p:stCondLst>
                            <p:childTnLst>
                              <p:par>
                                <p:cTn id="10" presetID="47" presetClass="exit" presetSubtype="0" fill="hold" grpId="1" nodeType="afterEffect">
                                  <p:stCondLst>
                                    <p:cond delay="0"/>
                                  </p:stCondLst>
                                  <p:childTnLst>
                                    <p:animEffect transition="out" filter="fade">
                                      <p:cBhvr>
                                        <p:cTn id="11" dur="3100"/>
                                        <p:tgtEl>
                                          <p:spTgt spid="3"/>
                                        </p:tgtEl>
                                      </p:cBhvr>
                                    </p:animEffect>
                                    <p:anim calcmode="lin" valueType="num">
                                      <p:cBhvr>
                                        <p:cTn id="12" dur="3100"/>
                                        <p:tgtEl>
                                          <p:spTgt spid="3"/>
                                        </p:tgtEl>
                                        <p:attrNameLst>
                                          <p:attrName>ppt_x</p:attrName>
                                        </p:attrNameLst>
                                      </p:cBhvr>
                                      <p:tavLst>
                                        <p:tav tm="0">
                                          <p:val>
                                            <p:strVal val="ppt_x"/>
                                          </p:val>
                                        </p:tav>
                                        <p:tav tm="100000">
                                          <p:val>
                                            <p:strVal val="ppt_x"/>
                                          </p:val>
                                        </p:tav>
                                      </p:tavLst>
                                    </p:anim>
                                    <p:anim calcmode="lin" valueType="num">
                                      <p:cBhvr>
                                        <p:cTn id="13" dur="3100"/>
                                        <p:tgtEl>
                                          <p:spTgt spid="3"/>
                                        </p:tgtEl>
                                        <p:attrNameLst>
                                          <p:attrName>ppt_y</p:attrName>
                                        </p:attrNameLst>
                                      </p:cBhvr>
                                      <p:tavLst>
                                        <p:tav tm="0">
                                          <p:val>
                                            <p:strVal val="ppt_y"/>
                                          </p:val>
                                        </p:tav>
                                        <p:tav tm="100000">
                                          <p:val>
                                            <p:strVal val="ppt_y-.1"/>
                                          </p:val>
                                        </p:tav>
                                      </p:tavLst>
                                    </p:anim>
                                    <p:set>
                                      <p:cBhvr>
                                        <p:cTn id="14" dur="1" fill="hold">
                                          <p:stCondLst>
                                            <p:cond delay="30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2101" y="1"/>
            <a:ext cx="9144000" cy="6857999"/>
          </a:xfrm>
          <a:prstGeom prst="rect">
            <a:avLst/>
          </a:prstGeom>
        </p:spPr>
      </p:pic>
      <p:sp>
        <p:nvSpPr>
          <p:cNvPr id="3" name="CuadroTexto 2"/>
          <p:cNvSpPr txBox="1"/>
          <p:nvPr/>
        </p:nvSpPr>
        <p:spPr>
          <a:xfrm>
            <a:off x="2393240" y="6070724"/>
            <a:ext cx="8051180" cy="523220"/>
          </a:xfrm>
          <a:prstGeom prst="rect">
            <a:avLst/>
          </a:prstGeom>
          <a:solidFill>
            <a:schemeClr val="tx1"/>
          </a:solidFill>
        </p:spPr>
        <p:txBody>
          <a:bodyPr wrap="square" rtlCol="0">
            <a:spAutoFit/>
          </a:bodyPr>
          <a:lstStyle/>
          <a:p>
            <a:pPr algn="ctr"/>
            <a:r>
              <a:rPr lang="es-ES" sz="2800" b="1" dirty="0" smtClean="0">
                <a:solidFill>
                  <a:schemeClr val="bg1"/>
                </a:solidFill>
                <a:latin typeface="Gabriola" panose="04040605051002020D02" pitchFamily="82" charset="0"/>
              </a:rPr>
              <a:t>El Normal Nº 1 Dr. Nicolás Avellaneda de Rosario era mi escuela.</a:t>
            </a:r>
            <a:endParaRPr lang="es-ES" sz="2800" b="1" dirty="0">
              <a:solidFill>
                <a:schemeClr val="bg1"/>
              </a:solidFill>
              <a:latin typeface="Gabriola" panose="04040605051002020D02" pitchFamily="82" charset="0"/>
            </a:endParaRPr>
          </a:p>
        </p:txBody>
      </p:sp>
    </p:spTree>
    <p:extLst>
      <p:ext uri="{BB962C8B-B14F-4D97-AF65-F5344CB8AC3E}">
        <p14:creationId xmlns:p14="http://schemas.microsoft.com/office/powerpoint/2010/main" val="2063186234"/>
      </p:ext>
    </p:extLst>
  </p:cSld>
  <p:clrMapOvr>
    <a:masterClrMapping/>
  </p:clrMapOvr>
  <mc:AlternateContent xmlns:mc="http://schemas.openxmlformats.org/markup-compatibility/2006" xmlns:p14="http://schemas.microsoft.com/office/powerpoint/2010/main">
    <mc:Choice Requires="p14">
      <p:transition spd="slow" p14:dur="1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94870" cy="6890597"/>
          </a:xfrm>
          <a:prstGeom prst="rect">
            <a:avLst/>
          </a:prstGeom>
        </p:spPr>
      </p:pic>
      <p:sp>
        <p:nvSpPr>
          <p:cNvPr id="5" name="CuadroTexto 4"/>
          <p:cNvSpPr txBox="1"/>
          <p:nvPr/>
        </p:nvSpPr>
        <p:spPr>
          <a:xfrm>
            <a:off x="3419475" y="5900853"/>
            <a:ext cx="4834890" cy="523220"/>
          </a:xfrm>
          <a:prstGeom prst="rect">
            <a:avLst/>
          </a:prstGeom>
          <a:solidFill>
            <a:schemeClr val="tx1"/>
          </a:solidFill>
        </p:spPr>
        <p:txBody>
          <a:bodyPr wrap="square" rtlCol="0">
            <a:spAutoFit/>
          </a:bodyPr>
          <a:lstStyle/>
          <a:p>
            <a:pPr algn="ctr"/>
            <a:r>
              <a:rPr lang="es-ES" sz="2800" dirty="0" smtClean="0">
                <a:solidFill>
                  <a:schemeClr val="bg1"/>
                </a:solidFill>
                <a:latin typeface="Gabriola" panose="04040605051002020D02" pitchFamily="82" charset="0"/>
              </a:rPr>
              <a:t>El teatro La Comedia de Rosario.</a:t>
            </a:r>
            <a:endParaRPr lang="es-ES" sz="2800" dirty="0">
              <a:solidFill>
                <a:schemeClr val="bg1"/>
              </a:solidFill>
              <a:latin typeface="Gabriola" panose="04040605051002020D02" pitchFamily="82" charset="0"/>
            </a:endParaRPr>
          </a:p>
        </p:txBody>
      </p:sp>
    </p:spTree>
    <p:extLst>
      <p:ext uri="{BB962C8B-B14F-4D97-AF65-F5344CB8AC3E}">
        <p14:creationId xmlns:p14="http://schemas.microsoft.com/office/powerpoint/2010/main" val="2309731201"/>
      </p:ext>
    </p:extLst>
  </p:cSld>
  <p:clrMapOvr>
    <a:masterClrMapping/>
  </p:clrMapOvr>
  <mc:AlternateContent xmlns:mc="http://schemas.openxmlformats.org/markup-compatibility/2006" xmlns:p14="http://schemas.microsoft.com/office/powerpoint/2010/main">
    <mc:Choice Requires="p14">
      <p:transition spd="slow" p14:dur="3400" advClick="0" advTm="4000">
        <p14:reveal/>
      </p:transition>
    </mc:Choice>
    <mc:Fallback xmlns="">
      <p:transition spd="slow" advClick="0"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8000"/>
          </a:xfrm>
          <a:solidFill>
            <a:schemeClr val="tx1"/>
          </a:solidFill>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3492" y="2507881"/>
            <a:ext cx="3375567" cy="4480841"/>
          </a:xfrm>
          <a:prstGeom prst="rect">
            <a:avLst/>
          </a:prstGeom>
        </p:spPr>
      </p:pic>
      <p:sp>
        <p:nvSpPr>
          <p:cNvPr id="2" name="CuadroTexto 1"/>
          <p:cNvSpPr txBox="1"/>
          <p:nvPr/>
        </p:nvSpPr>
        <p:spPr>
          <a:xfrm>
            <a:off x="2915486" y="6354586"/>
            <a:ext cx="6057900" cy="523220"/>
          </a:xfrm>
          <a:prstGeom prst="rect">
            <a:avLst/>
          </a:prstGeom>
          <a:solidFill>
            <a:schemeClr val="tx1"/>
          </a:solidFill>
        </p:spPr>
        <p:txBody>
          <a:bodyPr wrap="square" rtlCol="0">
            <a:spAutoFit/>
          </a:bodyPr>
          <a:lstStyle/>
          <a:p>
            <a:pPr algn="ctr"/>
            <a:r>
              <a:rPr lang="es-ES" sz="2800" dirty="0" smtClean="0">
                <a:solidFill>
                  <a:schemeClr val="bg1"/>
                </a:solidFill>
                <a:latin typeface="Gabriola" panose="04040605051002020D02" pitchFamily="82" charset="0"/>
              </a:rPr>
              <a:t>Aquí, a la entrada, me esperaba el Tío Severino</a:t>
            </a:r>
            <a:endParaRPr lang="es-ES" sz="2800" dirty="0">
              <a:solidFill>
                <a:schemeClr val="bg1"/>
              </a:solidFill>
              <a:latin typeface="Gabriola" panose="04040605051002020D02" pitchFamily="82" charset="0"/>
            </a:endParaRPr>
          </a:p>
        </p:txBody>
      </p:sp>
    </p:spTree>
    <p:extLst>
      <p:ext uri="{BB962C8B-B14F-4D97-AF65-F5344CB8AC3E}">
        <p14:creationId xmlns:p14="http://schemas.microsoft.com/office/powerpoint/2010/main" val="25752577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4000">
        <p15:prstTrans prst="wind"/>
      </p:transition>
    </mc:Choice>
    <mc:Fallback xmlns="">
      <p:transition spd="slow" advClick="0"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3208" t="23000" r="4416" b="27500"/>
          <a:stretch/>
        </p:blipFill>
        <p:spPr>
          <a:xfrm>
            <a:off x="47991" y="0"/>
            <a:ext cx="12144009" cy="6858000"/>
          </a:xfrm>
          <a:prstGeom prst="rect">
            <a:avLst/>
          </a:prstGeom>
        </p:spPr>
      </p:pic>
      <p:sp>
        <p:nvSpPr>
          <p:cNvPr id="2" name="CuadroTexto 1"/>
          <p:cNvSpPr txBox="1"/>
          <p:nvPr/>
        </p:nvSpPr>
        <p:spPr>
          <a:xfrm>
            <a:off x="1371600" y="5200650"/>
            <a:ext cx="9818370" cy="1384995"/>
          </a:xfrm>
          <a:prstGeom prst="rect">
            <a:avLst/>
          </a:prstGeom>
          <a:solidFill>
            <a:schemeClr val="tx1"/>
          </a:solidFill>
        </p:spPr>
        <p:txBody>
          <a:bodyPr wrap="square" rtlCol="0">
            <a:spAutoFit/>
          </a:bodyPr>
          <a:lstStyle/>
          <a:p>
            <a:pPr algn="ctr"/>
            <a:r>
              <a:rPr lang="es-ES" sz="2800" dirty="0" smtClean="0">
                <a:solidFill>
                  <a:schemeClr val="bg1"/>
                </a:solidFill>
                <a:latin typeface="Gabriola" panose="04040605051002020D02" pitchFamily="82" charset="0"/>
              </a:rPr>
              <a:t>En aquellos años estos aparatos electrónicos no estaban y la última fila de butacas era completa.. </a:t>
            </a:r>
            <a:r>
              <a:rPr lang="es-ES" sz="2800" dirty="0">
                <a:solidFill>
                  <a:schemeClr val="bg1"/>
                </a:solidFill>
                <a:latin typeface="Gabriola" panose="04040605051002020D02" pitchFamily="82" charset="0"/>
              </a:rPr>
              <a:t>E</a:t>
            </a:r>
            <a:r>
              <a:rPr lang="es-ES" sz="2800" dirty="0" smtClean="0">
                <a:solidFill>
                  <a:schemeClr val="bg1"/>
                </a:solidFill>
                <a:latin typeface="Gabriola" panose="04040605051002020D02" pitchFamily="82" charset="0"/>
              </a:rPr>
              <a:t>l último asiento de la última fila era mi lugar. Cada vez que pasaba llenaba mis manitas de caramelos y moneditas de cinco que él recibía muchas de  propina.</a:t>
            </a:r>
            <a:endParaRPr lang="es-ES" sz="2800" dirty="0">
              <a:solidFill>
                <a:schemeClr val="bg1"/>
              </a:solidFill>
              <a:latin typeface="Gabriola" panose="04040605051002020D02" pitchFamily="82" charset="0"/>
            </a:endParaRPr>
          </a:p>
        </p:txBody>
      </p:sp>
    </p:spTree>
    <p:extLst>
      <p:ext uri="{BB962C8B-B14F-4D97-AF65-F5344CB8AC3E}">
        <p14:creationId xmlns:p14="http://schemas.microsoft.com/office/powerpoint/2010/main" val="2313168001"/>
      </p:ext>
    </p:extLst>
  </p:cSld>
  <p:clrMapOvr>
    <a:masterClrMapping/>
  </p:clrMapOvr>
  <mc:AlternateContent xmlns:mc="http://schemas.openxmlformats.org/markup-compatibility/2006" xmlns:p14="http://schemas.microsoft.com/office/powerpoint/2010/main">
    <mc:Choice Requires="p14">
      <p:transition spd="slow" p14:dur="2000" advClick="0" advTm="8000"/>
    </mc:Choice>
    <mc:Fallback xmlns="">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000" r="-3000"/>
          </a:stretch>
        </a:blipFill>
        <a:effectLst/>
      </p:bgPr>
    </p:bg>
    <p:spTree>
      <p:nvGrpSpPr>
        <p:cNvPr id="1" name=""/>
        <p:cNvGrpSpPr/>
        <p:nvPr/>
      </p:nvGrpSpPr>
      <p:grpSpPr>
        <a:xfrm>
          <a:off x="0" y="0"/>
          <a:ext cx="0" cy="0"/>
          <a:chOff x="0" y="0"/>
          <a:chExt cx="0" cy="0"/>
        </a:xfrm>
      </p:grpSpPr>
      <p:sp>
        <p:nvSpPr>
          <p:cNvPr id="22" name="Elipse 21"/>
          <p:cNvSpPr/>
          <p:nvPr/>
        </p:nvSpPr>
        <p:spPr>
          <a:xfrm>
            <a:off x="307501" y="332983"/>
            <a:ext cx="2776877" cy="2600660"/>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Imagen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616819">
            <a:off x="743788" y="300070"/>
            <a:ext cx="1766457" cy="2434766"/>
          </a:xfrm>
          <a:prstGeom prst="rect">
            <a:avLst/>
          </a:prstGeom>
        </p:spPr>
      </p:pic>
      <p:sp>
        <p:nvSpPr>
          <p:cNvPr id="23" name="Elipse 22"/>
          <p:cNvSpPr/>
          <p:nvPr/>
        </p:nvSpPr>
        <p:spPr>
          <a:xfrm>
            <a:off x="3529665" y="1014577"/>
            <a:ext cx="2420740" cy="2260125"/>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l="4522" r="7082"/>
          <a:stretch/>
        </p:blipFill>
        <p:spPr>
          <a:xfrm>
            <a:off x="3902407" y="1624893"/>
            <a:ext cx="1747520" cy="1039495"/>
          </a:xfrm>
          <a:prstGeom prst="rect">
            <a:avLst/>
          </a:prstGeom>
        </p:spPr>
      </p:pic>
      <p:sp>
        <p:nvSpPr>
          <p:cNvPr id="26" name="Elipse 25"/>
          <p:cNvSpPr/>
          <p:nvPr/>
        </p:nvSpPr>
        <p:spPr>
          <a:xfrm>
            <a:off x="72070" y="3673034"/>
            <a:ext cx="2855316" cy="2587178"/>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00</a:t>
            </a:r>
            <a:endParaRPr lang="es-ES" dirty="0"/>
          </a:p>
        </p:txBody>
      </p:sp>
      <p:sp>
        <p:nvSpPr>
          <p:cNvPr id="25" name="Elipse 24"/>
          <p:cNvSpPr/>
          <p:nvPr/>
        </p:nvSpPr>
        <p:spPr>
          <a:xfrm>
            <a:off x="3204428" y="3546335"/>
            <a:ext cx="2776877" cy="2600660"/>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Elipse 26"/>
          <p:cNvSpPr/>
          <p:nvPr/>
        </p:nvSpPr>
        <p:spPr>
          <a:xfrm>
            <a:off x="6327112" y="441510"/>
            <a:ext cx="2611954" cy="2492133"/>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Elipse 27"/>
          <p:cNvSpPr/>
          <p:nvPr/>
        </p:nvSpPr>
        <p:spPr>
          <a:xfrm>
            <a:off x="9298453" y="633518"/>
            <a:ext cx="2776877" cy="2600660"/>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Elipse 28"/>
          <p:cNvSpPr/>
          <p:nvPr/>
        </p:nvSpPr>
        <p:spPr>
          <a:xfrm>
            <a:off x="6557175" y="3322170"/>
            <a:ext cx="2276209" cy="2213190"/>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Elipse 29"/>
          <p:cNvSpPr/>
          <p:nvPr/>
        </p:nvSpPr>
        <p:spPr>
          <a:xfrm>
            <a:off x="8933573" y="3869753"/>
            <a:ext cx="2776877" cy="2600660"/>
          </a:xfrm>
          <a:prstGeom prst="ellipse">
            <a:avLst/>
          </a:prstGeom>
          <a:solidFill>
            <a:srgbClr val="FFFF00">
              <a:alpha val="18000"/>
            </a:srgbClr>
          </a:solidFill>
          <a:ln>
            <a:noFill/>
          </a:ln>
          <a:effectLst>
            <a:glow rad="190500">
              <a:schemeClr val="bg1">
                <a:alpha val="41000"/>
              </a:schemeClr>
            </a:glow>
            <a:reflection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9929592">
            <a:off x="3507581" y="3985215"/>
            <a:ext cx="2077159" cy="1623163"/>
          </a:xfrm>
          <a:prstGeom prst="rect">
            <a:avLst/>
          </a:prstGeom>
        </p:spPr>
      </p:pic>
      <p:pic>
        <p:nvPicPr>
          <p:cNvPr id="3" name="Imagen 2"/>
          <p:cNvPicPr>
            <a:picLocks noChangeAspect="1"/>
          </p:cNvPicPr>
          <p:nvPr/>
        </p:nvPicPr>
        <p:blipFill rotWithShape="1">
          <a:blip r:embed="rId7">
            <a:extLst>
              <a:ext uri="{28A0092B-C50C-407E-A947-70E740481C1C}">
                <a14:useLocalDpi xmlns:a14="http://schemas.microsoft.com/office/drawing/2010/main" val="0"/>
              </a:ext>
            </a:extLst>
          </a:blip>
          <a:srcRect b="17172"/>
          <a:stretch/>
        </p:blipFill>
        <p:spPr>
          <a:xfrm rot="855232">
            <a:off x="652280" y="4038672"/>
            <a:ext cx="1763035" cy="1832714"/>
          </a:xfrm>
          <a:prstGeom prst="rect">
            <a:avLst/>
          </a:prstGeom>
        </p:spPr>
      </p:pic>
      <p:pic>
        <p:nvPicPr>
          <p:cNvPr id="20" name="Imagen 1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48963" y="3486747"/>
            <a:ext cx="892631" cy="1849679"/>
          </a:xfrm>
          <a:prstGeom prst="rect">
            <a:avLst/>
          </a:prstGeom>
        </p:spPr>
      </p:pic>
      <p:pic>
        <p:nvPicPr>
          <p:cNvPr id="12" name="Imagen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915815">
            <a:off x="9549092" y="4417489"/>
            <a:ext cx="1433331" cy="1735461"/>
          </a:xfrm>
          <a:prstGeom prst="rect">
            <a:avLst/>
          </a:prstGeom>
          <a:solidFill>
            <a:srgbClr val="92D050"/>
          </a:solidFill>
        </p:spPr>
      </p:pic>
      <p:pic>
        <p:nvPicPr>
          <p:cNvPr id="13" name="Imagen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0575270">
            <a:off x="9833798" y="849067"/>
            <a:ext cx="1614745" cy="2079230"/>
          </a:xfrm>
          <a:prstGeom prst="rect">
            <a:avLst/>
          </a:prstGeom>
        </p:spPr>
      </p:pic>
      <p:pic>
        <p:nvPicPr>
          <p:cNvPr id="7" name="Imagen 6"/>
          <p:cNvPicPr>
            <a:picLocks noChangeAspect="1"/>
          </p:cNvPicPr>
          <p:nvPr/>
        </p:nvPicPr>
        <p:blipFill rotWithShape="1">
          <a:blip r:embed="rId11" cstate="print">
            <a:extLst>
              <a:ext uri="{28A0092B-C50C-407E-A947-70E740481C1C}">
                <a14:useLocalDpi xmlns:a14="http://schemas.microsoft.com/office/drawing/2010/main" val="0"/>
              </a:ext>
            </a:extLst>
          </a:blip>
          <a:srcRect l="9475" t="4557" r="5231" b="13126"/>
          <a:stretch/>
        </p:blipFill>
        <p:spPr>
          <a:xfrm rot="20480971">
            <a:off x="6844594" y="669689"/>
            <a:ext cx="1640077" cy="1867043"/>
          </a:xfrm>
          <a:prstGeom prst="rect">
            <a:avLst/>
          </a:prstGeom>
        </p:spPr>
      </p:pic>
      <p:sp>
        <p:nvSpPr>
          <p:cNvPr id="2" name="CuadroTexto 1"/>
          <p:cNvSpPr txBox="1"/>
          <p:nvPr/>
        </p:nvSpPr>
        <p:spPr>
          <a:xfrm>
            <a:off x="1611630" y="5529387"/>
            <a:ext cx="9573952" cy="954107"/>
          </a:xfrm>
          <a:prstGeom prst="rect">
            <a:avLst/>
          </a:prstGeom>
          <a:solidFill>
            <a:schemeClr val="tx1"/>
          </a:solidFill>
        </p:spPr>
        <p:txBody>
          <a:bodyPr wrap="square" rtlCol="0">
            <a:spAutoFit/>
          </a:bodyPr>
          <a:lstStyle/>
          <a:p>
            <a:pPr algn="ctr"/>
            <a:r>
              <a:rPr lang="es-ES" sz="2800" dirty="0" smtClean="0">
                <a:solidFill>
                  <a:schemeClr val="bg1"/>
                </a:solidFill>
                <a:latin typeface="Gabriola" panose="04040605051002020D02" pitchFamily="82" charset="0"/>
              </a:rPr>
              <a:t>Cantantes, bailarines, actores de comedia y de drama, folklore, flamenco, todos ellos  fueron mis maestros en el arte de disfrutar .</a:t>
            </a:r>
            <a:endParaRPr lang="es-ES" sz="2800" dirty="0">
              <a:solidFill>
                <a:schemeClr val="bg1"/>
              </a:solidFill>
              <a:latin typeface="Gabriola" panose="04040605051002020D02" pitchFamily="82" charset="0"/>
            </a:endParaRPr>
          </a:p>
        </p:txBody>
      </p:sp>
    </p:spTree>
    <p:extLst>
      <p:ext uri="{BB962C8B-B14F-4D97-AF65-F5344CB8AC3E}">
        <p14:creationId xmlns:p14="http://schemas.microsoft.com/office/powerpoint/2010/main" val="751981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14000">
        <p15:prstTrans prst="curtains"/>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400"/>
                                        <p:tgtEl>
                                          <p:spTgt spid="2"/>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par>
                          <p:cTn id="18" fill="hold">
                            <p:stCondLst>
                              <p:cond delay="1900"/>
                            </p:stCondLst>
                            <p:childTnLst>
                              <p:par>
                                <p:cTn id="19" presetID="10" presetClass="entr" presetSubtype="0"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par>
                          <p:cTn id="22" fill="hold">
                            <p:stCondLst>
                              <p:cond delay="2400"/>
                            </p:stCondLst>
                            <p:childTnLst>
                              <p:par>
                                <p:cTn id="23" presetID="10" presetClass="entr" presetSubtype="0" fill="hold" grpId="0" nodeType="afterEffect">
                                  <p:stCondLst>
                                    <p:cond delay="100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3900"/>
                            </p:stCondLst>
                            <p:childTnLst>
                              <p:par>
                                <p:cTn id="27" presetID="10" presetClass="entr" presetSubtype="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4400"/>
                            </p:stCondLst>
                            <p:childTnLst>
                              <p:par>
                                <p:cTn id="31" presetID="10" presetClass="entr" presetSubtype="0" fill="hold" grpId="0" nodeType="afterEffect">
                                  <p:stCondLst>
                                    <p:cond delay="100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par>
                          <p:cTn id="34" fill="hold">
                            <p:stCondLst>
                              <p:cond delay="59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6400"/>
                            </p:stCondLst>
                            <p:childTnLst>
                              <p:par>
                                <p:cTn id="39" presetID="10" presetClass="entr" presetSubtype="0" fill="hold" grpId="0" nodeType="afterEffect">
                                  <p:stCondLst>
                                    <p:cond delay="100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par>
                          <p:cTn id="42" fill="hold">
                            <p:stCondLst>
                              <p:cond delay="7900"/>
                            </p:stCondLst>
                            <p:childTnLst>
                              <p:par>
                                <p:cTn id="43" presetID="10"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500"/>
                                        <p:tgtEl>
                                          <p:spTgt spid="5"/>
                                        </p:tgtEl>
                                      </p:cBhvr>
                                    </p:animEffect>
                                  </p:childTnLst>
                                </p:cTn>
                              </p:par>
                            </p:childTnLst>
                          </p:cTn>
                        </p:par>
                        <p:par>
                          <p:cTn id="46" fill="hold">
                            <p:stCondLst>
                              <p:cond delay="8400"/>
                            </p:stCondLst>
                            <p:childTnLst>
                              <p:par>
                                <p:cTn id="47" presetID="10" presetClass="entr" presetSubtype="0" fill="hold" grpId="0" nodeType="afterEffect">
                                  <p:stCondLst>
                                    <p:cond delay="100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par>
                          <p:cTn id="50" fill="hold">
                            <p:stCondLst>
                              <p:cond delay="9900"/>
                            </p:stCondLst>
                            <p:childTnLst>
                              <p:par>
                                <p:cTn id="51" presetID="10" presetClass="entr" presetSubtype="0"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childTnLst>
                          </p:cTn>
                        </p:par>
                        <p:par>
                          <p:cTn id="54" fill="hold">
                            <p:stCondLst>
                              <p:cond delay="10400"/>
                            </p:stCondLst>
                            <p:childTnLst>
                              <p:par>
                                <p:cTn id="55" presetID="10" presetClass="entr" presetSubtype="0" fill="hold" grpId="0" nodeType="afterEffect">
                                  <p:stCondLst>
                                    <p:cond delay="100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par>
                          <p:cTn id="58" fill="hold">
                            <p:stCondLst>
                              <p:cond delay="11900"/>
                            </p:stCondLst>
                            <p:childTnLst>
                              <p:par>
                                <p:cTn id="59" presetID="10" presetClass="entr" presetSubtype="0"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par>
                          <p:cTn id="62" fill="hold">
                            <p:stCondLst>
                              <p:cond delay="12400"/>
                            </p:stCondLst>
                            <p:childTnLst>
                              <p:par>
                                <p:cTn id="63" presetID="10" presetClass="entr" presetSubtype="0" fill="hold" grpId="0" nodeType="afterEffect">
                                  <p:stCondLst>
                                    <p:cond delay="10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par>
                          <p:cTn id="66" fill="hold">
                            <p:stCondLst>
                              <p:cond delay="13900"/>
                            </p:stCondLst>
                            <p:childTnLst>
                              <p:par>
                                <p:cTn id="67" presetID="10" presetClass="entr" presetSubtype="0"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6" grpId="0" animBg="1"/>
      <p:bldP spid="25" grpId="0" animBg="1"/>
      <p:bldP spid="27" grpId="0" animBg="1"/>
      <p:bldP spid="28" grpId="0" animBg="1"/>
      <p:bldP spid="29" grpId="0" animBg="1"/>
      <p:bldP spid="30"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06"/>
            <a:ext cx="12192000" cy="6865863"/>
          </a:xfrm>
          <a:prstGeom prst="rect">
            <a:avLst/>
          </a:prstGeom>
        </p:spPr>
      </p:pic>
    </p:spTree>
    <p:extLst>
      <p:ext uri="{BB962C8B-B14F-4D97-AF65-F5344CB8AC3E}">
        <p14:creationId xmlns:p14="http://schemas.microsoft.com/office/powerpoint/2010/main" val="2162848068"/>
      </p:ext>
    </p:extLst>
  </p:cSld>
  <p:clrMapOvr>
    <a:masterClrMapping/>
  </p:clrMapOvr>
  <mc:AlternateContent xmlns:mc="http://schemas.openxmlformats.org/markup-compatibility/2006" xmlns:p14="http://schemas.microsoft.com/office/powerpoint/2010/main">
    <mc:Choice Requires="p14">
      <p:transition spd="slow" p14:dur="3000" advClick="0" advTm="4000">
        <p14:shred dir="out"/>
      </p:transition>
    </mc:Choice>
    <mc:Fallback xmlns="">
      <p:transition spd="slow" advClick="0"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8892" y="2262013"/>
            <a:ext cx="923925" cy="1914525"/>
          </a:xfrm>
          <a:prstGeom prst="rect">
            <a:avLst/>
          </a:prstGeom>
        </p:spPr>
      </p:pic>
      <p:pic>
        <p:nvPicPr>
          <p:cNvPr id="3" name="Imagen 2"/>
          <p:cNvPicPr>
            <a:picLocks noChangeAspect="1"/>
          </p:cNvPicPr>
          <p:nvPr/>
        </p:nvPicPr>
        <p:blipFill rotWithShape="1">
          <a:blip r:embed="rId3">
            <a:extLst>
              <a:ext uri="{28A0092B-C50C-407E-A947-70E740481C1C}">
                <a14:useLocalDpi xmlns:a14="http://schemas.microsoft.com/office/drawing/2010/main" val="0"/>
              </a:ext>
            </a:extLst>
          </a:blip>
          <a:srcRect r="2964" b="10301"/>
          <a:stretch/>
        </p:blipFill>
        <p:spPr>
          <a:xfrm>
            <a:off x="1" y="0"/>
            <a:ext cx="12191999" cy="6858000"/>
          </a:xfrm>
          <a:prstGeom prst="rect">
            <a:avLst/>
          </a:prstGeom>
        </p:spPr>
      </p:pic>
      <p:sp>
        <p:nvSpPr>
          <p:cNvPr id="4" name="CuadroTexto 3"/>
          <p:cNvSpPr txBox="1"/>
          <p:nvPr/>
        </p:nvSpPr>
        <p:spPr>
          <a:xfrm>
            <a:off x="2780312" y="5498262"/>
            <a:ext cx="8385716" cy="1077218"/>
          </a:xfrm>
          <a:prstGeom prst="rect">
            <a:avLst/>
          </a:prstGeom>
          <a:solidFill>
            <a:schemeClr val="tx1"/>
          </a:solidFill>
        </p:spPr>
        <p:txBody>
          <a:bodyPr wrap="square" rtlCol="0">
            <a:spAutoFit/>
          </a:bodyPr>
          <a:lstStyle/>
          <a:p>
            <a:pPr algn="ctr"/>
            <a:r>
              <a:rPr lang="es-ES" sz="3200" dirty="0" smtClean="0">
                <a:solidFill>
                  <a:schemeClr val="bg1"/>
                </a:solidFill>
                <a:latin typeface="Gabriola" panose="04040605051002020D02" pitchFamily="82" charset="0"/>
              </a:rPr>
              <a:t>Las compañías españolas llegaban todo el tiempo a Rosario y casi no había nena que no estudiara danzas españolas.</a:t>
            </a:r>
            <a:endParaRPr lang="es-ES" sz="3200" dirty="0">
              <a:solidFill>
                <a:schemeClr val="bg1"/>
              </a:solidFill>
              <a:latin typeface="Gabriola" panose="04040605051002020D02" pitchFamily="82" charset="0"/>
            </a:endParaRPr>
          </a:p>
        </p:txBody>
      </p:sp>
    </p:spTree>
    <p:extLst>
      <p:ext uri="{BB962C8B-B14F-4D97-AF65-F5344CB8AC3E}">
        <p14:creationId xmlns:p14="http://schemas.microsoft.com/office/powerpoint/2010/main" val="34120763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tretch>
            <a:fillRect/>
          </a:stretch>
        </p:blipFill>
        <p:spPr>
          <a:xfrm>
            <a:off x="12192000" y="-3518059"/>
            <a:ext cx="4129177" cy="351805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Imagen 2"/>
          <p:cNvPicPr>
            <a:picLocks noChangeAspect="1"/>
          </p:cNvPicPr>
          <p:nvPr/>
        </p:nvPicPr>
        <p:blipFill>
          <a:blip r:embed="rId5" cstate="print">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tretch>
            <a:fillRect/>
          </a:stretch>
        </p:blipFill>
        <p:spPr>
          <a:xfrm>
            <a:off x="-4292958" y="-3657600"/>
            <a:ext cx="4292958" cy="36576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Imagen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71352" y="0"/>
            <a:ext cx="8049296" cy="6858000"/>
          </a:xfrm>
          <a:prstGeom prst="rect">
            <a:avLst/>
          </a:prstGeom>
        </p:spPr>
      </p:pic>
    </p:spTree>
    <p:extLst>
      <p:ext uri="{BB962C8B-B14F-4D97-AF65-F5344CB8AC3E}">
        <p14:creationId xmlns:p14="http://schemas.microsoft.com/office/powerpoint/2010/main" val="334319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8.33333E-7 1.48148E-6 L -1.66601 1.99329 " pathEditMode="relative" rAng="0" ptsTypes="AA">
                                      <p:cBhvr>
                                        <p:cTn id="6" dur="4000" fill="hold"/>
                                        <p:tgtEl>
                                          <p:spTgt spid="2"/>
                                        </p:tgtEl>
                                        <p:attrNameLst>
                                          <p:attrName>ppt_x</p:attrName>
                                          <p:attrName>ppt_y</p:attrName>
                                        </p:attrNameLst>
                                      </p:cBhvr>
                                      <p:rCtr x="-83307" y="99653"/>
                                    </p:animMotion>
                                  </p:childTnLst>
                                </p:cTn>
                              </p:par>
                              <p:par>
                                <p:cTn id="7" presetID="42" presetClass="path" presetSubtype="0" accel="50000" decel="50000" fill="hold" nodeType="withEffect">
                                  <p:stCondLst>
                                    <p:cond delay="1800"/>
                                  </p:stCondLst>
                                  <p:childTnLst>
                                    <p:animMotion origin="layout" path="M 1.66667E-6 -3.33333E-6 L 1.65911 1.99329 " pathEditMode="relative" rAng="0" ptsTypes="AA">
                                      <p:cBhvr>
                                        <p:cTn id="8" dur="4000" fill="hold"/>
                                        <p:tgtEl>
                                          <p:spTgt spid="3"/>
                                        </p:tgtEl>
                                        <p:attrNameLst>
                                          <p:attrName>ppt_x</p:attrName>
                                          <p:attrName>ppt_y</p:attrName>
                                        </p:attrNameLst>
                                      </p:cBhvr>
                                      <p:rCtr x="82956" y="99653"/>
                                    </p:animMotion>
                                  </p:childTnLst>
                                </p:cTn>
                              </p:par>
                              <p:par>
                                <p:cTn id="9" presetID="23" presetClass="entr" presetSubtype="16" fill="hold" nodeType="withEffect">
                                  <p:stCondLst>
                                    <p:cond delay="450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CuadroTexto 1"/>
          <p:cNvSpPr txBox="1"/>
          <p:nvPr/>
        </p:nvSpPr>
        <p:spPr>
          <a:xfrm>
            <a:off x="2684146" y="5955030"/>
            <a:ext cx="6823710" cy="646331"/>
          </a:xfrm>
          <a:prstGeom prst="rect">
            <a:avLst/>
          </a:prstGeom>
          <a:solidFill>
            <a:schemeClr val="tx1"/>
          </a:solidFill>
        </p:spPr>
        <p:txBody>
          <a:bodyPr wrap="square" rtlCol="0">
            <a:spAutoFit/>
          </a:bodyPr>
          <a:lstStyle/>
          <a:p>
            <a:pPr algn="ctr"/>
            <a:r>
              <a:rPr lang="es-ES" sz="3600" dirty="0" smtClean="0">
                <a:solidFill>
                  <a:schemeClr val="bg1"/>
                </a:solidFill>
                <a:latin typeface="Gabriola" panose="04040605051002020D02" pitchFamily="82" charset="0"/>
              </a:rPr>
              <a:t>Pero la frutilla de la torta era: la Zarzuela!!!!! </a:t>
            </a:r>
            <a:endParaRPr lang="es-ES" sz="3600" dirty="0">
              <a:solidFill>
                <a:schemeClr val="bg1"/>
              </a:solidFill>
              <a:latin typeface="Gabriola" panose="04040605051002020D02" pitchFamily="82" charset="0"/>
            </a:endParaRPr>
          </a:p>
        </p:txBody>
      </p:sp>
    </p:spTree>
    <p:extLst>
      <p:ext uri="{BB962C8B-B14F-4D97-AF65-F5344CB8AC3E}">
        <p14:creationId xmlns:p14="http://schemas.microsoft.com/office/powerpoint/2010/main" val="1665102683"/>
      </p:ext>
    </p:extLst>
  </p:cSld>
  <p:clrMapOvr>
    <a:masterClrMapping/>
  </p:clrMapOvr>
  <mc:AlternateContent xmlns:mc="http://schemas.openxmlformats.org/markup-compatibility/2006" xmlns:p14="http://schemas.microsoft.com/office/powerpoint/2010/main">
    <mc:Choice Requires="p14">
      <p:transition spd="slow" p14:dur="2000" advClick="0" advTm="6000">
        <p:split orient="vert"/>
        <p:sndAc>
          <p:stSnd loop="1">
            <p:snd r:embed="rId3" name="Ronda de Enamorados ¿Dónde Estarán Nuestros Mozos.wav"/>
          </p:stSnd>
        </p:sndAc>
      </p:transition>
    </mc:Choice>
    <mc:Fallback xmlns="">
      <p:transition spd="slow" advClick="0" advTm="6000">
        <p:split orient="vert"/>
        <p:sndAc>
          <p:stSnd loop="1">
            <p:snd r:embed="rId5" name="Ronda de Enamorados ¿Dónde Estarán Nuestros Moz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8"/>
            <a:ext cx="12192000" cy="6840112"/>
          </a:xfrm>
          <a:prstGeom prst="rect">
            <a:avLst/>
          </a:prstGeom>
        </p:spPr>
      </p:pic>
    </p:spTree>
    <p:extLst>
      <p:ext uri="{BB962C8B-B14F-4D97-AF65-F5344CB8AC3E}">
        <p14:creationId xmlns:p14="http://schemas.microsoft.com/office/powerpoint/2010/main" val="1407086247"/>
      </p:ext>
    </p:extLst>
  </p:cSld>
  <p:clrMapOvr>
    <a:masterClrMapping/>
  </p:clrMapOvr>
  <mc:AlternateContent xmlns:mc="http://schemas.openxmlformats.org/markup-compatibility/2006" xmlns:p14="http://schemas.microsoft.com/office/powerpoint/2010/main">
    <mc:Choice Requires="p14">
      <p:transition spd="slow" p14:dur="4000" advClick="0" advTm="5000">
        <p14:reveal/>
      </p:transition>
    </mc:Choice>
    <mc:Fallback xmlns="">
      <p:transition spd="slow" advClick="0"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3858811"/>
      </p:ext>
    </p:extLst>
  </p:cSld>
  <p:clrMapOvr>
    <a:masterClrMapping/>
  </p:clrMapOvr>
  <mc:AlternateContent xmlns:mc="http://schemas.openxmlformats.org/markup-compatibility/2006" xmlns:p14="http://schemas.microsoft.com/office/powerpoint/2010/main">
    <mc:Choice Requires="p14">
      <p:transition spd="slow" p14:dur="1750" advClick="0" advTm="5000">
        <p:wipe/>
      </p:transition>
    </mc:Choice>
    <mc:Fallback xmlns="">
      <p:transition spd="slow" advClick="0" advTm="5000">
        <p:wip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2839" y="0"/>
            <a:ext cx="6813395" cy="6813395"/>
          </a:xfrm>
          <a:prstGeom prst="rect">
            <a:avLst/>
          </a:prstGeom>
        </p:spPr>
      </p:pic>
    </p:spTree>
    <p:extLst>
      <p:ext uri="{BB962C8B-B14F-4D97-AF65-F5344CB8AC3E}">
        <p14:creationId xmlns:p14="http://schemas.microsoft.com/office/powerpoint/2010/main" val="1514264049"/>
      </p:ext>
    </p:extLst>
  </p:cSld>
  <p:clrMapOvr>
    <a:masterClrMapping/>
  </p:clrMapOvr>
  <mc:AlternateContent xmlns:mc="http://schemas.openxmlformats.org/markup-compatibility/2006" xmlns:p14="http://schemas.microsoft.com/office/powerpoint/2010/main">
    <mc:Choice Requires="p14">
      <p:transition spd="slow" p14:dur="125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3100"/>
                                  </p:stCondLst>
                                  <p:childTnLst>
                                    <p:animMotion origin="layout" path="M -3.95833E-6 7.40741E-7 L 0.2224 0.00139 " pathEditMode="relative" rAng="0" ptsTypes="AA">
                                      <p:cBhvr>
                                        <p:cTn id="6" dur="3600" fill="hold"/>
                                        <p:tgtEl>
                                          <p:spTgt spid="2"/>
                                        </p:tgtEl>
                                        <p:attrNameLst>
                                          <p:attrName>ppt_x</p:attrName>
                                          <p:attrName>ppt_y</p:attrName>
                                        </p:attrNameLst>
                                      </p:cBhvr>
                                      <p:rCtr x="11120" y="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3698" y="-1549"/>
            <a:ext cx="9928302" cy="6869430"/>
          </a:xfrm>
          <a:prstGeom prst="rect">
            <a:avLst/>
          </a:prstGeom>
        </p:spPr>
      </p:pic>
      <p:sp>
        <p:nvSpPr>
          <p:cNvPr id="3" name="CuadroTexto 2"/>
          <p:cNvSpPr txBox="1"/>
          <p:nvPr/>
        </p:nvSpPr>
        <p:spPr>
          <a:xfrm>
            <a:off x="3799338" y="1303917"/>
            <a:ext cx="5411570" cy="3046988"/>
          </a:xfrm>
          <a:prstGeom prst="rect">
            <a:avLst/>
          </a:prstGeom>
          <a:noFill/>
        </p:spPr>
        <p:txBody>
          <a:bodyPr wrap="square" rtlCol="0">
            <a:spAutoFit/>
          </a:bodyPr>
          <a:lstStyle/>
          <a:p>
            <a:r>
              <a:rPr lang="es-ES" sz="2800" b="1" dirty="0" smtClean="0">
                <a:solidFill>
                  <a:schemeClr val="bg1"/>
                </a:solidFill>
                <a:latin typeface="Gabriola" panose="04040605051002020D02" pitchFamily="82" charset="0"/>
              </a:rPr>
              <a:t> </a:t>
            </a:r>
            <a:r>
              <a:rPr lang="es-ES" sz="3200" b="1" dirty="0" smtClean="0">
                <a:solidFill>
                  <a:schemeClr val="bg1"/>
                </a:solidFill>
                <a:latin typeface="Gabriola" panose="04040605051002020D02" pitchFamily="82" charset="0"/>
              </a:rPr>
              <a:t>Ha pasado mucho tiempo… pero la  memoria no me ha traicionado, allí están  todos los recuerdos, las luces ,la música, la belleza …. Y los caramelos en un bolsillito del delantal y las moneditas de cinco  en el otro. Y Severino, que me enseñó la alegría.</a:t>
            </a:r>
            <a:endParaRPr lang="es-ES" sz="2800" b="1" dirty="0">
              <a:solidFill>
                <a:schemeClr val="bg1"/>
              </a:solidFill>
              <a:latin typeface="Gabriola" panose="04040605051002020D02" pitchFamily="82" charset="0"/>
            </a:endParaRPr>
          </a:p>
        </p:txBody>
      </p:sp>
    </p:spTree>
    <p:extLst>
      <p:ext uri="{BB962C8B-B14F-4D97-AF65-F5344CB8AC3E}">
        <p14:creationId xmlns:p14="http://schemas.microsoft.com/office/powerpoint/2010/main" val="1600805494"/>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Vientos de Agua - Main Theme.wav"/>
          </p:stSnd>
        </p:sndAc>
      </p:transition>
    </mc:Choice>
    <mc:Fallback xmlns="">
      <p:transition spd="slow">
        <p:sndAc>
          <p:stSnd>
            <p:snd r:embed="rId5" name="Vientos de Agua - Main The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3698" y="-1549"/>
            <a:ext cx="9928302" cy="6869430"/>
          </a:xfrm>
          <a:prstGeom prst="rect">
            <a:avLst/>
          </a:prstGeom>
        </p:spPr>
      </p:pic>
      <p:sp>
        <p:nvSpPr>
          <p:cNvPr id="4" name="CuadroTexto 3"/>
          <p:cNvSpPr txBox="1"/>
          <p:nvPr/>
        </p:nvSpPr>
        <p:spPr>
          <a:xfrm>
            <a:off x="3406140" y="407342"/>
            <a:ext cx="6389370" cy="4339650"/>
          </a:xfrm>
          <a:prstGeom prst="rect">
            <a:avLst/>
          </a:prstGeom>
          <a:noFill/>
        </p:spPr>
        <p:txBody>
          <a:bodyPr wrap="square" rtlCol="0">
            <a:spAutoFit/>
          </a:bodyPr>
          <a:lstStyle/>
          <a:p>
            <a:r>
              <a:rPr lang="es-ES" sz="8800" b="1" dirty="0" smtClean="0">
                <a:solidFill>
                  <a:schemeClr val="bg1"/>
                </a:solidFill>
                <a:latin typeface="Gabriola" panose="04040605051002020D02" pitchFamily="82" charset="0"/>
              </a:rPr>
              <a:t>Severino</a:t>
            </a:r>
          </a:p>
          <a:p>
            <a:r>
              <a:rPr lang="es-ES" sz="4400" b="1" dirty="0" smtClean="0">
                <a:solidFill>
                  <a:schemeClr val="bg1"/>
                </a:solidFill>
                <a:latin typeface="Gabriola" panose="04040605051002020D02" pitchFamily="82" charset="0"/>
              </a:rPr>
              <a:t>El personaje de mi infancia</a:t>
            </a:r>
          </a:p>
          <a:p>
            <a:r>
              <a:rPr lang="es-ES" sz="3600" b="1" dirty="0" smtClean="0">
                <a:solidFill>
                  <a:schemeClr val="bg1"/>
                </a:solidFill>
                <a:latin typeface="Gabriola" panose="04040605051002020D02" pitchFamily="82" charset="0"/>
              </a:rPr>
              <a:t>Imágenes de la red y  propias</a:t>
            </a:r>
          </a:p>
          <a:p>
            <a:r>
              <a:rPr lang="es-ES" sz="3600" b="1" dirty="0" smtClean="0">
                <a:solidFill>
                  <a:schemeClr val="bg1"/>
                </a:solidFill>
                <a:latin typeface="Gabriola" panose="04040605051002020D02" pitchFamily="82" charset="0"/>
              </a:rPr>
              <a:t>Música: Vientos de Agua de Emilio </a:t>
            </a:r>
            <a:r>
              <a:rPr lang="es-ES" sz="3600" b="1" dirty="0" err="1" smtClean="0">
                <a:solidFill>
                  <a:schemeClr val="bg1"/>
                </a:solidFill>
                <a:latin typeface="Gabriola" panose="04040605051002020D02" pitchFamily="82" charset="0"/>
              </a:rPr>
              <a:t>Kauderer</a:t>
            </a:r>
            <a:endParaRPr lang="es-ES" sz="3600" b="1" dirty="0" smtClean="0">
              <a:solidFill>
                <a:schemeClr val="bg1"/>
              </a:solidFill>
              <a:latin typeface="Gabriola" panose="04040605051002020D02" pitchFamily="82" charset="0"/>
            </a:endParaRPr>
          </a:p>
          <a:p>
            <a:r>
              <a:rPr lang="es-ES" sz="3600" b="1" dirty="0" smtClean="0">
                <a:solidFill>
                  <a:schemeClr val="bg1"/>
                </a:solidFill>
                <a:latin typeface="Gabriola" panose="04040605051002020D02" pitchFamily="82" charset="0"/>
              </a:rPr>
              <a:t>La del Soto del Parral </a:t>
            </a:r>
            <a:r>
              <a:rPr lang="es-ES" sz="3600" b="1" dirty="0" err="1" smtClean="0">
                <a:solidFill>
                  <a:schemeClr val="bg1"/>
                </a:solidFill>
                <a:latin typeface="Gabriola" panose="04040605051002020D02" pitchFamily="82" charset="0"/>
              </a:rPr>
              <a:t>Soutullo</a:t>
            </a:r>
            <a:r>
              <a:rPr lang="es-ES" sz="3600" b="1" dirty="0" smtClean="0">
                <a:solidFill>
                  <a:schemeClr val="bg1"/>
                </a:solidFill>
                <a:latin typeface="Gabriola" panose="04040605051002020D02" pitchFamily="82" charset="0"/>
              </a:rPr>
              <a:t> y </a:t>
            </a:r>
            <a:r>
              <a:rPr lang="es-ES" sz="3600" b="1" dirty="0" err="1" smtClean="0">
                <a:solidFill>
                  <a:schemeClr val="bg1"/>
                </a:solidFill>
                <a:latin typeface="Gabriola" panose="04040605051002020D02" pitchFamily="82" charset="0"/>
              </a:rPr>
              <a:t>Vert</a:t>
            </a:r>
            <a:r>
              <a:rPr lang="es-ES" sz="3600" b="1" dirty="0" smtClean="0">
                <a:solidFill>
                  <a:schemeClr val="bg1"/>
                </a:solidFill>
                <a:latin typeface="Gabriola" panose="04040605051002020D02" pitchFamily="82" charset="0"/>
              </a:rPr>
              <a:t>..</a:t>
            </a:r>
          </a:p>
          <a:p>
            <a:r>
              <a:rPr lang="es-ES" sz="3600" b="1" dirty="0" smtClean="0">
                <a:solidFill>
                  <a:schemeClr val="bg1"/>
                </a:solidFill>
                <a:latin typeface="Gabriola" panose="04040605051002020D02" pitchFamily="82" charset="0"/>
              </a:rPr>
              <a:t>Presentación: Cholulita.</a:t>
            </a:r>
            <a:endParaRPr lang="es-ES" sz="3600" b="1" dirty="0">
              <a:solidFill>
                <a:schemeClr val="bg1"/>
              </a:solidFill>
              <a:latin typeface="Gabriola" panose="04040605051002020D02" pitchFamily="82"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752999">
            <a:off x="7098026" y="4211450"/>
            <a:ext cx="2114633" cy="2101291"/>
          </a:xfrm>
          <a:prstGeom prst="rect">
            <a:avLst/>
          </a:prstGeom>
          <a:effectLst>
            <a:softEdge rad="63500"/>
          </a:effectLst>
        </p:spPr>
      </p:pic>
    </p:spTree>
    <p:extLst>
      <p:ext uri="{BB962C8B-B14F-4D97-AF65-F5344CB8AC3E}">
        <p14:creationId xmlns:p14="http://schemas.microsoft.com/office/powerpoint/2010/main" val="1462907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2135</TotalTime>
  <Words>438</Words>
  <Application>Microsoft Office PowerPoint</Application>
  <PresentationFormat>Panorámica</PresentationFormat>
  <Paragraphs>26</Paragraphs>
  <Slides>18</Slides>
  <Notes>3</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18</vt:i4>
      </vt:variant>
    </vt:vector>
  </HeadingPairs>
  <TitlesOfParts>
    <vt:vector size="25" baseType="lpstr">
      <vt:lpstr>Arial</vt:lpstr>
      <vt:lpstr>Calibri</vt:lpstr>
      <vt:lpstr>Calibri Light</vt:lpstr>
      <vt:lpstr>Gabriola</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Nelide Venerucci</dc:creator>
  <cp:lastModifiedBy>Nelide Venerucci</cp:lastModifiedBy>
  <cp:revision>157</cp:revision>
  <dcterms:created xsi:type="dcterms:W3CDTF">2017-04-15T01:30:22Z</dcterms:created>
  <dcterms:modified xsi:type="dcterms:W3CDTF">2017-09-27T21:14:25Z</dcterms:modified>
</cp:coreProperties>
</file>