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8" r:id="rId3"/>
    <p:sldId id="335" r:id="rId4"/>
    <p:sldId id="336" r:id="rId5"/>
    <p:sldId id="337" r:id="rId6"/>
    <p:sldId id="339" r:id="rId7"/>
    <p:sldId id="340" r:id="rId8"/>
    <p:sldId id="341" r:id="rId9"/>
    <p:sldId id="385" r:id="rId10"/>
    <p:sldId id="391" r:id="rId11"/>
    <p:sldId id="392" r:id="rId12"/>
    <p:sldId id="397" r:id="rId13"/>
    <p:sldId id="394" r:id="rId14"/>
    <p:sldId id="344" r:id="rId15"/>
    <p:sldId id="396" r:id="rId16"/>
    <p:sldId id="399" r:id="rId17"/>
    <p:sldId id="345" r:id="rId18"/>
    <p:sldId id="346" r:id="rId19"/>
    <p:sldId id="347" r:id="rId20"/>
    <p:sldId id="348" r:id="rId21"/>
    <p:sldId id="349" r:id="rId22"/>
    <p:sldId id="351" r:id="rId23"/>
    <p:sldId id="398" r:id="rId24"/>
    <p:sldId id="350" r:id="rId25"/>
    <p:sldId id="352" r:id="rId26"/>
    <p:sldId id="353" r:id="rId27"/>
    <p:sldId id="354" r:id="rId28"/>
    <p:sldId id="355" r:id="rId29"/>
    <p:sldId id="356" r:id="rId30"/>
    <p:sldId id="357" r:id="rId31"/>
    <p:sldId id="358" r:id="rId32"/>
    <p:sldId id="342" r:id="rId33"/>
    <p:sldId id="359" r:id="rId34"/>
    <p:sldId id="360" r:id="rId35"/>
    <p:sldId id="361" r:id="rId36"/>
    <p:sldId id="362" r:id="rId37"/>
    <p:sldId id="343" r:id="rId38"/>
    <p:sldId id="363" r:id="rId39"/>
    <p:sldId id="364" r:id="rId40"/>
    <p:sldId id="365" r:id="rId41"/>
    <p:sldId id="366" r:id="rId42"/>
    <p:sldId id="367" r:id="rId43"/>
    <p:sldId id="368" r:id="rId44"/>
    <p:sldId id="369" r:id="rId45"/>
    <p:sldId id="370" r:id="rId46"/>
    <p:sldId id="371" r:id="rId47"/>
    <p:sldId id="372" r:id="rId48"/>
    <p:sldId id="373" r:id="rId49"/>
    <p:sldId id="390" r:id="rId50"/>
    <p:sldId id="377" r:id="rId51"/>
    <p:sldId id="319" r:id="rId52"/>
    <p:sldId id="376" r:id="rId53"/>
    <p:sldId id="378" r:id="rId54"/>
    <p:sldId id="321" r:id="rId55"/>
    <p:sldId id="379" r:id="rId56"/>
    <p:sldId id="380" r:id="rId57"/>
    <p:sldId id="381" r:id="rId58"/>
    <p:sldId id="320" r:id="rId59"/>
    <p:sldId id="383" r:id="rId60"/>
    <p:sldId id="334" r:id="rId61"/>
    <p:sldId id="386" r:id="rId62"/>
    <p:sldId id="387" r:id="rId63"/>
    <p:sldId id="388" r:id="rId64"/>
    <p:sldId id="389" r:id="rId65"/>
    <p:sldId id="393" r:id="rId66"/>
    <p:sldId id="401" r:id="rId67"/>
    <p:sldId id="400" r:id="rId68"/>
    <p:sldId id="322" r:id="rId69"/>
    <p:sldId id="402" r:id="rId70"/>
  </p:sldIdLst>
  <p:sldSz cx="9180513" cy="601186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9R9vZBXjt8TGqz4VcNIVg" hashData="i+SepnknKBWdd1c7LUzR1m6zKB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20"/>
    <p:restoredTop sz="99847" autoAdjust="0"/>
  </p:normalViewPr>
  <p:slideViewPr>
    <p:cSldViewPr>
      <p:cViewPr>
        <p:scale>
          <a:sx n="60" d="100"/>
          <a:sy n="60" d="100"/>
        </p:scale>
        <p:origin x="-1632" y="-816"/>
      </p:cViewPr>
      <p:guideLst>
        <p:guide orient="horz" pos="1894"/>
        <p:guide pos="289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8539" y="1867575"/>
            <a:ext cx="7803436" cy="128865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7077" y="3406723"/>
            <a:ext cx="6426359" cy="15363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5197" y="3863180"/>
            <a:ext cx="7803436" cy="119402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5197" y="2548085"/>
            <a:ext cx="7803436" cy="131509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9026" y="1402768"/>
            <a:ext cx="4054727" cy="3967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66761" y="1402768"/>
            <a:ext cx="4054727" cy="3967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9026" y="1345712"/>
            <a:ext cx="4056321" cy="5608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9026" y="1906540"/>
            <a:ext cx="4056321" cy="34637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63573" y="1345712"/>
            <a:ext cx="4057914" cy="5608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63573" y="1906540"/>
            <a:ext cx="4057914" cy="34637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9027" y="239362"/>
            <a:ext cx="3020325" cy="101867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89326" y="239362"/>
            <a:ext cx="5132162" cy="513095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9027" y="1258038"/>
            <a:ext cx="3020325" cy="41122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9445" y="4208304"/>
            <a:ext cx="5508308" cy="49681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9445" y="537171"/>
            <a:ext cx="5508308" cy="36071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9445" y="4705118"/>
            <a:ext cx="5508308" cy="70555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55873" y="240754"/>
            <a:ext cx="2065615" cy="5129566"/>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9026" y="240754"/>
            <a:ext cx="6043838" cy="5129566"/>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78EFBB6-83D5-42BC-BD3D-067ADA1F62DA}" type="datetimeFigureOut">
              <a:rPr lang="es-ES" smtClean="0"/>
              <a:pPr/>
              <a:t>15/07/2016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8539" y="1867575"/>
            <a:ext cx="7803436" cy="128865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7077" y="3406722"/>
            <a:ext cx="6426359" cy="153636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9026" y="240754"/>
            <a:ext cx="8262462" cy="100197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9026" y="1402768"/>
            <a:ext cx="8262462" cy="396755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9026" y="5572107"/>
            <a:ext cx="2142120" cy="320076"/>
          </a:xfrm>
          <a:prstGeom prst="rect">
            <a:avLst/>
          </a:prstGeom>
        </p:spPr>
        <p:txBody>
          <a:bodyPr vert="horz" lIns="91440" tIns="45720" rIns="91440" bIns="45720" rtlCol="0" anchor="ctr"/>
          <a:lstStyle>
            <a:lvl1pPr algn="l">
              <a:defRPr sz="1200">
                <a:solidFill>
                  <a:schemeClr val="tx1">
                    <a:tint val="75000"/>
                  </a:schemeClr>
                </a:solidFill>
              </a:defRPr>
            </a:lvl1pPr>
          </a:lstStyle>
          <a:p>
            <a:fld id="{778EFBB6-83D5-42BC-BD3D-067ADA1F62DA}" type="datetimeFigureOut">
              <a:rPr lang="es-ES" smtClean="0"/>
              <a:pPr/>
              <a:t>15/07/2016</a:t>
            </a:fld>
            <a:endParaRPr lang="es-ES"/>
          </a:p>
        </p:txBody>
      </p:sp>
      <p:sp>
        <p:nvSpPr>
          <p:cNvPr id="5" name="4 Marcador de pie de página"/>
          <p:cNvSpPr>
            <a:spLocks noGrp="1"/>
          </p:cNvSpPr>
          <p:nvPr>
            <p:ph type="ftr" sz="quarter" idx="3"/>
          </p:nvPr>
        </p:nvSpPr>
        <p:spPr>
          <a:xfrm>
            <a:off x="3136676" y="5572107"/>
            <a:ext cx="2907162" cy="320076"/>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79368" y="5572107"/>
            <a:ext cx="2142120" cy="320076"/>
          </a:xfrm>
          <a:prstGeom prst="rect">
            <a:avLst/>
          </a:prstGeom>
        </p:spPr>
        <p:txBody>
          <a:bodyPr vert="horz" lIns="91440" tIns="45720" rIns="91440" bIns="45720" rtlCol="0" anchor="ctr"/>
          <a:lstStyle>
            <a:lvl1pPr algn="r">
              <a:defRPr sz="1200">
                <a:solidFill>
                  <a:schemeClr val="tx1">
                    <a:tint val="75000"/>
                  </a:schemeClr>
                </a:solidFill>
              </a:defRPr>
            </a:lvl1pPr>
          </a:lstStyle>
          <a:p>
            <a:fld id="{6992E959-3F71-4250-8685-D0CD4ACE25A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9026" y="5474692"/>
            <a:ext cx="2142120" cy="41749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7.xml"/><Relationship Id="rId1" Type="http://schemas.openxmlformats.org/officeDocument/2006/relationships/audio" Target="../media/audio2.wav"/><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hyperlink" Target="https://es.wikipedia.org/wiki/El_vuelo_de_la_paloma" TargetMode="External"/><Relationship Id="rId13" Type="http://schemas.openxmlformats.org/officeDocument/2006/relationships/hyperlink" Target="https://es.wikipedia.org/wiki/Belle_%C3%89poque_(pel%C3%ADcula)" TargetMode="External"/><Relationship Id="rId18" Type="http://schemas.openxmlformats.org/officeDocument/2006/relationships/hyperlink" Target="https://es.wikipedia.org/wiki/Anexo:XII_edici%C3%B3n_de_los_Premios_Goya" TargetMode="External"/><Relationship Id="rId26" Type="http://schemas.openxmlformats.org/officeDocument/2006/relationships/hyperlink" Target="https://es.wikipedia.org/wiki/Los_girasoles_ciegos_(pel%C3%ADcula)" TargetMode="External"/><Relationship Id="rId3" Type="http://schemas.openxmlformats.org/officeDocument/2006/relationships/hyperlink" Target="https://es.wikipedia.org/wiki/El_bosque_animado" TargetMode="External"/><Relationship Id="rId21" Type="http://schemas.openxmlformats.org/officeDocument/2006/relationships/hyperlink" Target="https://es.wikipedia.org/wiki/Anexo:XIV_edici%C3%B3n_de_los_Premios_Goya" TargetMode="External"/><Relationship Id="rId7" Type="http://schemas.openxmlformats.org/officeDocument/2006/relationships/hyperlink" Target="https://es.wikipedia.org/w/index.php?title=Pasodoble_(pel%C3%ADcula)&amp;action=edit&amp;redlink=1" TargetMode="External"/><Relationship Id="rId12" Type="http://schemas.openxmlformats.org/officeDocument/2006/relationships/hyperlink" Target="https://es.wikipedia.org/wiki/Anexo:VII_edici%C3%B3n_de_los_Premios_Goya" TargetMode="External"/><Relationship Id="rId17" Type="http://schemas.openxmlformats.org/officeDocument/2006/relationships/hyperlink" Target="https://es.wikipedia.org/w/index.php?title=Tranv%C3%ADa_a_la_Malvarrosa&amp;action=edit&amp;redlink=1" TargetMode="External"/><Relationship Id="rId25" Type="http://schemas.openxmlformats.org/officeDocument/2006/relationships/hyperlink" Target="https://es.wikipedia.org/wiki/Anexo:XXIII_edici%C3%B3n_de_los_Premios_Goya" TargetMode="External"/><Relationship Id="rId2" Type="http://schemas.openxmlformats.org/officeDocument/2006/relationships/hyperlink" Target="https://es.wikipedia.org/wiki/Anexo:II_edici%C3%B3n_de_los_Premios_Goya" TargetMode="External"/><Relationship Id="rId16" Type="http://schemas.openxmlformats.org/officeDocument/2006/relationships/hyperlink" Target="https://es.wikipedia.org/wiki/Anexo:XI_edici%C3%B3n_de_los_Premios_Goya" TargetMode="External"/><Relationship Id="rId20" Type="http://schemas.openxmlformats.org/officeDocument/2006/relationships/hyperlink" Target="https://es.wikipedia.org/wiki/La_ni%C3%B1a_de_tus_ojos" TargetMode="External"/><Relationship Id="rId1" Type="http://schemas.openxmlformats.org/officeDocument/2006/relationships/slideLayout" Target="../slideLayouts/slideLayout7.xml"/><Relationship Id="rId6" Type="http://schemas.openxmlformats.org/officeDocument/2006/relationships/hyperlink" Target="https://es.wikipedia.org/wiki/Anexo:Premio_Goya_al_mejor_guion_original" TargetMode="External"/><Relationship Id="rId11" Type="http://schemas.openxmlformats.org/officeDocument/2006/relationships/hyperlink" Target="https://es.wikipedia.org/wiki/%C2%A1Ay,_Carmela!" TargetMode="External"/><Relationship Id="rId24" Type="http://schemas.openxmlformats.org/officeDocument/2006/relationships/hyperlink" Target="https://es.wikipedia.org/wiki/Son_de_mar" TargetMode="External"/><Relationship Id="rId5" Type="http://schemas.openxmlformats.org/officeDocument/2006/relationships/hyperlink" Target="https://es.wikipedia.org/wiki/Anexo:IV_edici%C3%B3n_de_los_Premios_Goya" TargetMode="External"/><Relationship Id="rId15" Type="http://schemas.openxmlformats.org/officeDocument/2006/relationships/hyperlink" Target="https://es.wikipedia.org/wiki/Tirano_Banderas_(pel%C3%ADcula)" TargetMode="External"/><Relationship Id="rId23" Type="http://schemas.openxmlformats.org/officeDocument/2006/relationships/hyperlink" Target="https://es.wikipedia.org/wiki/Anexo:XVI_edici%C3%B3n_de_los_Premios_Goya" TargetMode="External"/><Relationship Id="rId10" Type="http://schemas.openxmlformats.org/officeDocument/2006/relationships/hyperlink" Target="https://es.wikipedia.org/wiki/Anexo:Premio_Goya_al_mejor_guion_adaptado" TargetMode="External"/><Relationship Id="rId19" Type="http://schemas.openxmlformats.org/officeDocument/2006/relationships/hyperlink" Target="https://es.wikipedia.org/wiki/Anexo:Premio_Goya_de_honor" TargetMode="External"/><Relationship Id="rId4" Type="http://schemas.openxmlformats.org/officeDocument/2006/relationships/hyperlink" Target="https://es.wikipedia.org/wiki/Moros_y_cristianos_(pel%C3%ADcula)" TargetMode="External"/><Relationship Id="rId9" Type="http://schemas.openxmlformats.org/officeDocument/2006/relationships/hyperlink" Target="https://es.wikipedia.org/wiki/Anexo:V_edici%C3%B3n_de_los_Premios_Goya" TargetMode="External"/><Relationship Id="rId14" Type="http://schemas.openxmlformats.org/officeDocument/2006/relationships/hyperlink" Target="https://es.wikipedia.org/wiki/Anexo:VIII_edici%C3%B3n_de_los_Premios_Goya" TargetMode="External"/><Relationship Id="rId22" Type="http://schemas.openxmlformats.org/officeDocument/2006/relationships/hyperlink" Target="https://es.wikipedia.org/wiki/La_lengua_de_las_mariposas_(pel%C3%ADcula)" TargetMode="External"/><Relationship Id="rId27" Type="http://schemas.openxmlformats.org/officeDocument/2006/relationships/image" Target="../media/image12.gif"/></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audio" Target="../media/audio2.wav"/><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43.jpeg"/><Relationship Id="rId4" Type="http://schemas.openxmlformats.org/officeDocument/2006/relationships/image" Target="../media/image42.jpeg"/></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3" Type="http://schemas.openxmlformats.org/officeDocument/2006/relationships/hyperlink" Target="https://es.wikipedia.org/wiki/1963" TargetMode="External"/><Relationship Id="rId18" Type="http://schemas.openxmlformats.org/officeDocument/2006/relationships/hyperlink" Target="https://es.wikipedia.org/wiki/El_anacoreta" TargetMode="External"/><Relationship Id="rId26" Type="http://schemas.openxmlformats.org/officeDocument/2006/relationships/hyperlink" Target="https://es.wikipedia.org/wiki/Pedro_Mas%C3%B3" TargetMode="External"/><Relationship Id="rId39" Type="http://schemas.openxmlformats.org/officeDocument/2006/relationships/hyperlink" Target="https://es.wikipedia.org/wiki/El_bosque_animado" TargetMode="External"/><Relationship Id="rId21" Type="http://schemas.openxmlformats.org/officeDocument/2006/relationships/hyperlink" Target="https://es.wikipedia.org/wiki/Un_hombre_llamado_Flor_de_Oto%C3%B1o" TargetMode="External"/><Relationship Id="rId34" Type="http://schemas.openxmlformats.org/officeDocument/2006/relationships/hyperlink" Target="https://es.wikipedia.org/wiki/La_vaquilla" TargetMode="External"/><Relationship Id="rId42" Type="http://schemas.openxmlformats.org/officeDocument/2006/relationships/hyperlink" Target="https://es.wikipedia.org/w/index.php?title=Soldadito_espa%C3%B1ol_(pel%C3%ADcula)&amp;action=edit&amp;redlink=1" TargetMode="External"/><Relationship Id="rId47" Type="http://schemas.openxmlformats.org/officeDocument/2006/relationships/hyperlink" Target="https://es.wikipedia.org/wiki/1992" TargetMode="External"/><Relationship Id="rId50" Type="http://schemas.openxmlformats.org/officeDocument/2006/relationships/hyperlink" Target="https://es.wikipedia.org/wiki/Suspiros_de_Espa%C3%B1a_(y_Portugal)" TargetMode="External"/><Relationship Id="rId55" Type="http://schemas.openxmlformats.org/officeDocument/2006/relationships/hyperlink" Target="https://es.wikipedia.org/wiki/La_ni%C3%B1a_de_tus_ojos" TargetMode="External"/><Relationship Id="rId63" Type="http://schemas.openxmlformats.org/officeDocument/2006/relationships/hyperlink" Target="https://es.wikipedia.org/wiki/2011" TargetMode="External"/><Relationship Id="rId7" Type="http://schemas.openxmlformats.org/officeDocument/2006/relationships/hyperlink" Target="https://es.wikipedia.org/wiki/1961" TargetMode="External"/><Relationship Id="rId2" Type="http://schemas.openxmlformats.org/officeDocument/2006/relationships/hyperlink" Target="https://es.wikipedia.org/wiki/1959" TargetMode="External"/><Relationship Id="rId16" Type="http://schemas.openxmlformats.org/officeDocument/2006/relationships/hyperlink" Target="https://es.wikipedia.org/wiki/La_gran_comilona" TargetMode="External"/><Relationship Id="rId20" Type="http://schemas.openxmlformats.org/officeDocument/2006/relationships/hyperlink" Target="https://es.wikipedia.org/wiki/1978" TargetMode="External"/><Relationship Id="rId29" Type="http://schemas.openxmlformats.org/officeDocument/2006/relationships/hyperlink" Target="https://es.wikipedia.org/wiki/1982" TargetMode="External"/><Relationship Id="rId41" Type="http://schemas.openxmlformats.org/officeDocument/2006/relationships/hyperlink" Target="https://es.wikipedia.org/wiki/1988" TargetMode="External"/><Relationship Id="rId54" Type="http://schemas.openxmlformats.org/officeDocument/2006/relationships/hyperlink" Target="https://es.wikipedia.org/wiki/1998" TargetMode="External"/><Relationship Id="rId62" Type="http://schemas.openxmlformats.org/officeDocument/2006/relationships/hyperlink" Target="https://es.wikipedia.org/wiki/Los_girasoles_ciegos_(pel%C3%ADcula)" TargetMode="External"/><Relationship Id="rId1" Type="http://schemas.openxmlformats.org/officeDocument/2006/relationships/slideLayout" Target="../slideLayouts/slideLayout7.xml"/><Relationship Id="rId6" Type="http://schemas.openxmlformats.org/officeDocument/2006/relationships/hyperlink" Target="https://es.wikipedia.org/wiki/El_cochecito" TargetMode="External"/><Relationship Id="rId11" Type="http://schemas.openxmlformats.org/officeDocument/2006/relationships/hyperlink" Target="https://es.wikipedia.org/wiki/Mafioso" TargetMode="External"/><Relationship Id="rId24" Type="http://schemas.openxmlformats.org/officeDocument/2006/relationships/hyperlink" Target="https://es.wikipedia.org/wiki/1980" TargetMode="External"/><Relationship Id="rId32" Type="http://schemas.openxmlformats.org/officeDocument/2006/relationships/hyperlink" Target="https://es.wikipedia.org/wiki/La_corte_de_Fara%C3%B3n_(pel%C3%ADcula)" TargetMode="External"/><Relationship Id="rId37" Type="http://schemas.openxmlformats.org/officeDocument/2006/relationships/hyperlink" Target="https://es.wikipedia.org/wiki/Fernando_Trueba" TargetMode="External"/><Relationship Id="rId40" Type="http://schemas.openxmlformats.org/officeDocument/2006/relationships/hyperlink" Target="https://es.wikipedia.org/wiki/Jos%C3%A9_Luis_Cuerda" TargetMode="External"/><Relationship Id="rId45" Type="http://schemas.openxmlformats.org/officeDocument/2006/relationships/hyperlink" Target="https://es.wikipedia.org/wiki/%C2%A1Ay,_Carmela!" TargetMode="External"/><Relationship Id="rId53" Type="http://schemas.openxmlformats.org/officeDocument/2006/relationships/hyperlink" Target="https://es.wikipedia.org/wiki/Gerardo_Vera" TargetMode="External"/><Relationship Id="rId58" Type="http://schemas.openxmlformats.org/officeDocument/2006/relationships/hyperlink" Target="https://es.wikipedia.org/wiki/2001" TargetMode="External"/><Relationship Id="rId66" Type="http://schemas.openxmlformats.org/officeDocument/2006/relationships/image" Target="../media/image12.gif"/><Relationship Id="rId5" Type="http://schemas.openxmlformats.org/officeDocument/2006/relationships/hyperlink" Target="https://es.wikipedia.org/wiki/1960" TargetMode="External"/><Relationship Id="rId15" Type="http://schemas.openxmlformats.org/officeDocument/2006/relationships/hyperlink" Target="https://es.wikipedia.org/wiki/1973" TargetMode="External"/><Relationship Id="rId23" Type="http://schemas.openxmlformats.org/officeDocument/2006/relationships/hyperlink" Target="https://es.wikipedia.org/wiki/La_escopeta_nacional" TargetMode="External"/><Relationship Id="rId28" Type="http://schemas.openxmlformats.org/officeDocument/2006/relationships/hyperlink" Target="https://es.wikipedia.org/wiki/Patrimonio_nacional_(pel%C3%ADcula)" TargetMode="External"/><Relationship Id="rId36" Type="http://schemas.openxmlformats.org/officeDocument/2006/relationships/hyperlink" Target="https://es.wikipedia.org/wiki/El_a%C3%B1o_de_las_luces" TargetMode="External"/><Relationship Id="rId49" Type="http://schemas.openxmlformats.org/officeDocument/2006/relationships/hyperlink" Target="https://es.wikipedia.org/wiki/1994" TargetMode="External"/><Relationship Id="rId57" Type="http://schemas.openxmlformats.org/officeDocument/2006/relationships/hyperlink" Target="https://es.wikipedia.org/wiki/La_lengua_de_las_mariposas" TargetMode="External"/><Relationship Id="rId61" Type="http://schemas.openxmlformats.org/officeDocument/2006/relationships/hyperlink" Target="https://es.wikipedia.org/wiki/2008" TargetMode="External"/><Relationship Id="rId10" Type="http://schemas.openxmlformats.org/officeDocument/2006/relationships/hyperlink" Target="https://es.wikipedia.org/wiki/1962" TargetMode="External"/><Relationship Id="rId19" Type="http://schemas.openxmlformats.org/officeDocument/2006/relationships/hyperlink" Target="https://es.wikipedia.org/wiki/Juan_Estelrich" TargetMode="External"/><Relationship Id="rId31" Type="http://schemas.openxmlformats.org/officeDocument/2006/relationships/hyperlink" Target="https://es.wikipedia.org/wiki/1985" TargetMode="External"/><Relationship Id="rId44" Type="http://schemas.openxmlformats.org/officeDocument/2006/relationships/hyperlink" Target="https://es.wikipedia.org/wiki/1990" TargetMode="External"/><Relationship Id="rId52" Type="http://schemas.openxmlformats.org/officeDocument/2006/relationships/hyperlink" Target="https://es.wikipedia.org/wiki/La_Celestina_(pel%C3%ADcula)" TargetMode="External"/><Relationship Id="rId60" Type="http://schemas.openxmlformats.org/officeDocument/2006/relationships/hyperlink" Target="https://es.wikipedia.org/wiki/Bigas_Luna" TargetMode="External"/><Relationship Id="rId65" Type="http://schemas.openxmlformats.org/officeDocument/2006/relationships/image" Target="../media/image22.jpeg"/><Relationship Id="rId4" Type="http://schemas.openxmlformats.org/officeDocument/2006/relationships/hyperlink" Target="https://es.wikipedia.org/wiki/Marco_Ferreri" TargetMode="External"/><Relationship Id="rId9" Type="http://schemas.openxmlformats.org/officeDocument/2006/relationships/hyperlink" Target="https://es.wikipedia.org/wiki/Luis_Garc%C3%ADa_Berlanga" TargetMode="External"/><Relationship Id="rId14" Type="http://schemas.openxmlformats.org/officeDocument/2006/relationships/hyperlink" Target="https://es.wikipedia.org/wiki/El_verdugo" TargetMode="External"/><Relationship Id="rId22" Type="http://schemas.openxmlformats.org/officeDocument/2006/relationships/hyperlink" Target="https://es.wikipedia.org/wiki/Pedro_Olea" TargetMode="External"/><Relationship Id="rId27" Type="http://schemas.openxmlformats.org/officeDocument/2006/relationships/hyperlink" Target="https://es.wikipedia.org/wiki/1981" TargetMode="External"/><Relationship Id="rId30" Type="http://schemas.openxmlformats.org/officeDocument/2006/relationships/hyperlink" Target="https://es.wikipedia.org/wiki/Nacional_III" TargetMode="External"/><Relationship Id="rId35" Type="http://schemas.openxmlformats.org/officeDocument/2006/relationships/hyperlink" Target="https://es.wikipedia.org/wiki/1986" TargetMode="External"/><Relationship Id="rId43" Type="http://schemas.openxmlformats.org/officeDocument/2006/relationships/hyperlink" Target="https://es.wikipedia.org/wiki/Antonio_Gim%C3%A9nez-Rico" TargetMode="External"/><Relationship Id="rId48" Type="http://schemas.openxmlformats.org/officeDocument/2006/relationships/hyperlink" Target="https://es.wikipedia.org/wiki/Belle_%C3%89poque_(pel%C3%ADcula)" TargetMode="External"/><Relationship Id="rId56" Type="http://schemas.openxmlformats.org/officeDocument/2006/relationships/hyperlink" Target="https://es.wikipedia.org/wiki/1999" TargetMode="External"/><Relationship Id="rId64" Type="http://schemas.openxmlformats.org/officeDocument/2006/relationships/hyperlink" Target="https://es.wikipedia.org/wiki/Los_muertos_no_se_tocan,_nene" TargetMode="External"/><Relationship Id="rId8" Type="http://schemas.openxmlformats.org/officeDocument/2006/relationships/hyperlink" Target="https://es.wikipedia.org/wiki/Pl%C3%A1cido" TargetMode="External"/><Relationship Id="rId51" Type="http://schemas.openxmlformats.org/officeDocument/2006/relationships/hyperlink" Target="https://es.wikipedia.org/wiki/1996" TargetMode="External"/><Relationship Id="rId3" Type="http://schemas.openxmlformats.org/officeDocument/2006/relationships/hyperlink" Target="https://es.wikipedia.org/wiki/El_pisito" TargetMode="External"/><Relationship Id="rId12" Type="http://schemas.openxmlformats.org/officeDocument/2006/relationships/hyperlink" Target="https://es.wikipedia.org/wiki/Alberto_Lattuada" TargetMode="External"/><Relationship Id="rId17" Type="http://schemas.openxmlformats.org/officeDocument/2006/relationships/hyperlink" Target="https://es.wikipedia.org/wiki/1976" TargetMode="External"/><Relationship Id="rId25" Type="http://schemas.openxmlformats.org/officeDocument/2006/relationships/hyperlink" Target="https://es.wikipedia.org/wiki/El_divorcio_que_viene" TargetMode="External"/><Relationship Id="rId33" Type="http://schemas.openxmlformats.org/officeDocument/2006/relationships/hyperlink" Target="https://es.wikipedia.org/wiki/Jos%C3%A9_Luis_Garc%C3%ADa_S%C3%A1nchez" TargetMode="External"/><Relationship Id="rId38" Type="http://schemas.openxmlformats.org/officeDocument/2006/relationships/hyperlink" Target="https://es.wikipedia.org/wiki/1987" TargetMode="External"/><Relationship Id="rId46" Type="http://schemas.openxmlformats.org/officeDocument/2006/relationships/hyperlink" Target="https://es.wikipedia.org/wiki/Carlos_Saura" TargetMode="External"/><Relationship Id="rId59" Type="http://schemas.openxmlformats.org/officeDocument/2006/relationships/hyperlink" Target="https://es.wikipedia.org/wiki/Son_de_mar"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3.gif"/><Relationship Id="rId2" Type="http://schemas.openxmlformats.org/officeDocument/2006/relationships/slideLayout" Target="../slideLayouts/slideLayout7.xml"/><Relationship Id="rId1" Type="http://schemas.openxmlformats.org/officeDocument/2006/relationships/audio" Target="../media/audio2.wav"/><Relationship Id="rId4" Type="http://schemas.openxmlformats.org/officeDocument/2006/relationships/image" Target="../media/image24.png"/></Relationships>
</file>

<file path=ppt/slides/_rels/slide6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7.xml"/><Relationship Id="rId5" Type="http://schemas.openxmlformats.org/officeDocument/2006/relationships/image" Target="../media/image12.gif"/><Relationship Id="rId4" Type="http://schemas.openxmlformats.org/officeDocument/2006/relationships/image" Target="../media/image86.gif"/></Relationships>
</file>

<file path=ppt/slides/_rels/slide6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 Id="rId5" Type="http://schemas.openxmlformats.org/officeDocument/2006/relationships/image" Target="../media/image90.jpeg"/><Relationship Id="rId4" Type="http://schemas.openxmlformats.org/officeDocument/2006/relationships/image" Target="../media/image89.jpeg"/></Relationships>
</file>

<file path=ppt/slides/_rels/slide6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68.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hyperlink" Target="https://vk.com/mispps" TargetMode="External"/><Relationship Id="rId3" Type="http://schemas.openxmlformats.org/officeDocument/2006/relationships/image" Target="../media/image91.png"/><Relationship Id="rId7" Type="http://schemas.openxmlformats.org/officeDocument/2006/relationships/hyperlink" Target="https://www.facebook.com/mispps" TargetMode="External"/><Relationship Id="rId12" Type="http://schemas.openxmlformats.org/officeDocument/2006/relationships/image" Target="../media/image9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3.png"/><Relationship Id="rId11" Type="http://schemas.openxmlformats.org/officeDocument/2006/relationships/hyperlink" Target="https://plus.google.com/+Mispps/" TargetMode="External"/><Relationship Id="rId5" Type="http://schemas.openxmlformats.org/officeDocument/2006/relationships/image" Target="../media/image92.png"/><Relationship Id="rId10" Type="http://schemas.openxmlformats.org/officeDocument/2006/relationships/image" Target="../media/image9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img.rtve.es/v/888653?w=1180&amp;preview=1395221474494.jpg"/>
          <p:cNvPicPr>
            <a:picLocks noChangeAspect="1" noChangeArrowheads="1"/>
          </p:cNvPicPr>
          <p:nvPr/>
        </p:nvPicPr>
        <p:blipFill>
          <a:blip r:embed="rId3"/>
          <a:srcRect l="18644"/>
          <a:stretch>
            <a:fillRect/>
          </a:stretch>
        </p:blipFill>
        <p:spPr bwMode="auto">
          <a:xfrm>
            <a:off x="0" y="0"/>
            <a:ext cx="9180513" cy="6011863"/>
          </a:xfrm>
          <a:prstGeom prst="rect">
            <a:avLst/>
          </a:prstGeom>
          <a:noFill/>
        </p:spPr>
      </p:pic>
      <p:pic>
        <p:nvPicPr>
          <p:cNvPr id="1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0"/>
            <a:ext cx="9180514" cy="6011863"/>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2970990" y="2970993"/>
            <a:ext cx="6011863" cy="69884"/>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139641" y="2970993"/>
            <a:ext cx="6011863" cy="69884"/>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180513" cy="60936"/>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5946390"/>
            <a:ext cx="9180513" cy="65473"/>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3976" y="5077633"/>
            <a:ext cx="648239" cy="672356"/>
          </a:xfrm>
          <a:prstGeom prst="rect">
            <a:avLst/>
          </a:prstGeom>
          <a:noFill/>
          <a:ln w="38100">
            <a:solidFill>
              <a:srgbClr val="1CDEF8"/>
            </a:solidFill>
            <a:miter lim="800000"/>
            <a:headEnd/>
            <a:tailEnd/>
          </a:ln>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61166" y="434163"/>
            <a:ext cx="4143404" cy="5149072"/>
          </a:xfrm>
          <a:prstGeom prst="rect">
            <a:avLst/>
          </a:prstGeom>
        </p:spPr>
        <p:txBody>
          <a:bodyPr wrap="none" lIns="81272" tIns="40636" rIns="81272" bIns="40636" fromWordArt="1">
            <a:prstTxWarp prst="textPlain">
              <a:avLst>
                <a:gd name="adj" fmla="val 50000"/>
              </a:avLst>
            </a:prstTxWarp>
          </a:bodyPr>
          <a:lstStyle/>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RECORDANDO  </a:t>
            </a:r>
          </a:p>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 </a:t>
            </a:r>
          </a:p>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RAFAEL  </a:t>
            </a:r>
          </a:p>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AZCONA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7">
            <a:duotone>
              <a:schemeClr val="accent6">
                <a:shade val="45000"/>
                <a:satMod val="135000"/>
              </a:schemeClr>
              <a:prstClr val="white"/>
            </a:duotone>
            <a:lum bright="-27000" contrast="76000"/>
          </a:blip>
          <a:srcRect/>
          <a:stretch>
            <a:fillRect/>
          </a:stretch>
        </p:blipFill>
        <p:spPr bwMode="auto">
          <a:xfrm>
            <a:off x="1089794" y="4934757"/>
            <a:ext cx="1864805" cy="807385"/>
          </a:xfrm>
          <a:prstGeom prst="rect">
            <a:avLst/>
          </a:prstGeom>
          <a:noFill/>
        </p:spPr>
      </p:pic>
      <p:pic>
        <p:nvPicPr>
          <p:cNvPr id="12" name="05._Spanish_Harlem.wav">
            <a:hlinkClick r:id="" action="ppaction://media"/>
          </p:cNvPr>
          <p:cNvPicPr>
            <a:picLocks noRot="1" noChangeAspect="1"/>
          </p:cNvPicPr>
          <p:nvPr>
            <a:wavAudioFile r:embed="rId1" name="05._Spanish_Harlem.wav"/>
          </p:nvPr>
        </p:nvPicPr>
        <p:blipFill>
          <a:blip r:embed="rId8"/>
          <a:srcRect/>
          <a:stretch>
            <a:fillRect/>
          </a:stretch>
        </p:blipFill>
        <p:spPr bwMode="auto">
          <a:xfrm>
            <a:off x="-553280" y="2362989"/>
            <a:ext cx="556418" cy="556418"/>
          </a:xfrm>
          <a:prstGeom prst="rect">
            <a:avLst/>
          </a:prstGeom>
          <a:noFill/>
          <a:ln w="9525">
            <a:noFill/>
            <a:miter lim="800000"/>
            <a:headEnd/>
            <a:tailEnd/>
          </a:ln>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1" presetClass="mediacall" presetSubtype="0" fill="hold" nodeType="afterEffect">
                                  <p:stCondLst>
                                    <p:cond delay="0"/>
                                  </p:stCondLst>
                                  <p:childTnLst>
                                    <p:cmd type="call" cmd="playFrom(0.0)">
                                      <p:cBhvr>
                                        <p:cTn id="21" dur="1" fill="hold"/>
                                        <p:tgtEl>
                                          <p:spTgt spid="12"/>
                                        </p:tgtEl>
                                      </p:cBhvr>
                                    </p:cmd>
                                  </p:childTnLst>
                                </p:cTn>
                              </p:par>
                              <p:par>
                                <p:cTn id="22" presetID="4" presetClass="exit" presetSubtype="32" fill="hold" nodeType="withEffect">
                                  <p:stCondLst>
                                    <p:cond delay="0"/>
                                  </p:stCondLst>
                                  <p:childTnLst>
                                    <p:animEffect transition="out" filter="box(out)">
                                      <p:cBhvr>
                                        <p:cTn id="23" dur="3000"/>
                                        <p:tgtEl>
                                          <p:spTgt spid="15"/>
                                        </p:tgtEl>
                                      </p:cBhvr>
                                    </p:animEffect>
                                    <p:set>
                                      <p:cBhvr>
                                        <p:cTn id="24" dur="1" fill="hold">
                                          <p:stCondLst>
                                            <p:cond delay="2999"/>
                                          </p:stCondLst>
                                        </p:cTn>
                                        <p:tgtEl>
                                          <p:spTgt spid="15"/>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3000" fill="hold"/>
                                        <p:tgtEl>
                                          <p:spTgt spid="14"/>
                                        </p:tgtEl>
                                        <p:attrNameLst>
                                          <p:attrName>ppt_w</p:attrName>
                                        </p:attrNameLst>
                                      </p:cBhvr>
                                      <p:tavLst>
                                        <p:tav tm="0">
                                          <p:val>
                                            <p:fltVal val="0"/>
                                          </p:val>
                                        </p:tav>
                                        <p:tav tm="100000">
                                          <p:val>
                                            <p:strVal val="#ppt_w"/>
                                          </p:val>
                                        </p:tav>
                                      </p:tavLst>
                                    </p:anim>
                                    <p:anim calcmode="lin" valueType="num">
                                      <p:cBhvr>
                                        <p:cTn id="28" dur="3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19" showWhenStopped="0">
                <p:cTn id="29" repeatCount="indefinite" fill="hold" display="0">
                  <p:stCondLst>
                    <p:cond delay="indefinite"/>
                  </p:stCondLst>
                  <p:endCondLst>
                    <p:cond evt="onPrev" delay="0">
                      <p:tgtEl>
                        <p:sldTgt/>
                      </p:tgtEl>
                    </p:cond>
                    <p:cond evt="onStopAudio" delay="0">
                      <p:tgtEl>
                        <p:sldTgt/>
                      </p:tgtEl>
                    </p:cond>
                  </p:endCondLst>
                </p:cTn>
                <p:tgtEl>
                  <p:spTgt spid="12"/>
                </p:tgtEl>
              </p:cMediaNode>
            </p:audio>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estaticos.elmundo.es/especiales/2008/03/cultura/azcona/img/portada.jpg"/>
          <p:cNvPicPr>
            <a:picLocks noChangeAspect="1" noChangeArrowheads="1"/>
          </p:cNvPicPr>
          <p:nvPr/>
        </p:nvPicPr>
        <p:blipFill>
          <a:blip r:embed="rId2"/>
          <a:srcRect/>
          <a:stretch>
            <a:fillRect/>
          </a:stretch>
        </p:blipFill>
        <p:spPr bwMode="auto">
          <a:xfrm>
            <a:off x="0" y="0"/>
            <a:ext cx="9228287" cy="6199756"/>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304108" y="1005667"/>
            <a:ext cx="6741986" cy="4524315"/>
          </a:xfrm>
          <a:prstGeom prst="rect">
            <a:avLst/>
          </a:prstGeom>
        </p:spPr>
        <p:txBody>
          <a:bodyPr wrap="square">
            <a:spAutoFit/>
          </a:bodyPr>
          <a:lstStyle/>
          <a:p>
            <a:r>
              <a:rPr lang="es-ES" sz="2400" b="1" dirty="0" smtClean="0">
                <a:latin typeface="Agency FB" pitchFamily="34" charset="0"/>
              </a:rPr>
              <a:t>Es considerado por muchos como el mejor guionista español de la historia</a:t>
            </a:r>
            <a:r>
              <a:rPr lang="es-ES" sz="2400" b="1" baseline="30000" dirty="0" smtClean="0">
                <a:latin typeface="Agency FB" pitchFamily="34" charset="0"/>
              </a:rPr>
              <a:t> </a:t>
            </a:r>
            <a:r>
              <a:rPr lang="es-ES" sz="2400" b="1" dirty="0" smtClean="0">
                <a:latin typeface="Agency FB" pitchFamily="34" charset="0"/>
              </a:rPr>
              <a:t>y el guionista con mayor número de Premios Goya (6) y nominaciones (12) en las categorías a Mejor guión original y Mejor guión adaptado, además del Goya de Honor que recibió en 1998.</a:t>
            </a:r>
          </a:p>
          <a:p>
            <a:r>
              <a:rPr lang="es-ES" sz="2400" b="1" dirty="0" smtClean="0">
                <a:latin typeface="Agency FB" pitchFamily="34" charset="0"/>
              </a:rPr>
              <a:t>Comenzó su trayectoria profesional como novelista y desde 1951 colaboró con revistas humorísticas como </a:t>
            </a:r>
            <a:r>
              <a:rPr lang="es-ES" sz="2400" b="1" i="1" dirty="0" smtClean="0">
                <a:latin typeface="Agency FB" pitchFamily="34" charset="0"/>
              </a:rPr>
              <a:t>La codorniz</a:t>
            </a:r>
            <a:r>
              <a:rPr lang="es-ES" sz="2400" b="1" dirty="0" smtClean="0">
                <a:latin typeface="Agency FB" pitchFamily="34" charset="0"/>
              </a:rPr>
              <a:t>. Gracias a la adaptación de la novela </a:t>
            </a:r>
            <a:r>
              <a:rPr lang="es-ES" sz="2400" b="1" i="1" dirty="0" smtClean="0">
                <a:latin typeface="Agency FB" pitchFamily="34" charset="0"/>
              </a:rPr>
              <a:t>El pisito</a:t>
            </a:r>
            <a:r>
              <a:rPr lang="es-ES" sz="2400" b="1" dirty="0" smtClean="0">
                <a:latin typeface="Agency FB" pitchFamily="34" charset="0"/>
              </a:rPr>
              <a:t>, junto con el director italiano  Marco </a:t>
            </a:r>
            <a:r>
              <a:rPr lang="es-ES" sz="2400" b="1" dirty="0" err="1" smtClean="0">
                <a:latin typeface="Agency FB" pitchFamily="34" charset="0"/>
              </a:rPr>
              <a:t>Ferreri</a:t>
            </a:r>
            <a:r>
              <a:rPr lang="es-ES" sz="2400" b="1" dirty="0" smtClean="0">
                <a:latin typeface="Agency FB" pitchFamily="34" charset="0"/>
              </a:rPr>
              <a:t> en 1959, entró en el mundo del cine, que ya nunca abandonaría.</a:t>
            </a:r>
          </a:p>
          <a:p>
            <a:r>
              <a:rPr lang="es-ES" sz="2400" b="1" dirty="0" smtClean="0">
                <a:latin typeface="Agency FB" pitchFamily="34" charset="0"/>
              </a:rPr>
              <a:t>Según sus palabras: </a:t>
            </a:r>
            <a:r>
              <a:rPr lang="es-ES" sz="2400" b="1" i="1" dirty="0" smtClean="0">
                <a:latin typeface="Agency FB" pitchFamily="34" charset="0"/>
              </a:rPr>
              <a:t>"Escribo guiones porque me resulta más fácil que escribir novelas"</a:t>
            </a:r>
            <a:r>
              <a:rPr lang="es-ES" sz="2400" b="1" dirty="0" smtClean="0">
                <a:latin typeface="Agency FB" pitchFamily="34" charset="0"/>
              </a:rPr>
              <a:t>.</a:t>
            </a:r>
          </a:p>
        </p:txBody>
      </p:sp>
      <p:pic>
        <p:nvPicPr>
          <p:cNvPr id="4"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46000" contrast="8000"/>
          </a:blip>
          <a:srcRect/>
          <a:stretch>
            <a:fillRect/>
          </a:stretch>
        </p:blipFill>
        <p:spPr bwMode="auto">
          <a:xfrm>
            <a:off x="-204011" y="0"/>
            <a:ext cx="9384524" cy="6145460"/>
          </a:xfrm>
          <a:prstGeom prst="rect">
            <a:avLst/>
          </a:prstGeom>
          <a:noFill/>
        </p:spPr>
      </p:pic>
    </p:spTree>
  </p:cSld>
  <p:clrMapOvr>
    <a:masterClrMapping/>
  </p:clrMapOvr>
  <p:transition spd="slow" advTm="41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panoramaaudiovisual.com/wp-content/uploads/2009/09/azcona.jpg"/>
          <p:cNvPicPr>
            <a:picLocks noChangeAspect="1" noChangeArrowheads="1"/>
          </p:cNvPicPr>
          <p:nvPr/>
        </p:nvPicPr>
        <p:blipFill>
          <a:blip r:embed="rId2"/>
          <a:srcRect/>
          <a:stretch>
            <a:fillRect/>
          </a:stretch>
        </p:blipFill>
        <p:spPr bwMode="auto">
          <a:xfrm>
            <a:off x="0" y="0"/>
            <a:ext cx="9180513" cy="6063579"/>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161232" y="1005667"/>
            <a:ext cx="6572296" cy="4093428"/>
          </a:xfrm>
          <a:prstGeom prst="rect">
            <a:avLst/>
          </a:prstGeom>
        </p:spPr>
        <p:txBody>
          <a:bodyPr wrap="square">
            <a:spAutoFit/>
          </a:bodyPr>
          <a:lstStyle/>
          <a:p>
            <a:pPr algn="ctr"/>
            <a:r>
              <a:rPr lang="es-ES" sz="2000" b="1" dirty="0" smtClean="0">
                <a:latin typeface="Agency FB" pitchFamily="34" charset="0"/>
              </a:rPr>
              <a:t>Sus primeros guiones, como </a:t>
            </a:r>
            <a:r>
              <a:rPr lang="es-ES" sz="2000" b="1" i="1" dirty="0" smtClean="0">
                <a:latin typeface="Agency FB" pitchFamily="34" charset="0"/>
              </a:rPr>
              <a:t>El pisito</a:t>
            </a:r>
            <a:r>
              <a:rPr lang="es-ES" sz="2000" b="1" dirty="0" smtClean="0">
                <a:latin typeface="Agency FB" pitchFamily="34" charset="0"/>
              </a:rPr>
              <a:t>, </a:t>
            </a:r>
            <a:r>
              <a:rPr lang="es-ES" sz="2000" b="1" i="1" dirty="0" smtClean="0">
                <a:latin typeface="Agency FB" pitchFamily="34" charset="0"/>
              </a:rPr>
              <a:t>El cochecito</a:t>
            </a:r>
            <a:r>
              <a:rPr lang="es-ES" sz="2000" b="1" dirty="0" smtClean="0">
                <a:latin typeface="Agency FB" pitchFamily="34" charset="0"/>
              </a:rPr>
              <a:t>, </a:t>
            </a:r>
            <a:r>
              <a:rPr lang="es-ES" sz="2000" b="1" i="1" dirty="0" smtClean="0">
                <a:latin typeface="Agency FB" pitchFamily="34" charset="0"/>
              </a:rPr>
              <a:t>El verdugo</a:t>
            </a:r>
            <a:r>
              <a:rPr lang="es-ES" sz="2000" b="1" dirty="0" smtClean="0">
                <a:latin typeface="Agency FB" pitchFamily="34" charset="0"/>
              </a:rPr>
              <a:t>, etc., tratan del retrato de su época y denuncian la pobreza de entonces. Siempre colaboró con directores que compartieran su interés por reflejar la realidad española en el cine.</a:t>
            </a:r>
          </a:p>
          <a:p>
            <a:pPr algn="ctr"/>
            <a:r>
              <a:rPr lang="es-ES" sz="2000" b="1" dirty="0" smtClean="0">
                <a:latin typeface="Agency FB" pitchFamily="34" charset="0"/>
              </a:rPr>
              <a:t>Murió el 24 de marzo de 2008 a los 81 años de edad, de cáncer de pulmón en su casa de Madrid.</a:t>
            </a:r>
          </a:p>
          <a:p>
            <a:pPr algn="ctr"/>
            <a:r>
              <a:rPr lang="es-ES" sz="2000" b="1" dirty="0" smtClean="0">
                <a:latin typeface="Agency FB" pitchFamily="34" charset="0"/>
              </a:rPr>
              <a:t>En su honor tiene dedicado el nombre de sendas calles en Logroño y en </a:t>
            </a:r>
            <a:r>
              <a:rPr lang="es-ES" sz="2000" b="1" dirty="0" err="1" smtClean="0">
                <a:latin typeface="Agency FB" pitchFamily="34" charset="0"/>
              </a:rPr>
              <a:t>Villamediana</a:t>
            </a:r>
            <a:r>
              <a:rPr lang="es-ES" sz="2000" b="1" dirty="0" smtClean="0">
                <a:latin typeface="Agency FB" pitchFamily="34" charset="0"/>
              </a:rPr>
              <a:t> de </a:t>
            </a:r>
            <a:r>
              <a:rPr lang="es-ES" sz="2000" b="1" dirty="0" err="1" smtClean="0">
                <a:latin typeface="Agency FB" pitchFamily="34" charset="0"/>
              </a:rPr>
              <a:t>Iregua</a:t>
            </a:r>
            <a:r>
              <a:rPr lang="es-ES" sz="2000" b="1" dirty="0" smtClean="0">
                <a:latin typeface="Agency FB" pitchFamily="34" charset="0"/>
              </a:rPr>
              <a:t>. La biblioteca pública municipal de Logroño situada en el barrio de Madre de Dios también lleva su nombre. En marzo del 2012 en la Sala Gonzalo de Berceo, situada en una de las zonas peatonales del centro de Logroño, se inauguró la sede de la Filmoteca Rafael Azcona. En el mundo de la televisión, la serie </a:t>
            </a:r>
            <a:r>
              <a:rPr lang="es-ES" sz="2000" b="1" i="1" dirty="0" smtClean="0">
                <a:latin typeface="Agency FB" pitchFamily="34" charset="0"/>
              </a:rPr>
              <a:t>Compañeros</a:t>
            </a:r>
            <a:r>
              <a:rPr lang="es-ES" sz="2000" b="1" dirty="0" smtClean="0">
                <a:latin typeface="Agency FB" pitchFamily="34" charset="0"/>
              </a:rPr>
              <a:t> se ambientó en un ficticio Colegio Azcona.</a:t>
            </a:r>
            <a:endParaRPr lang="es-ES" sz="2000" b="1" dirty="0">
              <a:latin typeface="Agency FB" pitchFamily="34" charset="0"/>
            </a:endParaRPr>
          </a:p>
        </p:txBody>
      </p:sp>
      <p:pic>
        <p:nvPicPr>
          <p:cNvPr id="4"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1" y="0"/>
            <a:ext cx="9180514" cy="6011863"/>
          </a:xfrm>
          <a:prstGeom prst="rect">
            <a:avLst/>
          </a:prstGeom>
          <a:noFill/>
        </p:spPr>
      </p:pic>
    </p:spTree>
  </p:cSld>
  <p:clrMapOvr>
    <a:masterClrMapping/>
  </p:clrMapOvr>
  <p:transition spd="slow" advTm="41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4" presetClass="exit" presetSubtype="32" fill="hold"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larioja.com/noticias/200803/25/Media/azcona.jpg"/>
          <p:cNvPicPr>
            <a:picLocks noChangeAspect="1" noChangeArrowheads="1"/>
          </p:cNvPicPr>
          <p:nvPr/>
        </p:nvPicPr>
        <p:blipFill>
          <a:blip r:embed="rId2"/>
          <a:srcRect/>
          <a:stretch>
            <a:fillRect/>
          </a:stretch>
        </p:blipFill>
        <p:spPr bwMode="auto">
          <a:xfrm>
            <a:off x="0" y="0"/>
            <a:ext cx="9180513" cy="6143395"/>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kane3.es/uploads/Azconagrande5.jpg"/>
          <p:cNvPicPr>
            <a:picLocks noChangeAspect="1" noChangeArrowheads="1"/>
          </p:cNvPicPr>
          <p:nvPr/>
        </p:nvPicPr>
        <p:blipFill>
          <a:blip r:embed="rId2"/>
          <a:srcRect/>
          <a:stretch>
            <a:fillRect/>
          </a:stretch>
        </p:blipFill>
        <p:spPr bwMode="auto">
          <a:xfrm>
            <a:off x="0" y="0"/>
            <a:ext cx="9323992"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04042" y="934229"/>
            <a:ext cx="7715304" cy="4555093"/>
          </a:xfrm>
          <a:prstGeom prst="rect">
            <a:avLst/>
          </a:prstGeom>
        </p:spPr>
        <p:txBody>
          <a:bodyPr wrap="square">
            <a:spAutoFit/>
          </a:bodyPr>
          <a:lstStyle/>
          <a:p>
            <a:pPr lvl="0" indent="119063" algn="just" fontAlgn="base">
              <a:spcBef>
                <a:spcPct val="0"/>
              </a:spcBef>
              <a:spcAft>
                <a:spcPct val="0"/>
              </a:spcAft>
            </a:pPr>
            <a:r>
              <a:rPr lang="es-ES" sz="2400" b="1" dirty="0" smtClean="0">
                <a:latin typeface="Agency FB" pitchFamily="34" charset="0"/>
                <a:cs typeface="Times New Roman" pitchFamily="18" charset="0"/>
              </a:rPr>
              <a:t>Logroño</a:t>
            </a:r>
            <a:r>
              <a:rPr lang="es-ES" sz="2400" b="1" dirty="0" smtClean="0">
                <a:solidFill>
                  <a:srgbClr val="000000"/>
                </a:solidFill>
                <a:latin typeface="Agency FB" pitchFamily="34" charset="0"/>
                <a:cs typeface="Times New Roman" pitchFamily="18" charset="0"/>
              </a:rPr>
              <a:t>, </a:t>
            </a:r>
            <a:r>
              <a:rPr lang="es-ES" sz="2400" b="1" dirty="0" smtClean="0">
                <a:latin typeface="Agency FB" pitchFamily="34" charset="0"/>
                <a:cs typeface="Times New Roman" pitchFamily="18" charset="0"/>
              </a:rPr>
              <a:t>24 de octubre</a:t>
            </a:r>
            <a:r>
              <a:rPr lang="es-ES" sz="2400" b="1" dirty="0" smtClean="0">
                <a:solidFill>
                  <a:srgbClr val="000000"/>
                </a:solidFill>
                <a:latin typeface="Agency FB" pitchFamily="34" charset="0"/>
                <a:cs typeface="Times New Roman" pitchFamily="18" charset="0"/>
              </a:rPr>
              <a:t> de </a:t>
            </a:r>
            <a:r>
              <a:rPr lang="es-ES" sz="2400" b="1" dirty="0" smtClean="0">
                <a:latin typeface="Agency FB" pitchFamily="34" charset="0"/>
                <a:cs typeface="Times New Roman" pitchFamily="18" charset="0"/>
              </a:rPr>
              <a:t>1926</a:t>
            </a:r>
            <a:r>
              <a:rPr lang="es-ES" sz="2400" b="1" dirty="0" smtClean="0">
                <a:solidFill>
                  <a:srgbClr val="000000"/>
                </a:solidFill>
                <a:latin typeface="Agency FB" pitchFamily="34" charset="0"/>
                <a:cs typeface="Times New Roman" pitchFamily="18" charset="0"/>
              </a:rPr>
              <a:t> - </a:t>
            </a:r>
            <a:r>
              <a:rPr lang="es-ES" sz="2400" b="1" dirty="0" smtClean="0">
                <a:latin typeface="Agency FB" pitchFamily="34" charset="0"/>
                <a:cs typeface="Times New Roman" pitchFamily="18" charset="0"/>
              </a:rPr>
              <a:t>Madrid</a:t>
            </a:r>
            <a:r>
              <a:rPr lang="es-ES" sz="2400" b="1" dirty="0" smtClean="0">
                <a:solidFill>
                  <a:srgbClr val="000000"/>
                </a:solidFill>
                <a:latin typeface="Agency FB" pitchFamily="34" charset="0"/>
                <a:cs typeface="Times New Roman" pitchFamily="18" charset="0"/>
              </a:rPr>
              <a:t>, </a:t>
            </a:r>
            <a:r>
              <a:rPr lang="es-ES" sz="2400" b="1" dirty="0" smtClean="0">
                <a:latin typeface="Agency FB" pitchFamily="34" charset="0"/>
                <a:cs typeface="Times New Roman" pitchFamily="18" charset="0"/>
              </a:rPr>
              <a:t>24 de marzo</a:t>
            </a:r>
            <a:r>
              <a:rPr lang="es-ES" sz="2400" b="1" dirty="0" smtClean="0">
                <a:solidFill>
                  <a:srgbClr val="000000"/>
                </a:solidFill>
                <a:latin typeface="Agency FB" pitchFamily="34" charset="0"/>
                <a:cs typeface="Times New Roman" pitchFamily="18" charset="0"/>
              </a:rPr>
              <a:t> de </a:t>
            </a:r>
            <a:r>
              <a:rPr lang="es-ES" sz="2400" b="1" dirty="0" smtClean="0">
                <a:latin typeface="Agency FB" pitchFamily="34" charset="0"/>
                <a:cs typeface="Times New Roman" pitchFamily="18" charset="0"/>
              </a:rPr>
              <a:t>2008</a:t>
            </a:r>
            <a:endParaRPr lang="es-ES" sz="2400" b="1" dirty="0" smtClean="0">
              <a:latin typeface="Agency FB" pitchFamily="34" charset="0"/>
              <a:cs typeface="Arial" pitchFamily="34" charset="0"/>
            </a:endParaRPr>
          </a:p>
          <a:p>
            <a:pPr lvl="0" indent="119063" algn="just" eaLnBrk="0" fontAlgn="base" hangingPunct="0">
              <a:spcBef>
                <a:spcPct val="0"/>
              </a:spcBef>
              <a:spcAft>
                <a:spcPct val="0"/>
              </a:spcAft>
            </a:pPr>
            <a:r>
              <a:rPr lang="es-ES" sz="1400" b="1" dirty="0" smtClean="0">
                <a:solidFill>
                  <a:srgbClr val="000000"/>
                </a:solidFill>
                <a:latin typeface="Agency FB" pitchFamily="34" charset="0"/>
                <a:cs typeface="Times New Roman" pitchFamily="18" charset="0"/>
              </a:rPr>
              <a:t>Llegó a Madrid en la víspera de su 25 cumpleaños y pasó medio años disfrutando de «los encantos de eso que llaman vida bohemia, aunque sin dinero ni para un café». Sus primeros pasos los dio como poeta, pero pronto se dio cuanta de su incapacidad y se dedicó al humor.</a:t>
            </a:r>
            <a:endParaRPr lang="es-ES" sz="1400" b="1" dirty="0" smtClean="0">
              <a:latin typeface="Agency FB" pitchFamily="34" charset="0"/>
              <a:cs typeface="Arial" pitchFamily="34" charset="0"/>
            </a:endParaRPr>
          </a:p>
          <a:p>
            <a:pPr lvl="0" indent="119063" algn="just" eaLnBrk="0" fontAlgn="base" hangingPunct="0">
              <a:spcBef>
                <a:spcPct val="0"/>
              </a:spcBef>
              <a:spcAft>
                <a:spcPct val="0"/>
              </a:spcAft>
            </a:pPr>
            <a:r>
              <a:rPr lang="es-ES" sz="1400" b="1" dirty="0" smtClean="0">
                <a:solidFill>
                  <a:srgbClr val="000000"/>
                </a:solidFill>
                <a:latin typeface="Agency FB" pitchFamily="34" charset="0"/>
                <a:cs typeface="Times New Roman" pitchFamily="18" charset="0"/>
              </a:rPr>
              <a:t>En julio de 1952 publicó por primera vez en «La Codorniz», la histórica revista de humor gráfico y literario que burló al franquismo y la censura. «Me encuentro estupendamente haciendo esas cosas: tirarle de la barba a la severidad, a la tristeza, a la melancolía y a la estupidez es una delicia». Rafael escribió artículos, cuentos, chistes e inventó a su popular personaje «El repelente niño Vicente», crítico con la moral de la época.</a:t>
            </a:r>
            <a:endParaRPr lang="es-ES" sz="1400" b="1" dirty="0" smtClean="0">
              <a:latin typeface="Agency FB" pitchFamily="34" charset="0"/>
              <a:cs typeface="Arial" pitchFamily="34" charset="0"/>
            </a:endParaRPr>
          </a:p>
          <a:p>
            <a:pPr lvl="0" indent="119063" algn="just" eaLnBrk="0" fontAlgn="base" hangingPunct="0">
              <a:spcBef>
                <a:spcPct val="0"/>
              </a:spcBef>
              <a:spcAft>
                <a:spcPct val="0"/>
              </a:spcAft>
            </a:pPr>
            <a:r>
              <a:rPr lang="es-ES" sz="1400" b="1" dirty="0" smtClean="0">
                <a:solidFill>
                  <a:srgbClr val="000000"/>
                </a:solidFill>
                <a:latin typeface="Agency FB" pitchFamily="34" charset="0"/>
                <a:cs typeface="Times New Roman" pitchFamily="18" charset="0"/>
              </a:rPr>
              <a:t>Rafael compaginó su producción en «La Codorniz» con la escritura de novelas. La primera es «Cuando el toro se llama Felipe». Luego siguieron «Los muertos no se tocan, nene», «Los ilusos» y «Los europeos», entre otras. Cuatro de ellas firmadas con el pseudónimo de Jack </a:t>
            </a:r>
            <a:r>
              <a:rPr lang="es-ES" sz="1400" b="1" dirty="0" err="1" smtClean="0">
                <a:solidFill>
                  <a:srgbClr val="000000"/>
                </a:solidFill>
                <a:latin typeface="Agency FB" pitchFamily="34" charset="0"/>
                <a:cs typeface="Times New Roman" pitchFamily="18" charset="0"/>
              </a:rPr>
              <a:t>O'Relly</a:t>
            </a:r>
            <a:r>
              <a:rPr lang="es-ES" sz="1400" b="1" dirty="0" smtClean="0">
                <a:solidFill>
                  <a:srgbClr val="000000"/>
                </a:solidFill>
                <a:latin typeface="Agency FB" pitchFamily="34" charset="0"/>
                <a:cs typeface="Times New Roman" pitchFamily="18" charset="0"/>
              </a:rPr>
              <a:t>. Ya demuestra las condiciones que marcará como guionista: el tratamiento coral, la soledad y el aparente caos dentro de la meticulosa planificación de la obra. No volvió a escribir novelas desde 1960 aunque sí las corrigió y reeditó.</a:t>
            </a:r>
            <a:endParaRPr lang="es-ES" sz="1400" b="1" dirty="0" smtClean="0">
              <a:latin typeface="Agency FB" pitchFamily="34" charset="0"/>
              <a:cs typeface="Arial" pitchFamily="34" charset="0"/>
            </a:endParaRPr>
          </a:p>
          <a:p>
            <a:pPr lvl="0" indent="119063" algn="just" eaLnBrk="0" fontAlgn="base" hangingPunct="0">
              <a:spcBef>
                <a:spcPct val="0"/>
              </a:spcBef>
              <a:spcAft>
                <a:spcPct val="0"/>
              </a:spcAft>
            </a:pPr>
            <a:r>
              <a:rPr lang="es-ES" sz="1400" b="1" dirty="0" smtClean="0">
                <a:solidFill>
                  <a:srgbClr val="000000"/>
                </a:solidFill>
                <a:latin typeface="Agency FB" pitchFamily="34" charset="0"/>
                <a:cs typeface="Times New Roman" pitchFamily="18" charset="0"/>
              </a:rPr>
              <a:t>En 1958 colaboró con el </a:t>
            </a:r>
            <a:r>
              <a:rPr lang="es-ES" sz="1400" b="1" dirty="0" smtClean="0">
                <a:latin typeface="Agency FB" pitchFamily="34" charset="0"/>
                <a:cs typeface="Times New Roman" pitchFamily="18" charset="0"/>
              </a:rPr>
              <a:t>director</a:t>
            </a:r>
            <a:r>
              <a:rPr lang="es-ES" sz="1400" b="1" dirty="0" smtClean="0">
                <a:solidFill>
                  <a:srgbClr val="000000"/>
                </a:solidFill>
                <a:latin typeface="Agency FB" pitchFamily="34" charset="0"/>
                <a:cs typeface="Times New Roman" pitchFamily="18" charset="0"/>
              </a:rPr>
              <a:t> </a:t>
            </a:r>
            <a:r>
              <a:rPr lang="es-ES" sz="1400" b="1" dirty="0" smtClean="0">
                <a:latin typeface="Agency FB" pitchFamily="34" charset="0"/>
                <a:cs typeface="Times New Roman" pitchFamily="18" charset="0"/>
              </a:rPr>
              <a:t>italiano</a:t>
            </a:r>
            <a:r>
              <a:rPr lang="es-ES" sz="1400" b="1" dirty="0" smtClean="0">
                <a:solidFill>
                  <a:srgbClr val="000000"/>
                </a:solidFill>
                <a:latin typeface="Agency FB" pitchFamily="34" charset="0"/>
                <a:cs typeface="Times New Roman" pitchFamily="18" charset="0"/>
              </a:rPr>
              <a:t> Marco </a:t>
            </a:r>
            <a:r>
              <a:rPr lang="es-ES" sz="1400" b="1" dirty="0" err="1" smtClean="0">
                <a:solidFill>
                  <a:srgbClr val="000000"/>
                </a:solidFill>
                <a:latin typeface="Agency FB" pitchFamily="34" charset="0"/>
                <a:cs typeface="Times New Roman" pitchFamily="18" charset="0"/>
              </a:rPr>
              <a:t>Ferreri</a:t>
            </a:r>
            <a:r>
              <a:rPr lang="es-ES" sz="1400" b="1" dirty="0" smtClean="0">
                <a:solidFill>
                  <a:srgbClr val="000000"/>
                </a:solidFill>
                <a:latin typeface="Agency FB" pitchFamily="34" charset="0"/>
                <a:cs typeface="Times New Roman" pitchFamily="18" charset="0"/>
              </a:rPr>
              <a:t> en la adaptación de su </a:t>
            </a:r>
            <a:r>
              <a:rPr lang="es-ES" sz="1400" b="1" dirty="0" smtClean="0">
                <a:latin typeface="Agency FB" pitchFamily="34" charset="0"/>
                <a:cs typeface="Times New Roman" pitchFamily="18" charset="0"/>
              </a:rPr>
              <a:t>novela</a:t>
            </a:r>
            <a:r>
              <a:rPr lang="es-ES" sz="1400" b="1" dirty="0" smtClean="0">
                <a:solidFill>
                  <a:srgbClr val="000000"/>
                </a:solidFill>
                <a:latin typeface="Agency FB" pitchFamily="34" charset="0"/>
                <a:cs typeface="Times New Roman" pitchFamily="18" charset="0"/>
              </a:rPr>
              <a:t> </a:t>
            </a:r>
            <a:r>
              <a:rPr lang="es-ES" sz="1400" b="1" i="1" dirty="0" smtClean="0">
                <a:solidFill>
                  <a:srgbClr val="000000"/>
                </a:solidFill>
                <a:latin typeface="Agency FB" pitchFamily="34" charset="0"/>
                <a:cs typeface="Times New Roman" pitchFamily="18" charset="0"/>
              </a:rPr>
              <a:t>El pisito. </a:t>
            </a:r>
            <a:r>
              <a:rPr lang="es-ES" sz="1400" b="1" dirty="0" smtClean="0">
                <a:solidFill>
                  <a:srgbClr val="000000"/>
                </a:solidFill>
                <a:latin typeface="Agency FB" pitchFamily="34" charset="0"/>
                <a:cs typeface="Times New Roman" pitchFamily="18" charset="0"/>
              </a:rPr>
              <a:t>Entró  así en el mundo del cine, que ya nunca abandonaría. Según contó </a:t>
            </a:r>
            <a:r>
              <a:rPr lang="es-ES" sz="1400" b="1" dirty="0" err="1" smtClean="0">
                <a:solidFill>
                  <a:srgbClr val="000000"/>
                </a:solidFill>
                <a:latin typeface="Agency FB" pitchFamily="34" charset="0"/>
                <a:cs typeface="Times New Roman" pitchFamily="18" charset="0"/>
              </a:rPr>
              <a:t>Ferreri</a:t>
            </a:r>
            <a:r>
              <a:rPr lang="es-ES" sz="1400" b="1" dirty="0" smtClean="0">
                <a:solidFill>
                  <a:srgbClr val="000000"/>
                </a:solidFill>
                <a:latin typeface="Agency FB" pitchFamily="34" charset="0"/>
                <a:cs typeface="Times New Roman" pitchFamily="18" charset="0"/>
              </a:rPr>
              <a:t>: «Yo convencí a Azcona de que se hiciera guionista y Azcona me persuadió a mí de que me dedicara a la dirección». «El pisito» (1958) fue su primer guión para cine con el que iniciaría su primer gran tándem creativo.</a:t>
            </a:r>
            <a:endParaRPr lang="es-ES" sz="1400" b="1" dirty="0" smtClean="0">
              <a:latin typeface="Agency FB" pitchFamily="34" charset="0"/>
              <a:cs typeface="Arial" pitchFamily="34" charset="0"/>
            </a:endParaRPr>
          </a:p>
          <a:p>
            <a:pPr lvl="0" indent="119063" algn="just" eaLnBrk="0" fontAlgn="base" hangingPunct="0">
              <a:spcBef>
                <a:spcPct val="0"/>
              </a:spcBef>
              <a:spcAft>
                <a:spcPct val="0"/>
              </a:spcAft>
            </a:pPr>
            <a:r>
              <a:rPr lang="es-ES" sz="1400" b="1" dirty="0" smtClean="0">
                <a:solidFill>
                  <a:srgbClr val="000000"/>
                </a:solidFill>
                <a:latin typeface="Agency FB" pitchFamily="34" charset="0"/>
                <a:cs typeface="Times New Roman" pitchFamily="18" charset="0"/>
              </a:rPr>
              <a:t>La filmografía de Azcona está unida a cuatro directores en cuatro etapas de su trabajo: Marco </a:t>
            </a:r>
            <a:r>
              <a:rPr lang="es-ES" sz="1400" b="1" dirty="0" err="1" smtClean="0">
                <a:solidFill>
                  <a:srgbClr val="000000"/>
                </a:solidFill>
                <a:latin typeface="Agency FB" pitchFamily="34" charset="0"/>
                <a:cs typeface="Times New Roman" pitchFamily="18" charset="0"/>
              </a:rPr>
              <a:t>Ferreri</a:t>
            </a:r>
            <a:r>
              <a:rPr lang="es-ES" sz="1400" b="1" dirty="0" smtClean="0">
                <a:solidFill>
                  <a:srgbClr val="000000"/>
                </a:solidFill>
                <a:latin typeface="Agency FB" pitchFamily="34" charset="0"/>
                <a:cs typeface="Times New Roman" pitchFamily="18" charset="0"/>
              </a:rPr>
              <a:t>, Luís García Berlanga, Carlos Saura y José Luís García Sánchez. El hecho de trabajar con pocos directores (estos cuatro dirigieron la mitad de sus 97 guiones para el cine) le dio la posibilidad de ser uno de los guionistas más personales del cine español.</a:t>
            </a:r>
            <a:endParaRPr lang="es-ES" sz="1400" b="1" dirty="0" smtClean="0">
              <a:latin typeface="Agency FB" pitchFamily="34" charset="0"/>
              <a:cs typeface="Arial" pitchFamily="34" charset="0"/>
            </a:endParaRPr>
          </a:p>
        </p:txBody>
      </p:sp>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0" y="0"/>
            <a:ext cx="9180514" cy="6011863"/>
          </a:xfrm>
          <a:prstGeom prst="rect">
            <a:avLst/>
          </a:prstGeom>
          <a:noFill/>
        </p:spPr>
      </p:pic>
    </p:spTree>
  </p:cSld>
  <p:clrMapOvr>
    <a:masterClrMapping/>
  </p:clrMapOvr>
  <p:transition spd="slow" advTm="6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4.bp.blogspot.com/_sVrjZdUZMxs/TRk2w1rvi6I/AAAAAAAAASo/ee1REzNhgFs/s1600/rafael+azcona.jpg"/>
          <p:cNvPicPr>
            <a:picLocks noChangeAspect="1" noChangeArrowheads="1"/>
          </p:cNvPicPr>
          <p:nvPr/>
        </p:nvPicPr>
        <p:blipFill>
          <a:blip r:embed="rId2"/>
          <a:srcRect/>
          <a:stretch>
            <a:fillRect/>
          </a:stretch>
        </p:blipFill>
        <p:spPr bwMode="auto">
          <a:xfrm>
            <a:off x="-1" y="-1"/>
            <a:ext cx="9180513" cy="6046539"/>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loffit.abc.es/wp-content/uploads/2014/10/loffit_rafael-azcona_07.jpg"/>
          <p:cNvPicPr>
            <a:picLocks noChangeAspect="1" noChangeArrowheads="1"/>
          </p:cNvPicPr>
          <p:nvPr/>
        </p:nvPicPr>
        <p:blipFill>
          <a:blip r:embed="rId2"/>
          <a:srcRect/>
          <a:stretch>
            <a:fillRect/>
          </a:stretch>
        </p:blipFill>
        <p:spPr bwMode="auto">
          <a:xfrm>
            <a:off x="-1" y="-179387"/>
            <a:ext cx="9180513" cy="619125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coordinacioncultural.com/wp-content/uploads/2015/02/montaje_filmoteca.jpg"/>
          <p:cNvPicPr>
            <a:picLocks noChangeAspect="1" noChangeArrowheads="1"/>
          </p:cNvPicPr>
          <p:nvPr/>
        </p:nvPicPr>
        <p:blipFill>
          <a:blip r:embed="rId2"/>
          <a:srcRect/>
          <a:stretch>
            <a:fillRect/>
          </a:stretch>
        </p:blipFill>
        <p:spPr bwMode="auto">
          <a:xfrm>
            <a:off x="303976" y="719915"/>
            <a:ext cx="8590784" cy="438305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3.bp.blogspot.com/-SOOqjsyHzsI/T1T19h3m71I/AAAAAAAACLg/2WJu1SUsQYE/s640/120305+LA+RIOJA+-+INAUGURACI%C3%93N+BIBLIOTECA+RAFAEL+AZCONA1.jpg"/>
          <p:cNvPicPr>
            <a:picLocks noChangeAspect="1" noChangeArrowheads="1"/>
          </p:cNvPicPr>
          <p:nvPr/>
        </p:nvPicPr>
        <p:blipFill>
          <a:blip r:embed="rId2"/>
          <a:srcRect/>
          <a:stretch>
            <a:fillRect/>
          </a:stretch>
        </p:blipFill>
        <p:spPr bwMode="auto">
          <a:xfrm>
            <a:off x="-1" y="-1"/>
            <a:ext cx="9180514" cy="6011863"/>
          </a:xfrm>
          <a:prstGeom prst="rect">
            <a:avLst/>
          </a:prstGeom>
          <a:noFill/>
        </p:spPr>
      </p:pic>
      <p:sp>
        <p:nvSpPr>
          <p:cNvPr id="3" name="2 Rectángulo"/>
          <p:cNvSpPr/>
          <p:nvPr/>
        </p:nvSpPr>
        <p:spPr>
          <a:xfrm>
            <a:off x="303976" y="5006195"/>
            <a:ext cx="3031407" cy="646331"/>
          </a:xfrm>
          <a:prstGeom prst="rect">
            <a:avLst/>
          </a:prstGeom>
        </p:spPr>
        <p:txBody>
          <a:bodyPr wrap="none">
            <a:spAutoFit/>
          </a:bodyPr>
          <a:lstStyle/>
          <a:p>
            <a:r>
              <a:rPr lang="es-ES" b="1" dirty="0" smtClean="0">
                <a:solidFill>
                  <a:srgbClr val="FF0000"/>
                </a:solidFill>
              </a:rPr>
              <a:t>INAUGURACION DE LA</a:t>
            </a:r>
          </a:p>
          <a:p>
            <a:r>
              <a:rPr lang="es-ES" b="1" dirty="0" smtClean="0">
                <a:solidFill>
                  <a:srgbClr val="FF0000"/>
                </a:solidFill>
              </a:rPr>
              <a:t> FILMOTECA RAFAEL AZCONA,</a:t>
            </a:r>
            <a:endParaRPr lang="es-ES" b="1" dirty="0">
              <a:solidFill>
                <a:srgbClr val="FF0000"/>
              </a:solidFill>
            </a:endParaRPr>
          </a:p>
        </p:txBody>
      </p:sp>
    </p:spTree>
  </p:cSld>
  <p:clrMapOvr>
    <a:masterClrMapping/>
  </p:clrMapOvr>
  <p:transition spd="slow" advTm="7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todoescine.com/wp-content/uploads/2014/07/rafael-azcona.jpg"/>
          <p:cNvPicPr>
            <a:picLocks noChangeAspect="1" noChangeArrowheads="1"/>
          </p:cNvPicPr>
          <p:nvPr/>
        </p:nvPicPr>
        <p:blipFill>
          <a:blip r:embed="rId2"/>
          <a:srcRect/>
          <a:stretch>
            <a:fillRect/>
          </a:stretch>
        </p:blipFill>
        <p:spPr bwMode="auto">
          <a:xfrm>
            <a:off x="0" y="0"/>
            <a:ext cx="926152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www.xn--logroo-0wa.es/wps/wcm/connect/a93e98004d1606a1b1eab1d15ffd3def/Rafael%2BAzcona_rsz.jpg?MOD=AJPERES&amp;CACHEID=a93e98004d1606a1b1eab1d15ffd3def"/>
          <p:cNvPicPr>
            <a:picLocks noChangeAspect="1" noChangeArrowheads="1"/>
          </p:cNvPicPr>
          <p:nvPr/>
        </p:nvPicPr>
        <p:blipFill>
          <a:blip r:embed="rId2"/>
          <a:srcRect/>
          <a:stretch>
            <a:fillRect/>
          </a:stretch>
        </p:blipFill>
        <p:spPr bwMode="auto">
          <a:xfrm>
            <a:off x="-1" y="-1"/>
            <a:ext cx="9180513" cy="6011863"/>
          </a:xfrm>
          <a:prstGeom prst="rect">
            <a:avLst/>
          </a:prstGeom>
          <a:noFill/>
        </p:spPr>
      </p:pic>
      <p:sp>
        <p:nvSpPr>
          <p:cNvPr id="3" name="2 Rectángulo"/>
          <p:cNvSpPr/>
          <p:nvPr/>
        </p:nvSpPr>
        <p:spPr>
          <a:xfrm>
            <a:off x="375414" y="291287"/>
            <a:ext cx="1742785" cy="1200329"/>
          </a:xfrm>
          <a:prstGeom prst="rect">
            <a:avLst/>
          </a:prstGeom>
        </p:spPr>
        <p:txBody>
          <a:bodyPr wrap="none">
            <a:spAutoFit/>
          </a:bodyPr>
          <a:lstStyle/>
          <a:p>
            <a:r>
              <a:rPr lang="es-ES" sz="2400" b="1" dirty="0" smtClean="0"/>
              <a:t>BIBLIOTECA </a:t>
            </a:r>
          </a:p>
          <a:p>
            <a:r>
              <a:rPr lang="es-ES" sz="2400" b="1" dirty="0" smtClean="0"/>
              <a:t>RAFAEL </a:t>
            </a:r>
          </a:p>
          <a:p>
            <a:r>
              <a:rPr lang="es-ES" sz="2400" b="1" dirty="0" smtClean="0"/>
              <a:t>AZCONA</a:t>
            </a:r>
            <a:endParaRPr lang="es-ES" sz="2400" b="1" dirty="0"/>
          </a:p>
        </p:txBody>
      </p:sp>
    </p:spTree>
  </p:cSld>
  <p:clrMapOvr>
    <a:masterClrMapping/>
  </p:clrMapOvr>
  <p:transition spd="slow" advTm="7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estaticos03.elmundo.es/elmundo/imagenes/2009/05/21/1242905512_0.jpg"/>
          <p:cNvPicPr>
            <a:picLocks noChangeAspect="1" noChangeArrowheads="1"/>
          </p:cNvPicPr>
          <p:nvPr/>
        </p:nvPicPr>
        <p:blipFill>
          <a:blip r:embed="rId2"/>
          <a:srcRect/>
          <a:stretch>
            <a:fillRect/>
          </a:stretch>
        </p:blipFill>
        <p:spPr bwMode="auto">
          <a:xfrm>
            <a:off x="-1" y="-1"/>
            <a:ext cx="9180513" cy="6008265"/>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s://encrypted-tbn0.gstatic.com/images?q=tbn:ANd9GcQB7vb85qznBkexvxNyDlGFbGx4U6-F9R6niD7d2QlfO6wDbKC2Qg"/>
          <p:cNvPicPr>
            <a:picLocks noChangeAspect="1" noChangeArrowheads="1"/>
          </p:cNvPicPr>
          <p:nvPr/>
        </p:nvPicPr>
        <p:blipFill>
          <a:blip r:embed="rId2"/>
          <a:srcRect/>
          <a:stretch>
            <a:fillRect/>
          </a:stretch>
        </p:blipFill>
        <p:spPr bwMode="auto">
          <a:xfrm>
            <a:off x="-1" y="0"/>
            <a:ext cx="9304146"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blogs.periodistadigital.com/imgs/20080328/rafaelazcona.jpg"/>
          <p:cNvPicPr>
            <a:picLocks noChangeAspect="1" noChangeArrowheads="1"/>
          </p:cNvPicPr>
          <p:nvPr/>
        </p:nvPicPr>
        <p:blipFill>
          <a:blip r:embed="rId2"/>
          <a:srcRect/>
          <a:stretch>
            <a:fillRect/>
          </a:stretch>
        </p:blipFill>
        <p:spPr bwMode="auto">
          <a:xfrm>
            <a:off x="0" y="0"/>
            <a:ext cx="9255580"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33198" y="1862923"/>
            <a:ext cx="3657854" cy="3693319"/>
          </a:xfrm>
          <a:prstGeom prst="rect">
            <a:avLst/>
          </a:prstGeom>
        </p:spPr>
        <p:txBody>
          <a:bodyPr wrap="square">
            <a:spAutoFit/>
          </a:bodyPr>
          <a:lstStyle/>
          <a:p>
            <a:r>
              <a:rPr lang="es-ES" b="1" dirty="0" smtClean="0">
                <a:latin typeface="Agency FB" pitchFamily="34" charset="0"/>
              </a:rPr>
              <a:t>Otros</a:t>
            </a:r>
          </a:p>
          <a:p>
            <a:r>
              <a:rPr lang="es-ES" dirty="0" smtClean="0">
                <a:latin typeface="Agency FB" pitchFamily="34" charset="0"/>
              </a:rPr>
              <a:t>1964 - Medalla del Círculo de Escritores Cinematográficos al mejor argumento original por </a:t>
            </a:r>
            <a:r>
              <a:rPr lang="es-ES" i="1" dirty="0" smtClean="0">
                <a:latin typeface="Agency FB" pitchFamily="34" charset="0"/>
              </a:rPr>
              <a:t>El verdugo.</a:t>
            </a:r>
            <a:endParaRPr lang="es-ES" dirty="0" smtClean="0">
              <a:latin typeface="Agency FB" pitchFamily="34" charset="0"/>
            </a:endParaRPr>
          </a:p>
          <a:p>
            <a:r>
              <a:rPr lang="es-ES" dirty="0" smtClean="0">
                <a:latin typeface="Agency FB" pitchFamily="34" charset="0"/>
              </a:rPr>
              <a:t>1982 - Premio Nacional de Cinematografía</a:t>
            </a:r>
          </a:p>
          <a:p>
            <a:r>
              <a:rPr lang="es-ES" dirty="0" smtClean="0">
                <a:latin typeface="Agency FB" pitchFamily="34" charset="0"/>
              </a:rPr>
              <a:t>1987 - Medalla de La Rioja</a:t>
            </a:r>
          </a:p>
          <a:p>
            <a:r>
              <a:rPr lang="es-ES" dirty="0" smtClean="0">
                <a:latin typeface="Agency FB" pitchFamily="34" charset="0"/>
              </a:rPr>
              <a:t>1994 - Medalla de Oro al Mérito en las Bellas Artes</a:t>
            </a:r>
          </a:p>
          <a:p>
            <a:r>
              <a:rPr lang="es-ES" dirty="0" smtClean="0">
                <a:latin typeface="Agency FB" pitchFamily="34" charset="0"/>
              </a:rPr>
              <a:t>2000 - Mejor guion en el Festival de Málaga por </a:t>
            </a:r>
            <a:r>
              <a:rPr lang="es-ES" i="1" dirty="0" smtClean="0">
                <a:latin typeface="Agency FB" pitchFamily="34" charset="0"/>
              </a:rPr>
              <a:t>Adiós con el corazón</a:t>
            </a:r>
            <a:endParaRPr lang="es-ES" dirty="0" smtClean="0">
              <a:latin typeface="Agency FB" pitchFamily="34" charset="0"/>
            </a:endParaRPr>
          </a:p>
          <a:p>
            <a:r>
              <a:rPr lang="es-ES" dirty="0" smtClean="0">
                <a:latin typeface="Agency FB" pitchFamily="34" charset="0"/>
              </a:rPr>
              <a:t>2006 - Premio Ricardo Franco del noveno Festival de Málaga</a:t>
            </a:r>
          </a:p>
          <a:p>
            <a:r>
              <a:rPr lang="es-ES" dirty="0" smtClean="0">
                <a:latin typeface="Agency FB" pitchFamily="34" charset="0"/>
              </a:rPr>
              <a:t>2007 - Galardón a las Bellas Artes de La Rioja</a:t>
            </a:r>
            <a:endParaRPr lang="es-ES" dirty="0">
              <a:latin typeface="Agency FB" pitchFamily="34" charset="0"/>
            </a:endParaRPr>
          </a:p>
        </p:txBody>
      </p:sp>
      <p:pic>
        <p:nvPicPr>
          <p:cNvPr id="3" name="Picture 2" descr="http://www.kane3.es/uploads/rafael_azcona2.jpg"/>
          <p:cNvPicPr>
            <a:picLocks noChangeAspect="1" noChangeArrowheads="1"/>
          </p:cNvPicPr>
          <p:nvPr/>
        </p:nvPicPr>
        <p:blipFill>
          <a:blip r:embed="rId2"/>
          <a:srcRect/>
          <a:stretch>
            <a:fillRect/>
          </a:stretch>
        </p:blipFill>
        <p:spPr bwMode="auto">
          <a:xfrm>
            <a:off x="0" y="0"/>
            <a:ext cx="4406646" cy="6011863"/>
          </a:xfrm>
          <a:prstGeom prst="rect">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4375941" y="0"/>
            <a:ext cx="4804572" cy="6011863"/>
          </a:xfrm>
          <a:prstGeom prst="rect">
            <a:avLst/>
          </a:prstGeom>
          <a:noFill/>
        </p:spPr>
      </p:pic>
    </p:spTree>
  </p:cSld>
  <p:clrMapOvr>
    <a:masterClrMapping/>
  </p:clrMapOvr>
  <p:transition spd="slow" advTm="2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21" presetClass="exit" presetSubtype="4" fill="hold" nodeType="withEffect">
                                  <p:stCondLst>
                                    <p:cond delay="0"/>
                                  </p:stCondLst>
                                  <p:childTnLst>
                                    <p:animEffect transition="out" filter="wheel(4)">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Azcona con Luis García Berlanga en el rodaje de 'El verdugo': "/>
          <p:cNvPicPr>
            <a:picLocks noChangeAspect="1" noChangeArrowheads="1"/>
          </p:cNvPicPr>
          <p:nvPr/>
        </p:nvPicPr>
        <p:blipFill>
          <a:blip r:embed="rId3"/>
          <a:srcRect/>
          <a:stretch>
            <a:fillRect/>
          </a:stretch>
        </p:blipFill>
        <p:spPr bwMode="auto">
          <a:xfrm>
            <a:off x="215138" y="-260970"/>
            <a:ext cx="8518522" cy="6272834"/>
          </a:xfrm>
          <a:prstGeom prst="rect">
            <a:avLst/>
          </a:prstGeom>
          <a:noFill/>
        </p:spPr>
      </p:pic>
      <p:sp>
        <p:nvSpPr>
          <p:cNvPr id="3" name="2 Rectángulo"/>
          <p:cNvSpPr/>
          <p:nvPr/>
        </p:nvSpPr>
        <p:spPr>
          <a:xfrm>
            <a:off x="5952998" y="4571532"/>
            <a:ext cx="2725452" cy="923330"/>
          </a:xfrm>
          <a:prstGeom prst="rect">
            <a:avLst/>
          </a:prstGeom>
        </p:spPr>
        <p:txBody>
          <a:bodyPr wrap="square">
            <a:spAutoFit/>
          </a:bodyPr>
          <a:lstStyle/>
          <a:p>
            <a:r>
              <a:rPr lang="es-ES" dirty="0" smtClean="0">
                <a:solidFill>
                  <a:srgbClr val="FF0000"/>
                </a:solidFill>
              </a:rPr>
              <a:t>Azcona con Luis García Berlanga en el rodaje de </a:t>
            </a:r>
          </a:p>
          <a:p>
            <a:r>
              <a:rPr lang="es-ES" dirty="0" smtClean="0">
                <a:solidFill>
                  <a:srgbClr val="FF0000"/>
                </a:solidFill>
              </a:rPr>
              <a:t>'El verdugo'</a:t>
            </a:r>
            <a:endParaRPr lang="es-ES" dirty="0">
              <a:solidFill>
                <a:srgbClr val="FF0000"/>
              </a:solidFill>
            </a:endParaRPr>
          </a:p>
        </p:txBody>
      </p:sp>
      <p:pic>
        <p:nvPicPr>
          <p:cNvPr id="4" name="corazon.wav">
            <a:hlinkClick r:id="" action="ppaction://media"/>
          </p:cNvPr>
          <p:cNvPicPr>
            <a:picLocks noRot="1" noChangeAspect="1"/>
          </p:cNvPicPr>
          <p:nvPr>
            <a:wavAudioFile r:embed="rId1" name="corazon.wav"/>
          </p:nvPr>
        </p:nvPicPr>
        <p:blipFill>
          <a:blip r:embed="rId4"/>
          <a:srcRect/>
          <a:stretch>
            <a:fillRect/>
          </a:stretch>
        </p:blipFill>
        <p:spPr bwMode="auto">
          <a:xfrm>
            <a:off x="-571503" y="2648741"/>
            <a:ext cx="571504" cy="571504"/>
          </a:xfrm>
          <a:prstGeom prst="rect">
            <a:avLst/>
          </a:prstGeom>
          <a:noFill/>
          <a:ln w="9525">
            <a:noFill/>
            <a:miter lim="800000"/>
            <a:headEnd/>
            <a:tailEnd/>
          </a:ln>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descr="http://3.bp.blogspot.com/-ZIiLDf5l7qI/TqW5x4wbgFI/AAAAAAAAAPo/PFPmjv4KljE/s1600/rafael_azcona1_med.jpg"/>
          <p:cNvPicPr>
            <a:picLocks noChangeAspect="1" noChangeArrowheads="1"/>
          </p:cNvPicPr>
          <p:nvPr/>
        </p:nvPicPr>
        <p:blipFill>
          <a:blip r:embed="rId2"/>
          <a:srcRect/>
          <a:stretch>
            <a:fillRect/>
          </a:stretch>
        </p:blipFill>
        <p:spPr bwMode="auto">
          <a:xfrm>
            <a:off x="4433995" y="0"/>
            <a:ext cx="4746519" cy="6011863"/>
          </a:xfrm>
          <a:prstGeom prst="rect">
            <a:avLst/>
          </a:prstGeom>
          <a:noFill/>
        </p:spPr>
      </p:pic>
      <p:pic>
        <p:nvPicPr>
          <p:cNvPr id="61442" name="Picture 2" descr="http://ep01.epimg.net/cultura/imagenes/2008/03/25/actualidad/1206399609_850215_0000000000_sumario_normal.jpg"/>
          <p:cNvPicPr>
            <a:picLocks noChangeAspect="1" noChangeArrowheads="1"/>
          </p:cNvPicPr>
          <p:nvPr/>
        </p:nvPicPr>
        <p:blipFill>
          <a:blip r:embed="rId3"/>
          <a:srcRect/>
          <a:stretch>
            <a:fillRect/>
          </a:stretch>
        </p:blipFill>
        <p:spPr bwMode="auto">
          <a:xfrm>
            <a:off x="0" y="0"/>
            <a:ext cx="4661980"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Lista que hizo en 1993 con sus 25 películas favoritas.: "/>
          <p:cNvPicPr>
            <a:picLocks noChangeAspect="1" noChangeArrowheads="1"/>
          </p:cNvPicPr>
          <p:nvPr/>
        </p:nvPicPr>
        <p:blipFill>
          <a:blip r:embed="rId2">
            <a:duotone>
              <a:prstClr val="black"/>
              <a:schemeClr val="accent3">
                <a:tint val="45000"/>
                <a:satMod val="400000"/>
              </a:schemeClr>
            </a:duotone>
          </a:blip>
          <a:srcRect/>
          <a:stretch>
            <a:fillRect/>
          </a:stretch>
        </p:blipFill>
        <p:spPr bwMode="auto">
          <a:xfrm>
            <a:off x="1018355" y="-5776"/>
            <a:ext cx="7143801" cy="6017639"/>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spTree>
  </p:cSld>
  <p:clrMapOvr>
    <a:masterClrMapping/>
  </p:clrMapOvr>
  <p:transition spd="slow" advTm="4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21" presetClass="exit" presetSubtype="4" fill="hold" nodeType="withEffect">
                                  <p:stCondLst>
                                    <p:cond delay="0"/>
                                  </p:stCondLst>
                                  <p:childTnLst>
                                    <p:animEffect transition="out" filter="wheel(4)">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image.slidesharecdn.com/azcona-100505051919-phpapp01/95/da-del-libro-2010-rafael-azcona-9-728.jpg?cb=1275892648"/>
          <p:cNvPicPr>
            <a:picLocks noChangeAspect="1" noChangeArrowheads="1"/>
          </p:cNvPicPr>
          <p:nvPr/>
        </p:nvPicPr>
        <p:blipFill>
          <a:blip r:embed="rId2"/>
          <a:srcRect/>
          <a:stretch>
            <a:fillRect/>
          </a:stretch>
        </p:blipFill>
        <p:spPr bwMode="auto">
          <a:xfrm>
            <a:off x="-1" y="0"/>
            <a:ext cx="9180513" cy="596088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afael Azcona en 1952. Vida y obra de Rafael Azcona en este link http://bit.ly/1dqHBku: "/>
          <p:cNvPicPr>
            <a:picLocks noChangeAspect="1" noChangeArrowheads="1"/>
          </p:cNvPicPr>
          <p:nvPr/>
        </p:nvPicPr>
        <p:blipFill>
          <a:blip r:embed="rId2"/>
          <a:srcRect/>
          <a:stretch>
            <a:fillRect/>
          </a:stretch>
        </p:blipFill>
        <p:spPr bwMode="auto">
          <a:xfrm>
            <a:off x="4272219" y="0"/>
            <a:ext cx="4908295" cy="6011863"/>
          </a:xfrm>
          <a:prstGeom prst="rect">
            <a:avLst/>
          </a:prstGeom>
          <a:noFill/>
        </p:spPr>
      </p:pic>
      <p:pic>
        <p:nvPicPr>
          <p:cNvPr id="25602" name="Picture 2" descr="http://www.juguetessomosnosotros.com/wp-content/uploads/2013/07/AzkonaSello.jpg"/>
          <p:cNvPicPr>
            <a:picLocks noChangeAspect="1" noChangeArrowheads="1"/>
          </p:cNvPicPr>
          <p:nvPr/>
        </p:nvPicPr>
        <p:blipFill>
          <a:blip r:embed="rId3"/>
          <a:srcRect/>
          <a:stretch>
            <a:fillRect/>
          </a:stretch>
        </p:blipFill>
        <p:spPr bwMode="auto">
          <a:xfrm>
            <a:off x="0" y="0"/>
            <a:ext cx="4590257"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1.bp.blogspot.com/_ODibUBocMhk/TE-1DPvLGvI/AAAAAAAABqc/6LfHIOTHWaM/s1600/4.+Rafael+Azcona+Blog.jpg"/>
          <p:cNvPicPr>
            <a:picLocks noChangeAspect="1" noChangeArrowheads="1"/>
          </p:cNvPicPr>
          <p:nvPr/>
        </p:nvPicPr>
        <p:blipFill>
          <a:blip r:embed="rId2"/>
          <a:srcRect/>
          <a:stretch>
            <a:fillRect/>
          </a:stretch>
        </p:blipFill>
        <p:spPr bwMode="auto">
          <a:xfrm>
            <a:off x="0" y="0"/>
            <a:ext cx="925618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s://s-media-cache-ak0.pinimg.com/236x/c5/e4/2c/c5e42c2474a77b1fc4e616a2213aa30b.jpg"/>
          <p:cNvPicPr>
            <a:picLocks noChangeAspect="1" noChangeArrowheads="1"/>
          </p:cNvPicPr>
          <p:nvPr/>
        </p:nvPicPr>
        <p:blipFill>
          <a:blip r:embed="rId2"/>
          <a:srcRect/>
          <a:stretch>
            <a:fillRect/>
          </a:stretch>
        </p:blipFill>
        <p:spPr bwMode="auto">
          <a:xfrm>
            <a:off x="0" y="0"/>
            <a:ext cx="4231641" cy="6011863"/>
          </a:xfrm>
          <a:prstGeom prst="rect">
            <a:avLst/>
          </a:prstGeom>
          <a:noFill/>
        </p:spPr>
      </p:pic>
      <p:pic>
        <p:nvPicPr>
          <p:cNvPr id="4" name="Picture 4" descr="https://s-media-cache-ak0.pinimg.com/236x/c7/d8/24/c7d8241b905311f8c4e7084d79bf4839.jpg"/>
          <p:cNvPicPr>
            <a:picLocks noChangeAspect="1" noChangeArrowheads="1"/>
          </p:cNvPicPr>
          <p:nvPr/>
        </p:nvPicPr>
        <p:blipFill>
          <a:blip r:embed="rId3"/>
          <a:srcRect/>
          <a:stretch>
            <a:fillRect/>
          </a:stretch>
        </p:blipFill>
        <p:spPr bwMode="auto">
          <a:xfrm>
            <a:off x="4231640" y="0"/>
            <a:ext cx="4948873" cy="6310096"/>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A la izquierda, portada de la primera edición de Los ilusos, de 1958. A la derecha, la nueva edición revisada por el autor. Ambas portadas están ilustradas por el dibujante Antonio Mingote, uno de los grandes amigos del guionista."/>
          <p:cNvPicPr>
            <a:picLocks noChangeAspect="1" noChangeArrowheads="1"/>
          </p:cNvPicPr>
          <p:nvPr/>
        </p:nvPicPr>
        <p:blipFill>
          <a:blip r:embed="rId2"/>
          <a:srcRect/>
          <a:stretch>
            <a:fillRect/>
          </a:stretch>
        </p:blipFill>
        <p:spPr bwMode="auto">
          <a:xfrm>
            <a:off x="-1" y="0"/>
            <a:ext cx="9180514"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img.rtve.es/v/888653?w=1180&amp;preview=1395221474494.jpg"/>
          <p:cNvPicPr>
            <a:picLocks noChangeAspect="1" noChangeArrowheads="1"/>
          </p:cNvPicPr>
          <p:nvPr/>
        </p:nvPicPr>
        <p:blipFill>
          <a:blip r:embed="rId2"/>
          <a:srcRect l="18644"/>
          <a:stretch>
            <a:fillRect/>
          </a:stretch>
        </p:blipFill>
        <p:spPr bwMode="auto">
          <a:xfrm>
            <a:off x="0" y="0"/>
            <a:ext cx="9610885" cy="6011863"/>
          </a:xfrm>
          <a:prstGeom prst="rect">
            <a:avLst/>
          </a:prstGeom>
          <a:noFill/>
        </p:spPr>
      </p:pic>
      <p:sp>
        <p:nvSpPr>
          <p:cNvPr id="15361" name="Rectangle 1"/>
          <p:cNvSpPr>
            <a:spLocks noChangeArrowheads="1"/>
          </p:cNvSpPr>
          <p:nvPr/>
        </p:nvSpPr>
        <p:spPr bwMode="auto">
          <a:xfrm>
            <a:off x="286861" y="375724"/>
            <a:ext cx="7889526" cy="8002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chemeClr val="tx1"/>
                </a:solidFill>
                <a:effectLst/>
                <a:latin typeface="Arial" charset="0"/>
                <a:cs typeface="Arial" charset="0"/>
              </a:rPr>
              <a:t>Libros. Obra escrita publicada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charset="0"/>
              <a:cs typeface="Arial" charset="0"/>
            </a:endParaRPr>
          </a:p>
        </p:txBody>
      </p:sp>
      <p:sp>
        <p:nvSpPr>
          <p:cNvPr id="15362" name="Rectangle 2"/>
          <p:cNvSpPr>
            <a:spLocks noChangeArrowheads="1"/>
          </p:cNvSpPr>
          <p:nvPr/>
        </p:nvSpPr>
        <p:spPr bwMode="auto">
          <a:xfrm>
            <a:off x="358584" y="1189836"/>
            <a:ext cx="3012377" cy="518603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s-ES" sz="1800" b="0" i="1" u="none" strike="noStrike" cap="none" normalizeH="0" baseline="0" dirty="0" smtClean="0">
                <a:ln>
                  <a:noFill/>
                </a:ln>
                <a:solidFill>
                  <a:schemeClr val="tx1"/>
                </a:solidFill>
                <a:effectLst/>
                <a:latin typeface="Arial" charset="0"/>
                <a:cs typeface="Arial" charset="0"/>
              </a:rPr>
              <a:t>Vida del repelente niño Vicente</a:t>
            </a:r>
            <a:r>
              <a:rPr kumimoji="0" lang="es-ES" sz="1800" b="0" i="0" u="none" strike="noStrike" cap="none" normalizeH="0" baseline="0" dirty="0" smtClean="0">
                <a:ln>
                  <a:noFill/>
                </a:ln>
                <a:solidFill>
                  <a:schemeClr val="tx1"/>
                </a:solidFill>
                <a:effectLst/>
                <a:latin typeface="Arial" charset="0"/>
                <a:cs typeface="Arial" charset="0"/>
              </a:rPr>
              <a:t>, 1955. </a:t>
            </a:r>
            <a:r>
              <a:rPr kumimoji="0" lang="es-ES" sz="1800" b="0" i="0" u="none" strike="noStrike" cap="none" normalizeH="0" baseline="0" dirty="0" smtClean="0">
                <a:ln>
                  <a:noFill/>
                </a:ln>
                <a:solidFill>
                  <a:srgbClr val="FF0000"/>
                </a:solidFill>
                <a:effectLst/>
                <a:latin typeface="Arial" charset="0"/>
                <a:cs typeface="Arial" charset="0"/>
              </a:rPr>
              <a:t>Aguilar</a:t>
            </a:r>
            <a:r>
              <a:rPr kumimoji="0" lang="es-ES" sz="1800" b="0" i="0" u="none" strike="noStrike" cap="none" normalizeH="0" baseline="0" dirty="0" smtClean="0">
                <a:ln>
                  <a:noFill/>
                </a:ln>
                <a:solidFill>
                  <a:schemeClr val="tx1"/>
                </a:solidFill>
                <a:effectLst/>
                <a:latin typeface="Arial" charset="0"/>
                <a:cs typeface="Arial" charset="0"/>
              </a:rPr>
              <a:t>, 2005. </a:t>
            </a:r>
            <a:r>
              <a:rPr kumimoji="0" lang="es-ES" sz="1700" b="0" i="0" u="none" strike="noStrike" cap="none" normalizeH="0" baseline="0" dirty="0" smtClean="0">
                <a:ln>
                  <a:noFill/>
                </a:ln>
                <a:solidFill>
                  <a:srgbClr val="FF0000"/>
                </a:solidFill>
                <a:effectLst/>
                <a:latin typeface="Arial" charset="0"/>
                <a:cs typeface="Arial" charset="0"/>
              </a:rPr>
              <a:t>ISBN 978-84-03-09605-9</a:t>
            </a:r>
            <a:endParaRPr kumimoji="0" lang="es-ES" sz="1000" b="0" i="0" u="none" strike="noStrike" cap="none" normalizeH="0" baseline="0" dirty="0" smtClean="0">
              <a:ln>
                <a:noFill/>
              </a:ln>
              <a:solidFill>
                <a:srgbClr val="FF0000"/>
              </a:solidFill>
              <a:effectLst/>
              <a:latin typeface="Arial" charset="0"/>
              <a:cs typeface="Arial"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ES" sz="1800" b="0" i="1" u="none" strike="noStrike" cap="none" normalizeH="0" baseline="0" dirty="0" smtClean="0">
                <a:ln>
                  <a:noFill/>
                </a:ln>
                <a:solidFill>
                  <a:schemeClr val="tx1"/>
                </a:solidFill>
                <a:effectLst/>
                <a:latin typeface="Arial" charset="0"/>
                <a:cs typeface="Arial" charset="0"/>
              </a:rPr>
              <a:t>Estrafalario</a:t>
            </a:r>
            <a:r>
              <a:rPr kumimoji="0" lang="es-ES" sz="1800" b="0" i="0" u="none" strike="noStrike" cap="none" normalizeH="0" baseline="0" dirty="0" smtClean="0">
                <a:ln>
                  <a:noFill/>
                </a:ln>
                <a:solidFill>
                  <a:schemeClr val="tx1"/>
                </a:solidFill>
                <a:effectLst/>
                <a:latin typeface="Arial" charset="0"/>
                <a:cs typeface="Arial" charset="0"/>
              </a:rPr>
              <a:t>, Alfaguara, 1999 y 2011, incluye "Los muertos no se tocan, nene" (1956), "El pisito" (1956) y "El cochecito".</a:t>
            </a:r>
            <a:r>
              <a:rPr kumimoji="0" lang="es-ES" sz="1800" b="0" i="0" u="none" strike="noStrike" cap="none" normalizeH="0" baseline="0" dirty="0" smtClean="0">
                <a:ln>
                  <a:noFill/>
                </a:ln>
                <a:solidFill>
                  <a:srgbClr val="FF0000"/>
                </a:solidFill>
                <a:effectLst/>
                <a:latin typeface="Arial" charset="0"/>
                <a:cs typeface="Arial" charset="0"/>
              </a:rPr>
              <a:t> </a:t>
            </a:r>
            <a:r>
              <a:rPr kumimoji="0" lang="es-ES" sz="1700" b="0" i="0" u="none" strike="noStrike" cap="none" normalizeH="0" baseline="0" dirty="0" smtClean="0">
                <a:ln>
                  <a:noFill/>
                </a:ln>
                <a:solidFill>
                  <a:srgbClr val="FF0000"/>
                </a:solidFill>
                <a:effectLst/>
                <a:latin typeface="Arial" charset="0"/>
                <a:cs typeface="Arial" charset="0"/>
              </a:rPr>
              <a:t>ISBN 978-84-204-1044-9</a:t>
            </a:r>
            <a:endParaRPr kumimoji="0" lang="es-ES" sz="1000" b="0" i="0" u="none" strike="noStrike" cap="none" normalizeH="0" baseline="0" dirty="0" smtClean="0">
              <a:ln>
                <a:noFill/>
              </a:ln>
              <a:solidFill>
                <a:srgbClr val="FF0000"/>
              </a:solidFill>
              <a:effectLst/>
              <a:latin typeface="Arial" charset="0"/>
              <a:cs typeface="Arial"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ES" sz="1800" b="0" i="1" u="none" strike="noStrike" cap="none" normalizeH="0" baseline="0" dirty="0" smtClean="0">
                <a:ln>
                  <a:noFill/>
                </a:ln>
                <a:solidFill>
                  <a:schemeClr val="tx1"/>
                </a:solidFill>
                <a:effectLst/>
                <a:latin typeface="Arial" charset="0"/>
                <a:cs typeface="Arial" charset="0"/>
              </a:rPr>
              <a:t>Los ilusos</a:t>
            </a:r>
            <a:r>
              <a:rPr kumimoji="0" lang="es-ES" sz="1800" b="0" i="0" u="none" strike="noStrike" cap="none" normalizeH="0" baseline="0" dirty="0" smtClean="0">
                <a:ln>
                  <a:noFill/>
                </a:ln>
                <a:solidFill>
                  <a:schemeClr val="tx1"/>
                </a:solidFill>
                <a:effectLst/>
                <a:latin typeface="Arial" charset="0"/>
                <a:cs typeface="Arial" charset="0"/>
              </a:rPr>
              <a:t>, (1958). </a:t>
            </a:r>
            <a:r>
              <a:rPr kumimoji="0" lang="es-ES" sz="1800" b="0" i="0" u="none" strike="noStrike" cap="none" normalizeH="0" baseline="0" dirty="0" smtClean="0">
                <a:ln>
                  <a:noFill/>
                </a:ln>
                <a:solidFill>
                  <a:srgbClr val="FF0000"/>
                </a:solidFill>
                <a:effectLst/>
                <a:latin typeface="Arial" charset="0"/>
                <a:cs typeface="Arial" charset="0"/>
              </a:rPr>
              <a:t>Ediciones del Viento</a:t>
            </a:r>
            <a:r>
              <a:rPr kumimoji="0" lang="es-ES" sz="1800" b="0" i="0" u="none" strike="noStrike" cap="none" normalizeH="0" baseline="0" dirty="0" smtClean="0">
                <a:ln>
                  <a:noFill/>
                </a:ln>
                <a:solidFill>
                  <a:schemeClr val="tx1"/>
                </a:solidFill>
                <a:effectLst/>
                <a:latin typeface="Arial" charset="0"/>
                <a:cs typeface="Arial" charset="0"/>
              </a:rPr>
              <a:t>, 2008. </a:t>
            </a:r>
            <a:r>
              <a:rPr kumimoji="0" lang="es-ES" sz="1700" b="0" i="0" u="none" strike="noStrike" cap="none" normalizeH="0" baseline="0" dirty="0" smtClean="0">
                <a:ln>
                  <a:noFill/>
                </a:ln>
                <a:solidFill>
                  <a:srgbClr val="FF0000"/>
                </a:solidFill>
                <a:effectLst/>
                <a:latin typeface="Arial" charset="0"/>
                <a:cs typeface="Arial" charset="0"/>
              </a:rPr>
              <a:t>ISBN 978-84-96964-10-5</a:t>
            </a:r>
            <a:endParaRPr kumimoji="0" lang="es-ES" sz="1000" b="0" i="0" u="none" strike="noStrike" cap="none" normalizeH="0" baseline="0" dirty="0" smtClean="0">
              <a:ln>
                <a:noFill/>
              </a:ln>
              <a:solidFill>
                <a:srgbClr val="FF0000"/>
              </a:solidFill>
              <a:effectLst/>
              <a:latin typeface="Arial" charset="0"/>
              <a:cs typeface="Arial"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ES" sz="1800" b="0" i="1" u="none" strike="noStrike" cap="none" normalizeH="0" baseline="0" dirty="0" smtClean="0">
                <a:ln>
                  <a:noFill/>
                </a:ln>
                <a:solidFill>
                  <a:schemeClr val="tx1"/>
                </a:solidFill>
                <a:effectLst/>
                <a:latin typeface="Arial" charset="0"/>
                <a:cs typeface="Arial" charset="0"/>
              </a:rPr>
              <a:t>Pobre, paralítico y muerto</a:t>
            </a:r>
            <a:r>
              <a:rPr kumimoji="0" lang="es-ES" sz="1800" b="0" i="0" u="none" strike="noStrike" cap="none" normalizeH="0" baseline="0" dirty="0" smtClean="0">
                <a:ln>
                  <a:noFill/>
                </a:ln>
                <a:solidFill>
                  <a:schemeClr val="tx1"/>
                </a:solidFill>
                <a:effectLst/>
                <a:latin typeface="Arial" charset="0"/>
                <a:cs typeface="Arial" charset="0"/>
              </a:rPr>
              <a:t>, (1960). </a:t>
            </a:r>
            <a:r>
              <a:rPr kumimoji="0" lang="es-ES" sz="1800" b="0" i="0" u="none" strike="noStrike" cap="none" normalizeH="0" baseline="0" dirty="0" smtClean="0">
                <a:ln>
                  <a:noFill/>
                </a:ln>
                <a:solidFill>
                  <a:srgbClr val="FF0000"/>
                </a:solidFill>
                <a:effectLst/>
                <a:latin typeface="Arial" charset="0"/>
                <a:cs typeface="Arial" charset="0"/>
              </a:rPr>
              <a:t>Ediciones del Viento</a:t>
            </a:r>
            <a:r>
              <a:rPr kumimoji="0" lang="es-ES" sz="1800" b="0" i="0" u="none" strike="noStrike" cap="none" normalizeH="0" baseline="0" dirty="0" smtClean="0">
                <a:ln>
                  <a:noFill/>
                </a:ln>
                <a:solidFill>
                  <a:schemeClr val="tx1"/>
                </a:solidFill>
                <a:effectLst/>
                <a:latin typeface="Arial" charset="0"/>
                <a:cs typeface="Arial" charset="0"/>
              </a:rPr>
              <a:t>, 2008. </a:t>
            </a:r>
            <a:r>
              <a:rPr kumimoji="0" lang="es-ES" sz="1700" b="0" i="0" u="none" strike="noStrike" cap="none" normalizeH="0" baseline="0" dirty="0" smtClean="0">
                <a:ln>
                  <a:noFill/>
                </a:ln>
                <a:solidFill>
                  <a:srgbClr val="FF0000"/>
                </a:solidFill>
                <a:effectLst/>
                <a:latin typeface="Arial" charset="0"/>
                <a:cs typeface="Arial" charset="0"/>
              </a:rPr>
              <a:t>ISBN 978-84-96964-13-6</a:t>
            </a:r>
            <a:endParaRPr kumimoji="0" lang="es-ES" sz="1000" b="0" i="0" u="none" strike="noStrike" cap="none" normalizeH="0" baseline="0" dirty="0" smtClean="0">
              <a:ln>
                <a:noFill/>
              </a:ln>
              <a:solidFill>
                <a:srgbClr val="FF0000"/>
              </a:solidFill>
              <a:effectLst/>
              <a:latin typeface="Arial" charset="0"/>
              <a:cs typeface="Arial"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ES" sz="1800" b="0" i="1" u="none" strike="noStrike" cap="none" normalizeH="0" baseline="0" dirty="0" smtClean="0">
                <a:ln>
                  <a:noFill/>
                </a:ln>
                <a:solidFill>
                  <a:schemeClr val="tx1"/>
                </a:solidFill>
                <a:effectLst/>
                <a:latin typeface="Arial" charset="0"/>
                <a:cs typeface="Arial" charset="0"/>
              </a:rPr>
              <a:t>Los europeos</a:t>
            </a:r>
            <a:r>
              <a:rPr kumimoji="0" lang="es-ES" sz="1800" b="0" i="0" u="none" strike="noStrike" cap="none" normalizeH="0" baseline="0" dirty="0" smtClean="0">
                <a:ln>
                  <a:noFill/>
                </a:ln>
                <a:solidFill>
                  <a:schemeClr val="tx1"/>
                </a:solidFill>
                <a:effectLst/>
                <a:latin typeface="Arial" charset="0"/>
                <a:cs typeface="Arial" charset="0"/>
              </a:rPr>
              <a:t>, (1960). </a:t>
            </a:r>
            <a:r>
              <a:rPr kumimoji="0" lang="es-ES" sz="1800" b="0" i="0" u="none" strike="noStrike" cap="none" normalizeH="0" baseline="0" dirty="0" err="1" smtClean="0">
                <a:ln>
                  <a:noFill/>
                </a:ln>
                <a:solidFill>
                  <a:schemeClr val="tx1"/>
                </a:solidFill>
                <a:effectLst/>
                <a:latin typeface="Arial" charset="0"/>
                <a:cs typeface="Arial" charset="0"/>
              </a:rPr>
              <a:t>Tusquets</a:t>
            </a:r>
            <a:r>
              <a:rPr kumimoji="0" lang="es-ES" sz="1800" b="0" i="0" u="none" strike="noStrike" cap="none" normalizeH="0" baseline="0" dirty="0" smtClean="0">
                <a:ln>
                  <a:noFill/>
                </a:ln>
                <a:solidFill>
                  <a:schemeClr val="tx1"/>
                </a:solidFill>
                <a:effectLst/>
                <a:latin typeface="Arial" charset="0"/>
                <a:cs typeface="Arial" charset="0"/>
              </a:rPr>
              <a:t> Editores, 2006.</a:t>
            </a:r>
            <a:r>
              <a:rPr kumimoji="0" lang="es-ES" sz="1800" b="0" i="0" u="none" strike="noStrike" cap="none" normalizeH="0" baseline="0" dirty="0" smtClean="0">
                <a:ln>
                  <a:noFill/>
                </a:ln>
                <a:solidFill>
                  <a:srgbClr val="FF0000"/>
                </a:solidFill>
                <a:effectLst/>
                <a:latin typeface="Arial" charset="0"/>
                <a:cs typeface="Arial" charset="0"/>
              </a:rPr>
              <a:t> </a:t>
            </a:r>
            <a:r>
              <a:rPr kumimoji="0" lang="es-ES" sz="1700" b="0" i="0" u="none" strike="noStrike" cap="none" normalizeH="0" baseline="0" dirty="0" smtClean="0">
                <a:ln>
                  <a:noFill/>
                </a:ln>
                <a:solidFill>
                  <a:srgbClr val="FF0000"/>
                </a:solidFill>
                <a:effectLst/>
                <a:latin typeface="Arial" charset="0"/>
                <a:cs typeface="Arial" charset="0"/>
              </a:rPr>
              <a:t>ISBN 978-84-8310-338-9</a:t>
            </a:r>
            <a:endParaRPr kumimoji="0" lang="es-ES" sz="1800" b="0" i="0" u="none" strike="noStrike" cap="none" normalizeH="0" baseline="0" dirty="0" smtClean="0">
              <a:ln>
                <a:noFill/>
              </a:ln>
              <a:solidFill>
                <a:srgbClr val="FF0000"/>
              </a:solidFill>
              <a:effectLst/>
              <a:latin typeface="Arial" charset="0"/>
              <a:cs typeface="Arial" charset="0"/>
            </a:endParaRPr>
          </a:p>
        </p:txBody>
      </p:sp>
    </p:spTree>
  </p:cSld>
  <p:clrMapOvr>
    <a:masterClrMapping/>
  </p:clrMapOvr>
  <p:transition spd="slow" advTm="40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senderosdeasfalto.files.wordpress.com/2010/01/guardiola-y-azcona-20061.jpg"/>
          <p:cNvPicPr>
            <a:picLocks noChangeAspect="1" noChangeArrowheads="1"/>
          </p:cNvPicPr>
          <p:nvPr/>
        </p:nvPicPr>
        <p:blipFill>
          <a:blip r:embed="rId2"/>
          <a:srcRect/>
          <a:stretch>
            <a:fillRect/>
          </a:stretch>
        </p:blipFill>
        <p:spPr bwMode="auto">
          <a:xfrm>
            <a:off x="0" y="0"/>
            <a:ext cx="9192665"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kane3.es/uploads/rafael_azcona6.jpg"/>
          <p:cNvPicPr>
            <a:picLocks noChangeAspect="1" noChangeArrowheads="1"/>
          </p:cNvPicPr>
          <p:nvPr/>
        </p:nvPicPr>
        <p:blipFill>
          <a:blip r:embed="rId2"/>
          <a:srcRect/>
          <a:stretch>
            <a:fillRect/>
          </a:stretch>
        </p:blipFill>
        <p:spPr bwMode="auto">
          <a:xfrm>
            <a:off x="0" y="0"/>
            <a:ext cx="9211554"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heraldo.es/uploads/imagenes/bajacalidad/2009/03/19/_azcona_261cf956.jpg"/>
          <p:cNvPicPr>
            <a:picLocks noChangeAspect="1" noChangeArrowheads="1"/>
          </p:cNvPicPr>
          <p:nvPr/>
        </p:nvPicPr>
        <p:blipFill>
          <a:blip r:embed="rId2"/>
          <a:srcRect/>
          <a:stretch>
            <a:fillRect/>
          </a:stretch>
        </p:blipFill>
        <p:spPr bwMode="auto">
          <a:xfrm>
            <a:off x="0" y="0"/>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4733132" y="577039"/>
          <a:ext cx="4088228" cy="4983065"/>
        </p:xfrm>
        <a:graphic>
          <a:graphicData uri="http://schemas.openxmlformats.org/drawingml/2006/table">
            <a:tbl>
              <a:tblPr/>
              <a:tblGrid>
                <a:gridCol w="1022057"/>
                <a:gridCol w="1022057"/>
                <a:gridCol w="1022057"/>
                <a:gridCol w="1022057"/>
              </a:tblGrid>
              <a:tr h="212453">
                <a:tc>
                  <a:txBody>
                    <a:bodyPr/>
                    <a:lstStyle/>
                    <a:p>
                      <a:pPr algn="l"/>
                      <a:r>
                        <a:rPr lang="es-ES" sz="1600" b="1" dirty="0"/>
                        <a:t>Año</a:t>
                      </a:r>
                      <a:endParaRPr lang="es-ES" sz="1600" dirty="0"/>
                    </a:p>
                  </a:txBody>
                  <a:tcPr marL="44350" marR="44350" marT="19362" marB="19362" anchor="ctr">
                    <a:lnL>
                      <a:noFill/>
                    </a:lnL>
                    <a:lnR>
                      <a:noFill/>
                    </a:lnR>
                    <a:lnT>
                      <a:noFill/>
                    </a:lnT>
                    <a:lnB>
                      <a:noFill/>
                    </a:lnB>
                    <a:noFill/>
                  </a:tcPr>
                </a:tc>
                <a:tc>
                  <a:txBody>
                    <a:bodyPr/>
                    <a:lstStyle/>
                    <a:p>
                      <a:pPr algn="l"/>
                      <a:r>
                        <a:rPr lang="es-ES" sz="1600" b="1" dirty="0"/>
                        <a:t>Categoría</a:t>
                      </a:r>
                      <a:endParaRPr lang="es-ES" sz="1600" dirty="0"/>
                    </a:p>
                  </a:txBody>
                  <a:tcPr marL="44350" marR="44350" marT="19362" marB="19362" anchor="ctr">
                    <a:lnL>
                      <a:noFill/>
                    </a:lnL>
                    <a:lnR>
                      <a:noFill/>
                    </a:lnR>
                    <a:lnT>
                      <a:noFill/>
                    </a:lnT>
                    <a:lnB>
                      <a:noFill/>
                    </a:lnB>
                    <a:noFill/>
                  </a:tcPr>
                </a:tc>
                <a:tc>
                  <a:txBody>
                    <a:bodyPr/>
                    <a:lstStyle/>
                    <a:p>
                      <a:pPr algn="l"/>
                      <a:r>
                        <a:rPr lang="es-ES" sz="1600" b="1" dirty="0"/>
                        <a:t>Película</a:t>
                      </a:r>
                      <a:endParaRPr lang="es-ES" sz="1600" dirty="0"/>
                    </a:p>
                  </a:txBody>
                  <a:tcPr marL="44350" marR="44350" marT="19362" marB="19362" anchor="ctr">
                    <a:lnL>
                      <a:noFill/>
                    </a:lnL>
                    <a:lnR>
                      <a:noFill/>
                    </a:lnR>
                    <a:lnT>
                      <a:noFill/>
                    </a:lnT>
                    <a:lnB>
                      <a:noFill/>
                    </a:lnB>
                    <a:noFill/>
                  </a:tcPr>
                </a:tc>
                <a:tc>
                  <a:txBody>
                    <a:bodyPr/>
                    <a:lstStyle/>
                    <a:p>
                      <a:pPr algn="l"/>
                      <a:r>
                        <a:rPr lang="es-ES" sz="1600" b="1" dirty="0"/>
                        <a:t>Resultado</a:t>
                      </a:r>
                      <a:endParaRPr lang="es-ES" sz="1600" dirty="0"/>
                    </a:p>
                  </a:txBody>
                  <a:tcPr marL="44350" marR="44350" marT="19362" marB="19362" anchor="ctr">
                    <a:lnL>
                      <a:noFill/>
                    </a:lnL>
                    <a:lnR>
                      <a:noFill/>
                    </a:lnR>
                    <a:lnT>
                      <a:noFill/>
                    </a:lnT>
                    <a:lnB>
                      <a:noFill/>
                    </a:lnB>
                    <a:noFill/>
                  </a:tcPr>
                </a:tc>
              </a:tr>
              <a:tr h="373152">
                <a:tc>
                  <a:txBody>
                    <a:bodyPr/>
                    <a:lstStyle/>
                    <a:p>
                      <a:pPr algn="l"/>
                      <a:r>
                        <a:rPr lang="es-ES" sz="1100" dirty="0">
                          <a:hlinkClick r:id="rId2" tooltip="Anexo:II edición de los Premios Goya"/>
                        </a:rPr>
                        <a:t>1987</a:t>
                      </a:r>
                      <a:endParaRPr lang="es-ES" sz="1100" dirty="0"/>
                    </a:p>
                  </a:txBody>
                  <a:tcPr marL="44350" marR="44350" marT="19362" marB="19362" anchor="ctr">
                    <a:lnL>
                      <a:noFill/>
                    </a:lnL>
                    <a:lnR>
                      <a:noFill/>
                    </a:lnR>
                    <a:lnT>
                      <a:noFill/>
                    </a:lnT>
                    <a:lnB>
                      <a:noFill/>
                    </a:lnB>
                  </a:tcPr>
                </a:tc>
                <a:tc>
                  <a:txBody>
                    <a:bodyPr/>
                    <a:lstStyle/>
                    <a:p>
                      <a:pPr algn="l"/>
                      <a:r>
                        <a:rPr lang="es-ES" sz="1100"/>
                        <a:t>Mejor guión</a:t>
                      </a:r>
                    </a:p>
                  </a:txBody>
                  <a:tcPr marL="44350" marR="44350" marT="19362" marB="19362" anchor="ctr">
                    <a:lnL>
                      <a:noFill/>
                    </a:lnL>
                    <a:lnR>
                      <a:noFill/>
                    </a:lnR>
                    <a:lnT>
                      <a:noFill/>
                    </a:lnT>
                    <a:lnB>
                      <a:noFill/>
                    </a:lnB>
                  </a:tcPr>
                </a:tc>
                <a:tc>
                  <a:txBody>
                    <a:bodyPr/>
                    <a:lstStyle/>
                    <a:p>
                      <a:pPr algn="l"/>
                      <a:r>
                        <a:rPr lang="es-ES" sz="1100" i="1">
                          <a:hlinkClick r:id="rId3" tooltip="El bosque animado"/>
                        </a:rPr>
                        <a:t>El bosque animado</a:t>
                      </a:r>
                      <a:endParaRPr lang="es-ES" sz="1100"/>
                    </a:p>
                  </a:txBody>
                  <a:tcPr marL="44350" marR="44350" marT="19362" marB="19362" anchor="ctr">
                    <a:lnL>
                      <a:noFill/>
                    </a:lnL>
                    <a:lnR>
                      <a:noFill/>
                    </a:lnR>
                    <a:lnT>
                      <a:noFill/>
                    </a:lnT>
                    <a:lnB>
                      <a:noFill/>
                    </a:lnB>
                  </a:tcPr>
                </a:tc>
                <a:tc>
                  <a:txBody>
                    <a:bodyPr/>
                    <a:lstStyle/>
                    <a:p>
                      <a:pPr algn="ctr" fontAlgn="ctr"/>
                      <a:r>
                        <a:rPr lang="es-ES" sz="1100">
                          <a:solidFill>
                            <a:srgbClr val="000000"/>
                          </a:solidFill>
                        </a:rPr>
                        <a:t>Ganador</a:t>
                      </a:r>
                    </a:p>
                  </a:txBody>
                  <a:tcPr marL="44350" marR="44350" marT="19362" marB="19362" anchor="ctr">
                    <a:lnL>
                      <a:noFill/>
                    </a:lnL>
                    <a:lnR>
                      <a:noFill/>
                    </a:lnR>
                    <a:lnT>
                      <a:noFill/>
                    </a:lnT>
                    <a:lnB>
                      <a:noFill/>
                    </a:lnB>
                    <a:noFill/>
                  </a:tcPr>
                </a:tc>
              </a:tr>
              <a:tr h="373152">
                <a:tc>
                  <a:txBody>
                    <a:bodyPr/>
                    <a:lstStyle/>
                    <a:p>
                      <a:pPr algn="l"/>
                      <a:r>
                        <a:rPr lang="es-ES" sz="1100" dirty="0">
                          <a:hlinkClick r:id="rId2" tooltip="Anexo:II edición de los Premios Goya"/>
                        </a:rPr>
                        <a:t>1987</a:t>
                      </a:r>
                      <a:endParaRPr lang="es-ES" sz="1100" dirty="0"/>
                    </a:p>
                  </a:txBody>
                  <a:tcPr marL="44350" marR="44350" marT="19362" marB="19362" anchor="ctr">
                    <a:lnL>
                      <a:noFill/>
                    </a:lnL>
                    <a:lnR>
                      <a:noFill/>
                    </a:lnR>
                    <a:lnT>
                      <a:noFill/>
                    </a:lnT>
                    <a:lnB>
                      <a:noFill/>
                    </a:lnB>
                  </a:tcPr>
                </a:tc>
                <a:tc>
                  <a:txBody>
                    <a:bodyPr/>
                    <a:lstStyle/>
                    <a:p>
                      <a:pPr algn="l"/>
                      <a:r>
                        <a:rPr lang="es-ES" sz="1100"/>
                        <a:t>Mejor guión</a:t>
                      </a:r>
                    </a:p>
                  </a:txBody>
                  <a:tcPr marL="44350" marR="44350" marT="19362" marB="19362" anchor="ctr">
                    <a:lnL>
                      <a:noFill/>
                    </a:lnL>
                    <a:lnR>
                      <a:noFill/>
                    </a:lnR>
                    <a:lnT>
                      <a:noFill/>
                    </a:lnT>
                    <a:lnB>
                      <a:noFill/>
                    </a:lnB>
                  </a:tcPr>
                </a:tc>
                <a:tc>
                  <a:txBody>
                    <a:bodyPr/>
                    <a:lstStyle/>
                    <a:p>
                      <a:pPr algn="l"/>
                      <a:r>
                        <a:rPr lang="es-ES" sz="1100" i="1" dirty="0">
                          <a:hlinkClick r:id="rId4" tooltip="Moros y cristianos (película)"/>
                        </a:rPr>
                        <a:t>Moros y cristianos</a:t>
                      </a:r>
                      <a:endParaRPr lang="es-ES" sz="1100" dirty="0"/>
                    </a:p>
                  </a:txBody>
                  <a:tcPr marL="44350" marR="44350" marT="19362" marB="19362" anchor="ctr">
                    <a:lnL>
                      <a:noFill/>
                    </a:lnL>
                    <a:lnR>
                      <a:noFill/>
                    </a:lnR>
                    <a:lnT>
                      <a:noFill/>
                    </a:lnT>
                    <a:lnB>
                      <a:noFill/>
                    </a:lnB>
                  </a:tcPr>
                </a:tc>
                <a:tc>
                  <a:txBody>
                    <a:bodyPr/>
                    <a:lstStyle/>
                    <a:p>
                      <a:pPr algn="ctr" fontAlgn="ctr"/>
                      <a:r>
                        <a:rPr lang="es-ES" sz="1100">
                          <a:solidFill>
                            <a:srgbClr val="000000"/>
                          </a:solidFill>
                        </a:rPr>
                        <a:t>Nominado</a:t>
                      </a:r>
                    </a:p>
                  </a:txBody>
                  <a:tcPr marL="44350" marR="44350" marT="19362" marB="19362" anchor="ctr">
                    <a:lnL>
                      <a:noFill/>
                    </a:lnL>
                    <a:lnR>
                      <a:noFill/>
                    </a:lnR>
                    <a:lnT>
                      <a:noFill/>
                    </a:lnT>
                    <a:lnB>
                      <a:noFill/>
                    </a:lnB>
                    <a:noFill/>
                  </a:tcPr>
                </a:tc>
              </a:tr>
              <a:tr h="373152">
                <a:tc>
                  <a:txBody>
                    <a:bodyPr/>
                    <a:lstStyle/>
                    <a:p>
                      <a:pPr algn="l"/>
                      <a:r>
                        <a:rPr lang="es-ES" sz="1100" dirty="0">
                          <a:hlinkClick r:id="rId5" tooltip="Anexo:IV edición de los Premios Goya"/>
                        </a:rPr>
                        <a:t>1988</a:t>
                      </a:r>
                      <a:endParaRPr lang="es-ES" sz="1100" dirty="0"/>
                    </a:p>
                  </a:txBody>
                  <a:tcPr marL="44350" marR="44350" marT="19362" marB="19362" anchor="ctr">
                    <a:lnL>
                      <a:noFill/>
                    </a:lnL>
                    <a:lnR>
                      <a:noFill/>
                    </a:lnR>
                    <a:lnT>
                      <a:noFill/>
                    </a:lnT>
                    <a:lnB>
                      <a:noFill/>
                    </a:lnB>
                    <a:noFill/>
                  </a:tcPr>
                </a:tc>
                <a:tc>
                  <a:txBody>
                    <a:bodyPr/>
                    <a:lstStyle/>
                    <a:p>
                      <a:pPr algn="l"/>
                      <a:r>
                        <a:rPr lang="es-ES" sz="1100">
                          <a:hlinkClick r:id="rId6" tooltip="Anexo:Premio Goya al mejor guion original"/>
                        </a:rPr>
                        <a:t>Mejor guión original</a:t>
                      </a:r>
                      <a:endParaRPr lang="es-ES" sz="1100"/>
                    </a:p>
                  </a:txBody>
                  <a:tcPr marL="44350" marR="44350" marT="19362" marB="19362" anchor="ctr">
                    <a:lnL>
                      <a:noFill/>
                    </a:lnL>
                    <a:lnR>
                      <a:noFill/>
                    </a:lnR>
                    <a:lnT>
                      <a:noFill/>
                    </a:lnT>
                    <a:lnB>
                      <a:noFill/>
                    </a:lnB>
                  </a:tcPr>
                </a:tc>
                <a:tc>
                  <a:txBody>
                    <a:bodyPr/>
                    <a:lstStyle/>
                    <a:p>
                      <a:pPr algn="l"/>
                      <a:r>
                        <a:rPr lang="es-ES" sz="1100" i="1">
                          <a:hlinkClick r:id="rId7" tooltip="Pasodoble (película) (aún no redactado)"/>
                        </a:rPr>
                        <a:t>Pasodoble</a:t>
                      </a:r>
                      <a:endParaRPr lang="es-ES" sz="1100"/>
                    </a:p>
                  </a:txBody>
                  <a:tcPr marL="44350" marR="44350" marT="19362" marB="19362" anchor="ctr">
                    <a:lnL>
                      <a:noFill/>
                    </a:lnL>
                    <a:lnR>
                      <a:noFill/>
                    </a:lnR>
                    <a:lnT>
                      <a:noFill/>
                    </a:lnT>
                    <a:lnB>
                      <a:noFill/>
                    </a:lnB>
                  </a:tcPr>
                </a:tc>
                <a:tc>
                  <a:txBody>
                    <a:bodyPr/>
                    <a:lstStyle/>
                    <a:p>
                      <a:pPr algn="ctr" fontAlgn="ctr"/>
                      <a:r>
                        <a:rPr lang="es-ES" sz="1100">
                          <a:solidFill>
                            <a:srgbClr val="000000"/>
                          </a:solidFill>
                        </a:rPr>
                        <a:t>Nominado</a:t>
                      </a:r>
                    </a:p>
                  </a:txBody>
                  <a:tcPr marL="44350" marR="44350" marT="19362" marB="19362" anchor="ctr">
                    <a:lnL>
                      <a:noFill/>
                    </a:lnL>
                    <a:lnR>
                      <a:noFill/>
                    </a:lnR>
                    <a:lnT>
                      <a:noFill/>
                    </a:lnT>
                    <a:lnB>
                      <a:noFill/>
                    </a:lnB>
                    <a:noFill/>
                  </a:tcPr>
                </a:tc>
              </a:tr>
              <a:tr h="373152">
                <a:tc>
                  <a:txBody>
                    <a:bodyPr/>
                    <a:lstStyle/>
                    <a:p>
                      <a:pPr algn="l"/>
                      <a:r>
                        <a:rPr lang="es-ES" sz="1100">
                          <a:hlinkClick r:id="rId5" tooltip="Anexo:IV edición de los Premios Goya"/>
                        </a:rPr>
                        <a:t>1989</a:t>
                      </a:r>
                      <a:endParaRPr lang="es-ES" sz="1100"/>
                    </a:p>
                  </a:txBody>
                  <a:tcPr marL="44350" marR="44350" marT="19362" marB="19362" anchor="ctr">
                    <a:lnL>
                      <a:noFill/>
                    </a:lnL>
                    <a:lnR>
                      <a:noFill/>
                    </a:lnR>
                    <a:lnT>
                      <a:noFill/>
                    </a:lnT>
                    <a:lnB>
                      <a:noFill/>
                    </a:lnB>
                  </a:tcPr>
                </a:tc>
                <a:tc>
                  <a:txBody>
                    <a:bodyPr/>
                    <a:lstStyle/>
                    <a:p>
                      <a:pPr algn="l"/>
                      <a:r>
                        <a:rPr lang="es-ES" sz="1100" dirty="0"/>
                        <a:t>Mejor guión original</a:t>
                      </a:r>
                    </a:p>
                  </a:txBody>
                  <a:tcPr marL="44350" marR="44350" marT="19362" marB="19362" anchor="ctr">
                    <a:lnL>
                      <a:noFill/>
                    </a:lnL>
                    <a:lnR>
                      <a:noFill/>
                    </a:lnR>
                    <a:lnT>
                      <a:noFill/>
                    </a:lnT>
                    <a:lnB>
                      <a:noFill/>
                    </a:lnB>
                  </a:tcPr>
                </a:tc>
                <a:tc>
                  <a:txBody>
                    <a:bodyPr/>
                    <a:lstStyle/>
                    <a:p>
                      <a:pPr algn="l"/>
                      <a:r>
                        <a:rPr lang="es-ES" sz="1100" i="1">
                          <a:hlinkClick r:id="rId8" tooltip="El vuelo de la paloma"/>
                        </a:rPr>
                        <a:t>El vuelo de la paloma</a:t>
                      </a:r>
                      <a:endParaRPr lang="es-ES" sz="1100"/>
                    </a:p>
                  </a:txBody>
                  <a:tcPr marL="44350" marR="44350" marT="19362" marB="19362" anchor="ctr">
                    <a:lnL>
                      <a:noFill/>
                    </a:lnL>
                    <a:lnR>
                      <a:noFill/>
                    </a:lnR>
                    <a:lnT>
                      <a:noFill/>
                    </a:lnT>
                    <a:lnB>
                      <a:noFill/>
                    </a:lnB>
                  </a:tcPr>
                </a:tc>
                <a:tc>
                  <a:txBody>
                    <a:bodyPr/>
                    <a:lstStyle/>
                    <a:p>
                      <a:pPr algn="ctr" fontAlgn="ctr"/>
                      <a:r>
                        <a:rPr lang="es-ES" sz="1100">
                          <a:solidFill>
                            <a:srgbClr val="000000"/>
                          </a:solidFill>
                        </a:rPr>
                        <a:t>Nominado</a:t>
                      </a:r>
                    </a:p>
                  </a:txBody>
                  <a:tcPr marL="44350" marR="44350" marT="19362" marB="19362" anchor="ctr">
                    <a:lnL>
                      <a:noFill/>
                    </a:lnL>
                    <a:lnR>
                      <a:noFill/>
                    </a:lnR>
                    <a:lnT>
                      <a:noFill/>
                    </a:lnT>
                    <a:lnB>
                      <a:noFill/>
                    </a:lnB>
                    <a:noFill/>
                  </a:tcPr>
                </a:tc>
              </a:tr>
              <a:tr h="373152">
                <a:tc>
                  <a:txBody>
                    <a:bodyPr/>
                    <a:lstStyle/>
                    <a:p>
                      <a:pPr algn="l"/>
                      <a:r>
                        <a:rPr lang="es-ES" sz="1100">
                          <a:hlinkClick r:id="rId9" tooltip="Anexo:V edición de los Premios Goya"/>
                        </a:rPr>
                        <a:t>1990</a:t>
                      </a:r>
                      <a:endParaRPr lang="es-ES" sz="1100"/>
                    </a:p>
                  </a:txBody>
                  <a:tcPr marL="44350" marR="44350" marT="19362" marB="19362" anchor="ctr">
                    <a:lnL>
                      <a:noFill/>
                    </a:lnL>
                    <a:lnR>
                      <a:noFill/>
                    </a:lnR>
                    <a:lnT>
                      <a:noFill/>
                    </a:lnT>
                    <a:lnB>
                      <a:noFill/>
                    </a:lnB>
                  </a:tcPr>
                </a:tc>
                <a:tc>
                  <a:txBody>
                    <a:bodyPr/>
                    <a:lstStyle/>
                    <a:p>
                      <a:pPr algn="l"/>
                      <a:r>
                        <a:rPr lang="es-ES" sz="1100" dirty="0">
                          <a:hlinkClick r:id="rId10" tooltip="Anexo:Premio Goya al mejor guion adaptado"/>
                        </a:rPr>
                        <a:t>Mejor guión adaptado</a:t>
                      </a:r>
                      <a:endParaRPr lang="es-ES" sz="1100" dirty="0"/>
                    </a:p>
                  </a:txBody>
                  <a:tcPr marL="44350" marR="44350" marT="19362" marB="19362" anchor="ctr">
                    <a:lnL>
                      <a:noFill/>
                    </a:lnL>
                    <a:lnR>
                      <a:noFill/>
                    </a:lnR>
                    <a:lnT>
                      <a:noFill/>
                    </a:lnT>
                    <a:lnB>
                      <a:noFill/>
                    </a:lnB>
                  </a:tcPr>
                </a:tc>
                <a:tc>
                  <a:txBody>
                    <a:bodyPr/>
                    <a:lstStyle/>
                    <a:p>
                      <a:pPr algn="l"/>
                      <a:r>
                        <a:rPr lang="es-ES" sz="1100" i="1">
                          <a:hlinkClick r:id="rId11" tooltip="¡Ay, Carmela!"/>
                        </a:rPr>
                        <a:t>¡Ay, Carmela!</a:t>
                      </a:r>
                      <a:endParaRPr lang="es-ES" sz="1100"/>
                    </a:p>
                  </a:txBody>
                  <a:tcPr marL="44350" marR="44350" marT="19362" marB="19362" anchor="ctr">
                    <a:lnL>
                      <a:noFill/>
                    </a:lnL>
                    <a:lnR>
                      <a:noFill/>
                    </a:lnR>
                    <a:lnT>
                      <a:noFill/>
                    </a:lnT>
                    <a:lnB>
                      <a:noFill/>
                    </a:lnB>
                  </a:tcPr>
                </a:tc>
                <a:tc>
                  <a:txBody>
                    <a:bodyPr/>
                    <a:lstStyle/>
                    <a:p>
                      <a:pPr algn="ctr" fontAlgn="ctr"/>
                      <a:r>
                        <a:rPr lang="es-ES" sz="1100">
                          <a:solidFill>
                            <a:srgbClr val="000000"/>
                          </a:solidFill>
                        </a:rPr>
                        <a:t>Ganador</a:t>
                      </a:r>
                    </a:p>
                  </a:txBody>
                  <a:tcPr marL="44350" marR="44350" marT="19362" marB="19362" anchor="ctr">
                    <a:lnL>
                      <a:noFill/>
                    </a:lnL>
                    <a:lnR>
                      <a:noFill/>
                    </a:lnR>
                    <a:lnT>
                      <a:noFill/>
                    </a:lnT>
                    <a:lnB>
                      <a:noFill/>
                    </a:lnB>
                    <a:noFill/>
                  </a:tcPr>
                </a:tc>
              </a:tr>
              <a:tr h="373152">
                <a:tc>
                  <a:txBody>
                    <a:bodyPr/>
                    <a:lstStyle/>
                    <a:p>
                      <a:pPr algn="l"/>
                      <a:r>
                        <a:rPr lang="es-ES" sz="1100">
                          <a:hlinkClick r:id="rId12" tooltip="Anexo:VII edición de los Premios Goya"/>
                        </a:rPr>
                        <a:t>1992</a:t>
                      </a:r>
                      <a:endParaRPr lang="es-ES" sz="1100"/>
                    </a:p>
                  </a:txBody>
                  <a:tcPr marL="44350" marR="44350" marT="19362" marB="19362" anchor="ctr">
                    <a:lnL>
                      <a:noFill/>
                    </a:lnL>
                    <a:lnR>
                      <a:noFill/>
                    </a:lnR>
                    <a:lnT>
                      <a:noFill/>
                    </a:lnT>
                    <a:lnB>
                      <a:noFill/>
                    </a:lnB>
                  </a:tcPr>
                </a:tc>
                <a:tc>
                  <a:txBody>
                    <a:bodyPr/>
                    <a:lstStyle/>
                    <a:p>
                      <a:pPr algn="l"/>
                      <a:r>
                        <a:rPr lang="es-ES" sz="1100"/>
                        <a:t>Mejor guión original</a:t>
                      </a:r>
                    </a:p>
                  </a:txBody>
                  <a:tcPr marL="44350" marR="44350" marT="19362" marB="19362" anchor="ctr">
                    <a:lnL>
                      <a:noFill/>
                    </a:lnL>
                    <a:lnR>
                      <a:noFill/>
                    </a:lnR>
                    <a:lnT>
                      <a:noFill/>
                    </a:lnT>
                    <a:lnB>
                      <a:noFill/>
                    </a:lnB>
                  </a:tcPr>
                </a:tc>
                <a:tc>
                  <a:txBody>
                    <a:bodyPr/>
                    <a:lstStyle/>
                    <a:p>
                      <a:pPr algn="l"/>
                      <a:r>
                        <a:rPr lang="es-ES" sz="1100" i="1" dirty="0">
                          <a:hlinkClick r:id="rId13" tooltip="Belle Époque (película)"/>
                        </a:rPr>
                        <a:t>Belle Époque</a:t>
                      </a:r>
                      <a:endParaRPr lang="es-ES" sz="1100" dirty="0"/>
                    </a:p>
                  </a:txBody>
                  <a:tcPr marL="44350" marR="44350" marT="19362" marB="19362" anchor="ctr">
                    <a:lnL>
                      <a:noFill/>
                    </a:lnL>
                    <a:lnR>
                      <a:noFill/>
                    </a:lnR>
                    <a:lnT>
                      <a:noFill/>
                    </a:lnT>
                    <a:lnB>
                      <a:noFill/>
                    </a:lnB>
                    <a:noFill/>
                  </a:tcPr>
                </a:tc>
                <a:tc>
                  <a:txBody>
                    <a:bodyPr/>
                    <a:lstStyle/>
                    <a:p>
                      <a:pPr algn="ctr" fontAlgn="ctr"/>
                      <a:r>
                        <a:rPr lang="es-ES" sz="1100">
                          <a:solidFill>
                            <a:srgbClr val="000000"/>
                          </a:solidFill>
                        </a:rPr>
                        <a:t>Ganador</a:t>
                      </a:r>
                    </a:p>
                  </a:txBody>
                  <a:tcPr marL="44350" marR="44350" marT="19362" marB="19362" anchor="ctr">
                    <a:lnL>
                      <a:noFill/>
                    </a:lnL>
                    <a:lnR>
                      <a:noFill/>
                    </a:lnR>
                    <a:lnT>
                      <a:noFill/>
                    </a:lnT>
                    <a:lnB>
                      <a:noFill/>
                    </a:lnB>
                    <a:noFill/>
                  </a:tcPr>
                </a:tc>
              </a:tr>
              <a:tr h="373152">
                <a:tc>
                  <a:txBody>
                    <a:bodyPr/>
                    <a:lstStyle/>
                    <a:p>
                      <a:pPr algn="l"/>
                      <a:r>
                        <a:rPr lang="es-ES" sz="1100">
                          <a:hlinkClick r:id="rId14" tooltip="Anexo:VIII edición de los Premios Goya"/>
                        </a:rPr>
                        <a:t>1993</a:t>
                      </a:r>
                      <a:endParaRPr lang="es-ES" sz="1100"/>
                    </a:p>
                  </a:txBody>
                  <a:tcPr marL="44350" marR="44350" marT="19362" marB="19362" anchor="ctr">
                    <a:lnL>
                      <a:noFill/>
                    </a:lnL>
                    <a:lnR>
                      <a:noFill/>
                    </a:lnR>
                    <a:lnT>
                      <a:noFill/>
                    </a:lnT>
                    <a:lnB>
                      <a:noFill/>
                    </a:lnB>
                  </a:tcPr>
                </a:tc>
                <a:tc>
                  <a:txBody>
                    <a:bodyPr/>
                    <a:lstStyle/>
                    <a:p>
                      <a:pPr algn="l"/>
                      <a:r>
                        <a:rPr lang="es-ES" sz="1100" dirty="0"/>
                        <a:t>Mejor guión adaptado</a:t>
                      </a:r>
                    </a:p>
                  </a:txBody>
                  <a:tcPr marL="44350" marR="44350" marT="19362" marB="19362" anchor="ctr">
                    <a:lnL>
                      <a:noFill/>
                    </a:lnL>
                    <a:lnR>
                      <a:noFill/>
                    </a:lnR>
                    <a:lnT>
                      <a:noFill/>
                    </a:lnT>
                    <a:lnB>
                      <a:noFill/>
                    </a:lnB>
                  </a:tcPr>
                </a:tc>
                <a:tc>
                  <a:txBody>
                    <a:bodyPr/>
                    <a:lstStyle/>
                    <a:p>
                      <a:pPr algn="l"/>
                      <a:r>
                        <a:rPr lang="es-ES" sz="1100" i="1">
                          <a:hlinkClick r:id="rId15" tooltip="Tirano Banderas (película)"/>
                        </a:rPr>
                        <a:t>Tirano Banderas</a:t>
                      </a:r>
                      <a:endParaRPr lang="es-ES" sz="1100"/>
                    </a:p>
                  </a:txBody>
                  <a:tcPr marL="44350" marR="44350" marT="19362" marB="19362" anchor="ctr">
                    <a:lnL>
                      <a:noFill/>
                    </a:lnL>
                    <a:lnR>
                      <a:noFill/>
                    </a:lnR>
                    <a:lnT>
                      <a:noFill/>
                    </a:lnT>
                    <a:lnB>
                      <a:noFill/>
                    </a:lnB>
                  </a:tcPr>
                </a:tc>
                <a:tc>
                  <a:txBody>
                    <a:bodyPr/>
                    <a:lstStyle/>
                    <a:p>
                      <a:pPr algn="ctr" fontAlgn="ctr"/>
                      <a:r>
                        <a:rPr lang="es-ES" sz="1100">
                          <a:solidFill>
                            <a:srgbClr val="000000"/>
                          </a:solidFill>
                        </a:rPr>
                        <a:t>Ganador</a:t>
                      </a:r>
                    </a:p>
                  </a:txBody>
                  <a:tcPr marL="44350" marR="44350" marT="19362" marB="19362" anchor="ctr">
                    <a:lnL>
                      <a:noFill/>
                    </a:lnL>
                    <a:lnR>
                      <a:noFill/>
                    </a:lnR>
                    <a:lnT>
                      <a:noFill/>
                    </a:lnT>
                    <a:lnB>
                      <a:noFill/>
                    </a:lnB>
                    <a:noFill/>
                  </a:tcPr>
                </a:tc>
              </a:tr>
              <a:tr h="373152">
                <a:tc>
                  <a:txBody>
                    <a:bodyPr/>
                    <a:lstStyle/>
                    <a:p>
                      <a:pPr algn="l"/>
                      <a:r>
                        <a:rPr lang="es-ES" sz="1100">
                          <a:hlinkClick r:id="rId16" tooltip="Anexo:XI edición de los Premios Goya"/>
                        </a:rPr>
                        <a:t>1996</a:t>
                      </a:r>
                      <a:endParaRPr lang="es-ES" sz="1100"/>
                    </a:p>
                  </a:txBody>
                  <a:tcPr marL="44350" marR="44350" marT="19362" marB="19362" anchor="ctr">
                    <a:lnL>
                      <a:noFill/>
                    </a:lnL>
                    <a:lnR>
                      <a:noFill/>
                    </a:lnR>
                    <a:lnT>
                      <a:noFill/>
                    </a:lnT>
                    <a:lnB>
                      <a:noFill/>
                    </a:lnB>
                  </a:tcPr>
                </a:tc>
                <a:tc>
                  <a:txBody>
                    <a:bodyPr/>
                    <a:lstStyle/>
                    <a:p>
                      <a:pPr algn="l"/>
                      <a:r>
                        <a:rPr lang="es-ES" sz="1100"/>
                        <a:t>Mejor guión adaptado</a:t>
                      </a:r>
                    </a:p>
                  </a:txBody>
                  <a:tcPr marL="44350" marR="44350" marT="19362" marB="19362" anchor="ctr">
                    <a:lnL>
                      <a:noFill/>
                    </a:lnL>
                    <a:lnR>
                      <a:noFill/>
                    </a:lnR>
                    <a:lnT>
                      <a:noFill/>
                    </a:lnT>
                    <a:lnB>
                      <a:noFill/>
                    </a:lnB>
                  </a:tcPr>
                </a:tc>
                <a:tc>
                  <a:txBody>
                    <a:bodyPr/>
                    <a:lstStyle/>
                    <a:p>
                      <a:pPr algn="l"/>
                      <a:r>
                        <a:rPr lang="es-ES" sz="1100" i="1" dirty="0">
                          <a:hlinkClick r:id="rId17" tooltip="Tranvía a la Malvarrosa (aún no redactado)"/>
                        </a:rPr>
                        <a:t>Tranvía a la Malvarrosa</a:t>
                      </a:r>
                      <a:endParaRPr lang="es-ES" sz="1100" dirty="0"/>
                    </a:p>
                  </a:txBody>
                  <a:tcPr marL="44350" marR="44350" marT="19362" marB="19362" anchor="ctr">
                    <a:lnL>
                      <a:noFill/>
                    </a:lnL>
                    <a:lnR>
                      <a:noFill/>
                    </a:lnR>
                    <a:lnT>
                      <a:noFill/>
                    </a:lnT>
                    <a:lnB>
                      <a:noFill/>
                    </a:lnB>
                  </a:tcPr>
                </a:tc>
                <a:tc>
                  <a:txBody>
                    <a:bodyPr/>
                    <a:lstStyle/>
                    <a:p>
                      <a:pPr algn="ctr" fontAlgn="ctr"/>
                      <a:r>
                        <a:rPr lang="es-ES" sz="1100" dirty="0">
                          <a:solidFill>
                            <a:srgbClr val="000000"/>
                          </a:solidFill>
                        </a:rPr>
                        <a:t>Nominado</a:t>
                      </a:r>
                    </a:p>
                  </a:txBody>
                  <a:tcPr marL="44350" marR="44350" marT="19362" marB="19362" anchor="ctr">
                    <a:lnL>
                      <a:noFill/>
                    </a:lnL>
                    <a:lnR>
                      <a:noFill/>
                    </a:lnR>
                    <a:lnT>
                      <a:noFill/>
                    </a:lnT>
                    <a:lnB>
                      <a:noFill/>
                    </a:lnB>
                    <a:noFill/>
                  </a:tcPr>
                </a:tc>
              </a:tr>
              <a:tr h="212453">
                <a:tc>
                  <a:txBody>
                    <a:bodyPr/>
                    <a:lstStyle/>
                    <a:p>
                      <a:pPr algn="l"/>
                      <a:r>
                        <a:rPr lang="es-ES" sz="1100">
                          <a:hlinkClick r:id="rId18" tooltip="Anexo:XII edición de los Premios Goya"/>
                        </a:rPr>
                        <a:t>1997</a:t>
                      </a:r>
                      <a:endParaRPr lang="es-ES" sz="1100"/>
                    </a:p>
                  </a:txBody>
                  <a:tcPr marL="44350" marR="44350" marT="19362" marB="19362" anchor="ctr">
                    <a:lnL>
                      <a:noFill/>
                    </a:lnL>
                    <a:lnR>
                      <a:noFill/>
                    </a:lnR>
                    <a:lnT>
                      <a:noFill/>
                    </a:lnT>
                    <a:lnB>
                      <a:noFill/>
                    </a:lnB>
                  </a:tcPr>
                </a:tc>
                <a:tc gridSpan="2">
                  <a:txBody>
                    <a:bodyPr/>
                    <a:lstStyle/>
                    <a:p>
                      <a:pPr algn="l"/>
                      <a:r>
                        <a:rPr lang="es-ES" sz="1100">
                          <a:hlinkClick r:id="rId19" tooltip="Anexo:Premio Goya de honor"/>
                        </a:rPr>
                        <a:t>Goya de Honor</a:t>
                      </a:r>
                      <a:endParaRPr lang="es-ES" sz="1100"/>
                    </a:p>
                  </a:txBody>
                  <a:tcPr marL="44350" marR="44350" marT="19362" marB="19362" anchor="ctr">
                    <a:lnL>
                      <a:noFill/>
                    </a:lnL>
                    <a:lnR>
                      <a:noFill/>
                    </a:lnR>
                    <a:lnT>
                      <a:noFill/>
                    </a:lnT>
                    <a:lnB>
                      <a:noFill/>
                    </a:lnB>
                  </a:tcPr>
                </a:tc>
                <a:tc hMerge="1">
                  <a:txBody>
                    <a:bodyPr/>
                    <a:lstStyle/>
                    <a:p>
                      <a:endParaRPr lang="es-ES"/>
                    </a:p>
                  </a:txBody>
                  <a:tcPr/>
                </a:tc>
                <a:tc>
                  <a:txBody>
                    <a:bodyPr/>
                    <a:lstStyle/>
                    <a:p>
                      <a:pPr algn="ctr" fontAlgn="ctr"/>
                      <a:r>
                        <a:rPr lang="es-ES" sz="1100" dirty="0">
                          <a:solidFill>
                            <a:srgbClr val="000000"/>
                          </a:solidFill>
                        </a:rPr>
                        <a:t>Ganador</a:t>
                      </a:r>
                    </a:p>
                  </a:txBody>
                  <a:tcPr marL="44350" marR="44350" marT="19362" marB="19362" anchor="ctr">
                    <a:lnL>
                      <a:noFill/>
                    </a:lnL>
                    <a:lnR>
                      <a:noFill/>
                    </a:lnR>
                    <a:lnT>
                      <a:noFill/>
                    </a:lnT>
                    <a:lnB>
                      <a:noFill/>
                    </a:lnB>
                    <a:noFill/>
                  </a:tcPr>
                </a:tc>
              </a:tr>
              <a:tr h="373152">
                <a:tc>
                  <a:txBody>
                    <a:bodyPr/>
                    <a:lstStyle/>
                    <a:p>
                      <a:pPr algn="l"/>
                      <a:r>
                        <a:rPr lang="es-ES" sz="1100">
                          <a:hlinkClick r:id="rId5" tooltip="Anexo:IV edición de los Premios Goya"/>
                        </a:rPr>
                        <a:t>1998</a:t>
                      </a:r>
                      <a:endParaRPr lang="es-ES" sz="1100"/>
                    </a:p>
                  </a:txBody>
                  <a:tcPr marL="44350" marR="44350" marT="19362" marB="19362" anchor="ctr">
                    <a:lnL>
                      <a:noFill/>
                    </a:lnL>
                    <a:lnR>
                      <a:noFill/>
                    </a:lnR>
                    <a:lnT>
                      <a:noFill/>
                    </a:lnT>
                    <a:lnB>
                      <a:noFill/>
                    </a:lnB>
                  </a:tcPr>
                </a:tc>
                <a:tc>
                  <a:txBody>
                    <a:bodyPr/>
                    <a:lstStyle/>
                    <a:p>
                      <a:pPr algn="l"/>
                      <a:r>
                        <a:rPr lang="es-ES" sz="1100"/>
                        <a:t>Mejor guión original</a:t>
                      </a:r>
                    </a:p>
                  </a:txBody>
                  <a:tcPr marL="44350" marR="44350" marT="19362" marB="19362" anchor="ctr">
                    <a:lnL>
                      <a:noFill/>
                    </a:lnL>
                    <a:lnR>
                      <a:noFill/>
                    </a:lnR>
                    <a:lnT>
                      <a:noFill/>
                    </a:lnT>
                    <a:lnB>
                      <a:noFill/>
                    </a:lnB>
                  </a:tcPr>
                </a:tc>
                <a:tc>
                  <a:txBody>
                    <a:bodyPr/>
                    <a:lstStyle/>
                    <a:p>
                      <a:pPr algn="l"/>
                      <a:r>
                        <a:rPr lang="es-ES" sz="1100" i="1">
                          <a:hlinkClick r:id="rId20" tooltip="La niña de tus ojos"/>
                        </a:rPr>
                        <a:t>La niña de tus ojos</a:t>
                      </a:r>
                      <a:endParaRPr lang="es-ES" sz="1100"/>
                    </a:p>
                  </a:txBody>
                  <a:tcPr marL="44350" marR="44350" marT="19362" marB="19362" anchor="ctr">
                    <a:lnL>
                      <a:noFill/>
                    </a:lnL>
                    <a:lnR>
                      <a:noFill/>
                    </a:lnR>
                    <a:lnT>
                      <a:noFill/>
                    </a:lnT>
                    <a:lnB>
                      <a:noFill/>
                    </a:lnB>
                  </a:tcPr>
                </a:tc>
                <a:tc>
                  <a:txBody>
                    <a:bodyPr/>
                    <a:lstStyle/>
                    <a:p>
                      <a:pPr algn="ctr" fontAlgn="ctr"/>
                      <a:r>
                        <a:rPr lang="es-ES" sz="1100">
                          <a:solidFill>
                            <a:srgbClr val="000000"/>
                          </a:solidFill>
                        </a:rPr>
                        <a:t>Nominado</a:t>
                      </a:r>
                    </a:p>
                  </a:txBody>
                  <a:tcPr marL="44350" marR="44350" marT="19362" marB="19362" anchor="ctr">
                    <a:lnL>
                      <a:noFill/>
                    </a:lnL>
                    <a:lnR>
                      <a:noFill/>
                    </a:lnR>
                    <a:lnT>
                      <a:noFill/>
                    </a:lnT>
                    <a:lnB>
                      <a:noFill/>
                    </a:lnB>
                    <a:noFill/>
                  </a:tcPr>
                </a:tc>
              </a:tr>
              <a:tr h="373152">
                <a:tc>
                  <a:txBody>
                    <a:bodyPr/>
                    <a:lstStyle/>
                    <a:p>
                      <a:pPr algn="l"/>
                      <a:r>
                        <a:rPr lang="es-ES" sz="1100">
                          <a:hlinkClick r:id="rId21" tooltip="Anexo:XIV edición de los Premios Goya"/>
                        </a:rPr>
                        <a:t>1999</a:t>
                      </a:r>
                      <a:endParaRPr lang="es-ES" sz="1100"/>
                    </a:p>
                  </a:txBody>
                  <a:tcPr marL="44350" marR="44350" marT="19362" marB="19362" anchor="ctr">
                    <a:lnL>
                      <a:noFill/>
                    </a:lnL>
                    <a:lnR>
                      <a:noFill/>
                    </a:lnR>
                    <a:lnT>
                      <a:noFill/>
                    </a:lnT>
                    <a:lnB>
                      <a:noFill/>
                    </a:lnB>
                  </a:tcPr>
                </a:tc>
                <a:tc>
                  <a:txBody>
                    <a:bodyPr/>
                    <a:lstStyle/>
                    <a:p>
                      <a:pPr algn="l"/>
                      <a:r>
                        <a:rPr lang="es-ES" sz="1100"/>
                        <a:t>Mejor guión adaptado</a:t>
                      </a:r>
                    </a:p>
                  </a:txBody>
                  <a:tcPr marL="44350" marR="44350" marT="19362" marB="19362" anchor="ctr">
                    <a:lnL>
                      <a:noFill/>
                    </a:lnL>
                    <a:lnR>
                      <a:noFill/>
                    </a:lnR>
                    <a:lnT>
                      <a:noFill/>
                    </a:lnT>
                    <a:lnB>
                      <a:noFill/>
                    </a:lnB>
                  </a:tcPr>
                </a:tc>
                <a:tc>
                  <a:txBody>
                    <a:bodyPr/>
                    <a:lstStyle/>
                    <a:p>
                      <a:pPr algn="l"/>
                      <a:r>
                        <a:rPr lang="es-ES" sz="1100" i="1">
                          <a:hlinkClick r:id="rId22" tooltip="La lengua de las mariposas (película)"/>
                        </a:rPr>
                        <a:t>La lengua de las mariposas</a:t>
                      </a:r>
                      <a:endParaRPr lang="es-ES" sz="1100"/>
                    </a:p>
                  </a:txBody>
                  <a:tcPr marL="44350" marR="44350" marT="19362" marB="19362" anchor="ctr">
                    <a:lnL>
                      <a:noFill/>
                    </a:lnL>
                    <a:lnR>
                      <a:noFill/>
                    </a:lnR>
                    <a:lnT>
                      <a:noFill/>
                    </a:lnT>
                    <a:lnB>
                      <a:noFill/>
                    </a:lnB>
                  </a:tcPr>
                </a:tc>
                <a:tc>
                  <a:txBody>
                    <a:bodyPr/>
                    <a:lstStyle/>
                    <a:p>
                      <a:pPr algn="ctr" fontAlgn="ctr"/>
                      <a:r>
                        <a:rPr lang="es-ES" sz="1100">
                          <a:solidFill>
                            <a:srgbClr val="000000"/>
                          </a:solidFill>
                        </a:rPr>
                        <a:t>Ganador</a:t>
                      </a:r>
                    </a:p>
                  </a:txBody>
                  <a:tcPr marL="44350" marR="44350" marT="19362" marB="19362" anchor="ctr">
                    <a:lnL>
                      <a:noFill/>
                    </a:lnL>
                    <a:lnR>
                      <a:noFill/>
                    </a:lnR>
                    <a:lnT>
                      <a:noFill/>
                    </a:lnT>
                    <a:lnB>
                      <a:noFill/>
                    </a:lnB>
                    <a:noFill/>
                  </a:tcPr>
                </a:tc>
              </a:tr>
              <a:tr h="373152">
                <a:tc>
                  <a:txBody>
                    <a:bodyPr/>
                    <a:lstStyle/>
                    <a:p>
                      <a:pPr algn="l"/>
                      <a:r>
                        <a:rPr lang="es-ES" sz="1100">
                          <a:hlinkClick r:id="rId23" tooltip="Anexo:XVI edición de los Premios Goya"/>
                        </a:rPr>
                        <a:t>2001</a:t>
                      </a:r>
                      <a:endParaRPr lang="es-ES" sz="1100"/>
                    </a:p>
                  </a:txBody>
                  <a:tcPr marL="44350" marR="44350" marT="19362" marB="19362" anchor="ctr">
                    <a:lnL>
                      <a:noFill/>
                    </a:lnL>
                    <a:lnR>
                      <a:noFill/>
                    </a:lnR>
                    <a:lnT>
                      <a:noFill/>
                    </a:lnT>
                    <a:lnB>
                      <a:noFill/>
                    </a:lnB>
                  </a:tcPr>
                </a:tc>
                <a:tc>
                  <a:txBody>
                    <a:bodyPr/>
                    <a:lstStyle/>
                    <a:p>
                      <a:pPr algn="l"/>
                      <a:r>
                        <a:rPr lang="es-ES" sz="1100"/>
                        <a:t>Mejor guión adaptado</a:t>
                      </a:r>
                    </a:p>
                  </a:txBody>
                  <a:tcPr marL="44350" marR="44350" marT="19362" marB="19362" anchor="ctr">
                    <a:lnL>
                      <a:noFill/>
                    </a:lnL>
                    <a:lnR>
                      <a:noFill/>
                    </a:lnR>
                    <a:lnT>
                      <a:noFill/>
                    </a:lnT>
                    <a:lnB>
                      <a:noFill/>
                    </a:lnB>
                  </a:tcPr>
                </a:tc>
                <a:tc>
                  <a:txBody>
                    <a:bodyPr/>
                    <a:lstStyle/>
                    <a:p>
                      <a:pPr algn="l"/>
                      <a:r>
                        <a:rPr lang="es-ES" sz="1100" i="1">
                          <a:hlinkClick r:id="rId24" tooltip="Son de mar"/>
                        </a:rPr>
                        <a:t>Son de mar</a:t>
                      </a:r>
                      <a:endParaRPr lang="es-ES" sz="1100"/>
                    </a:p>
                  </a:txBody>
                  <a:tcPr marL="44350" marR="44350" marT="19362" marB="19362" anchor="ctr">
                    <a:lnL>
                      <a:noFill/>
                    </a:lnL>
                    <a:lnR>
                      <a:noFill/>
                    </a:lnR>
                    <a:lnT>
                      <a:noFill/>
                    </a:lnT>
                    <a:lnB>
                      <a:noFill/>
                    </a:lnB>
                  </a:tcPr>
                </a:tc>
                <a:tc>
                  <a:txBody>
                    <a:bodyPr/>
                    <a:lstStyle/>
                    <a:p>
                      <a:pPr algn="ctr" fontAlgn="ctr"/>
                      <a:r>
                        <a:rPr lang="es-ES" sz="1100">
                          <a:solidFill>
                            <a:srgbClr val="000000"/>
                          </a:solidFill>
                        </a:rPr>
                        <a:t>Nominado</a:t>
                      </a:r>
                    </a:p>
                  </a:txBody>
                  <a:tcPr marL="44350" marR="44350" marT="19362" marB="19362" anchor="ctr">
                    <a:lnL>
                      <a:noFill/>
                    </a:lnL>
                    <a:lnR>
                      <a:noFill/>
                    </a:lnR>
                    <a:lnT>
                      <a:noFill/>
                    </a:lnT>
                    <a:lnB>
                      <a:noFill/>
                    </a:lnB>
                    <a:noFill/>
                  </a:tcPr>
                </a:tc>
              </a:tr>
              <a:tr h="373152">
                <a:tc>
                  <a:txBody>
                    <a:bodyPr/>
                    <a:lstStyle/>
                    <a:p>
                      <a:pPr algn="l"/>
                      <a:r>
                        <a:rPr lang="es-ES" sz="1100" dirty="0">
                          <a:hlinkClick r:id="rId25" tooltip="Anexo:XXIII edición de los Premios Goya"/>
                        </a:rPr>
                        <a:t>2008</a:t>
                      </a:r>
                      <a:endParaRPr lang="es-ES" sz="1100" dirty="0"/>
                    </a:p>
                  </a:txBody>
                  <a:tcPr marL="44350" marR="44350" marT="19362" marB="19362" anchor="ctr">
                    <a:lnL>
                      <a:noFill/>
                    </a:lnL>
                    <a:lnR>
                      <a:noFill/>
                    </a:lnR>
                    <a:lnT>
                      <a:noFill/>
                    </a:lnT>
                    <a:lnB>
                      <a:noFill/>
                    </a:lnB>
                  </a:tcPr>
                </a:tc>
                <a:tc>
                  <a:txBody>
                    <a:bodyPr/>
                    <a:lstStyle/>
                    <a:p>
                      <a:pPr algn="l"/>
                      <a:r>
                        <a:rPr lang="es-ES" sz="1100"/>
                        <a:t>Mejor guión adaptado</a:t>
                      </a:r>
                    </a:p>
                  </a:txBody>
                  <a:tcPr marL="44350" marR="44350" marT="19362" marB="19362" anchor="ctr">
                    <a:lnL>
                      <a:noFill/>
                    </a:lnL>
                    <a:lnR>
                      <a:noFill/>
                    </a:lnR>
                    <a:lnT>
                      <a:noFill/>
                    </a:lnT>
                    <a:lnB>
                      <a:noFill/>
                    </a:lnB>
                  </a:tcPr>
                </a:tc>
                <a:tc>
                  <a:txBody>
                    <a:bodyPr/>
                    <a:lstStyle/>
                    <a:p>
                      <a:pPr algn="l"/>
                      <a:r>
                        <a:rPr lang="es-ES" sz="1100" i="1">
                          <a:hlinkClick r:id="rId26" tooltip="Los girasoles ciegos (película)"/>
                        </a:rPr>
                        <a:t>Los girasoles ciegos</a:t>
                      </a:r>
                      <a:endParaRPr lang="es-ES" sz="1100"/>
                    </a:p>
                  </a:txBody>
                  <a:tcPr marL="44350" marR="44350" marT="19362" marB="19362" anchor="ctr">
                    <a:lnL>
                      <a:noFill/>
                    </a:lnL>
                    <a:lnR>
                      <a:noFill/>
                    </a:lnR>
                    <a:lnT>
                      <a:noFill/>
                    </a:lnT>
                    <a:lnB>
                      <a:noFill/>
                    </a:lnB>
                  </a:tcPr>
                </a:tc>
                <a:tc>
                  <a:txBody>
                    <a:bodyPr/>
                    <a:lstStyle/>
                    <a:p>
                      <a:pPr algn="ctr" fontAlgn="ctr"/>
                      <a:r>
                        <a:rPr lang="es-ES" sz="1100" dirty="0">
                          <a:solidFill>
                            <a:srgbClr val="000000"/>
                          </a:solidFill>
                        </a:rPr>
                        <a:t>Ganador</a:t>
                      </a:r>
                    </a:p>
                  </a:txBody>
                  <a:tcPr marL="44350" marR="44350" marT="19362" marB="19362" anchor="ctr">
                    <a:lnL>
                      <a:noFill/>
                    </a:lnL>
                    <a:lnR>
                      <a:noFill/>
                    </a:lnR>
                    <a:lnT>
                      <a:noFill/>
                    </a:lnT>
                    <a:lnB>
                      <a:noFill/>
                    </a:lnB>
                    <a:noFill/>
                  </a:tcPr>
                </a:tc>
              </a:tr>
            </a:tbl>
          </a:graphicData>
        </a:graphic>
      </p:graphicFrame>
      <p:sp>
        <p:nvSpPr>
          <p:cNvPr id="11265" name="Rectangle 1"/>
          <p:cNvSpPr>
            <a:spLocks noChangeArrowheads="1"/>
          </p:cNvSpPr>
          <p:nvPr/>
        </p:nvSpPr>
        <p:spPr bwMode="auto">
          <a:xfrm>
            <a:off x="286861" y="187851"/>
            <a:ext cx="3821880" cy="2025221"/>
          </a:xfrm>
          <a:prstGeom prst="rect">
            <a:avLst/>
          </a:prstGeom>
          <a:noFill/>
          <a:ln w="9525">
            <a:noFill/>
            <a:miter lim="800000"/>
            <a:headEnd/>
            <a:tailEnd/>
          </a:ln>
          <a:effectLst/>
        </p:spPr>
        <p:txBody>
          <a:bodyPr vert="horz" wrap="none" lIns="91440" tIns="45720" rIns="91440" bIns="39675"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3600" b="1" i="0" u="none" strike="noStrike" cap="none" normalizeH="0" baseline="0" dirty="0" smtClean="0">
                <a:ln>
                  <a:noFill/>
                </a:ln>
                <a:effectLst/>
                <a:latin typeface="Aharoni" pitchFamily="2" charset="-79"/>
                <a:cs typeface="Aharoni" pitchFamily="2" charset="-79"/>
              </a:rPr>
              <a:t>Premios Anuales</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3600" b="1" i="0" u="none" strike="noStrike" cap="none" normalizeH="0" baseline="0" dirty="0" smtClean="0">
                <a:ln>
                  <a:noFill/>
                </a:ln>
                <a:effectLst/>
                <a:latin typeface="Aharoni" pitchFamily="2" charset="-79"/>
                <a:cs typeface="Aharoni" pitchFamily="2" charset="-79"/>
              </a:rPr>
              <a:t>de la Academia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3600" b="1" i="0" u="none" strike="noStrike" cap="none" normalizeH="0" baseline="0" dirty="0" smtClean="0">
                <a:ln>
                  <a:noFill/>
                </a:ln>
                <a:effectLst/>
                <a:latin typeface="Aharoni" pitchFamily="2" charset="-79"/>
                <a:cs typeface="Aharoni" pitchFamily="2" charset="-79"/>
              </a:rPr>
              <a:t>"Goya"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charset="0"/>
              <a:cs typeface="Arial" charset="0"/>
            </a:endParaRPr>
          </a:p>
        </p:txBody>
      </p:sp>
      <p:pic>
        <p:nvPicPr>
          <p:cNvPr id="5" name="Picture 2" descr="http://1.bp.blogspot.com/-DPp_-kGDL64/TzR4_sgEQDI/AAAAAAAACWc/h2pOVQq0Y8Y/s1600/0k0289_gif-sicodelicos-21.gif"/>
          <p:cNvPicPr>
            <a:picLocks noChangeAspect="1" noChangeArrowheads="1" noCrop="1"/>
          </p:cNvPicPr>
          <p:nvPr/>
        </p:nvPicPr>
        <p:blipFill>
          <a:blip r:embed="rId27"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spTree>
  </p:cSld>
  <p:clrMapOvr>
    <a:masterClrMapping/>
  </p:clrMapOvr>
  <p:transition spd="slow" advTm="3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21" presetClass="exit" presetSubtype="4" fill="hold" nodeType="withEffect">
                                  <p:stCondLst>
                                    <p:cond delay="0"/>
                                  </p:stCondLst>
                                  <p:childTnLst>
                                    <p:animEffect transition="out" filter="wheel(4)">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benvingutcruz.com/wp-content/uploads/2015/10/1760032525-211x150.png"/>
          <p:cNvPicPr>
            <a:picLocks noChangeAspect="1" noChangeArrowheads="1"/>
          </p:cNvPicPr>
          <p:nvPr/>
        </p:nvPicPr>
        <p:blipFill>
          <a:blip r:embed="rId3"/>
          <a:srcRect/>
          <a:stretch>
            <a:fillRect/>
          </a:stretch>
        </p:blipFill>
        <p:spPr bwMode="auto">
          <a:xfrm>
            <a:off x="0" y="0"/>
            <a:ext cx="9181021" cy="6011863"/>
          </a:xfrm>
          <a:prstGeom prst="rect">
            <a:avLst/>
          </a:prstGeom>
          <a:noFill/>
        </p:spPr>
      </p:pic>
      <p:pic>
        <p:nvPicPr>
          <p:cNvPr id="3" name="corazon.wav">
            <a:hlinkClick r:id="" action="ppaction://media"/>
          </p:cNvPr>
          <p:cNvPicPr>
            <a:picLocks noRot="1" noChangeAspect="1"/>
          </p:cNvPicPr>
          <p:nvPr>
            <a:wavAudioFile r:embed="rId1" name="corazon.wav"/>
          </p:nvPr>
        </p:nvPicPr>
        <p:blipFill>
          <a:blip r:embed="rId4"/>
          <a:srcRect/>
          <a:stretch>
            <a:fillRect/>
          </a:stretch>
        </p:blipFill>
        <p:spPr bwMode="auto">
          <a:xfrm>
            <a:off x="-244475" y="2648741"/>
            <a:ext cx="244475" cy="244475"/>
          </a:xfrm>
          <a:prstGeom prst="rect">
            <a:avLst/>
          </a:prstGeom>
          <a:noFill/>
          <a:ln w="9525">
            <a:noFill/>
            <a:miter lim="800000"/>
            <a:headEnd/>
            <a:tailEnd/>
          </a:ln>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
                <p:cTn id="7"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salaberlanga.com/wp-content/uploads/2014/02/Azcona_w.jpg"/>
          <p:cNvPicPr>
            <a:picLocks noChangeAspect="1" noChangeArrowheads="1"/>
          </p:cNvPicPr>
          <p:nvPr/>
        </p:nvPicPr>
        <p:blipFill>
          <a:blip r:embed="rId2"/>
          <a:srcRect/>
          <a:stretch>
            <a:fillRect/>
          </a:stretch>
        </p:blipFill>
        <p:spPr bwMode="auto">
          <a:xfrm>
            <a:off x="0" y="0"/>
            <a:ext cx="9179634"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https://encrypted-tbn3.gstatic.com/images?q=tbn:ANd9GcSaIs4tgPEnb3TPcggwbo2yi7pwxei8JUvFvax7Z36qwQVziZgV"/>
          <p:cNvPicPr>
            <a:picLocks noChangeAspect="1" noChangeArrowheads="1"/>
          </p:cNvPicPr>
          <p:nvPr/>
        </p:nvPicPr>
        <p:blipFill>
          <a:blip r:embed="rId2"/>
          <a:srcRect/>
          <a:stretch>
            <a:fillRect/>
          </a:stretch>
        </p:blipFill>
        <p:spPr bwMode="auto">
          <a:xfrm>
            <a:off x="0" y="0"/>
            <a:ext cx="2327401" cy="2755435"/>
          </a:xfrm>
          <a:prstGeom prst="rect">
            <a:avLst/>
          </a:prstGeom>
          <a:noFill/>
        </p:spPr>
      </p:pic>
      <p:pic>
        <p:nvPicPr>
          <p:cNvPr id="57350" name="Picture 6" descr="http://3.bp.blogspot.com/-875GDuLJxD0/T4MGSKukNYI/AAAAAAAAsS0/cHPGajYB3qA/s320/Historias+de+la+televisi%25C3%25B3n.gif"/>
          <p:cNvPicPr>
            <a:picLocks noChangeAspect="1" noChangeArrowheads="1"/>
          </p:cNvPicPr>
          <p:nvPr/>
        </p:nvPicPr>
        <p:blipFill>
          <a:blip r:embed="rId3"/>
          <a:srcRect/>
          <a:stretch>
            <a:fillRect/>
          </a:stretch>
        </p:blipFill>
        <p:spPr bwMode="auto">
          <a:xfrm>
            <a:off x="2366836" y="1440331"/>
            <a:ext cx="2375457" cy="2880683"/>
          </a:xfrm>
          <a:prstGeom prst="rect">
            <a:avLst/>
          </a:prstGeom>
          <a:noFill/>
        </p:spPr>
      </p:pic>
      <p:pic>
        <p:nvPicPr>
          <p:cNvPr id="57352" name="Picture 8" descr="http://www.diccionariosdigitales.net/CARATULAS/Echame%20la%20culpa%20(1959)%204.jpg"/>
          <p:cNvPicPr>
            <a:picLocks noChangeAspect="1" noChangeArrowheads="1"/>
          </p:cNvPicPr>
          <p:nvPr/>
        </p:nvPicPr>
        <p:blipFill>
          <a:blip r:embed="rId4"/>
          <a:srcRect/>
          <a:stretch>
            <a:fillRect/>
          </a:stretch>
        </p:blipFill>
        <p:spPr bwMode="auto">
          <a:xfrm>
            <a:off x="1" y="2755435"/>
            <a:ext cx="2447539" cy="3256428"/>
          </a:xfrm>
          <a:prstGeom prst="rect">
            <a:avLst/>
          </a:prstGeom>
          <a:noFill/>
        </p:spPr>
      </p:pic>
      <p:pic>
        <p:nvPicPr>
          <p:cNvPr id="57356" name="Picture 12" descr="http://3.bp.blogspot.com/_o746TcitbdY/TDoxEs3M_BI/AAAAAAAAGqU/GGXytzcYL44/s400/ac1.JPG"/>
          <p:cNvPicPr>
            <a:picLocks noChangeAspect="1" noChangeArrowheads="1"/>
          </p:cNvPicPr>
          <p:nvPr/>
        </p:nvPicPr>
        <p:blipFill>
          <a:blip r:embed="rId5"/>
          <a:srcRect/>
          <a:stretch>
            <a:fillRect/>
          </a:stretch>
        </p:blipFill>
        <p:spPr bwMode="auto">
          <a:xfrm>
            <a:off x="4733703" y="-1"/>
            <a:ext cx="4446810"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2.bp.blogspot.com/_pseYbbqmXE8/TQozkKOKu_I/AAAAAAAAAOk/4G-CBQamdDY/s1600/LaCortedeFaraon.jpg"/>
          <p:cNvPicPr>
            <a:picLocks noChangeAspect="1" noChangeArrowheads="1"/>
          </p:cNvPicPr>
          <p:nvPr/>
        </p:nvPicPr>
        <p:blipFill>
          <a:blip r:embed="rId2"/>
          <a:srcRect/>
          <a:stretch>
            <a:fillRect/>
          </a:stretch>
        </p:blipFill>
        <p:spPr bwMode="auto">
          <a:xfrm>
            <a:off x="0" y="0"/>
            <a:ext cx="4590257" cy="6011863"/>
          </a:xfrm>
          <a:prstGeom prst="rect">
            <a:avLst/>
          </a:prstGeom>
          <a:noFill/>
        </p:spPr>
      </p:pic>
      <p:pic>
        <p:nvPicPr>
          <p:cNvPr id="54276" name="Picture 4" descr="https://s-media-cache-ak0.pinimg.com/236x/40/b5/cc/40b5cc373fb9dedeaa6a1372f82c10b3.jpg"/>
          <p:cNvPicPr>
            <a:picLocks noChangeAspect="1" noChangeArrowheads="1"/>
          </p:cNvPicPr>
          <p:nvPr/>
        </p:nvPicPr>
        <p:blipFill>
          <a:blip r:embed="rId3"/>
          <a:srcRect/>
          <a:stretch>
            <a:fillRect/>
          </a:stretch>
        </p:blipFill>
        <p:spPr bwMode="auto">
          <a:xfrm>
            <a:off x="4590256" y="0"/>
            <a:ext cx="4590257"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3804438" y="221611"/>
          <a:ext cx="5164074" cy="5790252"/>
        </p:xfrm>
        <a:graphic>
          <a:graphicData uri="http://schemas.openxmlformats.org/drawingml/2006/table">
            <a:tbl>
              <a:tblPr/>
              <a:tblGrid>
                <a:gridCol w="1721358"/>
                <a:gridCol w="1721358"/>
                <a:gridCol w="1721358"/>
              </a:tblGrid>
              <a:tr h="184551">
                <a:tc>
                  <a:txBody>
                    <a:bodyPr/>
                    <a:lstStyle/>
                    <a:p>
                      <a:pPr algn="ctr"/>
                      <a:r>
                        <a:rPr lang="es-ES" sz="1800" b="1" dirty="0"/>
                        <a:t>Año</a:t>
                      </a:r>
                    </a:p>
                  </a:txBody>
                  <a:tcPr marL="27756" marR="27756" marT="12118" marB="12118" anchor="ctr">
                    <a:lnL>
                      <a:noFill/>
                    </a:lnL>
                    <a:lnR>
                      <a:noFill/>
                    </a:lnR>
                    <a:lnT>
                      <a:noFill/>
                    </a:lnT>
                    <a:lnB>
                      <a:noFill/>
                    </a:lnB>
                  </a:tcPr>
                </a:tc>
                <a:tc>
                  <a:txBody>
                    <a:bodyPr/>
                    <a:lstStyle/>
                    <a:p>
                      <a:pPr algn="ctr"/>
                      <a:r>
                        <a:rPr lang="es-ES" sz="1800" b="1"/>
                        <a:t>Película</a:t>
                      </a:r>
                    </a:p>
                  </a:txBody>
                  <a:tcPr marL="27756" marR="27756" marT="12118" marB="12118" anchor="ctr">
                    <a:lnL>
                      <a:noFill/>
                    </a:lnL>
                    <a:lnR>
                      <a:noFill/>
                    </a:lnR>
                    <a:lnT>
                      <a:noFill/>
                    </a:lnT>
                    <a:lnB>
                      <a:noFill/>
                    </a:lnB>
                  </a:tcPr>
                </a:tc>
                <a:tc>
                  <a:txBody>
                    <a:bodyPr/>
                    <a:lstStyle/>
                    <a:p>
                      <a:pPr algn="ctr"/>
                      <a:r>
                        <a:rPr lang="es-ES" sz="1800" b="1" dirty="0"/>
                        <a:t>Director</a:t>
                      </a:r>
                    </a:p>
                  </a:txBody>
                  <a:tcPr marL="27756" marR="27756" marT="12118" marB="12118" anchor="ctr">
                    <a:lnL>
                      <a:noFill/>
                    </a:lnL>
                    <a:lnR>
                      <a:noFill/>
                    </a:lnR>
                    <a:lnT>
                      <a:noFill/>
                    </a:lnT>
                    <a:lnB>
                      <a:noFill/>
                    </a:lnB>
                  </a:tcPr>
                </a:tc>
              </a:tr>
              <a:tr h="184551">
                <a:tc>
                  <a:txBody>
                    <a:bodyPr/>
                    <a:lstStyle/>
                    <a:p>
                      <a:pPr algn="ctr"/>
                      <a:r>
                        <a:rPr lang="es-ES" sz="1100">
                          <a:hlinkClick r:id="rId2" tooltip="1959"/>
                        </a:rPr>
                        <a:t>1959</a:t>
                      </a:r>
                      <a:endParaRPr lang="es-ES" sz="1100"/>
                    </a:p>
                  </a:txBody>
                  <a:tcPr marL="27756" marR="27756" marT="12118" marB="12118" anchor="ctr">
                    <a:lnL>
                      <a:noFill/>
                    </a:lnL>
                    <a:lnR>
                      <a:noFill/>
                    </a:lnR>
                    <a:lnT>
                      <a:noFill/>
                    </a:lnT>
                    <a:lnB>
                      <a:noFill/>
                    </a:lnB>
                  </a:tcPr>
                </a:tc>
                <a:tc>
                  <a:txBody>
                    <a:bodyPr/>
                    <a:lstStyle/>
                    <a:p>
                      <a:pPr algn="ctr"/>
                      <a:r>
                        <a:rPr lang="es-ES" sz="1100" i="1">
                          <a:hlinkClick r:id="rId3" tooltip="El pisito"/>
                        </a:rPr>
                        <a:t>El pisito</a:t>
                      </a:r>
                      <a:endParaRPr lang="es-ES" sz="1100"/>
                    </a:p>
                  </a:txBody>
                  <a:tcPr marL="27756" marR="27756" marT="12118" marB="12118" anchor="ctr">
                    <a:lnL>
                      <a:noFill/>
                    </a:lnL>
                    <a:lnR>
                      <a:noFill/>
                    </a:lnR>
                    <a:lnT>
                      <a:noFill/>
                    </a:lnT>
                    <a:lnB>
                      <a:noFill/>
                    </a:lnB>
                  </a:tcPr>
                </a:tc>
                <a:tc>
                  <a:txBody>
                    <a:bodyPr/>
                    <a:lstStyle/>
                    <a:p>
                      <a:pPr algn="ctr"/>
                      <a:r>
                        <a:rPr lang="es-ES" sz="1100">
                          <a:hlinkClick r:id="rId4" tooltip="Marco Ferreri"/>
                        </a:rPr>
                        <a:t>Marco Ferreri</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5" tooltip="1960"/>
                        </a:rPr>
                        <a:t>1960</a:t>
                      </a:r>
                      <a:endParaRPr lang="es-ES" sz="1100"/>
                    </a:p>
                  </a:txBody>
                  <a:tcPr marL="27756" marR="27756" marT="12118" marB="12118" anchor="ctr">
                    <a:lnL>
                      <a:noFill/>
                    </a:lnL>
                    <a:lnR>
                      <a:noFill/>
                    </a:lnR>
                    <a:lnT>
                      <a:noFill/>
                    </a:lnT>
                    <a:lnB>
                      <a:noFill/>
                    </a:lnB>
                  </a:tcPr>
                </a:tc>
                <a:tc>
                  <a:txBody>
                    <a:bodyPr/>
                    <a:lstStyle/>
                    <a:p>
                      <a:pPr algn="ctr"/>
                      <a:r>
                        <a:rPr lang="es-ES" sz="1100" i="1">
                          <a:hlinkClick r:id="rId6" tooltip="El cochecito"/>
                        </a:rPr>
                        <a:t>El cochecito</a:t>
                      </a:r>
                      <a:endParaRPr lang="es-ES" sz="1100"/>
                    </a:p>
                  </a:txBody>
                  <a:tcPr marL="27756" marR="27756" marT="12118" marB="12118" anchor="ctr">
                    <a:lnL>
                      <a:noFill/>
                    </a:lnL>
                    <a:lnR>
                      <a:noFill/>
                    </a:lnR>
                    <a:lnT>
                      <a:noFill/>
                    </a:lnT>
                    <a:lnB>
                      <a:noFill/>
                    </a:lnB>
                  </a:tcPr>
                </a:tc>
                <a:tc>
                  <a:txBody>
                    <a:bodyPr/>
                    <a:lstStyle/>
                    <a:p>
                      <a:pPr algn="ctr"/>
                      <a:r>
                        <a:rPr lang="es-ES" sz="1100">
                          <a:hlinkClick r:id="rId4" tooltip="Marco Ferreri"/>
                        </a:rPr>
                        <a:t>Marco Ferreri</a:t>
                      </a:r>
                      <a:endParaRPr lang="es-ES" sz="1100"/>
                    </a:p>
                  </a:txBody>
                  <a:tcPr marL="27756" marR="27756" marT="12118" marB="12118" anchor="ctr">
                    <a:lnL>
                      <a:noFill/>
                    </a:lnL>
                    <a:lnR>
                      <a:noFill/>
                    </a:lnR>
                    <a:lnT>
                      <a:noFill/>
                    </a:lnT>
                    <a:lnB>
                      <a:noFill/>
                    </a:lnB>
                  </a:tcPr>
                </a:tc>
              </a:tr>
              <a:tr h="191603">
                <a:tc>
                  <a:txBody>
                    <a:bodyPr/>
                    <a:lstStyle/>
                    <a:p>
                      <a:pPr algn="ctr"/>
                      <a:r>
                        <a:rPr lang="es-ES" sz="1100">
                          <a:hlinkClick r:id="rId7" tooltip="1961"/>
                        </a:rPr>
                        <a:t>1961</a:t>
                      </a:r>
                      <a:endParaRPr lang="es-ES" sz="1100"/>
                    </a:p>
                  </a:txBody>
                  <a:tcPr marL="27756" marR="27756" marT="12118" marB="12118" anchor="ctr">
                    <a:lnL>
                      <a:noFill/>
                    </a:lnL>
                    <a:lnR>
                      <a:noFill/>
                    </a:lnR>
                    <a:lnT>
                      <a:noFill/>
                    </a:lnT>
                    <a:lnB>
                      <a:noFill/>
                    </a:lnB>
                  </a:tcPr>
                </a:tc>
                <a:tc>
                  <a:txBody>
                    <a:bodyPr/>
                    <a:lstStyle/>
                    <a:p>
                      <a:pPr algn="ctr"/>
                      <a:r>
                        <a:rPr lang="es-ES" sz="1100" i="1">
                          <a:hlinkClick r:id="rId8" tooltip="Plácido"/>
                        </a:rPr>
                        <a:t>Plácido</a:t>
                      </a:r>
                      <a:endParaRPr lang="es-ES" sz="1100"/>
                    </a:p>
                  </a:txBody>
                  <a:tcPr marL="27756" marR="27756" marT="12118" marB="12118" anchor="ctr">
                    <a:lnL>
                      <a:noFill/>
                    </a:lnL>
                    <a:lnR>
                      <a:noFill/>
                    </a:lnR>
                    <a:lnT>
                      <a:noFill/>
                    </a:lnT>
                    <a:lnB>
                      <a:noFill/>
                    </a:lnB>
                  </a:tcPr>
                </a:tc>
                <a:tc>
                  <a:txBody>
                    <a:bodyPr/>
                    <a:lstStyle/>
                    <a:p>
                      <a:pPr algn="ctr"/>
                      <a:r>
                        <a:rPr lang="es-ES" sz="1100">
                          <a:hlinkClick r:id="rId9" tooltip="Luis García Berlanga"/>
                        </a:rPr>
                        <a:t>Luis García Berlanga</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10" tooltip="1962"/>
                        </a:rPr>
                        <a:t>1962</a:t>
                      </a:r>
                      <a:endParaRPr lang="es-ES" sz="1100"/>
                    </a:p>
                  </a:txBody>
                  <a:tcPr marL="27756" marR="27756" marT="12118" marB="12118" anchor="ctr">
                    <a:lnL>
                      <a:noFill/>
                    </a:lnL>
                    <a:lnR>
                      <a:noFill/>
                    </a:lnR>
                    <a:lnT>
                      <a:noFill/>
                    </a:lnT>
                    <a:lnB>
                      <a:noFill/>
                    </a:lnB>
                  </a:tcPr>
                </a:tc>
                <a:tc>
                  <a:txBody>
                    <a:bodyPr/>
                    <a:lstStyle/>
                    <a:p>
                      <a:pPr algn="ctr"/>
                      <a:r>
                        <a:rPr lang="es-ES" sz="1100" i="1">
                          <a:hlinkClick r:id="rId11" tooltip="Mafioso"/>
                        </a:rPr>
                        <a:t>Mafioso</a:t>
                      </a:r>
                      <a:endParaRPr lang="es-ES" sz="1100"/>
                    </a:p>
                  </a:txBody>
                  <a:tcPr marL="27756" marR="27756" marT="12118" marB="12118" anchor="ctr">
                    <a:lnL>
                      <a:noFill/>
                    </a:lnL>
                    <a:lnR>
                      <a:noFill/>
                    </a:lnR>
                    <a:lnT>
                      <a:noFill/>
                    </a:lnT>
                    <a:lnB>
                      <a:noFill/>
                    </a:lnB>
                  </a:tcPr>
                </a:tc>
                <a:tc>
                  <a:txBody>
                    <a:bodyPr/>
                    <a:lstStyle/>
                    <a:p>
                      <a:pPr algn="ctr"/>
                      <a:r>
                        <a:rPr lang="es-ES" sz="1100">
                          <a:hlinkClick r:id="rId12" tooltip="Alberto Lattuada"/>
                        </a:rPr>
                        <a:t>Alberto Lattuada</a:t>
                      </a:r>
                      <a:endParaRPr lang="es-ES" sz="1100"/>
                    </a:p>
                  </a:txBody>
                  <a:tcPr marL="27756" marR="27756" marT="12118" marB="12118" anchor="ctr">
                    <a:lnL>
                      <a:noFill/>
                    </a:lnL>
                    <a:lnR>
                      <a:noFill/>
                    </a:lnR>
                    <a:lnT>
                      <a:noFill/>
                    </a:lnT>
                    <a:lnB>
                      <a:noFill/>
                    </a:lnB>
                  </a:tcPr>
                </a:tc>
              </a:tr>
              <a:tr h="191603">
                <a:tc>
                  <a:txBody>
                    <a:bodyPr/>
                    <a:lstStyle/>
                    <a:p>
                      <a:pPr algn="ctr"/>
                      <a:r>
                        <a:rPr lang="es-ES" sz="1100">
                          <a:hlinkClick r:id="rId13" tooltip="1963"/>
                        </a:rPr>
                        <a:t>1963</a:t>
                      </a:r>
                      <a:endParaRPr lang="es-ES" sz="1100"/>
                    </a:p>
                  </a:txBody>
                  <a:tcPr marL="27756" marR="27756" marT="12118" marB="12118" anchor="ctr">
                    <a:lnL>
                      <a:noFill/>
                    </a:lnL>
                    <a:lnR>
                      <a:noFill/>
                    </a:lnR>
                    <a:lnT>
                      <a:noFill/>
                    </a:lnT>
                    <a:lnB>
                      <a:noFill/>
                    </a:lnB>
                  </a:tcPr>
                </a:tc>
                <a:tc>
                  <a:txBody>
                    <a:bodyPr/>
                    <a:lstStyle/>
                    <a:p>
                      <a:pPr algn="ctr"/>
                      <a:r>
                        <a:rPr lang="es-ES" sz="1100" i="1">
                          <a:hlinkClick r:id="rId14" tooltip="El verdugo"/>
                        </a:rPr>
                        <a:t>El verdugo</a:t>
                      </a:r>
                      <a:endParaRPr lang="es-ES" sz="1100"/>
                    </a:p>
                  </a:txBody>
                  <a:tcPr marL="27756" marR="27756" marT="12118" marB="12118" anchor="ctr">
                    <a:lnL>
                      <a:noFill/>
                    </a:lnL>
                    <a:lnR>
                      <a:noFill/>
                    </a:lnR>
                    <a:lnT>
                      <a:noFill/>
                    </a:lnT>
                    <a:lnB>
                      <a:noFill/>
                    </a:lnB>
                  </a:tcPr>
                </a:tc>
                <a:tc>
                  <a:txBody>
                    <a:bodyPr/>
                    <a:lstStyle/>
                    <a:p>
                      <a:pPr algn="ctr"/>
                      <a:r>
                        <a:rPr lang="es-ES" sz="1100">
                          <a:hlinkClick r:id="rId9" tooltip="Luis García Berlanga"/>
                        </a:rPr>
                        <a:t>Luis García Berlanga</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15" tooltip="1973"/>
                        </a:rPr>
                        <a:t>1973</a:t>
                      </a:r>
                      <a:endParaRPr lang="es-ES" sz="1100"/>
                    </a:p>
                  </a:txBody>
                  <a:tcPr marL="27756" marR="27756" marT="12118" marB="12118" anchor="ctr">
                    <a:lnL>
                      <a:noFill/>
                    </a:lnL>
                    <a:lnR>
                      <a:noFill/>
                    </a:lnR>
                    <a:lnT>
                      <a:noFill/>
                    </a:lnT>
                    <a:lnB>
                      <a:noFill/>
                    </a:lnB>
                  </a:tcPr>
                </a:tc>
                <a:tc>
                  <a:txBody>
                    <a:bodyPr/>
                    <a:lstStyle/>
                    <a:p>
                      <a:pPr algn="ctr"/>
                      <a:r>
                        <a:rPr lang="es-ES" sz="1100" i="1">
                          <a:hlinkClick r:id="rId16" tooltip="La gran comilona"/>
                        </a:rPr>
                        <a:t>La gran comilona</a:t>
                      </a:r>
                      <a:endParaRPr lang="es-ES" sz="1100"/>
                    </a:p>
                  </a:txBody>
                  <a:tcPr marL="27756" marR="27756" marT="12118" marB="12118" anchor="ctr">
                    <a:lnL>
                      <a:noFill/>
                    </a:lnL>
                    <a:lnR>
                      <a:noFill/>
                    </a:lnR>
                    <a:lnT>
                      <a:noFill/>
                    </a:lnT>
                    <a:lnB>
                      <a:noFill/>
                    </a:lnB>
                  </a:tcPr>
                </a:tc>
                <a:tc>
                  <a:txBody>
                    <a:bodyPr/>
                    <a:lstStyle/>
                    <a:p>
                      <a:pPr algn="ctr"/>
                      <a:r>
                        <a:rPr lang="es-ES" sz="1100">
                          <a:hlinkClick r:id="rId4" tooltip="Marco Ferreri"/>
                        </a:rPr>
                        <a:t>Marco Ferreri</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17" tooltip="1976"/>
                        </a:rPr>
                        <a:t>1976</a:t>
                      </a:r>
                      <a:endParaRPr lang="es-ES" sz="1100"/>
                    </a:p>
                  </a:txBody>
                  <a:tcPr marL="27756" marR="27756" marT="12118" marB="12118" anchor="ctr">
                    <a:lnL>
                      <a:noFill/>
                    </a:lnL>
                    <a:lnR>
                      <a:noFill/>
                    </a:lnR>
                    <a:lnT>
                      <a:noFill/>
                    </a:lnT>
                    <a:lnB>
                      <a:noFill/>
                    </a:lnB>
                  </a:tcPr>
                </a:tc>
                <a:tc>
                  <a:txBody>
                    <a:bodyPr/>
                    <a:lstStyle/>
                    <a:p>
                      <a:pPr algn="ctr"/>
                      <a:r>
                        <a:rPr lang="es-ES" sz="1100" i="1">
                          <a:hlinkClick r:id="rId18" tooltip="El anacoreta"/>
                        </a:rPr>
                        <a:t>El anacoreta</a:t>
                      </a:r>
                      <a:endParaRPr lang="es-ES" sz="1100"/>
                    </a:p>
                  </a:txBody>
                  <a:tcPr marL="27756" marR="27756" marT="12118" marB="12118" anchor="ctr">
                    <a:lnL>
                      <a:noFill/>
                    </a:lnL>
                    <a:lnR>
                      <a:noFill/>
                    </a:lnR>
                    <a:lnT>
                      <a:noFill/>
                    </a:lnT>
                    <a:lnB>
                      <a:noFill/>
                    </a:lnB>
                  </a:tcPr>
                </a:tc>
                <a:tc>
                  <a:txBody>
                    <a:bodyPr/>
                    <a:lstStyle/>
                    <a:p>
                      <a:pPr algn="ctr"/>
                      <a:r>
                        <a:rPr lang="es-ES" sz="1100">
                          <a:hlinkClick r:id="rId19" tooltip="Juan Estelrich"/>
                        </a:rPr>
                        <a:t>Juan Estelrich</a:t>
                      </a:r>
                      <a:endParaRPr lang="es-ES" sz="1100"/>
                    </a:p>
                  </a:txBody>
                  <a:tcPr marL="27756" marR="27756" marT="12118" marB="12118" anchor="ctr">
                    <a:lnL>
                      <a:noFill/>
                    </a:lnL>
                    <a:lnR>
                      <a:noFill/>
                    </a:lnR>
                    <a:lnT>
                      <a:noFill/>
                    </a:lnT>
                    <a:lnB>
                      <a:noFill/>
                    </a:lnB>
                  </a:tcPr>
                </a:tc>
              </a:tr>
              <a:tr h="344868">
                <a:tc>
                  <a:txBody>
                    <a:bodyPr/>
                    <a:lstStyle/>
                    <a:p>
                      <a:pPr algn="ctr"/>
                      <a:r>
                        <a:rPr lang="es-ES" sz="1100">
                          <a:hlinkClick r:id="rId20" tooltip="1978"/>
                        </a:rPr>
                        <a:t>1978</a:t>
                      </a:r>
                      <a:endParaRPr lang="es-ES" sz="1100"/>
                    </a:p>
                  </a:txBody>
                  <a:tcPr marL="27756" marR="27756" marT="12118" marB="12118" anchor="ctr">
                    <a:lnL>
                      <a:noFill/>
                    </a:lnL>
                    <a:lnR>
                      <a:noFill/>
                    </a:lnR>
                    <a:lnT>
                      <a:noFill/>
                    </a:lnT>
                    <a:lnB>
                      <a:noFill/>
                    </a:lnB>
                  </a:tcPr>
                </a:tc>
                <a:tc>
                  <a:txBody>
                    <a:bodyPr/>
                    <a:lstStyle/>
                    <a:p>
                      <a:pPr algn="ctr"/>
                      <a:r>
                        <a:rPr lang="es-ES" sz="1100" i="1">
                          <a:hlinkClick r:id="rId21" tooltip="Un hombre llamado Flor de Otoño"/>
                        </a:rPr>
                        <a:t>Un hombre llamado Flor de Otoño</a:t>
                      </a:r>
                      <a:endParaRPr lang="es-ES" sz="1100"/>
                    </a:p>
                  </a:txBody>
                  <a:tcPr marL="27756" marR="27756" marT="12118" marB="12118" anchor="ctr">
                    <a:lnL>
                      <a:noFill/>
                    </a:lnL>
                    <a:lnR>
                      <a:noFill/>
                    </a:lnR>
                    <a:lnT>
                      <a:noFill/>
                    </a:lnT>
                    <a:lnB>
                      <a:noFill/>
                    </a:lnB>
                  </a:tcPr>
                </a:tc>
                <a:tc>
                  <a:txBody>
                    <a:bodyPr/>
                    <a:lstStyle/>
                    <a:p>
                      <a:pPr algn="ctr"/>
                      <a:r>
                        <a:rPr lang="es-ES" sz="1100">
                          <a:hlinkClick r:id="rId22" tooltip="Pedro Olea"/>
                        </a:rPr>
                        <a:t>Pedro Olea</a:t>
                      </a:r>
                      <a:endParaRPr lang="es-ES" sz="1100"/>
                    </a:p>
                  </a:txBody>
                  <a:tcPr marL="27756" marR="27756" marT="12118" marB="12118" anchor="ctr">
                    <a:lnL>
                      <a:noFill/>
                    </a:lnL>
                    <a:lnR>
                      <a:noFill/>
                    </a:lnR>
                    <a:lnT>
                      <a:noFill/>
                    </a:lnT>
                    <a:lnB>
                      <a:noFill/>
                    </a:lnB>
                  </a:tcPr>
                </a:tc>
              </a:tr>
              <a:tr h="191603">
                <a:tc>
                  <a:txBody>
                    <a:bodyPr/>
                    <a:lstStyle/>
                    <a:p>
                      <a:pPr algn="ctr"/>
                      <a:r>
                        <a:rPr lang="es-ES" sz="1100">
                          <a:hlinkClick r:id="rId20" tooltip="1978"/>
                        </a:rPr>
                        <a:t>1978</a:t>
                      </a:r>
                      <a:endParaRPr lang="es-ES" sz="1100"/>
                    </a:p>
                  </a:txBody>
                  <a:tcPr marL="27756" marR="27756" marT="12118" marB="12118" anchor="ctr">
                    <a:lnL>
                      <a:noFill/>
                    </a:lnL>
                    <a:lnR>
                      <a:noFill/>
                    </a:lnR>
                    <a:lnT>
                      <a:noFill/>
                    </a:lnT>
                    <a:lnB>
                      <a:noFill/>
                    </a:lnB>
                  </a:tcPr>
                </a:tc>
                <a:tc>
                  <a:txBody>
                    <a:bodyPr/>
                    <a:lstStyle/>
                    <a:p>
                      <a:pPr algn="ctr"/>
                      <a:r>
                        <a:rPr lang="es-ES" sz="1100" i="1">
                          <a:hlinkClick r:id="rId23" tooltip="La escopeta nacional"/>
                        </a:rPr>
                        <a:t>La escopeta nacional</a:t>
                      </a:r>
                      <a:endParaRPr lang="es-ES" sz="1100"/>
                    </a:p>
                  </a:txBody>
                  <a:tcPr marL="27756" marR="27756" marT="12118" marB="12118" anchor="ctr">
                    <a:lnL>
                      <a:noFill/>
                    </a:lnL>
                    <a:lnR>
                      <a:noFill/>
                    </a:lnR>
                    <a:lnT>
                      <a:noFill/>
                    </a:lnT>
                    <a:lnB>
                      <a:noFill/>
                    </a:lnB>
                  </a:tcPr>
                </a:tc>
                <a:tc>
                  <a:txBody>
                    <a:bodyPr/>
                    <a:lstStyle/>
                    <a:p>
                      <a:pPr algn="ctr"/>
                      <a:r>
                        <a:rPr lang="es-ES" sz="1100">
                          <a:hlinkClick r:id="rId9" tooltip="Luis García Berlanga"/>
                        </a:rPr>
                        <a:t>Luis García Berlanga</a:t>
                      </a:r>
                      <a:endParaRPr lang="es-ES" sz="1100"/>
                    </a:p>
                  </a:txBody>
                  <a:tcPr marL="27756" marR="27756" marT="12118" marB="12118" anchor="ctr">
                    <a:lnL>
                      <a:noFill/>
                    </a:lnL>
                    <a:lnR>
                      <a:noFill/>
                    </a:lnR>
                    <a:lnT>
                      <a:noFill/>
                    </a:lnT>
                    <a:lnB>
                      <a:noFill/>
                    </a:lnB>
                  </a:tcPr>
                </a:tc>
              </a:tr>
              <a:tr h="191603">
                <a:tc>
                  <a:txBody>
                    <a:bodyPr/>
                    <a:lstStyle/>
                    <a:p>
                      <a:pPr algn="ctr"/>
                      <a:r>
                        <a:rPr lang="es-ES" sz="1100">
                          <a:hlinkClick r:id="rId24" tooltip="1980"/>
                        </a:rPr>
                        <a:t>1980</a:t>
                      </a:r>
                      <a:endParaRPr lang="es-ES" sz="1100"/>
                    </a:p>
                  </a:txBody>
                  <a:tcPr marL="27756" marR="27756" marT="12118" marB="12118" anchor="ctr">
                    <a:lnL>
                      <a:noFill/>
                    </a:lnL>
                    <a:lnR>
                      <a:noFill/>
                    </a:lnR>
                    <a:lnT>
                      <a:noFill/>
                    </a:lnT>
                    <a:lnB>
                      <a:noFill/>
                    </a:lnB>
                  </a:tcPr>
                </a:tc>
                <a:tc>
                  <a:txBody>
                    <a:bodyPr/>
                    <a:lstStyle/>
                    <a:p>
                      <a:pPr algn="ctr"/>
                      <a:r>
                        <a:rPr lang="es-ES" sz="1100" i="1">
                          <a:hlinkClick r:id="rId25" tooltip="El divorcio que viene"/>
                        </a:rPr>
                        <a:t>El divorcio que viene</a:t>
                      </a:r>
                      <a:endParaRPr lang="es-ES" sz="1100"/>
                    </a:p>
                  </a:txBody>
                  <a:tcPr marL="27756" marR="27756" marT="12118" marB="12118" anchor="ctr">
                    <a:lnL>
                      <a:noFill/>
                    </a:lnL>
                    <a:lnR>
                      <a:noFill/>
                    </a:lnR>
                    <a:lnT>
                      <a:noFill/>
                    </a:lnT>
                    <a:lnB>
                      <a:noFill/>
                    </a:lnB>
                  </a:tcPr>
                </a:tc>
                <a:tc>
                  <a:txBody>
                    <a:bodyPr/>
                    <a:lstStyle/>
                    <a:p>
                      <a:pPr algn="ctr"/>
                      <a:r>
                        <a:rPr lang="es-ES" sz="1100">
                          <a:hlinkClick r:id="rId26" tooltip="Pedro Masó"/>
                        </a:rPr>
                        <a:t>Pedro Masó</a:t>
                      </a:r>
                      <a:endParaRPr lang="es-ES" sz="1100"/>
                    </a:p>
                  </a:txBody>
                  <a:tcPr marL="27756" marR="27756" marT="12118" marB="12118" anchor="ctr">
                    <a:lnL>
                      <a:noFill/>
                    </a:lnL>
                    <a:lnR>
                      <a:noFill/>
                    </a:lnR>
                    <a:lnT>
                      <a:noFill/>
                    </a:lnT>
                    <a:lnB>
                      <a:noFill/>
                    </a:lnB>
                  </a:tcPr>
                </a:tc>
              </a:tr>
              <a:tr h="191603">
                <a:tc>
                  <a:txBody>
                    <a:bodyPr/>
                    <a:lstStyle/>
                    <a:p>
                      <a:pPr algn="ctr"/>
                      <a:r>
                        <a:rPr lang="es-ES" sz="1100">
                          <a:hlinkClick r:id="rId27" tooltip="1981"/>
                        </a:rPr>
                        <a:t>1981</a:t>
                      </a:r>
                      <a:endParaRPr lang="es-ES" sz="1100"/>
                    </a:p>
                  </a:txBody>
                  <a:tcPr marL="27756" marR="27756" marT="12118" marB="12118" anchor="ctr">
                    <a:lnL>
                      <a:noFill/>
                    </a:lnL>
                    <a:lnR>
                      <a:noFill/>
                    </a:lnR>
                    <a:lnT>
                      <a:noFill/>
                    </a:lnT>
                    <a:lnB>
                      <a:noFill/>
                    </a:lnB>
                  </a:tcPr>
                </a:tc>
                <a:tc>
                  <a:txBody>
                    <a:bodyPr/>
                    <a:lstStyle/>
                    <a:p>
                      <a:pPr algn="ctr"/>
                      <a:r>
                        <a:rPr lang="es-ES" sz="1100" i="1">
                          <a:hlinkClick r:id="rId28" tooltip="Patrimonio nacional (película)"/>
                        </a:rPr>
                        <a:t>Patrimonio nacional</a:t>
                      </a:r>
                      <a:endParaRPr lang="es-ES" sz="1100"/>
                    </a:p>
                  </a:txBody>
                  <a:tcPr marL="27756" marR="27756" marT="12118" marB="12118" anchor="ctr">
                    <a:lnL>
                      <a:noFill/>
                    </a:lnL>
                    <a:lnR>
                      <a:noFill/>
                    </a:lnR>
                    <a:lnT>
                      <a:noFill/>
                    </a:lnT>
                    <a:lnB>
                      <a:noFill/>
                    </a:lnB>
                  </a:tcPr>
                </a:tc>
                <a:tc>
                  <a:txBody>
                    <a:bodyPr/>
                    <a:lstStyle/>
                    <a:p>
                      <a:pPr algn="ctr"/>
                      <a:r>
                        <a:rPr lang="es-ES" sz="1100">
                          <a:hlinkClick r:id="rId9" tooltip="Luis García Berlanga"/>
                        </a:rPr>
                        <a:t>Luis García Berlanga</a:t>
                      </a:r>
                      <a:endParaRPr lang="es-ES" sz="1100"/>
                    </a:p>
                  </a:txBody>
                  <a:tcPr marL="27756" marR="27756" marT="12118" marB="12118" anchor="ctr">
                    <a:lnL>
                      <a:noFill/>
                    </a:lnL>
                    <a:lnR>
                      <a:noFill/>
                    </a:lnR>
                    <a:lnT>
                      <a:noFill/>
                    </a:lnT>
                    <a:lnB>
                      <a:noFill/>
                    </a:lnB>
                  </a:tcPr>
                </a:tc>
              </a:tr>
              <a:tr h="191603">
                <a:tc>
                  <a:txBody>
                    <a:bodyPr/>
                    <a:lstStyle/>
                    <a:p>
                      <a:pPr algn="ctr"/>
                      <a:r>
                        <a:rPr lang="es-ES" sz="1100">
                          <a:hlinkClick r:id="rId29" tooltip="1982"/>
                        </a:rPr>
                        <a:t>1982</a:t>
                      </a:r>
                      <a:endParaRPr lang="es-ES" sz="1100"/>
                    </a:p>
                  </a:txBody>
                  <a:tcPr marL="27756" marR="27756" marT="12118" marB="12118" anchor="ctr">
                    <a:lnL>
                      <a:noFill/>
                    </a:lnL>
                    <a:lnR>
                      <a:noFill/>
                    </a:lnR>
                    <a:lnT>
                      <a:noFill/>
                    </a:lnT>
                    <a:lnB>
                      <a:noFill/>
                    </a:lnB>
                  </a:tcPr>
                </a:tc>
                <a:tc>
                  <a:txBody>
                    <a:bodyPr/>
                    <a:lstStyle/>
                    <a:p>
                      <a:pPr algn="ctr"/>
                      <a:r>
                        <a:rPr lang="es-ES" sz="1100" i="1">
                          <a:hlinkClick r:id="rId30" tooltip="Nacional III"/>
                        </a:rPr>
                        <a:t>Nacional III</a:t>
                      </a:r>
                      <a:endParaRPr lang="es-ES" sz="1100"/>
                    </a:p>
                  </a:txBody>
                  <a:tcPr marL="27756" marR="27756" marT="12118" marB="12118" anchor="ctr">
                    <a:lnL>
                      <a:noFill/>
                    </a:lnL>
                    <a:lnR>
                      <a:noFill/>
                    </a:lnR>
                    <a:lnT>
                      <a:noFill/>
                    </a:lnT>
                    <a:lnB>
                      <a:noFill/>
                    </a:lnB>
                  </a:tcPr>
                </a:tc>
                <a:tc>
                  <a:txBody>
                    <a:bodyPr/>
                    <a:lstStyle/>
                    <a:p>
                      <a:pPr algn="ctr"/>
                      <a:r>
                        <a:rPr lang="es-ES" sz="1100">
                          <a:hlinkClick r:id="rId9" tooltip="Luis García Berlanga"/>
                        </a:rPr>
                        <a:t>Luis García Berlanga</a:t>
                      </a:r>
                      <a:endParaRPr lang="es-ES" sz="1100"/>
                    </a:p>
                  </a:txBody>
                  <a:tcPr marL="27756" marR="27756" marT="12118" marB="12118" anchor="ctr">
                    <a:lnL>
                      <a:noFill/>
                    </a:lnL>
                    <a:lnR>
                      <a:noFill/>
                    </a:lnR>
                    <a:lnT>
                      <a:noFill/>
                    </a:lnT>
                    <a:lnB>
                      <a:noFill/>
                    </a:lnB>
                  </a:tcPr>
                </a:tc>
              </a:tr>
              <a:tr h="191603">
                <a:tc>
                  <a:txBody>
                    <a:bodyPr/>
                    <a:lstStyle/>
                    <a:p>
                      <a:pPr algn="ctr"/>
                      <a:r>
                        <a:rPr lang="es-ES" sz="1100">
                          <a:hlinkClick r:id="rId31" tooltip="1985"/>
                        </a:rPr>
                        <a:t>1985</a:t>
                      </a:r>
                      <a:endParaRPr lang="es-ES" sz="1100"/>
                    </a:p>
                  </a:txBody>
                  <a:tcPr marL="27756" marR="27756" marT="12118" marB="12118" anchor="ctr">
                    <a:lnL>
                      <a:noFill/>
                    </a:lnL>
                    <a:lnR>
                      <a:noFill/>
                    </a:lnR>
                    <a:lnT>
                      <a:noFill/>
                    </a:lnT>
                    <a:lnB>
                      <a:noFill/>
                    </a:lnB>
                  </a:tcPr>
                </a:tc>
                <a:tc>
                  <a:txBody>
                    <a:bodyPr/>
                    <a:lstStyle/>
                    <a:p>
                      <a:pPr algn="ctr"/>
                      <a:r>
                        <a:rPr lang="es-ES" sz="1100" i="1">
                          <a:hlinkClick r:id="rId32" tooltip="La corte de Faraón (película)"/>
                        </a:rPr>
                        <a:t>La corte de Faraón</a:t>
                      </a:r>
                      <a:endParaRPr lang="es-ES" sz="1100"/>
                    </a:p>
                  </a:txBody>
                  <a:tcPr marL="27756" marR="27756" marT="12118" marB="12118" anchor="ctr">
                    <a:lnL>
                      <a:noFill/>
                    </a:lnL>
                    <a:lnR>
                      <a:noFill/>
                    </a:lnR>
                    <a:lnT>
                      <a:noFill/>
                    </a:lnT>
                    <a:lnB>
                      <a:noFill/>
                    </a:lnB>
                  </a:tcPr>
                </a:tc>
                <a:tc>
                  <a:txBody>
                    <a:bodyPr/>
                    <a:lstStyle/>
                    <a:p>
                      <a:pPr algn="ctr"/>
                      <a:r>
                        <a:rPr lang="es-ES" sz="1100">
                          <a:hlinkClick r:id="rId33" tooltip="José Luis García Sánchez"/>
                        </a:rPr>
                        <a:t>José Luis García Sánchez</a:t>
                      </a:r>
                      <a:endParaRPr lang="es-ES" sz="1100"/>
                    </a:p>
                  </a:txBody>
                  <a:tcPr marL="27756" marR="27756" marT="12118" marB="12118" anchor="ctr">
                    <a:lnL>
                      <a:noFill/>
                    </a:lnL>
                    <a:lnR>
                      <a:noFill/>
                    </a:lnR>
                    <a:lnT>
                      <a:noFill/>
                    </a:lnT>
                    <a:lnB>
                      <a:noFill/>
                    </a:lnB>
                  </a:tcPr>
                </a:tc>
              </a:tr>
              <a:tr h="191603">
                <a:tc>
                  <a:txBody>
                    <a:bodyPr/>
                    <a:lstStyle/>
                    <a:p>
                      <a:pPr algn="ctr"/>
                      <a:r>
                        <a:rPr lang="es-ES" sz="1100" dirty="0">
                          <a:hlinkClick r:id="rId31" tooltip="1985"/>
                        </a:rPr>
                        <a:t>1985</a:t>
                      </a:r>
                      <a:endParaRPr lang="es-ES" sz="1100" dirty="0"/>
                    </a:p>
                  </a:txBody>
                  <a:tcPr marL="27756" marR="27756" marT="12118" marB="12118" anchor="ctr">
                    <a:lnL>
                      <a:noFill/>
                    </a:lnL>
                    <a:lnR>
                      <a:noFill/>
                    </a:lnR>
                    <a:lnT>
                      <a:noFill/>
                    </a:lnT>
                    <a:lnB>
                      <a:noFill/>
                    </a:lnB>
                  </a:tcPr>
                </a:tc>
                <a:tc>
                  <a:txBody>
                    <a:bodyPr/>
                    <a:lstStyle/>
                    <a:p>
                      <a:pPr algn="ctr"/>
                      <a:r>
                        <a:rPr lang="es-ES" sz="1100" i="1">
                          <a:hlinkClick r:id="rId34" tooltip="La vaquilla"/>
                        </a:rPr>
                        <a:t>La vaquilla</a:t>
                      </a:r>
                      <a:endParaRPr lang="es-ES" sz="1100"/>
                    </a:p>
                  </a:txBody>
                  <a:tcPr marL="27756" marR="27756" marT="12118" marB="12118" anchor="ctr">
                    <a:lnL>
                      <a:noFill/>
                    </a:lnL>
                    <a:lnR>
                      <a:noFill/>
                    </a:lnR>
                    <a:lnT>
                      <a:noFill/>
                    </a:lnT>
                    <a:lnB>
                      <a:noFill/>
                    </a:lnB>
                  </a:tcPr>
                </a:tc>
                <a:tc>
                  <a:txBody>
                    <a:bodyPr/>
                    <a:lstStyle/>
                    <a:p>
                      <a:pPr algn="ctr"/>
                      <a:r>
                        <a:rPr lang="es-ES" sz="1100">
                          <a:hlinkClick r:id="rId9" tooltip="Luis García Berlanga"/>
                        </a:rPr>
                        <a:t>Luis García Berlanga</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35" tooltip="1986"/>
                        </a:rPr>
                        <a:t>1986</a:t>
                      </a:r>
                      <a:endParaRPr lang="es-ES" sz="1100"/>
                    </a:p>
                  </a:txBody>
                  <a:tcPr marL="27756" marR="27756" marT="12118" marB="12118" anchor="ctr">
                    <a:lnL>
                      <a:noFill/>
                    </a:lnL>
                    <a:lnR>
                      <a:noFill/>
                    </a:lnR>
                    <a:lnT>
                      <a:noFill/>
                    </a:lnT>
                    <a:lnB>
                      <a:noFill/>
                    </a:lnB>
                  </a:tcPr>
                </a:tc>
                <a:tc>
                  <a:txBody>
                    <a:bodyPr/>
                    <a:lstStyle/>
                    <a:p>
                      <a:pPr algn="ctr"/>
                      <a:r>
                        <a:rPr lang="es-ES" sz="1100" i="1">
                          <a:hlinkClick r:id="rId36" tooltip="El año de las luces"/>
                        </a:rPr>
                        <a:t>El año de las luces</a:t>
                      </a:r>
                      <a:endParaRPr lang="es-ES" sz="1100"/>
                    </a:p>
                  </a:txBody>
                  <a:tcPr marL="27756" marR="27756" marT="12118" marB="12118" anchor="ctr">
                    <a:lnL>
                      <a:noFill/>
                    </a:lnL>
                    <a:lnR>
                      <a:noFill/>
                    </a:lnR>
                    <a:lnT>
                      <a:noFill/>
                    </a:lnT>
                    <a:lnB>
                      <a:noFill/>
                    </a:lnB>
                  </a:tcPr>
                </a:tc>
                <a:tc>
                  <a:txBody>
                    <a:bodyPr/>
                    <a:lstStyle/>
                    <a:p>
                      <a:pPr algn="ctr"/>
                      <a:r>
                        <a:rPr lang="es-ES" sz="1100">
                          <a:hlinkClick r:id="rId37" tooltip="Fernando Trueba"/>
                        </a:rPr>
                        <a:t>Fernando Trueba</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38" tooltip="1987"/>
                        </a:rPr>
                        <a:t>1987</a:t>
                      </a:r>
                      <a:endParaRPr lang="es-ES" sz="1100"/>
                    </a:p>
                  </a:txBody>
                  <a:tcPr marL="27756" marR="27756" marT="12118" marB="12118" anchor="ctr">
                    <a:lnL>
                      <a:noFill/>
                    </a:lnL>
                    <a:lnR>
                      <a:noFill/>
                    </a:lnR>
                    <a:lnT>
                      <a:noFill/>
                    </a:lnT>
                    <a:lnB>
                      <a:noFill/>
                    </a:lnB>
                  </a:tcPr>
                </a:tc>
                <a:tc>
                  <a:txBody>
                    <a:bodyPr/>
                    <a:lstStyle/>
                    <a:p>
                      <a:pPr algn="ctr"/>
                      <a:r>
                        <a:rPr lang="es-ES" sz="1100" i="1">
                          <a:hlinkClick r:id="rId39" tooltip="El bosque animado"/>
                        </a:rPr>
                        <a:t>El bosque animado</a:t>
                      </a:r>
                      <a:endParaRPr lang="es-ES" sz="1100"/>
                    </a:p>
                  </a:txBody>
                  <a:tcPr marL="27756" marR="27756" marT="12118" marB="12118" anchor="ctr">
                    <a:lnL>
                      <a:noFill/>
                    </a:lnL>
                    <a:lnR>
                      <a:noFill/>
                    </a:lnR>
                    <a:lnT>
                      <a:noFill/>
                    </a:lnT>
                    <a:lnB>
                      <a:noFill/>
                    </a:lnB>
                  </a:tcPr>
                </a:tc>
                <a:tc>
                  <a:txBody>
                    <a:bodyPr/>
                    <a:lstStyle/>
                    <a:p>
                      <a:pPr algn="ctr"/>
                      <a:r>
                        <a:rPr lang="es-ES" sz="1100">
                          <a:hlinkClick r:id="rId40" tooltip="José Luis Cuerda"/>
                        </a:rPr>
                        <a:t>José Luis Cuerda</a:t>
                      </a:r>
                      <a:endParaRPr lang="es-ES" sz="1100"/>
                    </a:p>
                  </a:txBody>
                  <a:tcPr marL="27756" marR="27756" marT="12118" marB="12118" anchor="ctr">
                    <a:lnL>
                      <a:noFill/>
                    </a:lnL>
                    <a:lnR>
                      <a:noFill/>
                    </a:lnR>
                    <a:lnT>
                      <a:noFill/>
                    </a:lnT>
                    <a:lnB>
                      <a:noFill/>
                    </a:lnB>
                  </a:tcPr>
                </a:tc>
              </a:tr>
              <a:tr h="191603">
                <a:tc>
                  <a:txBody>
                    <a:bodyPr/>
                    <a:lstStyle/>
                    <a:p>
                      <a:pPr algn="ctr"/>
                      <a:r>
                        <a:rPr lang="es-ES" sz="1100">
                          <a:hlinkClick r:id="rId41" tooltip="1988"/>
                        </a:rPr>
                        <a:t>1988</a:t>
                      </a:r>
                      <a:endParaRPr lang="es-ES" sz="1100"/>
                    </a:p>
                  </a:txBody>
                  <a:tcPr marL="27756" marR="27756" marT="12118" marB="12118" anchor="ctr">
                    <a:lnL>
                      <a:noFill/>
                    </a:lnL>
                    <a:lnR>
                      <a:noFill/>
                    </a:lnR>
                    <a:lnT>
                      <a:noFill/>
                    </a:lnT>
                    <a:lnB>
                      <a:noFill/>
                    </a:lnB>
                  </a:tcPr>
                </a:tc>
                <a:tc>
                  <a:txBody>
                    <a:bodyPr/>
                    <a:lstStyle/>
                    <a:p>
                      <a:pPr algn="ctr"/>
                      <a:r>
                        <a:rPr lang="es-ES" sz="1100" i="1">
                          <a:hlinkClick r:id="rId42" tooltip="Soldadito español (película) (aún no redactado)"/>
                        </a:rPr>
                        <a:t>Soldadito español</a:t>
                      </a:r>
                      <a:endParaRPr lang="es-ES" sz="1100"/>
                    </a:p>
                  </a:txBody>
                  <a:tcPr marL="27756" marR="27756" marT="12118" marB="12118" anchor="ctr">
                    <a:lnL>
                      <a:noFill/>
                    </a:lnL>
                    <a:lnR>
                      <a:noFill/>
                    </a:lnR>
                    <a:lnT>
                      <a:noFill/>
                    </a:lnT>
                    <a:lnB>
                      <a:noFill/>
                    </a:lnB>
                  </a:tcPr>
                </a:tc>
                <a:tc>
                  <a:txBody>
                    <a:bodyPr/>
                    <a:lstStyle/>
                    <a:p>
                      <a:pPr algn="ctr"/>
                      <a:r>
                        <a:rPr lang="es-ES" sz="1100">
                          <a:hlinkClick r:id="rId43" tooltip="Antonio Giménez-Rico"/>
                        </a:rPr>
                        <a:t>Antonio Giménez-Rico</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44" tooltip="1990"/>
                        </a:rPr>
                        <a:t>1990</a:t>
                      </a:r>
                      <a:endParaRPr lang="es-ES" sz="1100"/>
                    </a:p>
                  </a:txBody>
                  <a:tcPr marL="27756" marR="27756" marT="12118" marB="12118" anchor="ctr">
                    <a:lnL>
                      <a:noFill/>
                    </a:lnL>
                    <a:lnR>
                      <a:noFill/>
                    </a:lnR>
                    <a:lnT>
                      <a:noFill/>
                    </a:lnT>
                    <a:lnB>
                      <a:noFill/>
                    </a:lnB>
                  </a:tcPr>
                </a:tc>
                <a:tc>
                  <a:txBody>
                    <a:bodyPr/>
                    <a:lstStyle/>
                    <a:p>
                      <a:pPr algn="ctr"/>
                      <a:r>
                        <a:rPr lang="es-ES" sz="1100" i="1">
                          <a:hlinkClick r:id="rId45" tooltip="¡Ay, Carmela!"/>
                        </a:rPr>
                        <a:t>¡Ay, Carmela!</a:t>
                      </a:r>
                      <a:endParaRPr lang="es-ES" sz="1100"/>
                    </a:p>
                  </a:txBody>
                  <a:tcPr marL="27756" marR="27756" marT="12118" marB="12118" anchor="ctr">
                    <a:lnL>
                      <a:noFill/>
                    </a:lnL>
                    <a:lnR>
                      <a:noFill/>
                    </a:lnR>
                    <a:lnT>
                      <a:noFill/>
                    </a:lnT>
                    <a:lnB>
                      <a:noFill/>
                    </a:lnB>
                  </a:tcPr>
                </a:tc>
                <a:tc>
                  <a:txBody>
                    <a:bodyPr/>
                    <a:lstStyle/>
                    <a:p>
                      <a:pPr algn="ctr"/>
                      <a:r>
                        <a:rPr lang="es-ES" sz="1100">
                          <a:hlinkClick r:id="rId46" tooltip="Carlos Saura"/>
                        </a:rPr>
                        <a:t>Carlos Saura</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47" tooltip="1992"/>
                        </a:rPr>
                        <a:t>1992</a:t>
                      </a:r>
                      <a:endParaRPr lang="es-ES" sz="1100"/>
                    </a:p>
                  </a:txBody>
                  <a:tcPr marL="27756" marR="27756" marT="12118" marB="12118" anchor="ctr">
                    <a:lnL>
                      <a:noFill/>
                    </a:lnL>
                    <a:lnR>
                      <a:noFill/>
                    </a:lnR>
                    <a:lnT>
                      <a:noFill/>
                    </a:lnT>
                    <a:lnB>
                      <a:noFill/>
                    </a:lnB>
                  </a:tcPr>
                </a:tc>
                <a:tc>
                  <a:txBody>
                    <a:bodyPr/>
                    <a:lstStyle/>
                    <a:p>
                      <a:pPr algn="ctr"/>
                      <a:r>
                        <a:rPr lang="es-ES" sz="1100" i="1">
                          <a:hlinkClick r:id="rId48" tooltip="Belle Époque (película)"/>
                        </a:rPr>
                        <a:t>Belle époque</a:t>
                      </a:r>
                      <a:endParaRPr lang="es-ES" sz="1100"/>
                    </a:p>
                  </a:txBody>
                  <a:tcPr marL="27756" marR="27756" marT="12118" marB="12118" anchor="ctr">
                    <a:lnL>
                      <a:noFill/>
                    </a:lnL>
                    <a:lnR>
                      <a:noFill/>
                    </a:lnR>
                    <a:lnT>
                      <a:noFill/>
                    </a:lnT>
                    <a:lnB>
                      <a:noFill/>
                    </a:lnB>
                  </a:tcPr>
                </a:tc>
                <a:tc>
                  <a:txBody>
                    <a:bodyPr/>
                    <a:lstStyle/>
                    <a:p>
                      <a:pPr algn="ctr"/>
                      <a:r>
                        <a:rPr lang="es-ES" sz="1100">
                          <a:hlinkClick r:id="rId37" tooltip="Fernando Trueba"/>
                        </a:rPr>
                        <a:t>Fernando Trueba</a:t>
                      </a:r>
                      <a:endParaRPr lang="es-ES" sz="1100"/>
                    </a:p>
                  </a:txBody>
                  <a:tcPr marL="27756" marR="27756" marT="12118" marB="12118" anchor="ctr">
                    <a:lnL>
                      <a:noFill/>
                    </a:lnL>
                    <a:lnR>
                      <a:noFill/>
                    </a:lnR>
                    <a:lnT>
                      <a:noFill/>
                    </a:lnT>
                    <a:lnB>
                      <a:noFill/>
                    </a:lnB>
                  </a:tcPr>
                </a:tc>
              </a:tr>
              <a:tr h="344868">
                <a:tc>
                  <a:txBody>
                    <a:bodyPr/>
                    <a:lstStyle/>
                    <a:p>
                      <a:pPr algn="ctr"/>
                      <a:r>
                        <a:rPr lang="es-ES" sz="1100">
                          <a:hlinkClick r:id="rId49" tooltip="1994"/>
                        </a:rPr>
                        <a:t>1994</a:t>
                      </a:r>
                      <a:endParaRPr lang="es-ES" sz="1100"/>
                    </a:p>
                  </a:txBody>
                  <a:tcPr marL="27756" marR="27756" marT="12118" marB="12118" anchor="ctr">
                    <a:lnL>
                      <a:noFill/>
                    </a:lnL>
                    <a:lnR>
                      <a:noFill/>
                    </a:lnR>
                    <a:lnT>
                      <a:noFill/>
                    </a:lnT>
                    <a:lnB>
                      <a:noFill/>
                    </a:lnB>
                  </a:tcPr>
                </a:tc>
                <a:tc>
                  <a:txBody>
                    <a:bodyPr/>
                    <a:lstStyle/>
                    <a:p>
                      <a:pPr algn="ctr"/>
                      <a:r>
                        <a:rPr lang="es-ES" sz="1100" i="1">
                          <a:hlinkClick r:id="rId50" tooltip="Suspiros de España (y Portugal)"/>
                        </a:rPr>
                        <a:t>Suspiros de España (y Portugal)</a:t>
                      </a:r>
                      <a:endParaRPr lang="es-ES" sz="1100"/>
                    </a:p>
                  </a:txBody>
                  <a:tcPr marL="27756" marR="27756" marT="12118" marB="12118" anchor="ctr">
                    <a:lnL>
                      <a:noFill/>
                    </a:lnL>
                    <a:lnR>
                      <a:noFill/>
                    </a:lnR>
                    <a:lnT>
                      <a:noFill/>
                    </a:lnT>
                    <a:lnB>
                      <a:noFill/>
                    </a:lnB>
                  </a:tcPr>
                </a:tc>
                <a:tc>
                  <a:txBody>
                    <a:bodyPr/>
                    <a:lstStyle/>
                    <a:p>
                      <a:pPr algn="ctr"/>
                      <a:r>
                        <a:rPr lang="es-ES" sz="1100">
                          <a:hlinkClick r:id="rId33" tooltip="José Luis García Sánchez"/>
                        </a:rPr>
                        <a:t>José Luis García Sánchez</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51" tooltip="1996"/>
                        </a:rPr>
                        <a:t>1996</a:t>
                      </a:r>
                      <a:endParaRPr lang="es-ES" sz="1100"/>
                    </a:p>
                  </a:txBody>
                  <a:tcPr marL="27756" marR="27756" marT="12118" marB="12118" anchor="ctr">
                    <a:lnL>
                      <a:noFill/>
                    </a:lnL>
                    <a:lnR>
                      <a:noFill/>
                    </a:lnR>
                    <a:lnT>
                      <a:noFill/>
                    </a:lnT>
                    <a:lnB>
                      <a:noFill/>
                    </a:lnB>
                  </a:tcPr>
                </a:tc>
                <a:tc>
                  <a:txBody>
                    <a:bodyPr/>
                    <a:lstStyle/>
                    <a:p>
                      <a:pPr algn="ctr"/>
                      <a:r>
                        <a:rPr lang="es-ES" sz="1100" i="1">
                          <a:hlinkClick r:id="rId52" tooltip="La Celestina (película)"/>
                        </a:rPr>
                        <a:t>La Celestina</a:t>
                      </a:r>
                      <a:endParaRPr lang="es-ES" sz="1100"/>
                    </a:p>
                  </a:txBody>
                  <a:tcPr marL="27756" marR="27756" marT="12118" marB="12118" anchor="ctr">
                    <a:lnL>
                      <a:noFill/>
                    </a:lnL>
                    <a:lnR>
                      <a:noFill/>
                    </a:lnR>
                    <a:lnT>
                      <a:noFill/>
                    </a:lnT>
                    <a:lnB>
                      <a:noFill/>
                    </a:lnB>
                  </a:tcPr>
                </a:tc>
                <a:tc>
                  <a:txBody>
                    <a:bodyPr/>
                    <a:lstStyle/>
                    <a:p>
                      <a:pPr algn="ctr"/>
                      <a:r>
                        <a:rPr lang="es-ES" sz="1100">
                          <a:hlinkClick r:id="rId53" tooltip="Gerardo Vera"/>
                        </a:rPr>
                        <a:t>Gerardo Vera</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54" tooltip="1998"/>
                        </a:rPr>
                        <a:t>1998</a:t>
                      </a:r>
                      <a:endParaRPr lang="es-ES" sz="1100"/>
                    </a:p>
                  </a:txBody>
                  <a:tcPr marL="27756" marR="27756" marT="12118" marB="12118" anchor="ctr">
                    <a:lnL>
                      <a:noFill/>
                    </a:lnL>
                    <a:lnR>
                      <a:noFill/>
                    </a:lnR>
                    <a:lnT>
                      <a:noFill/>
                    </a:lnT>
                    <a:lnB>
                      <a:noFill/>
                    </a:lnB>
                  </a:tcPr>
                </a:tc>
                <a:tc>
                  <a:txBody>
                    <a:bodyPr/>
                    <a:lstStyle/>
                    <a:p>
                      <a:pPr algn="ctr"/>
                      <a:r>
                        <a:rPr lang="es-ES" sz="1100" i="1">
                          <a:hlinkClick r:id="rId55" tooltip="La niña de tus ojos"/>
                        </a:rPr>
                        <a:t>La niña de tus ojos</a:t>
                      </a:r>
                      <a:endParaRPr lang="es-ES" sz="1100"/>
                    </a:p>
                  </a:txBody>
                  <a:tcPr marL="27756" marR="27756" marT="12118" marB="12118" anchor="ctr">
                    <a:lnL>
                      <a:noFill/>
                    </a:lnL>
                    <a:lnR>
                      <a:noFill/>
                    </a:lnR>
                    <a:lnT>
                      <a:noFill/>
                    </a:lnT>
                    <a:lnB>
                      <a:noFill/>
                    </a:lnB>
                  </a:tcPr>
                </a:tc>
                <a:tc>
                  <a:txBody>
                    <a:bodyPr/>
                    <a:lstStyle/>
                    <a:p>
                      <a:pPr algn="ctr"/>
                      <a:r>
                        <a:rPr lang="es-ES" sz="1100">
                          <a:hlinkClick r:id="rId37" tooltip="Fernando Trueba"/>
                        </a:rPr>
                        <a:t>Fernando Trueba</a:t>
                      </a:r>
                      <a:endParaRPr lang="es-ES" sz="1100"/>
                    </a:p>
                  </a:txBody>
                  <a:tcPr marL="27756" marR="27756" marT="12118" marB="12118" anchor="ctr">
                    <a:lnL>
                      <a:noFill/>
                    </a:lnL>
                    <a:lnR>
                      <a:noFill/>
                    </a:lnR>
                    <a:lnT>
                      <a:noFill/>
                    </a:lnT>
                    <a:lnB>
                      <a:noFill/>
                    </a:lnB>
                  </a:tcPr>
                </a:tc>
              </a:tr>
              <a:tr h="191603">
                <a:tc>
                  <a:txBody>
                    <a:bodyPr/>
                    <a:lstStyle/>
                    <a:p>
                      <a:pPr algn="ctr"/>
                      <a:r>
                        <a:rPr lang="es-ES" sz="1100">
                          <a:hlinkClick r:id="rId56" tooltip="1999"/>
                        </a:rPr>
                        <a:t>1999</a:t>
                      </a:r>
                      <a:endParaRPr lang="es-ES" sz="1100"/>
                    </a:p>
                  </a:txBody>
                  <a:tcPr marL="27756" marR="27756" marT="12118" marB="12118" anchor="ctr">
                    <a:lnL>
                      <a:noFill/>
                    </a:lnL>
                    <a:lnR>
                      <a:noFill/>
                    </a:lnR>
                    <a:lnT>
                      <a:noFill/>
                    </a:lnT>
                    <a:lnB>
                      <a:noFill/>
                    </a:lnB>
                  </a:tcPr>
                </a:tc>
                <a:tc>
                  <a:txBody>
                    <a:bodyPr/>
                    <a:lstStyle/>
                    <a:p>
                      <a:pPr algn="ctr"/>
                      <a:r>
                        <a:rPr lang="es-ES" sz="1100" i="1">
                          <a:hlinkClick r:id="rId57" tooltip="La lengua de las mariposas"/>
                        </a:rPr>
                        <a:t>La lengua de las mariposas</a:t>
                      </a:r>
                      <a:endParaRPr lang="es-ES" sz="1100"/>
                    </a:p>
                  </a:txBody>
                  <a:tcPr marL="27756" marR="27756" marT="12118" marB="12118" anchor="ctr">
                    <a:lnL>
                      <a:noFill/>
                    </a:lnL>
                    <a:lnR>
                      <a:noFill/>
                    </a:lnR>
                    <a:lnT>
                      <a:noFill/>
                    </a:lnT>
                    <a:lnB>
                      <a:noFill/>
                    </a:lnB>
                  </a:tcPr>
                </a:tc>
                <a:tc>
                  <a:txBody>
                    <a:bodyPr/>
                    <a:lstStyle/>
                    <a:p>
                      <a:pPr algn="ctr"/>
                      <a:r>
                        <a:rPr lang="es-ES" sz="1100">
                          <a:hlinkClick r:id="rId40" tooltip="José Luis Cuerda"/>
                        </a:rPr>
                        <a:t>José Luis Cuerda</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58" tooltip="2001"/>
                        </a:rPr>
                        <a:t>2001</a:t>
                      </a:r>
                      <a:endParaRPr lang="es-ES" sz="1100"/>
                    </a:p>
                  </a:txBody>
                  <a:tcPr marL="27756" marR="27756" marT="12118" marB="12118" anchor="ctr">
                    <a:lnL>
                      <a:noFill/>
                    </a:lnL>
                    <a:lnR>
                      <a:noFill/>
                    </a:lnR>
                    <a:lnT>
                      <a:noFill/>
                    </a:lnT>
                    <a:lnB>
                      <a:noFill/>
                    </a:lnB>
                  </a:tcPr>
                </a:tc>
                <a:tc>
                  <a:txBody>
                    <a:bodyPr/>
                    <a:lstStyle/>
                    <a:p>
                      <a:pPr algn="ctr"/>
                      <a:r>
                        <a:rPr lang="es-ES" sz="1100" i="1">
                          <a:hlinkClick r:id="rId59" tooltip="Son de mar"/>
                        </a:rPr>
                        <a:t>Son de mar</a:t>
                      </a:r>
                      <a:endParaRPr lang="es-ES" sz="1100"/>
                    </a:p>
                  </a:txBody>
                  <a:tcPr marL="27756" marR="27756" marT="12118" marB="12118" anchor="ctr">
                    <a:lnL>
                      <a:noFill/>
                    </a:lnL>
                    <a:lnR>
                      <a:noFill/>
                    </a:lnR>
                    <a:lnT>
                      <a:noFill/>
                    </a:lnT>
                    <a:lnB>
                      <a:noFill/>
                    </a:lnB>
                  </a:tcPr>
                </a:tc>
                <a:tc>
                  <a:txBody>
                    <a:bodyPr/>
                    <a:lstStyle/>
                    <a:p>
                      <a:pPr algn="ctr"/>
                      <a:r>
                        <a:rPr lang="es-ES" sz="1100">
                          <a:hlinkClick r:id="rId60" tooltip="Bigas Luna"/>
                        </a:rPr>
                        <a:t>Bigas Luna</a:t>
                      </a:r>
                      <a:endParaRPr lang="es-ES" sz="1100"/>
                    </a:p>
                  </a:txBody>
                  <a:tcPr marL="27756" marR="27756" marT="12118" marB="12118" anchor="ctr">
                    <a:lnL>
                      <a:noFill/>
                    </a:lnL>
                    <a:lnR>
                      <a:noFill/>
                    </a:lnR>
                    <a:lnT>
                      <a:noFill/>
                    </a:lnT>
                    <a:lnB>
                      <a:noFill/>
                    </a:lnB>
                  </a:tcPr>
                </a:tc>
              </a:tr>
              <a:tr h="184551">
                <a:tc>
                  <a:txBody>
                    <a:bodyPr/>
                    <a:lstStyle/>
                    <a:p>
                      <a:pPr algn="ctr"/>
                      <a:r>
                        <a:rPr lang="es-ES" sz="1100">
                          <a:hlinkClick r:id="rId61" tooltip="2008"/>
                        </a:rPr>
                        <a:t>2008</a:t>
                      </a:r>
                      <a:endParaRPr lang="es-ES" sz="1100"/>
                    </a:p>
                  </a:txBody>
                  <a:tcPr marL="27756" marR="27756" marT="12118" marB="12118" anchor="ctr">
                    <a:lnL>
                      <a:noFill/>
                    </a:lnL>
                    <a:lnR>
                      <a:noFill/>
                    </a:lnR>
                    <a:lnT>
                      <a:noFill/>
                    </a:lnT>
                    <a:lnB>
                      <a:noFill/>
                    </a:lnB>
                  </a:tcPr>
                </a:tc>
                <a:tc>
                  <a:txBody>
                    <a:bodyPr/>
                    <a:lstStyle/>
                    <a:p>
                      <a:pPr algn="ctr"/>
                      <a:r>
                        <a:rPr lang="es-ES" sz="1100" i="1">
                          <a:hlinkClick r:id="rId62" tooltip="Los girasoles ciegos (película)"/>
                        </a:rPr>
                        <a:t>Los girasoles ciegos</a:t>
                      </a:r>
                      <a:endParaRPr lang="es-ES" sz="1100"/>
                    </a:p>
                  </a:txBody>
                  <a:tcPr marL="27756" marR="27756" marT="12118" marB="12118" anchor="ctr">
                    <a:lnL>
                      <a:noFill/>
                    </a:lnL>
                    <a:lnR>
                      <a:noFill/>
                    </a:lnR>
                    <a:lnT>
                      <a:noFill/>
                    </a:lnT>
                    <a:lnB>
                      <a:noFill/>
                    </a:lnB>
                  </a:tcPr>
                </a:tc>
                <a:tc>
                  <a:txBody>
                    <a:bodyPr/>
                    <a:lstStyle/>
                    <a:p>
                      <a:pPr algn="ctr"/>
                      <a:r>
                        <a:rPr lang="es-ES" sz="1100">
                          <a:hlinkClick r:id="rId40" tooltip="José Luis Cuerda"/>
                        </a:rPr>
                        <a:t>José Luis Cuerda</a:t>
                      </a:r>
                      <a:endParaRPr lang="es-ES" sz="1100"/>
                    </a:p>
                  </a:txBody>
                  <a:tcPr marL="27756" marR="27756" marT="12118" marB="12118" anchor="ctr">
                    <a:lnL>
                      <a:noFill/>
                    </a:lnL>
                    <a:lnR>
                      <a:noFill/>
                    </a:lnR>
                    <a:lnT>
                      <a:noFill/>
                    </a:lnT>
                    <a:lnB>
                      <a:noFill/>
                    </a:lnB>
                  </a:tcPr>
                </a:tc>
              </a:tr>
              <a:tr h="344868">
                <a:tc>
                  <a:txBody>
                    <a:bodyPr/>
                    <a:lstStyle/>
                    <a:p>
                      <a:pPr algn="ctr"/>
                      <a:r>
                        <a:rPr lang="es-ES" sz="1100">
                          <a:hlinkClick r:id="rId63" tooltip="2011"/>
                        </a:rPr>
                        <a:t>2011</a:t>
                      </a:r>
                      <a:endParaRPr lang="es-ES" sz="1100"/>
                    </a:p>
                  </a:txBody>
                  <a:tcPr marL="27756" marR="27756" marT="12118" marB="12118" anchor="ctr">
                    <a:lnL>
                      <a:noFill/>
                    </a:lnL>
                    <a:lnR>
                      <a:noFill/>
                    </a:lnR>
                    <a:lnT>
                      <a:noFill/>
                    </a:lnT>
                    <a:lnB>
                      <a:noFill/>
                    </a:lnB>
                  </a:tcPr>
                </a:tc>
                <a:tc>
                  <a:txBody>
                    <a:bodyPr/>
                    <a:lstStyle/>
                    <a:p>
                      <a:pPr algn="ctr"/>
                      <a:r>
                        <a:rPr lang="es-ES" sz="1100" i="1">
                          <a:hlinkClick r:id="rId64" tooltip="Los muertos no se tocan, nene"/>
                        </a:rPr>
                        <a:t>Los muertos no se tocan, nene</a:t>
                      </a:r>
                      <a:endParaRPr lang="es-ES" sz="1100"/>
                    </a:p>
                  </a:txBody>
                  <a:tcPr marL="27756" marR="27756" marT="12118" marB="12118" anchor="ctr">
                    <a:lnL>
                      <a:noFill/>
                    </a:lnL>
                    <a:lnR>
                      <a:noFill/>
                    </a:lnR>
                    <a:lnT>
                      <a:noFill/>
                    </a:lnT>
                    <a:lnB>
                      <a:noFill/>
                    </a:lnB>
                  </a:tcPr>
                </a:tc>
                <a:tc>
                  <a:txBody>
                    <a:bodyPr/>
                    <a:lstStyle/>
                    <a:p>
                      <a:pPr algn="ctr"/>
                      <a:r>
                        <a:rPr lang="es-ES" sz="1100" dirty="0">
                          <a:hlinkClick r:id="rId33" tooltip="José Luis García Sánchez"/>
                        </a:rPr>
                        <a:t>José Luis García Sánchez</a:t>
                      </a:r>
                      <a:endParaRPr lang="es-ES" sz="1100" dirty="0"/>
                    </a:p>
                  </a:txBody>
                  <a:tcPr marL="27756" marR="27756" marT="12118" marB="12118" anchor="ctr">
                    <a:lnL>
                      <a:noFill/>
                    </a:lnL>
                    <a:lnR>
                      <a:noFill/>
                    </a:lnR>
                    <a:lnT>
                      <a:noFill/>
                    </a:lnT>
                    <a:lnB>
                      <a:noFill/>
                    </a:lnB>
                  </a:tcPr>
                </a:tc>
              </a:tr>
            </a:tbl>
          </a:graphicData>
        </a:graphic>
      </p:graphicFrame>
      <p:sp>
        <p:nvSpPr>
          <p:cNvPr id="14337" name="Rectangle 1"/>
          <p:cNvSpPr>
            <a:spLocks noChangeArrowheads="1"/>
          </p:cNvSpPr>
          <p:nvPr/>
        </p:nvSpPr>
        <p:spPr bwMode="auto">
          <a:xfrm>
            <a:off x="788924" y="375723"/>
            <a:ext cx="2481770" cy="6001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500" b="1" i="0" u="none" strike="noStrike" cap="none" normalizeH="0" baseline="0" dirty="0" smtClean="0">
                <a:ln>
                  <a:noFill/>
                </a:ln>
                <a:solidFill>
                  <a:schemeClr val="tx1"/>
                </a:solidFill>
                <a:effectLst/>
                <a:latin typeface="Arial" charset="0"/>
                <a:cs typeface="Arial" charset="0"/>
              </a:rPr>
              <a:t>Filmografía seleccionada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charset="0"/>
              <a:cs typeface="Arial" charset="0"/>
            </a:endParaRPr>
          </a:p>
        </p:txBody>
      </p:sp>
      <p:pic>
        <p:nvPicPr>
          <p:cNvPr id="4" name="Picture 2" descr="http://www.kane3.es/uploads/rafael_azcona2.jpg"/>
          <p:cNvPicPr>
            <a:picLocks noChangeAspect="1" noChangeArrowheads="1"/>
          </p:cNvPicPr>
          <p:nvPr/>
        </p:nvPicPr>
        <p:blipFill>
          <a:blip r:embed="rId65"/>
          <a:srcRect/>
          <a:stretch>
            <a:fillRect/>
          </a:stretch>
        </p:blipFill>
        <p:spPr bwMode="auto">
          <a:xfrm>
            <a:off x="358584" y="814091"/>
            <a:ext cx="3534507" cy="4822028"/>
          </a:xfrm>
          <a:prstGeom prst="rect">
            <a:avLst/>
          </a:prstGeom>
          <a:noFill/>
          <a:effectLst>
            <a:softEdge rad="317500"/>
          </a:effectLst>
        </p:spPr>
      </p:pic>
      <p:pic>
        <p:nvPicPr>
          <p:cNvPr id="5" name="Picture 2" descr="http://1.bp.blogspot.com/-DPp_-kGDL64/TzR4_sgEQDI/AAAAAAAACWc/h2pOVQq0Y8Y/s1600/0k0289_gif-sicodelicos-21.gif"/>
          <p:cNvPicPr>
            <a:picLocks noChangeAspect="1" noChangeArrowheads="1" noCrop="1"/>
          </p:cNvPicPr>
          <p:nvPr/>
        </p:nvPicPr>
        <p:blipFill>
          <a:blip r:embed="rId66" cstate="print">
            <a:duotone>
              <a:prstClr val="black"/>
              <a:schemeClr val="accent6">
                <a:tint val="45000"/>
                <a:satMod val="400000"/>
              </a:schemeClr>
            </a:duotone>
            <a:lum bright="-25000" contrast="51000"/>
          </a:blip>
          <a:srcRect/>
          <a:stretch>
            <a:fillRect/>
          </a:stretch>
        </p:blipFill>
        <p:spPr bwMode="auto">
          <a:xfrm>
            <a:off x="0" y="0"/>
            <a:ext cx="9180514" cy="6011863"/>
          </a:xfrm>
          <a:prstGeom prst="rect">
            <a:avLst/>
          </a:prstGeom>
          <a:noFill/>
        </p:spPr>
      </p:pic>
    </p:spTree>
  </p:cSld>
  <p:clrMapOvr>
    <a:masterClrMapping/>
  </p:clrMapOvr>
  <p:transition spd="slow" advTm="3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21" presetClass="exit" presetSubtype="4" fill="hold" nodeType="withEffect">
                                  <p:stCondLst>
                                    <p:cond delay="0"/>
                                  </p:stCondLst>
                                  <p:childTnLst>
                                    <p:animEffect transition="out" filter="wheel(4)">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1963 EL VERDUGO de Luis García Berlanga. Guión: Rafael Azcona y Luis García Berlanga. España. Premio FIPRESCI en el Festival de Venecia de 1963. Lo puedes encontrar en Mediateca, 1ª planta, de la Biblioteca Central como DVD-BERLANGA-VER.: "/>
          <p:cNvPicPr>
            <a:picLocks noChangeAspect="1" noChangeArrowheads="1"/>
          </p:cNvPicPr>
          <p:nvPr/>
        </p:nvPicPr>
        <p:blipFill>
          <a:blip r:embed="rId2"/>
          <a:srcRect/>
          <a:stretch>
            <a:fillRect/>
          </a:stretch>
        </p:blipFill>
        <p:spPr bwMode="auto">
          <a:xfrm>
            <a:off x="0" y="0"/>
            <a:ext cx="4733703" cy="6011863"/>
          </a:xfrm>
          <a:prstGeom prst="rect">
            <a:avLst/>
          </a:prstGeom>
          <a:noFill/>
        </p:spPr>
      </p:pic>
      <p:pic>
        <p:nvPicPr>
          <p:cNvPr id="60420" name="Picture 4" descr="1961 EL SECRETO DE LOS HOMBRES AZULES de Edmond Agabra. Guión: Rafael Azcona. Francia.: "/>
          <p:cNvPicPr>
            <a:picLocks noChangeAspect="1" noChangeArrowheads="1"/>
          </p:cNvPicPr>
          <p:nvPr/>
        </p:nvPicPr>
        <p:blipFill>
          <a:blip r:embed="rId3"/>
          <a:srcRect/>
          <a:stretch>
            <a:fillRect/>
          </a:stretch>
        </p:blipFill>
        <p:spPr bwMode="auto">
          <a:xfrm>
            <a:off x="4805426" y="37975"/>
            <a:ext cx="4375087" cy="5973888"/>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960 EL COCHECITO de Marco Ferreri. Guión: Rafael Azcona y Marco Ferreri. España. Lo puedes encontrar en Mediateca, 1ª planta, de la Biblioteca Central como DVD-FERRERI-COC.: "/>
          <p:cNvPicPr>
            <a:picLocks noChangeAspect="1" noChangeArrowheads="1"/>
          </p:cNvPicPr>
          <p:nvPr/>
        </p:nvPicPr>
        <p:blipFill>
          <a:blip r:embed="rId2"/>
          <a:srcRect/>
          <a:stretch>
            <a:fillRect/>
          </a:stretch>
        </p:blipFill>
        <p:spPr bwMode="auto">
          <a:xfrm>
            <a:off x="0" y="0"/>
            <a:ext cx="4516405" cy="6011863"/>
          </a:xfrm>
          <a:prstGeom prst="rect">
            <a:avLst/>
          </a:prstGeom>
          <a:noFill/>
        </p:spPr>
      </p:pic>
      <p:pic>
        <p:nvPicPr>
          <p:cNvPr id="1028" name="Picture 4" descr="1970 EL JARDÍN DE LAS DELICIAS de Carlos Saura. Guión: Rafael Azcona y Carlos Saura. España."/>
          <p:cNvPicPr>
            <a:picLocks noChangeAspect="1" noChangeArrowheads="1"/>
          </p:cNvPicPr>
          <p:nvPr/>
        </p:nvPicPr>
        <p:blipFill>
          <a:blip r:embed="rId3"/>
          <a:srcRect/>
          <a:stretch>
            <a:fillRect/>
          </a:stretch>
        </p:blipFill>
        <p:spPr bwMode="auto">
          <a:xfrm>
            <a:off x="4372968" y="0"/>
            <a:ext cx="4807546"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s://s-media-cache-ak0.pinimg.com/236x/b4/b3/8c/b4b38c21077d81ed5234584b6d86e71a.jpg"/>
          <p:cNvPicPr>
            <a:picLocks noChangeAspect="1" noChangeArrowheads="1"/>
          </p:cNvPicPr>
          <p:nvPr/>
        </p:nvPicPr>
        <p:blipFill>
          <a:blip r:embed="rId2"/>
          <a:srcRect/>
          <a:stretch>
            <a:fillRect/>
          </a:stretch>
        </p:blipFill>
        <p:spPr bwMode="auto">
          <a:xfrm>
            <a:off x="0" y="0"/>
            <a:ext cx="4404882" cy="6011863"/>
          </a:xfrm>
          <a:prstGeom prst="rect">
            <a:avLst/>
          </a:prstGeom>
          <a:noFill/>
        </p:spPr>
      </p:pic>
      <p:pic>
        <p:nvPicPr>
          <p:cNvPr id="3" name="Picture 2" descr="Imagen"/>
          <p:cNvPicPr>
            <a:picLocks noChangeAspect="1" noChangeArrowheads="1"/>
          </p:cNvPicPr>
          <p:nvPr/>
        </p:nvPicPr>
        <p:blipFill>
          <a:blip r:embed="rId3"/>
          <a:srcRect/>
          <a:stretch>
            <a:fillRect/>
          </a:stretch>
        </p:blipFill>
        <p:spPr bwMode="auto">
          <a:xfrm>
            <a:off x="4380739" y="0"/>
            <a:ext cx="4799774"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s-media-cache-ak0.pinimg.com/236x/ef/d3/e1/efd3e1f61c89c7e31f32e33ab99302a8.jpg"/>
          <p:cNvPicPr>
            <a:picLocks noChangeAspect="1" noChangeArrowheads="1"/>
          </p:cNvPicPr>
          <p:nvPr/>
        </p:nvPicPr>
        <p:blipFill>
          <a:blip r:embed="rId2"/>
          <a:srcRect/>
          <a:stretch>
            <a:fillRect/>
          </a:stretch>
        </p:blipFill>
        <p:spPr bwMode="auto">
          <a:xfrm>
            <a:off x="0" y="0"/>
            <a:ext cx="4656018" cy="6011863"/>
          </a:xfrm>
          <a:prstGeom prst="rect">
            <a:avLst/>
          </a:prstGeom>
          <a:noFill/>
        </p:spPr>
      </p:pic>
      <p:pic>
        <p:nvPicPr>
          <p:cNvPr id="50182" name="Picture 6" descr="http://www.labutaca.net/peliculas/wp-content/uploads/2011/11/los-muertos-no-se-tocan-nene-cartel.jpg"/>
          <p:cNvPicPr>
            <a:picLocks noChangeAspect="1" noChangeArrowheads="1"/>
          </p:cNvPicPr>
          <p:nvPr/>
        </p:nvPicPr>
        <p:blipFill>
          <a:blip r:embed="rId3"/>
          <a:srcRect/>
          <a:stretch>
            <a:fillRect/>
          </a:stretch>
        </p:blipFill>
        <p:spPr bwMode="auto">
          <a:xfrm>
            <a:off x="4661980" y="-1"/>
            <a:ext cx="4518533"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s://s-media-cache-ak0.pinimg.com/236x/ce/21/69/ce21692f441693e6ab53ca44ef962b19.jpg"/>
          <p:cNvPicPr>
            <a:picLocks noChangeAspect="1" noChangeArrowheads="1"/>
          </p:cNvPicPr>
          <p:nvPr/>
        </p:nvPicPr>
        <p:blipFill>
          <a:blip r:embed="rId2"/>
          <a:srcRect/>
          <a:stretch>
            <a:fillRect/>
          </a:stretch>
        </p:blipFill>
        <p:spPr bwMode="auto">
          <a:xfrm>
            <a:off x="-1" y="0"/>
            <a:ext cx="4877151" cy="6011863"/>
          </a:xfrm>
          <a:prstGeom prst="rect">
            <a:avLst/>
          </a:prstGeom>
          <a:noFill/>
        </p:spPr>
      </p:pic>
      <p:pic>
        <p:nvPicPr>
          <p:cNvPr id="53252" name="Picture 4" descr="http://www.agapea.com/Instituto-de-Estudios-Riojanos/Rafael-Azcona-con-perdon-i1n264345.jpg"/>
          <p:cNvPicPr>
            <a:picLocks noChangeAspect="1" noChangeArrowheads="1"/>
          </p:cNvPicPr>
          <p:nvPr/>
        </p:nvPicPr>
        <p:blipFill>
          <a:blip r:embed="rId3"/>
          <a:srcRect/>
          <a:stretch>
            <a:fillRect/>
          </a:stretch>
        </p:blipFill>
        <p:spPr bwMode="auto">
          <a:xfrm>
            <a:off x="4877150" y="-1"/>
            <a:ext cx="4303364"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s-media-cache-ak0.pinimg.com/236x/d0/61/e0/d061e040b83be2307647076d3b5642f2.jpg"/>
          <p:cNvPicPr>
            <a:picLocks noChangeAspect="1" noChangeArrowheads="1"/>
          </p:cNvPicPr>
          <p:nvPr/>
        </p:nvPicPr>
        <p:blipFill>
          <a:blip r:embed="rId2"/>
          <a:srcRect/>
          <a:stretch>
            <a:fillRect/>
          </a:stretch>
        </p:blipFill>
        <p:spPr bwMode="auto">
          <a:xfrm>
            <a:off x="4329915" y="0"/>
            <a:ext cx="4850598" cy="6011863"/>
          </a:xfrm>
          <a:prstGeom prst="rect">
            <a:avLst/>
          </a:prstGeom>
          <a:noFill/>
        </p:spPr>
      </p:pic>
      <p:pic>
        <p:nvPicPr>
          <p:cNvPr id="17412" name="Picture 4" descr="https://i.ytimg.com/vi/fSuzOZyXkTs/hqdefault.jpg"/>
          <p:cNvPicPr>
            <a:picLocks noChangeAspect="1" noChangeArrowheads="1"/>
          </p:cNvPicPr>
          <p:nvPr/>
        </p:nvPicPr>
        <p:blipFill>
          <a:blip r:embed="rId3"/>
          <a:srcRect l="23437" r="23438"/>
          <a:stretch>
            <a:fillRect/>
          </a:stretch>
        </p:blipFill>
        <p:spPr bwMode="auto">
          <a:xfrm>
            <a:off x="0" y="0"/>
            <a:ext cx="4369154" cy="6199756"/>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https://ellaberintomagico.files.wordpress.com/2013/11/bd2e8-losdesafio.jpg"/>
          <p:cNvPicPr>
            <a:picLocks noChangeAspect="1" noChangeArrowheads="1"/>
          </p:cNvPicPr>
          <p:nvPr/>
        </p:nvPicPr>
        <p:blipFill>
          <a:blip r:embed="rId2"/>
          <a:srcRect/>
          <a:stretch>
            <a:fillRect/>
          </a:stretch>
        </p:blipFill>
        <p:spPr bwMode="auto">
          <a:xfrm>
            <a:off x="0" y="0"/>
            <a:ext cx="4826203" cy="6011863"/>
          </a:xfrm>
          <a:prstGeom prst="rect">
            <a:avLst/>
          </a:prstGeom>
          <a:noFill/>
        </p:spPr>
      </p:pic>
      <p:pic>
        <p:nvPicPr>
          <p:cNvPr id="44038" name="Picture 6" descr="https://s-media-cache-ak0.pinimg.com/236x/2e/bc/91/2ebc91d4096704c6a2b3f643d9deaae7.jpg"/>
          <p:cNvPicPr>
            <a:picLocks noChangeAspect="1" noChangeArrowheads="1"/>
          </p:cNvPicPr>
          <p:nvPr/>
        </p:nvPicPr>
        <p:blipFill>
          <a:blip r:embed="rId3"/>
          <a:srcRect/>
          <a:stretch>
            <a:fillRect/>
          </a:stretch>
        </p:blipFill>
        <p:spPr bwMode="auto">
          <a:xfrm>
            <a:off x="4799506" y="0"/>
            <a:ext cx="4381007"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s-media-cache-ak0.pinimg.com/236x/ae/e7/f2/aee7f2e8185170ff78b2052096391999.jpg"/>
          <p:cNvPicPr>
            <a:picLocks noChangeAspect="1" noChangeArrowheads="1"/>
          </p:cNvPicPr>
          <p:nvPr/>
        </p:nvPicPr>
        <p:blipFill>
          <a:blip r:embed="rId2"/>
          <a:srcRect/>
          <a:stretch>
            <a:fillRect/>
          </a:stretch>
        </p:blipFill>
        <p:spPr bwMode="auto">
          <a:xfrm>
            <a:off x="0" y="0"/>
            <a:ext cx="4821811" cy="6011863"/>
          </a:xfrm>
          <a:prstGeom prst="rect">
            <a:avLst/>
          </a:prstGeom>
          <a:noFill/>
        </p:spPr>
      </p:pic>
      <p:pic>
        <p:nvPicPr>
          <p:cNvPr id="56324" name="Picture 4" descr="https://s-media-cache-ak0.pinimg.com/236x/ef/c3/92/efc3926187dce95b65004a60b880fcf9.jpg"/>
          <p:cNvPicPr>
            <a:picLocks noChangeAspect="1" noChangeArrowheads="1"/>
          </p:cNvPicPr>
          <p:nvPr/>
        </p:nvPicPr>
        <p:blipFill>
          <a:blip r:embed="rId3"/>
          <a:srcRect/>
          <a:stretch>
            <a:fillRect/>
          </a:stretch>
        </p:blipFill>
        <p:spPr bwMode="auto">
          <a:xfrm>
            <a:off x="4805426" y="0"/>
            <a:ext cx="4375087"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s://s-media-cache-ak0.pinimg.com/236x/01/e7/8d/01e78d96a993fd6594a0ee3b594031c3.jpg"/>
          <p:cNvPicPr>
            <a:picLocks noChangeAspect="1" noChangeArrowheads="1"/>
          </p:cNvPicPr>
          <p:nvPr/>
        </p:nvPicPr>
        <p:blipFill>
          <a:blip r:embed="rId2"/>
          <a:srcRect/>
          <a:stretch>
            <a:fillRect/>
          </a:stretch>
        </p:blipFill>
        <p:spPr bwMode="auto">
          <a:xfrm>
            <a:off x="0" y="0"/>
            <a:ext cx="4737466" cy="6011863"/>
          </a:xfrm>
          <a:prstGeom prst="rect">
            <a:avLst/>
          </a:prstGeom>
          <a:noFill/>
        </p:spPr>
      </p:pic>
      <p:pic>
        <p:nvPicPr>
          <p:cNvPr id="59396" name="Picture 4" descr="https://s-media-cache-ak0.pinimg.com/236x/57/7b/e9/577be951666cc75e627c2ffcb1a339ef.jpg"/>
          <p:cNvPicPr>
            <a:picLocks noChangeAspect="1" noChangeArrowheads="1"/>
          </p:cNvPicPr>
          <p:nvPr/>
        </p:nvPicPr>
        <p:blipFill>
          <a:blip r:embed="rId3"/>
          <a:srcRect/>
          <a:stretch>
            <a:fillRect/>
          </a:stretch>
        </p:blipFill>
        <p:spPr bwMode="auto">
          <a:xfrm>
            <a:off x="4733703" y="0"/>
            <a:ext cx="4446810"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http://3.bp.blogspot.com/-DLznXU6KeVA/VA7a1dho4SI/AAAAAAAADEU/q_gsysymw90/s1600/aaaalosjueves.tiff"/>
          <p:cNvPicPr>
            <a:picLocks noChangeAspect="1" noChangeArrowheads="1"/>
          </p:cNvPicPr>
          <p:nvPr/>
        </p:nvPicPr>
        <p:blipFill>
          <a:blip r:embed="rId2"/>
          <a:srcRect/>
          <a:stretch>
            <a:fillRect/>
          </a:stretch>
        </p:blipFill>
        <p:spPr bwMode="auto">
          <a:xfrm>
            <a:off x="0" y="0"/>
            <a:ext cx="4460193" cy="6011863"/>
          </a:xfrm>
          <a:prstGeom prst="rect">
            <a:avLst/>
          </a:prstGeom>
          <a:noFill/>
        </p:spPr>
      </p:pic>
      <p:pic>
        <p:nvPicPr>
          <p:cNvPr id="58370" name="Picture 2" descr="https://s-media-cache-ak0.pinimg.com/736x/dc/66/d6/dc66d67b1b6b3c469e80ce21c92e0047.jpg"/>
          <p:cNvPicPr>
            <a:picLocks noChangeAspect="1" noChangeArrowheads="1"/>
          </p:cNvPicPr>
          <p:nvPr/>
        </p:nvPicPr>
        <p:blipFill>
          <a:blip r:embed="rId3"/>
          <a:srcRect/>
          <a:stretch>
            <a:fillRect/>
          </a:stretch>
        </p:blipFill>
        <p:spPr bwMode="auto">
          <a:xfrm>
            <a:off x="4446810" y="0"/>
            <a:ext cx="4733703" cy="6199756"/>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s://s-media-cache-ak0.pinimg.com/236x/35/94/a7/3594a7e176613eabd950c18d448e1f73.jpg"/>
          <p:cNvPicPr>
            <a:picLocks noChangeAspect="1" noChangeArrowheads="1"/>
          </p:cNvPicPr>
          <p:nvPr/>
        </p:nvPicPr>
        <p:blipFill>
          <a:blip r:embed="rId2"/>
          <a:srcRect/>
          <a:stretch>
            <a:fillRect/>
          </a:stretch>
        </p:blipFill>
        <p:spPr bwMode="auto">
          <a:xfrm>
            <a:off x="-1" y="0"/>
            <a:ext cx="4439755" cy="6011863"/>
          </a:xfrm>
          <a:prstGeom prst="rect">
            <a:avLst/>
          </a:prstGeom>
          <a:noFill/>
        </p:spPr>
      </p:pic>
      <p:pic>
        <p:nvPicPr>
          <p:cNvPr id="49156" name="Picture 4" descr="https://s-media-cache-ak0.pinimg.com/236x/da/89/88/da8988465b60a101848d3e45465f62c9.jpg"/>
          <p:cNvPicPr>
            <a:picLocks noChangeAspect="1" noChangeArrowheads="1"/>
          </p:cNvPicPr>
          <p:nvPr/>
        </p:nvPicPr>
        <p:blipFill>
          <a:blip r:embed="rId3"/>
          <a:srcRect/>
          <a:stretch>
            <a:fillRect/>
          </a:stretch>
        </p:blipFill>
        <p:spPr bwMode="auto">
          <a:xfrm>
            <a:off x="4387148" y="0"/>
            <a:ext cx="4793365"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loffit.abc.es/wp-content/uploads/2014/10/loffit_rafael-azcona_01.jpg"/>
          <p:cNvPicPr>
            <a:picLocks noChangeAspect="1" noChangeArrowheads="1"/>
          </p:cNvPicPr>
          <p:nvPr/>
        </p:nvPicPr>
        <p:blipFill>
          <a:blip r:embed="rId2"/>
          <a:srcRect/>
          <a:stretch>
            <a:fillRect/>
          </a:stretch>
        </p:blipFill>
        <p:spPr bwMode="auto">
          <a:xfrm>
            <a:off x="-1" y="-1"/>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img.rtve.es/v/888653?w=1180&amp;preview=1395221474494.jpg"/>
          <p:cNvPicPr>
            <a:picLocks noChangeAspect="1" noChangeArrowheads="1"/>
          </p:cNvPicPr>
          <p:nvPr/>
        </p:nvPicPr>
        <p:blipFill>
          <a:blip r:embed="rId2"/>
          <a:srcRect l="16525" r="5932"/>
          <a:stretch>
            <a:fillRect/>
          </a:stretch>
        </p:blipFill>
        <p:spPr bwMode="auto">
          <a:xfrm>
            <a:off x="0" y="0"/>
            <a:ext cx="9180513" cy="6011863"/>
          </a:xfrm>
          <a:prstGeom prst="rect">
            <a:avLst/>
          </a:prstGeom>
          <a:noFill/>
        </p:spPr>
      </p:pic>
      <p:sp>
        <p:nvSpPr>
          <p:cNvPr id="2" name="1 Rectángulo"/>
          <p:cNvSpPr/>
          <p:nvPr/>
        </p:nvSpPr>
        <p:spPr>
          <a:xfrm>
            <a:off x="358584" y="751468"/>
            <a:ext cx="3227547" cy="5078313"/>
          </a:xfrm>
          <a:prstGeom prst="rect">
            <a:avLst/>
          </a:prstGeom>
        </p:spPr>
        <p:txBody>
          <a:bodyPr wrap="square">
            <a:spAutoFit/>
          </a:bodyPr>
          <a:lstStyle/>
          <a:p>
            <a:r>
              <a:rPr lang="es-ES" b="1" dirty="0">
                <a:latin typeface="Agency FB" pitchFamily="34" charset="0"/>
              </a:rPr>
              <a:t>Ha dejado dicho que cada </a:t>
            </a:r>
            <a:r>
              <a:rPr lang="es-ES" b="1" dirty="0" smtClean="0">
                <a:latin typeface="Agency FB" pitchFamily="34" charset="0"/>
              </a:rPr>
              <a:t>película </a:t>
            </a:r>
            <a:r>
              <a:rPr lang="es-ES" b="1" dirty="0">
                <a:latin typeface="Agency FB" pitchFamily="34" charset="0"/>
              </a:rPr>
              <a:t>tiene su momento en la vida de cada uno. </a:t>
            </a:r>
            <a:r>
              <a:rPr lang="es-ES" b="1" dirty="0" smtClean="0">
                <a:latin typeface="Agency FB" pitchFamily="34" charset="0"/>
              </a:rPr>
              <a:t>Cuales </a:t>
            </a:r>
            <a:r>
              <a:rPr lang="es-ES" b="1" dirty="0">
                <a:latin typeface="Agency FB" pitchFamily="34" charset="0"/>
              </a:rPr>
              <a:t>son sus </a:t>
            </a:r>
            <a:r>
              <a:rPr lang="es-ES" b="1" dirty="0" smtClean="0">
                <a:latin typeface="Agency FB" pitchFamily="34" charset="0"/>
              </a:rPr>
              <a:t>películas </a:t>
            </a:r>
            <a:r>
              <a:rPr lang="es-ES" b="1" dirty="0">
                <a:latin typeface="Agency FB" pitchFamily="34" charset="0"/>
              </a:rPr>
              <a:t>de ahora? </a:t>
            </a:r>
            <a:r>
              <a:rPr lang="es-ES" b="1" dirty="0" smtClean="0">
                <a:latin typeface="Agency FB" pitchFamily="34" charset="0"/>
              </a:rPr>
              <a:t>Qué </a:t>
            </a:r>
            <a:r>
              <a:rPr lang="es-ES" b="1" dirty="0">
                <a:latin typeface="Agency FB" pitchFamily="34" charset="0"/>
              </a:rPr>
              <a:t>cine le gusta </a:t>
            </a:r>
            <a:r>
              <a:rPr lang="es-ES" b="1" dirty="0" smtClean="0">
                <a:latin typeface="Agency FB" pitchFamily="34" charset="0"/>
              </a:rPr>
              <a:t>más</a:t>
            </a:r>
            <a:r>
              <a:rPr lang="es-ES" b="1" dirty="0">
                <a:latin typeface="Agency FB" pitchFamily="34" charset="0"/>
              </a:rPr>
              <a:t>?</a:t>
            </a:r>
          </a:p>
          <a:p>
            <a:r>
              <a:rPr lang="es-ES" dirty="0" smtClean="0">
                <a:latin typeface="Agency FB" pitchFamily="34" charset="0"/>
              </a:rPr>
              <a:t>A mí </a:t>
            </a:r>
            <a:r>
              <a:rPr lang="es-ES" dirty="0">
                <a:latin typeface="Agency FB" pitchFamily="34" charset="0"/>
              </a:rPr>
              <a:t>lo que me gusta es la </a:t>
            </a:r>
            <a:r>
              <a:rPr lang="es-ES" dirty="0" smtClean="0">
                <a:latin typeface="Agency FB" pitchFamily="34" charset="0"/>
              </a:rPr>
              <a:t>confusión </a:t>
            </a:r>
            <a:r>
              <a:rPr lang="es-ES" dirty="0">
                <a:latin typeface="Agency FB" pitchFamily="34" charset="0"/>
              </a:rPr>
              <a:t>de los </a:t>
            </a:r>
            <a:r>
              <a:rPr lang="es-ES" dirty="0" smtClean="0">
                <a:latin typeface="Agency FB" pitchFamily="34" charset="0"/>
              </a:rPr>
              <a:t>géneros</a:t>
            </a:r>
            <a:r>
              <a:rPr lang="es-ES" dirty="0">
                <a:latin typeface="Agency FB" pitchFamily="34" charset="0"/>
              </a:rPr>
              <a:t>, entre ellos prefiero la comedia y no tengo nada contra la tragedia, siempre que sea grotesca. Siempre me ha gustado el cine </a:t>
            </a:r>
            <a:r>
              <a:rPr lang="es-ES" dirty="0" smtClean="0">
                <a:latin typeface="Agency FB" pitchFamily="34" charset="0"/>
              </a:rPr>
              <a:t>cómico</a:t>
            </a:r>
            <a:r>
              <a:rPr lang="es-ES" dirty="0">
                <a:latin typeface="Agency FB" pitchFamily="34" charset="0"/>
              </a:rPr>
              <a:t>, ahora prefiero la comedia </a:t>
            </a:r>
            <a:r>
              <a:rPr lang="es-ES" dirty="0" smtClean="0">
                <a:latin typeface="Agency FB" pitchFamily="34" charset="0"/>
              </a:rPr>
              <a:t>más </a:t>
            </a:r>
            <a:r>
              <a:rPr lang="es-ES" dirty="0">
                <a:latin typeface="Agency FB" pitchFamily="34" charset="0"/>
              </a:rPr>
              <a:t>o menos </a:t>
            </a:r>
            <a:r>
              <a:rPr lang="es-ES" dirty="0" smtClean="0">
                <a:latin typeface="Agency FB" pitchFamily="34" charset="0"/>
              </a:rPr>
              <a:t>esperpéntica</a:t>
            </a:r>
            <a:r>
              <a:rPr lang="es-ES" dirty="0">
                <a:latin typeface="Agency FB" pitchFamily="34" charset="0"/>
              </a:rPr>
              <a:t>, y a una isla desierta me </a:t>
            </a:r>
            <a:r>
              <a:rPr lang="es-ES" dirty="0" smtClean="0">
                <a:latin typeface="Agency FB" pitchFamily="34" charset="0"/>
              </a:rPr>
              <a:t>llevar a</a:t>
            </a:r>
            <a:r>
              <a:rPr lang="es-ES" dirty="0">
                <a:latin typeface="Agency FB" pitchFamily="34" charset="0"/>
              </a:rPr>
              <a:t> </a:t>
            </a:r>
            <a:r>
              <a:rPr lang="es-ES" i="1" dirty="0">
                <a:latin typeface="Agency FB" pitchFamily="34" charset="0"/>
              </a:rPr>
              <a:t>Cantando bajo la lluvia</a:t>
            </a:r>
            <a:r>
              <a:rPr lang="es-ES" dirty="0">
                <a:latin typeface="Agency FB" pitchFamily="34" charset="0"/>
              </a:rPr>
              <a:t>. Ah, y una navaja suiza de 10 o 12 </a:t>
            </a:r>
            <a:r>
              <a:rPr lang="es-ES" dirty="0" smtClean="0">
                <a:latin typeface="Agency FB" pitchFamily="34" charset="0"/>
              </a:rPr>
              <a:t>usos.</a:t>
            </a:r>
          </a:p>
          <a:p>
            <a:r>
              <a:rPr lang="es-ES" b="1" dirty="0" smtClean="0">
                <a:latin typeface="Agency FB" pitchFamily="34" charset="0"/>
              </a:rPr>
              <a:t>Existen</a:t>
            </a:r>
            <a:r>
              <a:rPr lang="es-ES" b="1" dirty="0">
                <a:latin typeface="Agency FB" pitchFamily="34" charset="0"/>
              </a:rPr>
              <a:t> </a:t>
            </a:r>
            <a:r>
              <a:rPr lang="es-ES" b="1" i="1" dirty="0">
                <a:latin typeface="Agency FB" pitchFamily="34" charset="0"/>
              </a:rPr>
              <a:t>repelentes </a:t>
            </a:r>
            <a:r>
              <a:rPr lang="es-ES" b="1" i="1" dirty="0" smtClean="0">
                <a:latin typeface="Agency FB" pitchFamily="34" charset="0"/>
              </a:rPr>
              <a:t>niños </a:t>
            </a:r>
            <a:r>
              <a:rPr lang="es-ES" b="1" i="1" dirty="0" err="1">
                <a:latin typeface="Agency FB" pitchFamily="34" charset="0"/>
              </a:rPr>
              <a:t>Vicentes</a:t>
            </a:r>
            <a:r>
              <a:rPr lang="es-ES" b="1" i="1" dirty="0">
                <a:latin typeface="Agency FB" pitchFamily="34" charset="0"/>
              </a:rPr>
              <a:t> </a:t>
            </a:r>
            <a:r>
              <a:rPr lang="es-ES" b="1" dirty="0">
                <a:latin typeface="Agency FB" pitchFamily="34" charset="0"/>
              </a:rPr>
              <a:t>dentro del cine </a:t>
            </a:r>
            <a:r>
              <a:rPr lang="es-ES" b="1" dirty="0" smtClean="0">
                <a:latin typeface="Agency FB" pitchFamily="34" charset="0"/>
              </a:rPr>
              <a:t>español</a:t>
            </a:r>
            <a:r>
              <a:rPr lang="es-ES" b="1" dirty="0">
                <a:latin typeface="Agency FB" pitchFamily="34" charset="0"/>
              </a:rPr>
              <a:t>?</a:t>
            </a:r>
          </a:p>
          <a:p>
            <a:r>
              <a:rPr lang="es-ES" dirty="0" smtClean="0">
                <a:latin typeface="Agency FB" pitchFamily="34" charset="0"/>
              </a:rPr>
              <a:t>No </a:t>
            </a:r>
            <a:r>
              <a:rPr lang="es-ES" dirty="0">
                <a:latin typeface="Agency FB" pitchFamily="34" charset="0"/>
              </a:rPr>
              <a:t>lo </a:t>
            </a:r>
            <a:r>
              <a:rPr lang="es-ES" dirty="0" smtClean="0">
                <a:latin typeface="Agency FB" pitchFamily="34" charset="0"/>
              </a:rPr>
              <a:t>sé. </a:t>
            </a:r>
            <a:r>
              <a:rPr lang="es-ES" dirty="0">
                <a:latin typeface="Agency FB" pitchFamily="34" charset="0"/>
              </a:rPr>
              <a:t>Pero supongo que, de haberlos, </a:t>
            </a:r>
            <a:r>
              <a:rPr lang="es-ES" dirty="0" smtClean="0">
                <a:latin typeface="Agency FB" pitchFamily="34" charset="0"/>
              </a:rPr>
              <a:t>habría </a:t>
            </a:r>
            <a:r>
              <a:rPr lang="es-ES" dirty="0">
                <a:latin typeface="Agency FB" pitchFamily="34" charset="0"/>
              </a:rPr>
              <a:t>que buscarlos entre los sesudos </a:t>
            </a:r>
            <a:r>
              <a:rPr lang="es-ES" dirty="0" smtClean="0">
                <a:latin typeface="Agency FB" pitchFamily="34" charset="0"/>
              </a:rPr>
              <a:t>teóricos </a:t>
            </a:r>
            <a:r>
              <a:rPr lang="es-ES" dirty="0">
                <a:latin typeface="Agency FB" pitchFamily="34" charset="0"/>
              </a:rPr>
              <a:t>del llamado </a:t>
            </a:r>
            <a:r>
              <a:rPr lang="es-ES" dirty="0" smtClean="0">
                <a:latin typeface="Agency FB" pitchFamily="34" charset="0"/>
              </a:rPr>
              <a:t>séptimo </a:t>
            </a:r>
            <a:r>
              <a:rPr lang="es-ES" dirty="0">
                <a:latin typeface="Agency FB" pitchFamily="34" charset="0"/>
              </a:rPr>
              <a:t>arte.</a:t>
            </a:r>
          </a:p>
        </p:txBody>
      </p:sp>
      <p:pic>
        <p:nvPicPr>
          <p:cNvPr id="4"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9180514" cy="6011863"/>
          </a:xfrm>
          <a:prstGeom prst="rect">
            <a:avLst/>
          </a:prstGeom>
          <a:noFill/>
        </p:spPr>
      </p:pic>
    </p:spTree>
  </p:cSld>
  <p:clrMapOvr>
    <a:masterClrMapping/>
  </p:clrMapOvr>
  <p:transition spd="slow" advTm="4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4" presetClass="exit" presetSubtype="32" fill="hold"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4" descr="Imagen"/>
          <p:cNvPicPr>
            <a:picLocks noChangeAspect="1" noChangeArrowheads="1"/>
          </p:cNvPicPr>
          <p:nvPr/>
        </p:nvPicPr>
        <p:blipFill>
          <a:blip r:embed="rId3"/>
          <a:srcRect/>
          <a:stretch>
            <a:fillRect/>
          </a:stretch>
        </p:blipFill>
        <p:spPr bwMode="auto">
          <a:xfrm>
            <a:off x="0" y="0"/>
            <a:ext cx="9295296" cy="6011863"/>
          </a:xfrm>
          <a:prstGeom prst="rect">
            <a:avLst/>
          </a:prstGeom>
          <a:noFill/>
        </p:spPr>
      </p:pic>
      <p:sp>
        <p:nvSpPr>
          <p:cNvPr id="4" name="3 Elipse"/>
          <p:cNvSpPr/>
          <p:nvPr/>
        </p:nvSpPr>
        <p:spPr>
          <a:xfrm>
            <a:off x="4733703" y="250494"/>
            <a:ext cx="1936516"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396867" y="2059620"/>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430337" y="4007909"/>
            <a:ext cx="1936516" cy="175346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6741939" y="250494"/>
            <a:ext cx="1936516" cy="175346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2438560" y="2129195"/>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4735296" y="2059620"/>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6741939" y="2129202"/>
            <a:ext cx="1936516"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2421042" y="3952243"/>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4733703" y="3945286"/>
            <a:ext cx="1936516"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6957109" y="4007909"/>
            <a:ext cx="1936514" cy="175346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358614" y="250494"/>
            <a:ext cx="1936514" cy="175346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2510283" y="313099"/>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6976234" y="4016258"/>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6759473" y="228228"/>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430337" y="4007909"/>
            <a:ext cx="1936516"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358614" y="250494"/>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5" name="24 Rectángulo"/>
          <p:cNvSpPr/>
          <p:nvPr/>
        </p:nvSpPr>
        <p:spPr>
          <a:xfrm>
            <a:off x="446852" y="434163"/>
            <a:ext cx="3057055" cy="523220"/>
          </a:xfrm>
          <a:prstGeom prst="rect">
            <a:avLst/>
          </a:prstGeom>
        </p:spPr>
        <p:txBody>
          <a:bodyPr wrap="none">
            <a:spAutoFit/>
          </a:bodyPr>
          <a:lstStyle/>
          <a:p>
            <a:r>
              <a:rPr lang="es-ES" sz="2800" b="1" dirty="0" smtClean="0">
                <a:solidFill>
                  <a:srgbClr val="FFFF00"/>
                </a:solidFill>
              </a:rPr>
              <a:t>TAMAÑO NATURAL</a:t>
            </a:r>
            <a:endParaRPr lang="es-ES" sz="2800" b="1" dirty="0">
              <a:solidFill>
                <a:srgbClr val="FFFF00"/>
              </a:solidFill>
            </a:endParaRPr>
          </a:p>
        </p:txBody>
      </p:sp>
    </p:spTree>
  </p:cSld>
  <p:clrMapOvr>
    <a:masterClrMapping/>
  </p:clrMapOvr>
  <p:transition spd="slow" advTm="12000">
    <p:diamond/>
    <p:sndAc>
      <p:stSnd>
        <p:snd r:embed="rId2" name="05._Spanish_Harle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23" presetClass="entr" presetSubtype="16" fill="hold" nodeType="withEffect">
                                  <p:stCondLst>
                                    <p:cond delay="0"/>
                                  </p:stCondLst>
                                  <p:childTnLst>
                                    <p:set>
                                      <p:cBhvr>
                                        <p:cTn id="199" dur="1" fill="hold">
                                          <p:stCondLst>
                                            <p:cond delay="0"/>
                                          </p:stCondLst>
                                        </p:cTn>
                                        <p:tgtEl>
                                          <p:spTgt spid="24"/>
                                        </p:tgtEl>
                                        <p:attrNameLst>
                                          <p:attrName>style.visibility</p:attrName>
                                        </p:attrNameLst>
                                      </p:cBhvr>
                                      <p:to>
                                        <p:strVal val="visible"/>
                                      </p:to>
                                    </p:set>
                                    <p:anim calcmode="lin" valueType="num">
                                      <p:cBhvr>
                                        <p:cTn id="200" dur="3000" fill="hold"/>
                                        <p:tgtEl>
                                          <p:spTgt spid="24"/>
                                        </p:tgtEl>
                                        <p:attrNameLst>
                                          <p:attrName>ppt_w</p:attrName>
                                        </p:attrNameLst>
                                      </p:cBhvr>
                                      <p:tavLst>
                                        <p:tav tm="0">
                                          <p:val>
                                            <p:fltVal val="0"/>
                                          </p:val>
                                        </p:tav>
                                        <p:tav tm="100000">
                                          <p:val>
                                            <p:strVal val="#ppt_w"/>
                                          </p:val>
                                        </p:tav>
                                      </p:tavLst>
                                    </p:anim>
                                    <p:anim calcmode="lin" valueType="num">
                                      <p:cBhvr>
                                        <p:cTn id="201" dur="3000" fill="hold"/>
                                        <p:tgtEl>
                                          <p:spTgt spid="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http://www.fotogramas.es/var/ezflow_site/storage/images/media/images/clasicos/rafael-azcona/una-cita-con-rafael-azcona.-02/2104856-1-esl-ES/Una-cita-con-Rafael-Azcona.-02_reference.jpg"/>
          <p:cNvPicPr>
            <a:picLocks noChangeAspect="1" noChangeArrowheads="1"/>
          </p:cNvPicPr>
          <p:nvPr/>
        </p:nvPicPr>
        <p:blipFill>
          <a:blip r:embed="rId2"/>
          <a:srcRect/>
          <a:stretch>
            <a:fillRect/>
          </a:stretch>
        </p:blipFill>
        <p:spPr bwMode="auto">
          <a:xfrm>
            <a:off x="0" y="0"/>
            <a:ext cx="9563032" cy="6011863"/>
          </a:xfrm>
          <a:prstGeom prst="rect">
            <a:avLst/>
          </a:prstGeom>
          <a:noFill/>
        </p:spPr>
      </p:pic>
      <p:sp>
        <p:nvSpPr>
          <p:cNvPr id="4" name="3 Rectángulo"/>
          <p:cNvSpPr/>
          <p:nvPr/>
        </p:nvSpPr>
        <p:spPr>
          <a:xfrm>
            <a:off x="860648" y="250475"/>
            <a:ext cx="2170787" cy="523220"/>
          </a:xfrm>
          <a:prstGeom prst="rect">
            <a:avLst/>
          </a:prstGeom>
        </p:spPr>
        <p:txBody>
          <a:bodyPr wrap="none">
            <a:spAutoFit/>
          </a:bodyPr>
          <a:lstStyle/>
          <a:p>
            <a:r>
              <a:rPr lang="es-ES" sz="2800" b="1" dirty="0" smtClean="0">
                <a:solidFill>
                  <a:srgbClr val="FFFF00"/>
                </a:solidFill>
              </a:rPr>
              <a:t>EL VERDUGO</a:t>
            </a:r>
            <a:r>
              <a:rPr lang="es-ES" dirty="0" smtClean="0"/>
              <a:t>’</a:t>
            </a:r>
            <a:endParaRPr lang="es-ES" dirty="0"/>
          </a:p>
        </p:txBody>
      </p:sp>
    </p:spTree>
  </p:cSld>
  <p:clrMapOvr>
    <a:masterClrMapping/>
  </p:clrMapOvr>
  <p:transition spd="slow" advTm="7000">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love4musicals.com/wp-content/uploads/2013/08/Corte_faraon_11-e1375902773802.jpg"/>
          <p:cNvPicPr>
            <a:picLocks noChangeAspect="1" noChangeArrowheads="1"/>
          </p:cNvPicPr>
          <p:nvPr/>
        </p:nvPicPr>
        <p:blipFill>
          <a:blip r:embed="rId2"/>
          <a:srcRect/>
          <a:stretch>
            <a:fillRect/>
          </a:stretch>
        </p:blipFill>
        <p:spPr bwMode="auto">
          <a:xfrm>
            <a:off x="0" y="0"/>
            <a:ext cx="9180539" cy="6011863"/>
          </a:xfrm>
          <a:prstGeom prst="rect">
            <a:avLst/>
          </a:prstGeom>
          <a:noFill/>
        </p:spPr>
      </p:pic>
      <p:sp>
        <p:nvSpPr>
          <p:cNvPr id="3" name="2 Rectángulo"/>
          <p:cNvSpPr/>
          <p:nvPr/>
        </p:nvSpPr>
        <p:spPr>
          <a:xfrm>
            <a:off x="215137" y="313099"/>
            <a:ext cx="1399550" cy="646331"/>
          </a:xfrm>
          <a:prstGeom prst="rect">
            <a:avLst/>
          </a:prstGeom>
        </p:spPr>
        <p:txBody>
          <a:bodyPr wrap="none">
            <a:spAutoFit/>
          </a:bodyPr>
          <a:lstStyle/>
          <a:p>
            <a:r>
              <a:rPr lang="es-ES" b="1" dirty="0" smtClean="0">
                <a:solidFill>
                  <a:srgbClr val="FF0000"/>
                </a:solidFill>
              </a:rPr>
              <a:t>LA CORTE </a:t>
            </a:r>
          </a:p>
          <a:p>
            <a:r>
              <a:rPr lang="es-ES" b="1" dirty="0" smtClean="0">
                <a:solidFill>
                  <a:srgbClr val="FF0000"/>
                </a:solidFill>
              </a:rPr>
              <a:t>DEL FARAÓN</a:t>
            </a:r>
            <a:endParaRPr lang="es-ES" b="1" dirty="0">
              <a:solidFill>
                <a:srgbClr val="FF0000"/>
              </a:solidFill>
            </a:endParaRPr>
          </a:p>
        </p:txBody>
      </p:sp>
    </p:spTree>
  </p:cSld>
  <p:clrMapOvr>
    <a:masterClrMapping/>
  </p:clrMapOvr>
  <p:transition spd="slow" advTm="7000">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st-listas.20minutos.es/images/2012-02/320643/3395737_640px.jpg?1361153307"/>
          <p:cNvPicPr>
            <a:picLocks noChangeAspect="1" noChangeArrowheads="1"/>
          </p:cNvPicPr>
          <p:nvPr/>
        </p:nvPicPr>
        <p:blipFill>
          <a:blip r:embed="rId2"/>
          <a:srcRect/>
          <a:stretch>
            <a:fillRect/>
          </a:stretch>
        </p:blipFill>
        <p:spPr bwMode="auto">
          <a:xfrm>
            <a:off x="0" y="0"/>
            <a:ext cx="9346707" cy="6011863"/>
          </a:xfrm>
          <a:prstGeom prst="rect">
            <a:avLst/>
          </a:prstGeom>
          <a:noFill/>
        </p:spPr>
      </p:pic>
      <p:sp>
        <p:nvSpPr>
          <p:cNvPr id="2" name="1 Luna"/>
          <p:cNvSpPr/>
          <p:nvPr/>
        </p:nvSpPr>
        <p:spPr>
          <a:xfrm rot="13290098">
            <a:off x="1385080" y="962733"/>
            <a:ext cx="2760529" cy="1937156"/>
          </a:xfrm>
          <a:prstGeom prst="moon">
            <a:avLst>
              <a:gd name="adj" fmla="val 18393"/>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5014218" y="566399"/>
            <a:ext cx="2953384" cy="2123635"/>
          </a:xfrm>
          <a:prstGeom prst="moon">
            <a:avLst>
              <a:gd name="adj" fmla="val 17533"/>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021651" y="3195197"/>
            <a:ext cx="3017138" cy="2002563"/>
          </a:xfrm>
          <a:prstGeom prst="moon">
            <a:avLst>
              <a:gd name="adj" fmla="val 18292"/>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4754423" y="3202152"/>
            <a:ext cx="2787624" cy="1946897"/>
          </a:xfrm>
          <a:prstGeom prst="moon">
            <a:avLst>
              <a:gd name="adj" fmla="val 17662"/>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286243" y="768709"/>
            <a:ext cx="2291941" cy="1676921"/>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177041" y="538489"/>
            <a:ext cx="1837697" cy="1441734"/>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5648567" y="605362"/>
            <a:ext cx="2291941" cy="167552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6192067" y="524647"/>
            <a:ext cx="1837696" cy="1441734"/>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026434" y="3456824"/>
            <a:ext cx="2291941" cy="1789643"/>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010496" y="3754631"/>
            <a:ext cx="1839290" cy="1441734"/>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5369646" y="3572330"/>
            <a:ext cx="2291941" cy="1676920"/>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5905176" y="3906320"/>
            <a:ext cx="1839290" cy="1441734"/>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7" name="16 Rectángulo"/>
          <p:cNvSpPr/>
          <p:nvPr/>
        </p:nvSpPr>
        <p:spPr>
          <a:xfrm>
            <a:off x="375414" y="505601"/>
            <a:ext cx="3419526" cy="461665"/>
          </a:xfrm>
          <a:prstGeom prst="rect">
            <a:avLst/>
          </a:prstGeom>
        </p:spPr>
        <p:txBody>
          <a:bodyPr wrap="none">
            <a:spAutoFit/>
          </a:bodyPr>
          <a:lstStyle/>
          <a:p>
            <a:r>
              <a:rPr lang="es-ES" sz="2400" dirty="0" smtClean="0">
                <a:solidFill>
                  <a:srgbClr val="FFFF00"/>
                </a:solidFill>
                <a:latin typeface="Aharoni" pitchFamily="2" charset="-79"/>
                <a:cs typeface="Aharoni" pitchFamily="2" charset="-79"/>
              </a:rPr>
              <a:t>EL BOSQUE ANIMADO</a:t>
            </a:r>
            <a:endParaRPr lang="es-ES" sz="2400" dirty="0">
              <a:solidFill>
                <a:srgbClr val="FFFF00"/>
              </a:solidFill>
              <a:latin typeface="Aharoni" pitchFamily="2" charset="-79"/>
              <a:cs typeface="Aharoni" pitchFamily="2" charset="-79"/>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p:val>
                                            <p:fltVal val="0"/>
                                          </p:val>
                                        </p:tav>
                                        <p:tav tm="100000">
                                          <p:val>
                                            <p:strVal val="#ppt_w"/>
                                          </p:val>
                                        </p:tav>
                                      </p:tavLst>
                                    </p:anim>
                                    <p:anim calcmode="lin" valueType="num">
                                      <p:cBhvr>
                                        <p:cTn id="56" dur="3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cloud1.todocoleccion.net/cine-fotos-postales/tc/2008/12/30/11344425.jpg"/>
          <p:cNvPicPr>
            <a:picLocks noChangeAspect="1" noChangeArrowheads="1"/>
          </p:cNvPicPr>
          <p:nvPr/>
        </p:nvPicPr>
        <p:blipFill>
          <a:blip r:embed="rId2"/>
          <a:srcRect/>
          <a:stretch>
            <a:fillRect/>
          </a:stretch>
        </p:blipFill>
        <p:spPr bwMode="auto">
          <a:xfrm>
            <a:off x="0" y="0"/>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canaltcm.com/wp-content/uploads/2015/10/fernan-gomez-e1445250118828.jpg"/>
          <p:cNvPicPr>
            <a:picLocks noChangeAspect="1" noChangeArrowheads="1"/>
          </p:cNvPicPr>
          <p:nvPr/>
        </p:nvPicPr>
        <p:blipFill>
          <a:blip r:embed="rId2"/>
          <a:srcRect/>
          <a:stretch>
            <a:fillRect/>
          </a:stretch>
        </p:blipFill>
        <p:spPr bwMode="auto">
          <a:xfrm>
            <a:off x="0" y="0"/>
            <a:ext cx="9268810" cy="6011863"/>
          </a:xfrm>
          <a:prstGeom prst="rect">
            <a:avLst/>
          </a:prstGeom>
          <a:noFill/>
        </p:spPr>
      </p:pic>
      <p:sp>
        <p:nvSpPr>
          <p:cNvPr id="3" name="2 Rectángulo"/>
          <p:cNvSpPr/>
          <p:nvPr/>
        </p:nvSpPr>
        <p:spPr>
          <a:xfrm>
            <a:off x="4446811" y="5260396"/>
            <a:ext cx="4443717" cy="523220"/>
          </a:xfrm>
          <a:prstGeom prst="rect">
            <a:avLst/>
          </a:prstGeom>
        </p:spPr>
        <p:txBody>
          <a:bodyPr wrap="none">
            <a:spAutoFit/>
          </a:bodyPr>
          <a:lstStyle/>
          <a:p>
            <a:r>
              <a:rPr lang="es-ES" sz="2800" b="1" dirty="0" smtClean="0">
                <a:solidFill>
                  <a:srgbClr val="FFFF00"/>
                </a:solidFill>
              </a:rPr>
              <a:t>FERNANDO FERNÁN-GÓMEZ</a:t>
            </a:r>
            <a:endParaRPr lang="es-ES" sz="2800" dirty="0">
              <a:solidFill>
                <a:srgbClr val="FFFF00"/>
              </a:solidFill>
            </a:endParaRPr>
          </a:p>
        </p:txBody>
      </p:sp>
      <p:sp>
        <p:nvSpPr>
          <p:cNvPr id="4" name="3 Rectángulo"/>
          <p:cNvSpPr/>
          <p:nvPr/>
        </p:nvSpPr>
        <p:spPr>
          <a:xfrm>
            <a:off x="4661980" y="4759404"/>
            <a:ext cx="3700565" cy="523220"/>
          </a:xfrm>
          <a:prstGeom prst="rect">
            <a:avLst/>
          </a:prstGeom>
        </p:spPr>
        <p:txBody>
          <a:bodyPr wrap="none">
            <a:spAutoFit/>
          </a:bodyPr>
          <a:lstStyle/>
          <a:p>
            <a:r>
              <a:rPr lang="es-ES" sz="2800" b="1" dirty="0" smtClean="0">
                <a:solidFill>
                  <a:srgbClr val="FFFF00"/>
                </a:solidFill>
              </a:rPr>
              <a:t>"EL AÑO DE LAS LUCES"</a:t>
            </a:r>
            <a:endParaRPr lang="es-ES" sz="2800" b="1" dirty="0">
              <a:solidFill>
                <a:srgbClr val="FFFF00"/>
              </a:solidFill>
            </a:endParaRPr>
          </a:p>
        </p:txBody>
      </p:sp>
    </p:spTree>
  </p:cSld>
  <p:clrMapOvr>
    <a:masterClrMapping/>
  </p:clrMapOvr>
  <p:transition spd="slow" advTm="9000">
    <p:diamon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fotogramas.es/var/ezflow_site/storage/images/cinefilia/las-mejores-comedias-espanolas/la-comedia-disidente/1978-la-escopeta-nacional/58079943-1-esl-ES/1978-LA-ESCOPETA-NACIONAL_ampliacion.jpg"/>
          <p:cNvPicPr>
            <a:picLocks noChangeAspect="1" noChangeArrowheads="1"/>
          </p:cNvPicPr>
          <p:nvPr/>
        </p:nvPicPr>
        <p:blipFill>
          <a:blip r:embed="rId2"/>
          <a:srcRect/>
          <a:stretch>
            <a:fillRect/>
          </a:stretch>
        </p:blipFill>
        <p:spPr bwMode="auto">
          <a:xfrm>
            <a:off x="0" y="0"/>
            <a:ext cx="9243667" cy="6011863"/>
          </a:xfrm>
          <a:prstGeom prst="rect">
            <a:avLst/>
          </a:prstGeom>
          <a:noFill/>
        </p:spPr>
      </p:pic>
      <p:sp>
        <p:nvSpPr>
          <p:cNvPr id="3" name="2 Rectángulo"/>
          <p:cNvSpPr/>
          <p:nvPr/>
        </p:nvSpPr>
        <p:spPr>
          <a:xfrm>
            <a:off x="286861" y="438347"/>
            <a:ext cx="3810530" cy="523220"/>
          </a:xfrm>
          <a:prstGeom prst="rect">
            <a:avLst/>
          </a:prstGeom>
        </p:spPr>
        <p:txBody>
          <a:bodyPr wrap="none">
            <a:spAutoFit/>
          </a:bodyPr>
          <a:lstStyle/>
          <a:p>
            <a:r>
              <a:rPr lang="es-ES" sz="2800" b="1" dirty="0" smtClean="0">
                <a:solidFill>
                  <a:srgbClr val="FFFF00"/>
                </a:solidFill>
              </a:rPr>
              <a:t>LA ESCOPETA NACIONAL</a:t>
            </a:r>
            <a:endParaRPr lang="es-ES" sz="2800" b="1" dirty="0">
              <a:solidFill>
                <a:srgbClr val="FFFF00"/>
              </a:solidFill>
            </a:endParaRPr>
          </a:p>
        </p:txBody>
      </p:sp>
    </p:spTree>
  </p:cSld>
  <p:clrMapOvr>
    <a:masterClrMapping/>
  </p:clrMapOvr>
  <p:transition spd="slow" advTm="7000">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www.elcorreo.com/vizcaya/prensa/noticias/200810/04/fotos/1062988.jpg"/>
          <p:cNvPicPr>
            <a:picLocks noChangeAspect="1" noChangeArrowheads="1"/>
          </p:cNvPicPr>
          <p:nvPr/>
        </p:nvPicPr>
        <p:blipFill>
          <a:blip r:embed="rId2"/>
          <a:srcRect/>
          <a:stretch>
            <a:fillRect/>
          </a:stretch>
        </p:blipFill>
        <p:spPr bwMode="auto">
          <a:xfrm>
            <a:off x="0" y="0"/>
            <a:ext cx="9180513" cy="6011863"/>
          </a:xfrm>
          <a:prstGeom prst="rect">
            <a:avLst/>
          </a:prstGeom>
          <a:noFill/>
        </p:spPr>
      </p:pic>
      <p:sp>
        <p:nvSpPr>
          <p:cNvPr id="6" name="5 Rombo"/>
          <p:cNvSpPr/>
          <p:nvPr/>
        </p:nvSpPr>
        <p:spPr>
          <a:xfrm>
            <a:off x="4733703" y="0"/>
            <a:ext cx="4446811" cy="6011863"/>
          </a:xfrm>
          <a:prstGeom prst="diamon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Combinar"/>
          <p:cNvSpPr/>
          <p:nvPr/>
        </p:nvSpPr>
        <p:spPr>
          <a:xfrm>
            <a:off x="2223389" y="0"/>
            <a:ext cx="4948905" cy="3131180"/>
          </a:xfrm>
          <a:prstGeom prst="flowChartMerg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Combinar"/>
          <p:cNvSpPr/>
          <p:nvPr/>
        </p:nvSpPr>
        <p:spPr>
          <a:xfrm flipV="1">
            <a:off x="2366851" y="2943310"/>
            <a:ext cx="4661980" cy="3068556"/>
          </a:xfrm>
          <a:prstGeom prst="flowChartMerg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rectángulo"/>
          <p:cNvSpPr/>
          <p:nvPr/>
        </p:nvSpPr>
        <p:spPr>
          <a:xfrm>
            <a:off x="0" y="3014282"/>
            <a:ext cx="2366835" cy="2997581"/>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rectángulo"/>
          <p:cNvSpPr/>
          <p:nvPr/>
        </p:nvSpPr>
        <p:spPr>
          <a:xfrm flipH="1" flipV="1">
            <a:off x="6885401" y="0"/>
            <a:ext cx="2295112" cy="3005930"/>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rectángulo"/>
          <p:cNvSpPr/>
          <p:nvPr/>
        </p:nvSpPr>
        <p:spPr>
          <a:xfrm flipH="1">
            <a:off x="6957108" y="3014282"/>
            <a:ext cx="2223405" cy="2997581"/>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Rectángulo"/>
          <p:cNvSpPr/>
          <p:nvPr/>
        </p:nvSpPr>
        <p:spPr>
          <a:xfrm>
            <a:off x="446852" y="577039"/>
            <a:ext cx="2141933" cy="523220"/>
          </a:xfrm>
          <a:prstGeom prst="rect">
            <a:avLst/>
          </a:prstGeom>
        </p:spPr>
        <p:txBody>
          <a:bodyPr wrap="none">
            <a:spAutoFit/>
          </a:bodyPr>
          <a:lstStyle/>
          <a:p>
            <a:r>
              <a:rPr lang="es-ES" sz="2800" b="1" dirty="0" smtClean="0">
                <a:solidFill>
                  <a:srgbClr val="FFFF00"/>
                </a:solidFill>
              </a:rPr>
              <a:t>LA VAQUILLA</a:t>
            </a:r>
            <a:endParaRPr lang="es-ES" sz="2800" dirty="0"/>
          </a:p>
        </p:txBody>
      </p:sp>
      <p:sp>
        <p:nvSpPr>
          <p:cNvPr id="9" name="8 Triángulo rectángulo"/>
          <p:cNvSpPr/>
          <p:nvPr/>
        </p:nvSpPr>
        <p:spPr>
          <a:xfrm flipV="1">
            <a:off x="0" y="0"/>
            <a:ext cx="2510281" cy="3068554"/>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4 Rombo"/>
          <p:cNvSpPr/>
          <p:nvPr/>
        </p:nvSpPr>
        <p:spPr>
          <a:xfrm>
            <a:off x="3" y="1"/>
            <a:ext cx="4733702" cy="6011863"/>
          </a:xfrm>
          <a:prstGeom prst="diamon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2.bp.blogspot.com/_3BRACLbw2mk/SgcXOwj9aLI/AAAAAAAABlc/jQGB5vOMAj4/s400/Girasoles.jpg"/>
          <p:cNvPicPr>
            <a:picLocks noChangeAspect="1" noChangeArrowheads="1"/>
          </p:cNvPicPr>
          <p:nvPr/>
        </p:nvPicPr>
        <p:blipFill>
          <a:blip r:embed="rId2"/>
          <a:srcRect/>
          <a:stretch>
            <a:fillRect/>
          </a:stretch>
        </p:blipFill>
        <p:spPr bwMode="auto">
          <a:xfrm>
            <a:off x="-1" y="0"/>
            <a:ext cx="9275450" cy="6011863"/>
          </a:xfrm>
          <a:prstGeom prst="rect">
            <a:avLst/>
          </a:prstGeom>
          <a:noFill/>
        </p:spPr>
      </p:pic>
      <p:sp>
        <p:nvSpPr>
          <p:cNvPr id="3" name="2 Rectángulo"/>
          <p:cNvSpPr/>
          <p:nvPr/>
        </p:nvSpPr>
        <p:spPr>
          <a:xfrm>
            <a:off x="286862" y="5260396"/>
            <a:ext cx="4146007" cy="584775"/>
          </a:xfrm>
          <a:prstGeom prst="rect">
            <a:avLst/>
          </a:prstGeom>
        </p:spPr>
        <p:txBody>
          <a:bodyPr wrap="none">
            <a:spAutoFit/>
          </a:bodyPr>
          <a:lstStyle/>
          <a:p>
            <a:r>
              <a:rPr lang="es-ES" sz="3200" b="1" dirty="0" smtClean="0">
                <a:solidFill>
                  <a:srgbClr val="FFFF00"/>
                </a:solidFill>
              </a:rPr>
              <a:t>LOS GIRASOLES CIEGOS</a:t>
            </a:r>
            <a:endParaRPr lang="es-ES" sz="3200" b="1" dirty="0">
              <a:solidFill>
                <a:srgbClr val="FFFF00"/>
              </a:solidFill>
            </a:endParaRPr>
          </a:p>
        </p:txBody>
      </p:sp>
    </p:spTree>
  </p:cSld>
  <p:clrMapOvr>
    <a:masterClrMapping/>
  </p:clrMapOvr>
  <p:transition spd="slow" advTm="7000">
    <p:diamon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pic>
        <p:nvPicPr>
          <p:cNvPr id="4098" name="Picture 2" descr="http://akifrases.com/frases-imagenes/frase-aunque-mi-amigo-rafael-azcona-sostiene-la-teoria-de-que-los-premios-han-de-ser-secretos-y-joan-manuel-serrat-147481.jpg"/>
          <p:cNvPicPr>
            <a:picLocks noChangeAspect="1" noChangeArrowheads="1"/>
          </p:cNvPicPr>
          <p:nvPr/>
        </p:nvPicPr>
        <p:blipFill>
          <a:blip r:embed="rId2"/>
          <a:srcRect/>
          <a:stretch>
            <a:fillRect/>
          </a:stretch>
        </p:blipFill>
        <p:spPr bwMode="auto">
          <a:xfrm>
            <a:off x="446852" y="577039"/>
            <a:ext cx="8096250" cy="4714908"/>
          </a:xfrm>
          <a:prstGeom prst="rect">
            <a:avLst/>
          </a:prstGeom>
          <a:noFill/>
        </p:spPr>
      </p:pic>
    </p:spTree>
  </p:cSld>
  <p:clrMapOvr>
    <a:masterClrMapping/>
  </p:clrMapOvr>
  <p:transition spd="slow" advTm="19000">
    <p:diamon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loffit.abc.es/estaticas/citas/imagenes/2014/10/24/loffit_rafael-azcona_02.jpg"/>
          <p:cNvPicPr>
            <a:picLocks noChangeAspect="1" noChangeArrowheads="1"/>
          </p:cNvPicPr>
          <p:nvPr/>
        </p:nvPicPr>
        <p:blipFill>
          <a:blip r:embed="rId2"/>
          <a:srcRect t="8527"/>
          <a:stretch>
            <a:fillRect/>
          </a:stretch>
        </p:blipFill>
        <p:spPr bwMode="auto">
          <a:xfrm>
            <a:off x="1304107" y="0"/>
            <a:ext cx="6572287" cy="6011863"/>
          </a:xfrm>
          <a:prstGeom prst="rect">
            <a:avLst/>
          </a:prstGeom>
          <a:noFill/>
          <a:effectLst>
            <a:softEdge rad="317500"/>
          </a:effectLst>
        </p:spPr>
      </p:pic>
    </p:spTree>
  </p:cSld>
  <p:clrMapOvr>
    <a:masterClrMapping/>
  </p:clrMapOvr>
  <p:transition spd="slow" advTm="22000">
    <p:diamon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loffit.abc.es/estaticas/citas/imagenes/2014/10/24/loffit_rafael-azcona_04.jpg"/>
          <p:cNvPicPr>
            <a:picLocks noChangeAspect="1" noChangeArrowheads="1"/>
          </p:cNvPicPr>
          <p:nvPr/>
        </p:nvPicPr>
        <p:blipFill>
          <a:blip r:embed="rId2"/>
          <a:srcRect t="7781"/>
          <a:stretch>
            <a:fillRect/>
          </a:stretch>
        </p:blipFill>
        <p:spPr bwMode="auto">
          <a:xfrm>
            <a:off x="1304108" y="0"/>
            <a:ext cx="6519082" cy="6011863"/>
          </a:xfrm>
          <a:prstGeom prst="rect">
            <a:avLst/>
          </a:prstGeom>
          <a:noFill/>
          <a:effectLst>
            <a:softEdge rad="317500"/>
          </a:effectLst>
        </p:spPr>
      </p:pic>
    </p:spTree>
  </p:cSld>
  <p:clrMapOvr>
    <a:masterClrMapping/>
  </p:clrMapOvr>
  <p:transition spd="slow" advTm="15000">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loffit.abc.es/estaticas/citas/imagenes/2014/10/24/loffit_rafael-azcona_06.jpg"/>
          <p:cNvPicPr>
            <a:picLocks noChangeAspect="1" noChangeArrowheads="1"/>
          </p:cNvPicPr>
          <p:nvPr/>
        </p:nvPicPr>
        <p:blipFill>
          <a:blip r:embed="rId2"/>
          <a:srcRect t="7500"/>
          <a:stretch>
            <a:fillRect/>
          </a:stretch>
        </p:blipFill>
        <p:spPr bwMode="auto">
          <a:xfrm>
            <a:off x="1446984" y="0"/>
            <a:ext cx="6499315" cy="6011863"/>
          </a:xfrm>
          <a:prstGeom prst="rect">
            <a:avLst/>
          </a:prstGeom>
          <a:noFill/>
          <a:effectLst>
            <a:softEdge rad="317500"/>
          </a:effectLst>
        </p:spPr>
      </p:pic>
    </p:spTree>
  </p:cSld>
  <p:clrMapOvr>
    <a:masterClrMapping/>
  </p:clrMapOvr>
  <p:transition spd="slow" advTm="17000">
    <p:diamon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loffit.abc.es/estaticas/citas/imagenes/2014/10/24/loffit_rafael-azcona_07.jpg"/>
          <p:cNvPicPr>
            <a:picLocks noChangeAspect="1" noChangeArrowheads="1"/>
          </p:cNvPicPr>
          <p:nvPr/>
        </p:nvPicPr>
        <p:blipFill>
          <a:blip r:embed="rId2"/>
          <a:srcRect t="7287"/>
          <a:stretch>
            <a:fillRect/>
          </a:stretch>
        </p:blipFill>
        <p:spPr bwMode="auto">
          <a:xfrm>
            <a:off x="1161232" y="0"/>
            <a:ext cx="6786610" cy="6292079"/>
          </a:xfrm>
          <a:prstGeom prst="rect">
            <a:avLst/>
          </a:prstGeom>
          <a:noFill/>
          <a:effectLst>
            <a:softEdge rad="317500"/>
          </a:effectLst>
        </p:spPr>
      </p:pic>
    </p:spTree>
  </p:cSld>
  <p:clrMapOvr>
    <a:masterClrMapping/>
  </p:clrMapOvr>
  <p:transition spd="slow" advTm="17000">
    <p:diamon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04174" y="1434295"/>
            <a:ext cx="7019149" cy="4247317"/>
          </a:xfrm>
          <a:prstGeom prst="rect">
            <a:avLst/>
          </a:prstGeom>
        </p:spPr>
        <p:txBody>
          <a:bodyPr wrap="square">
            <a:spAutoFit/>
          </a:bodyPr>
          <a:lstStyle/>
          <a:p>
            <a:r>
              <a:rPr lang="es-ES" b="1" dirty="0" smtClean="0">
                <a:latin typeface="Agency FB" pitchFamily="34" charset="0"/>
              </a:rPr>
              <a:t>"Yo me considero una especie de asistenta al servicio del director, que es mi señorito". </a:t>
            </a:r>
            <a:br>
              <a:rPr lang="es-ES" b="1" dirty="0" smtClean="0">
                <a:latin typeface="Agency FB" pitchFamily="34" charset="0"/>
              </a:rPr>
            </a:br>
            <a:r>
              <a:rPr lang="es-ES" b="1" dirty="0" smtClean="0">
                <a:latin typeface="Agency FB" pitchFamily="34" charset="0"/>
              </a:rPr>
              <a:t>"Si el cine ha enriquecido a la literatura, como se admite desde algún tiempo, la literatura lleva un siglo enriqueciendo al cine". </a:t>
            </a:r>
            <a:br>
              <a:rPr lang="es-ES" b="1" dirty="0" smtClean="0">
                <a:latin typeface="Agency FB" pitchFamily="34" charset="0"/>
              </a:rPr>
            </a:br>
            <a:r>
              <a:rPr lang="es-ES" b="1" dirty="0" smtClean="0">
                <a:latin typeface="Agency FB" pitchFamily="34" charset="0"/>
              </a:rPr>
              <a:t>"Cuando se reprimen los instintos, se anulan los sentimientos". </a:t>
            </a:r>
            <a:br>
              <a:rPr lang="es-ES" b="1" dirty="0" smtClean="0">
                <a:latin typeface="Agency FB" pitchFamily="34" charset="0"/>
              </a:rPr>
            </a:br>
            <a:r>
              <a:rPr lang="es-ES" b="1" dirty="0" smtClean="0">
                <a:latin typeface="Agency FB" pitchFamily="34" charset="0"/>
              </a:rPr>
              <a:t>"Lo de escribir es sólo ponerse. Dentro del ordenador están todas las palabras". </a:t>
            </a:r>
            <a:br>
              <a:rPr lang="es-ES" b="1" dirty="0" smtClean="0">
                <a:latin typeface="Agency FB" pitchFamily="34" charset="0"/>
              </a:rPr>
            </a:br>
            <a:r>
              <a:rPr lang="es-ES" b="1" dirty="0" smtClean="0">
                <a:latin typeface="Agency FB" pitchFamily="34" charset="0"/>
              </a:rPr>
              <a:t>"Un guión no debe tener adjetivos, cuanto menos literatura haya, mejor". </a:t>
            </a:r>
            <a:br>
              <a:rPr lang="es-ES" b="1" dirty="0" smtClean="0">
                <a:latin typeface="Agency FB" pitchFamily="34" charset="0"/>
              </a:rPr>
            </a:br>
            <a:r>
              <a:rPr lang="es-ES" b="1" dirty="0" smtClean="0">
                <a:latin typeface="Agency FB" pitchFamily="34" charset="0"/>
              </a:rPr>
              <a:t>"Eso de pasar de súbdito a ciudadano ha sido una de las mejores cosas de mi vida". </a:t>
            </a:r>
            <a:br>
              <a:rPr lang="es-ES" b="1" dirty="0" smtClean="0">
                <a:latin typeface="Agency FB" pitchFamily="34" charset="0"/>
              </a:rPr>
            </a:br>
            <a:r>
              <a:rPr lang="es-ES" b="1" dirty="0" smtClean="0">
                <a:latin typeface="Agency FB" pitchFamily="34" charset="0"/>
              </a:rPr>
              <a:t>"Lo del oficio de Rafael Azcona guionista se debe, más que a mis virtudes, a mi longevidad". </a:t>
            </a:r>
            <a:br>
              <a:rPr lang="es-ES" b="1" dirty="0" smtClean="0">
                <a:latin typeface="Agency FB" pitchFamily="34" charset="0"/>
              </a:rPr>
            </a:br>
            <a:r>
              <a:rPr lang="es-ES" b="1" dirty="0" smtClean="0">
                <a:latin typeface="Agency FB" pitchFamily="34" charset="0"/>
              </a:rPr>
              <a:t>"Es más fácil escribir para el cine que hacer una novela". </a:t>
            </a:r>
            <a:br>
              <a:rPr lang="es-ES" b="1" dirty="0" smtClean="0">
                <a:latin typeface="Agency FB" pitchFamily="34" charset="0"/>
              </a:rPr>
            </a:br>
            <a:r>
              <a:rPr lang="es-ES" b="1" dirty="0" smtClean="0">
                <a:latin typeface="Agency FB" pitchFamily="34" charset="0"/>
              </a:rPr>
              <a:t>"El racismo más duro es el económico". </a:t>
            </a:r>
            <a:br>
              <a:rPr lang="es-ES" b="1" dirty="0" smtClean="0">
                <a:latin typeface="Agency FB" pitchFamily="34" charset="0"/>
              </a:rPr>
            </a:br>
            <a:r>
              <a:rPr lang="es-ES" b="1" dirty="0" smtClean="0">
                <a:latin typeface="Agency FB" pitchFamily="34" charset="0"/>
              </a:rPr>
              <a:t>"La especie humana produce ejemplares horribles y también maravillosos, lo que pasa es que estos otros casi nunca son noticia". </a:t>
            </a:r>
            <a:br>
              <a:rPr lang="es-ES" b="1" dirty="0" smtClean="0">
                <a:latin typeface="Agency FB" pitchFamily="34" charset="0"/>
              </a:rPr>
            </a:br>
            <a:r>
              <a:rPr lang="es-ES" b="1" dirty="0" smtClean="0">
                <a:latin typeface="Agency FB" pitchFamily="34" charset="0"/>
              </a:rPr>
              <a:t>"Para mí, la risa es el mejor aliento". </a:t>
            </a:r>
            <a:endParaRPr lang="es-ES" b="1" dirty="0">
              <a:latin typeface="Agency FB" pitchFamily="34" charset="0"/>
            </a:endParaRPr>
          </a:p>
        </p:txBody>
      </p:sp>
      <p:sp>
        <p:nvSpPr>
          <p:cNvPr id="3" name="2 CuadroTexto"/>
          <p:cNvSpPr txBox="1"/>
          <p:nvPr/>
        </p:nvSpPr>
        <p:spPr>
          <a:xfrm>
            <a:off x="375414" y="291287"/>
            <a:ext cx="4890826" cy="584775"/>
          </a:xfrm>
          <a:prstGeom prst="rect">
            <a:avLst/>
          </a:prstGeom>
          <a:noFill/>
        </p:spPr>
        <p:txBody>
          <a:bodyPr wrap="none" rtlCol="0">
            <a:spAutoFit/>
          </a:bodyPr>
          <a:lstStyle/>
          <a:p>
            <a:r>
              <a:rPr lang="es-ES" sz="3200" b="1" dirty="0" smtClean="0"/>
              <a:t>FRASES DE RAFAEL AZCONA</a:t>
            </a:r>
            <a:endParaRPr lang="es-ES" sz="3200" b="1" dirty="0"/>
          </a:p>
        </p:txBody>
      </p:sp>
      <p:pic>
        <p:nvPicPr>
          <p:cNvPr id="4" name="Picture 2" descr="http://oriharu.net/SPHERICAL_STANDING_WAVES/images/lumiere11.gif"/>
          <p:cNvPicPr>
            <a:picLocks noChangeAspect="1" noChangeArrowheads="1" noCrop="1"/>
          </p:cNvPicPr>
          <p:nvPr/>
        </p:nvPicPr>
        <p:blipFill>
          <a:blip r:embed="rId3">
            <a:duotone>
              <a:prstClr val="black"/>
              <a:schemeClr val="accent6">
                <a:tint val="45000"/>
                <a:satMod val="400000"/>
              </a:schemeClr>
            </a:duotone>
            <a:lum bright="-33000" contrast="10000"/>
          </a:blip>
          <a:srcRect/>
          <a:stretch>
            <a:fillRect/>
          </a:stretch>
        </p:blipFill>
        <p:spPr bwMode="auto">
          <a:xfrm>
            <a:off x="-410403" y="0"/>
            <a:ext cx="9590916" cy="6011863"/>
          </a:xfrm>
          <a:prstGeom prst="rect">
            <a:avLst/>
          </a:prstGeom>
          <a:noFill/>
        </p:spPr>
      </p:pic>
      <p:pic>
        <p:nvPicPr>
          <p:cNvPr id="5" name="corazon.wav">
            <a:hlinkClick r:id="" action="ppaction://media"/>
          </p:cNvPr>
          <p:cNvPicPr>
            <a:picLocks noRot="1" noChangeAspect="1"/>
          </p:cNvPicPr>
          <p:nvPr>
            <a:wavAudioFile r:embed="rId1" name="corazon.wav"/>
          </p:nvPr>
        </p:nvPicPr>
        <p:blipFill>
          <a:blip r:embed="rId4"/>
          <a:srcRect/>
          <a:stretch>
            <a:fillRect/>
          </a:stretch>
        </p:blipFill>
        <p:spPr bwMode="auto">
          <a:xfrm>
            <a:off x="-571503" y="2648741"/>
            <a:ext cx="571504" cy="571504"/>
          </a:xfrm>
          <a:prstGeom prst="rect">
            <a:avLst/>
          </a:prstGeom>
          <a:noFill/>
          <a:ln w="9525">
            <a:noFill/>
            <a:miter lim="800000"/>
            <a:headEnd/>
            <a:tailEnd/>
          </a:ln>
        </p:spPr>
      </p:pic>
    </p:spTree>
  </p:cSld>
  <p:clrMapOvr>
    <a:masterClrMapping/>
  </p:clrMapOvr>
  <p:transition spd="slow" advTm="4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childTnLst>
                          </p:cTn>
                        </p:par>
                        <p:par>
                          <p:cTn id="9" fill="hold">
                            <p:stCondLst>
                              <p:cond delay="5000"/>
                            </p:stCondLst>
                            <p:childTnLst>
                              <p:par>
                                <p:cTn id="10" presetID="1" presetClass="mediacall" presetSubtype="0" fill="hold" nodeType="afterEffect">
                                  <p:stCondLst>
                                    <p:cond delay="0"/>
                                  </p:stCondLst>
                                  <p:childTnLst>
                                    <p:cmd type="call" cmd="playFrom(0.0)">
                                      <p:cBhvr>
                                        <p:cTn id="11"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
                <p:cTn id="12"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4.bp.blogspot.com/_k12UZB6A9ks/SgmHEXU_ICI/AAAAAAAAEy4/FKwLdaVt4z8/s400/Mesa+Azcona.jpg"/>
          <p:cNvPicPr>
            <a:picLocks noChangeAspect="1" noChangeArrowheads="1"/>
          </p:cNvPicPr>
          <p:nvPr/>
        </p:nvPicPr>
        <p:blipFill>
          <a:blip r:embed="rId2"/>
          <a:srcRect/>
          <a:stretch>
            <a:fillRect/>
          </a:stretch>
        </p:blipFill>
        <p:spPr bwMode="auto">
          <a:xfrm>
            <a:off x="2089926" y="1511269"/>
            <a:ext cx="3810000" cy="4500594"/>
          </a:xfrm>
          <a:prstGeom prst="rect">
            <a:avLst/>
          </a:prstGeom>
          <a:noFill/>
        </p:spPr>
      </p:pic>
      <p:pic>
        <p:nvPicPr>
          <p:cNvPr id="84996" name="Picture 4" descr="http://www.irreverendos.com/wp-content/uploads/2008/04/AzconaMozalbete.jpg"/>
          <p:cNvPicPr>
            <a:picLocks noChangeAspect="1" noChangeArrowheads="1"/>
          </p:cNvPicPr>
          <p:nvPr/>
        </p:nvPicPr>
        <p:blipFill>
          <a:blip r:embed="rId3"/>
          <a:srcRect/>
          <a:stretch>
            <a:fillRect/>
          </a:stretch>
        </p:blipFill>
        <p:spPr bwMode="auto">
          <a:xfrm>
            <a:off x="0" y="0"/>
            <a:ext cx="2066925" cy="2771776"/>
          </a:xfrm>
          <a:prstGeom prst="rect">
            <a:avLst/>
          </a:prstGeom>
          <a:noFill/>
        </p:spPr>
      </p:pic>
      <p:pic>
        <p:nvPicPr>
          <p:cNvPr id="84998" name="Picture 6" descr="http://www.uhu.es/cine.educacion/cineyeducacion/0%20Imagenescine/azcona2.gif"/>
          <p:cNvPicPr>
            <a:picLocks noChangeAspect="1" noChangeArrowheads="1"/>
          </p:cNvPicPr>
          <p:nvPr/>
        </p:nvPicPr>
        <p:blipFill>
          <a:blip r:embed="rId4"/>
          <a:srcRect/>
          <a:stretch>
            <a:fillRect/>
          </a:stretch>
        </p:blipFill>
        <p:spPr bwMode="auto">
          <a:xfrm>
            <a:off x="5965803" y="0"/>
            <a:ext cx="3214710" cy="3664295"/>
          </a:xfrm>
          <a:prstGeom prst="rect">
            <a:avLst/>
          </a:prstGeom>
          <a:noFill/>
        </p:spPr>
      </p:pic>
      <p:pic>
        <p:nvPicPr>
          <p:cNvPr id="5" name="Picture 2" descr="http://1.bp.blogspot.com/-DPp_-kGDL64/TzR4_sgEQDI/AAAAAAAACWc/h2pOVQq0Y8Y/s1600/0k0289_gif-sicodelicos-21.gif"/>
          <p:cNvPicPr>
            <a:picLocks noChangeAspect="1" noChangeArrowheads="1" noCrop="1"/>
          </p:cNvPicPr>
          <p:nvPr/>
        </p:nvPicPr>
        <p:blipFill>
          <a:blip r:embed="rId5" cstate="print">
            <a:duotone>
              <a:prstClr val="black"/>
              <a:schemeClr val="accent6">
                <a:tint val="45000"/>
                <a:satMod val="400000"/>
              </a:schemeClr>
            </a:duotone>
            <a:lum bright="-25000" contrast="51000"/>
          </a:blip>
          <a:srcRect/>
          <a:stretch>
            <a:fillRect/>
          </a:stretch>
        </p:blipFill>
        <p:spPr bwMode="auto">
          <a:xfrm>
            <a:off x="0" y="0"/>
            <a:ext cx="9180514" cy="6011863"/>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21" presetClass="exit" presetSubtype="4" fill="hold" nodeType="withEffect">
                                  <p:stCondLst>
                                    <p:cond delay="0"/>
                                  </p:stCondLst>
                                  <p:childTnLst>
                                    <p:animEffect transition="out" filter="wheel(4)">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descr="http://www.dospassos.es/wp-content/uploads/2014/10/estrafalario-268x300.jpg"/>
          <p:cNvPicPr>
            <a:picLocks noChangeAspect="1" noChangeArrowheads="1"/>
          </p:cNvPicPr>
          <p:nvPr/>
        </p:nvPicPr>
        <p:blipFill>
          <a:blip r:embed="rId2"/>
          <a:srcRect/>
          <a:stretch>
            <a:fillRect/>
          </a:stretch>
        </p:blipFill>
        <p:spPr bwMode="auto">
          <a:xfrm>
            <a:off x="3018620" y="3077369"/>
            <a:ext cx="2292484" cy="2566213"/>
          </a:xfrm>
          <a:prstGeom prst="rect">
            <a:avLst/>
          </a:prstGeom>
          <a:noFill/>
        </p:spPr>
      </p:pic>
      <p:pic>
        <p:nvPicPr>
          <p:cNvPr id="83974" name="Picture 6" descr="http://www.ferisofi.es/logrono/1_imagenes_logrono/sobres/86_2011azcona.jpg"/>
          <p:cNvPicPr>
            <a:picLocks noChangeAspect="1" noChangeArrowheads="1"/>
          </p:cNvPicPr>
          <p:nvPr/>
        </p:nvPicPr>
        <p:blipFill>
          <a:blip r:embed="rId3"/>
          <a:srcRect/>
          <a:stretch>
            <a:fillRect/>
          </a:stretch>
        </p:blipFill>
        <p:spPr bwMode="auto">
          <a:xfrm>
            <a:off x="375414" y="219849"/>
            <a:ext cx="4762500" cy="2514600"/>
          </a:xfrm>
          <a:prstGeom prst="rect">
            <a:avLst/>
          </a:prstGeom>
          <a:noFill/>
        </p:spPr>
      </p:pic>
      <p:pic>
        <p:nvPicPr>
          <p:cNvPr id="83976" name="Picture 8" descr="http://4.bp.blogspot.com/-3mUcYofnkag/TlygU3wribI/AAAAAAAAACM/1r3GyxwtfZY/s1600/azcona-sin-guion.jpg"/>
          <p:cNvPicPr>
            <a:picLocks noChangeAspect="1" noChangeArrowheads="1"/>
          </p:cNvPicPr>
          <p:nvPr/>
        </p:nvPicPr>
        <p:blipFill>
          <a:blip r:embed="rId4"/>
          <a:srcRect/>
          <a:stretch>
            <a:fillRect/>
          </a:stretch>
        </p:blipFill>
        <p:spPr bwMode="auto">
          <a:xfrm>
            <a:off x="375414" y="3077369"/>
            <a:ext cx="1905000" cy="2657476"/>
          </a:xfrm>
          <a:prstGeom prst="rect">
            <a:avLst/>
          </a:prstGeom>
          <a:noFill/>
        </p:spPr>
      </p:pic>
      <p:pic>
        <p:nvPicPr>
          <p:cNvPr id="83978" name="Picture 10" descr="http://img.europapress.net/fotoweb/fotonoticia_20150316114238_800.jpg"/>
          <p:cNvPicPr>
            <a:picLocks noChangeAspect="1" noChangeArrowheads="1"/>
          </p:cNvPicPr>
          <p:nvPr/>
        </p:nvPicPr>
        <p:blipFill>
          <a:blip r:embed="rId5"/>
          <a:srcRect/>
          <a:stretch>
            <a:fillRect/>
          </a:stretch>
        </p:blipFill>
        <p:spPr bwMode="auto">
          <a:xfrm>
            <a:off x="5551600" y="434163"/>
            <a:ext cx="3324938" cy="4929222"/>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3">
                <a:tint val="45000"/>
                <a:satMod val="400000"/>
              </a:schemeClr>
            </a:duotone>
          </a:blip>
          <a:srcRect/>
          <a:stretch>
            <a:fillRect/>
          </a:stretch>
        </p:blipFill>
        <p:spPr bwMode="auto">
          <a:xfrm>
            <a:off x="-1" y="0"/>
            <a:ext cx="9180514" cy="6011863"/>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2970990" y="2970993"/>
            <a:ext cx="6011863" cy="69884"/>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139641" y="2970993"/>
            <a:ext cx="6011863" cy="69884"/>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3" y="0"/>
            <a:ext cx="9180513" cy="6093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3" y="5946390"/>
            <a:ext cx="9180513" cy="65473"/>
          </a:xfrm>
          <a:prstGeom prst="rect">
            <a:avLst/>
          </a:prstGeom>
          <a:noFill/>
          <a:ln w="9525">
            <a:noFill/>
            <a:miter lim="800000"/>
            <a:headEnd/>
            <a:tailEnd/>
          </a:ln>
        </p:spPr>
      </p:pic>
      <p:sp>
        <p:nvSpPr>
          <p:cNvPr id="155665" name="Rectangle 17"/>
          <p:cNvSpPr>
            <a:spLocks noChangeArrowheads="1"/>
          </p:cNvSpPr>
          <p:nvPr/>
        </p:nvSpPr>
        <p:spPr bwMode="auto">
          <a:xfrm>
            <a:off x="358585" y="513515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4" cstate="email"/>
          <a:srcRect/>
          <a:stretch>
            <a:fillRect/>
          </a:stretch>
        </p:blipFill>
        <p:spPr bwMode="auto">
          <a:xfrm>
            <a:off x="358588" y="5009902"/>
            <a:ext cx="588330" cy="672356"/>
          </a:xfrm>
          <a:prstGeom prst="rect">
            <a:avLst/>
          </a:prstGeom>
          <a:noFill/>
          <a:ln w="38100">
            <a:solidFill>
              <a:srgbClr val="1CDEF8"/>
            </a:solidFill>
            <a:miter lim="800000"/>
            <a:headEnd/>
            <a:tailEnd/>
          </a:ln>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875744" y="1862923"/>
            <a:ext cx="3214710" cy="223776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BUEN DÍA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0000" contrast="89000"/>
          </a:blip>
          <a:srcRect/>
          <a:stretch>
            <a:fillRect/>
          </a:stretch>
        </p:blipFill>
        <p:spPr bwMode="auto">
          <a:xfrm>
            <a:off x="1147540" y="4947276"/>
            <a:ext cx="1864805" cy="807385"/>
          </a:xfrm>
          <a:prstGeom prst="rect">
            <a:avLst/>
          </a:prstGeom>
          <a:noFill/>
        </p:spPr>
      </p:pic>
    </p:spTree>
  </p:cSld>
  <p:clrMapOvr>
    <a:masterClrMapping/>
  </p:clrMapOvr>
  <p:transition spd="slow" advTm="1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par>
                                <p:cTn id="8" presetID="4" presetClass="exit" presetSubtype="32" fill="hold" nodeType="withEffect">
                                  <p:stCondLst>
                                    <p:cond delay="0"/>
                                  </p:stCondLst>
                                  <p:childTnLst>
                                    <p:animEffect transition="out" filter="box(out)">
                                      <p:cBhvr>
                                        <p:cTn id="9" dur="3000"/>
                                        <p:tgtEl>
                                          <p:spTgt spid="16"/>
                                        </p:tgtEl>
                                      </p:cBhvr>
                                    </p:animEffect>
                                    <p:set>
                                      <p:cBhvr>
                                        <p:cTn id="10" dur="1" fill="hold">
                                          <p:stCondLst>
                                            <p:cond delay="2999"/>
                                          </p:stCondLst>
                                        </p:cTn>
                                        <p:tgtEl>
                                          <p:spTgt spid="16"/>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02768"/>
            <a:ext cx="9180513" cy="200395"/>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603163"/>
            <a:ext cx="9180513" cy="44087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9111" y="1"/>
            <a:ext cx="4896274" cy="1369369"/>
          </a:xfrm>
          <a:prstGeom prst="rect">
            <a:avLst/>
          </a:prstGeom>
          <a:noFill/>
        </p:spPr>
      </p:pic>
      <p:sp>
        <p:nvSpPr>
          <p:cNvPr id="4104" name="Text Box 8"/>
          <p:cNvSpPr txBox="1">
            <a:spLocks noChangeArrowheads="1"/>
          </p:cNvSpPr>
          <p:nvPr/>
        </p:nvSpPr>
        <p:spPr bwMode="auto">
          <a:xfrm>
            <a:off x="0" y="1669963"/>
            <a:ext cx="918051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7564" y="4141506"/>
            <a:ext cx="267765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61316" y="3673916"/>
            <a:ext cx="2371633" cy="2070753"/>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54727" y="4275103"/>
            <a:ext cx="1224068" cy="86838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605142"/>
            <a:ext cx="535530" cy="467589"/>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072730"/>
            <a:ext cx="535530" cy="467589"/>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540319"/>
            <a:ext cx="535530" cy="467589"/>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007910"/>
            <a:ext cx="535530" cy="467589"/>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RECORDANDO  A RAFAEL AZCO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RECORDANDO  A RAFAEL AZCONA</Template>
  <TotalTime>18</TotalTime>
  <Words>936</Words>
  <Application>Microsoft Office PowerPoint</Application>
  <PresentationFormat>Personalizado</PresentationFormat>
  <Paragraphs>200</Paragraphs>
  <Slides>68</Slides>
  <Notes>0</Notes>
  <HiddenSlides>0</HiddenSlides>
  <MMClips>4</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RECORDANDO  A RAFAEL AZCONA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9</cp:revision>
  <dcterms:created xsi:type="dcterms:W3CDTF">2016-07-15T21:10:40Z</dcterms:created>
  <dcterms:modified xsi:type="dcterms:W3CDTF">2016-07-15T21:28:52Z</dcterms:modified>
</cp:coreProperties>
</file>