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90" r:id="rId3"/>
    <p:sldId id="256" r:id="rId4"/>
    <p:sldId id="269" r:id="rId5"/>
    <p:sldId id="266" r:id="rId6"/>
    <p:sldId id="257" r:id="rId7"/>
    <p:sldId id="272" r:id="rId8"/>
    <p:sldId id="258" r:id="rId9"/>
    <p:sldId id="276" r:id="rId10"/>
    <p:sldId id="283" r:id="rId11"/>
    <p:sldId id="282" r:id="rId12"/>
    <p:sldId id="273" r:id="rId13"/>
    <p:sldId id="279" r:id="rId14"/>
    <p:sldId id="280" r:id="rId15"/>
    <p:sldId id="284" r:id="rId16"/>
    <p:sldId id="281" r:id="rId17"/>
    <p:sldId id="259" r:id="rId18"/>
    <p:sldId id="264" r:id="rId19"/>
    <p:sldId id="265" r:id="rId20"/>
    <p:sldId id="260" r:id="rId21"/>
    <p:sldId id="274" r:id="rId22"/>
    <p:sldId id="267" r:id="rId23"/>
    <p:sldId id="270" r:id="rId24"/>
    <p:sldId id="268" r:id="rId25"/>
    <p:sldId id="277" r:id="rId26"/>
    <p:sldId id="278" r:id="rId27"/>
    <p:sldId id="271" r:id="rId28"/>
    <p:sldId id="285" r:id="rId29"/>
    <p:sldId id="261" r:id="rId30"/>
    <p:sldId id="287" r:id="rId31"/>
    <p:sldId id="288" r:id="rId32"/>
    <p:sldId id="289" r:id="rId33"/>
    <p:sldId id="263" r:id="rId34"/>
    <p:sldId id="262" r:id="rId35"/>
    <p:sldId id="286" r:id="rId36"/>
    <p:sldId id="298" r:id="rId37"/>
    <p:sldId id="299"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xOqqu55teU8tByeX0fypg==" hashData="MADYWN0ZmrKKkfOwapi0vYnHMf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55C729-2A39-4873-9C59-0A1B061CB2FC}" type="datetimeFigureOut">
              <a:rPr lang="es-ES" smtClean="0"/>
              <a:pPr/>
              <a:t>24/12/2014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A2A546-5381-440D-A5F8-1D1B50D4F48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AA2A546-5381-440D-A5F8-1D1B50D4F488}" type="slidenum">
              <a:rPr lang="es-ES" smtClean="0"/>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D2785C-196D-449A-8701-28ECCF689EB4}"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14A0DBE-7CD7-4E0C-94E5-02427D3F9FB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FF6633"/>
            </a:gs>
            <a:gs pos="50000">
              <a:srgbClr val="FFFF00"/>
            </a:gs>
            <a:gs pos="75000">
              <a:srgbClr val="01A78F"/>
            </a:gs>
            <a:gs pos="100000">
              <a:srgbClr val="3366F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C88D0F-B995-4255-A249-E91C5B6A541E}" type="datetimeFigureOut">
              <a:rPr lang="es-ES" smtClean="0"/>
              <a:pPr/>
              <a:t>24/12/2014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D2785C-196D-449A-8701-28ECCF689EB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F592C16-B73E-4670-B860-4B403BC7C30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4.jpeg"/></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683568" y="1412776"/>
            <a:ext cx="7500958" cy="3785634"/>
          </a:xfrm>
          <a:prstGeom prst="rect">
            <a:avLst/>
          </a:prstGeom>
        </p:spPr>
        <p:txBody>
          <a:bodyPr lIns="91422" tIns="45711" rIns="91422" bIns="45711">
            <a:spAutoFit/>
          </a:bodyPr>
          <a:lstStyle/>
          <a:p>
            <a:pPr algn="ctr">
              <a:defRPr/>
            </a:pPr>
            <a:r>
              <a:rPr lang="es-ES" sz="4800" b="1" i="1" kern="10" dirty="0" smtClean="0">
                <a:ln w="25400">
                  <a:solidFill>
                    <a:srgbClr val="E31C07"/>
                  </a:solidFill>
                  <a:round/>
                  <a:headEnd/>
                  <a:tailEnd/>
                </a:ln>
                <a:solidFill>
                  <a:srgbClr val="FF0000"/>
                </a:solidFill>
                <a:effectLst>
                  <a:outerShdw dist="35921" dir="2700000" algn="ctr" rotWithShape="0">
                    <a:srgbClr val="808080">
                      <a:alpha val="79999"/>
                    </a:srgbClr>
                  </a:outerShdw>
                </a:effectLst>
                <a:latin typeface="Arial Black" pitchFamily="34" charset="0"/>
                <a:cs typeface="Times New Roman"/>
              </a:rPr>
              <a:t>RECORDANDO  A</a:t>
            </a:r>
          </a:p>
          <a:p>
            <a:pPr algn="ctr">
              <a:defRPr/>
            </a:pPr>
            <a:r>
              <a:rPr lang="es-ES" sz="9600" b="1" i="1" kern="10" dirty="0" smtClean="0">
                <a:ln w="25400">
                  <a:solidFill>
                    <a:srgbClr val="E31C07"/>
                  </a:solidFill>
                  <a:round/>
                  <a:headEnd/>
                  <a:tailEnd/>
                </a:ln>
                <a:solidFill>
                  <a:srgbClr val="FF0000"/>
                </a:solidFill>
                <a:effectLst>
                  <a:outerShdw dist="35921" dir="2700000" algn="ctr" rotWithShape="0">
                    <a:srgbClr val="808080">
                      <a:alpha val="79999"/>
                    </a:srgbClr>
                  </a:outerShdw>
                </a:effectLst>
                <a:latin typeface="Arial Black" pitchFamily="34" charset="0"/>
                <a:cs typeface="Times New Roman"/>
              </a:rPr>
              <a:t>JOE </a:t>
            </a:r>
            <a:endParaRPr lang="es-ES" sz="9600" b="1" i="1" kern="10" dirty="0" smtClean="0">
              <a:ln w="25400">
                <a:solidFill>
                  <a:srgbClr val="E31C07"/>
                </a:solidFill>
                <a:round/>
                <a:headEnd/>
                <a:tailEnd/>
              </a:ln>
              <a:solidFill>
                <a:srgbClr val="FF0000"/>
              </a:solidFill>
              <a:effectLst>
                <a:outerShdw dist="35921" dir="2700000" algn="ctr" rotWithShape="0">
                  <a:srgbClr val="808080">
                    <a:alpha val="79999"/>
                  </a:srgbClr>
                </a:outerShdw>
              </a:effectLst>
              <a:latin typeface="Arial Black" pitchFamily="34" charset="0"/>
              <a:cs typeface="Times New Roman"/>
            </a:endParaRPr>
          </a:p>
          <a:p>
            <a:pPr algn="ctr">
              <a:defRPr/>
            </a:pPr>
            <a:r>
              <a:rPr lang="es-ES" sz="9600" b="1" i="1" kern="10" dirty="0" smtClean="0">
                <a:ln w="25400">
                  <a:solidFill>
                    <a:srgbClr val="E31C07"/>
                  </a:solidFill>
                  <a:round/>
                  <a:headEnd/>
                  <a:tailEnd/>
                </a:ln>
                <a:solidFill>
                  <a:srgbClr val="FF0000"/>
                </a:solidFill>
                <a:effectLst>
                  <a:outerShdw dist="35921" dir="2700000" algn="ctr" rotWithShape="0">
                    <a:srgbClr val="808080">
                      <a:alpha val="79999"/>
                    </a:srgbClr>
                  </a:outerShdw>
                </a:effectLst>
                <a:latin typeface="Arial Black" pitchFamily="34" charset="0"/>
                <a:cs typeface="Times New Roman"/>
              </a:rPr>
              <a:t>COCKER</a:t>
            </a:r>
            <a:endParaRPr lang="es-ES" sz="9600" b="1" i="1" kern="10" dirty="0">
              <a:ln w="25400">
                <a:solidFill>
                  <a:srgbClr val="E31C07"/>
                </a:solidFill>
                <a:round/>
                <a:headEnd/>
                <a:tailEnd/>
              </a:ln>
              <a:solidFill>
                <a:srgbClr val="FF0000"/>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15000">
    <p:dissolve/>
    <p:sndAc>
      <p:stSnd>
        <p:snd r:embed="rId2" name="joe cocker - unchain my hea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nodeType="clickEffect">
                                  <p:stCondLst>
                                    <p:cond delay="0"/>
                                  </p:stCondLst>
                                  <p:iterate type="lt">
                                    <p:tmPct val="50000"/>
                                  </p:iterate>
                                  <p:childTnLst>
                                    <p:set>
                                      <p:cBhvr>
                                        <p:cTn id="11"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2" dur="2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2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4" dur="2000"/>
                                        <p:tgtEl>
                                          <p:spTgt spid="6">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9" dur="2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2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21" dur="2000"/>
                                        <p:tgtEl>
                                          <p:spTgt spid="6">
                                            <p:txEl>
                                              <p:pRg st="1" end="1"/>
                                            </p:txEl>
                                          </p:spTgt>
                                        </p:tgtEl>
                                        <p:attrNameLst>
                                          <p:attrName>fill.type</p:attrName>
                                        </p:attrNameLst>
                                      </p:cBhvr>
                                      <p:to>
                                        <p:strVal val="solid"/>
                                      </p:to>
                                    </p:set>
                                  </p:childTnLst>
                                </p:cTn>
                              </p:par>
                            </p:childTnLst>
                          </p:cTn>
                        </p:par>
                        <p:par>
                          <p:cTn id="22" fill="hold">
                            <p:stCondLst>
                              <p:cond delay="4000"/>
                            </p:stCondLst>
                            <p:childTnLst>
                              <p:par>
                                <p:cTn id="23" presetID="27" presetClass="entr" presetSubtype="0" fill="hold" nodeType="afterEffect">
                                  <p:stCondLst>
                                    <p:cond delay="0"/>
                                  </p:stCondLst>
                                  <p:iterate type="lt">
                                    <p:tmPct val="50000"/>
                                  </p:iterate>
                                  <p:childTnLst>
                                    <p:set>
                                      <p:cBhvr>
                                        <p:cTn id="24"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25" dur="200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200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7" dur="200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4" name="3 Rectángulo"/>
          <p:cNvSpPr/>
          <p:nvPr/>
        </p:nvSpPr>
        <p:spPr>
          <a:xfrm>
            <a:off x="1907704" y="764704"/>
            <a:ext cx="5256584" cy="5386090"/>
          </a:xfrm>
          <a:prstGeom prst="rect">
            <a:avLst/>
          </a:prstGeom>
        </p:spPr>
        <p:txBody>
          <a:bodyPr wrap="square">
            <a:spAutoFit/>
          </a:bodyPr>
          <a:lstStyle/>
          <a:p>
            <a:pPr algn="ctr"/>
            <a:r>
              <a:rPr lang="es-ES" sz="8800" b="1" dirty="0" err="1" smtClean="0">
                <a:ln w="12700">
                  <a:solidFill>
                    <a:schemeClr val="tx2">
                      <a:satMod val="155000"/>
                    </a:schemeClr>
                  </a:solidFill>
                  <a:prstDash val="solid"/>
                </a:ln>
                <a:solidFill>
                  <a:srgbClr val="00B050"/>
                </a:solidFill>
                <a:effectLst>
                  <a:glow rad="228600">
                    <a:schemeClr val="accent5">
                      <a:satMod val="175000"/>
                      <a:alpha val="40000"/>
                    </a:schemeClr>
                  </a:glow>
                  <a:outerShdw blurRad="41275" dist="20320" dir="1800000" algn="tl" rotWithShape="0">
                    <a:srgbClr val="000000">
                      <a:alpha val="40000"/>
                    </a:srgbClr>
                  </a:outerShdw>
                </a:effectLst>
              </a:rPr>
              <a:t>Joe</a:t>
            </a:r>
            <a:r>
              <a:rPr lang="es-ES" sz="8800" b="1" dirty="0" smtClean="0">
                <a:ln w="12700">
                  <a:solidFill>
                    <a:schemeClr val="tx2">
                      <a:satMod val="155000"/>
                    </a:schemeClr>
                  </a:solidFill>
                  <a:prstDash val="solid"/>
                </a:ln>
                <a:solidFill>
                  <a:srgbClr val="00B050"/>
                </a:solidFill>
                <a:effectLst>
                  <a:glow rad="228600">
                    <a:schemeClr val="accent5">
                      <a:satMod val="175000"/>
                      <a:alpha val="40000"/>
                    </a:schemeClr>
                  </a:glow>
                  <a:outerShdw blurRad="41275" dist="20320" dir="1800000" algn="tl" rotWithShape="0">
                    <a:srgbClr val="000000">
                      <a:alpha val="40000"/>
                    </a:srgbClr>
                  </a:outerShdw>
                </a:effectLst>
              </a:rPr>
              <a:t> </a:t>
            </a:r>
            <a:r>
              <a:rPr lang="es-ES" sz="8800" b="1" dirty="0" err="1" smtClean="0">
                <a:ln w="12700">
                  <a:solidFill>
                    <a:schemeClr val="tx2">
                      <a:satMod val="155000"/>
                    </a:schemeClr>
                  </a:solidFill>
                  <a:prstDash val="solid"/>
                </a:ln>
                <a:solidFill>
                  <a:srgbClr val="00B050"/>
                </a:solidFill>
                <a:effectLst>
                  <a:glow rad="228600">
                    <a:schemeClr val="accent5">
                      <a:satMod val="175000"/>
                      <a:alpha val="40000"/>
                    </a:schemeClr>
                  </a:glow>
                  <a:outerShdw blurRad="41275" dist="20320" dir="1800000" algn="tl" rotWithShape="0">
                    <a:srgbClr val="000000">
                      <a:alpha val="40000"/>
                    </a:srgbClr>
                  </a:outerShdw>
                </a:effectLst>
              </a:rPr>
              <a:t>Cocker</a:t>
            </a:r>
            <a:endParaRPr lang="es-ES" sz="8800" b="1" dirty="0" smtClean="0">
              <a:ln w="12700">
                <a:solidFill>
                  <a:schemeClr val="tx2">
                    <a:satMod val="155000"/>
                  </a:schemeClr>
                </a:solidFill>
                <a:prstDash val="solid"/>
              </a:ln>
              <a:solidFill>
                <a:srgbClr val="00B050"/>
              </a:solidFill>
              <a:effectLst>
                <a:glow rad="228600">
                  <a:schemeClr val="accent5">
                    <a:satMod val="175000"/>
                    <a:alpha val="40000"/>
                  </a:schemeClr>
                </a:glow>
                <a:outerShdw blurRad="41275" dist="20320" dir="1800000" algn="tl" rotWithShape="0">
                  <a:srgbClr val="000000">
                    <a:alpha val="40000"/>
                  </a:srgbClr>
                </a:outerShdw>
              </a:effectLst>
            </a:endParaRPr>
          </a:p>
          <a:p>
            <a:pPr algn="ctr"/>
            <a:endParaRPr lang="es-ES" sz="32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endParaRPr>
          </a:p>
          <a:p>
            <a:pPr algn="ct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La particular voz del cantante inglés recorrió cinco décadas de la música popular anglosajona, con éxitos como 'Up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where</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we</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belong</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y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You</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can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leave</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your</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hat</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32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on</a:t>
            </a:r>
            <a:r>
              <a:rPr lang="es-ES" sz="32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y muchos más. </a:t>
            </a:r>
            <a:endParaRPr lang="es-ES" sz="3200" b="1" dirty="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joe-cocker.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Joe_Cocker-Cocker-Frontal.jpg"/>
          <p:cNvPicPr>
            <a:picLocks noChangeAspect="1" noChangeArrowheads="1"/>
          </p:cNvPicPr>
          <p:nvPr/>
        </p:nvPicPr>
        <p:blipFill>
          <a:blip r:embed="rId3" cstate="print"/>
          <a:srcRect/>
          <a:stretch>
            <a:fillRect/>
          </a:stretch>
        </p:blipFill>
        <p:spPr bwMode="auto">
          <a:xfrm>
            <a:off x="1115616" y="-90262"/>
            <a:ext cx="6948264" cy="6948262"/>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75656" y="1772816"/>
            <a:ext cx="6390456" cy="3970318"/>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rPr>
              <a:t>La muerte del vocalista británico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rPr>
              <a:t>Joe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rPr>
              <a:t>Cocker</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rPr>
              <a:t>, a los 70 años y tras una larga batalla contra el cáncer de pulmón, ha resucitado el interés por la música de este hombre cuya voz raspada acompañó algunos de los éxitos más importantes de los 60, los 70 y los 80.</a:t>
            </a:r>
            <a:endParaRPr lang="es-ES" sz="2800" b="1" dirty="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latin typeface="Arial Black" pitchFamily="34" charset="0"/>
            </a:endParaRPr>
          </a:p>
        </p:txBody>
      </p:sp>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70402a.jpg"/>
          <p:cNvPicPr>
            <a:picLocks noChangeAspect="1" noChangeArrowheads="1"/>
          </p:cNvPicPr>
          <p:nvPr/>
        </p:nvPicPr>
        <p:blipFill>
          <a:blip r:embed="rId2" cstate="print"/>
          <a:srcRect/>
          <a:stretch>
            <a:fillRect/>
          </a:stretch>
        </p:blipFill>
        <p:spPr bwMode="auto">
          <a:xfrm>
            <a:off x="-1" y="0"/>
            <a:ext cx="9296399"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043608" y="1628800"/>
            <a:ext cx="7056784" cy="4401205"/>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Con apenas 24 años, y dejando bien clara su querencia por el 'blues', el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soul</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y la tradición musical negra, se atrevió con una versión del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With</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little</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help</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from</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my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friends</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que los Beatles habían publicado un año antes en su portentoso disco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Sgt.</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Pepper's</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Lonely</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Hearts</a:t>
            </a:r>
            <a:r>
              <a:rPr lang="es-ES" sz="2800" b="1" dirty="0" smtClean="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rPr>
              <a:t> Club Band'. Su interpretación de este tema en el festival de Woodstock de 1969 quedó para siempre asociada a aquel mágico final de la década de los 60.</a:t>
            </a:r>
            <a:endParaRPr lang="es-ES" sz="2800" b="1" dirty="0">
              <a:ln w="12700">
                <a:solidFill>
                  <a:schemeClr val="tx2">
                    <a:satMod val="155000"/>
                  </a:schemeClr>
                </a:solidFill>
                <a:prstDash val="solid"/>
              </a:ln>
              <a:solidFill>
                <a:srgbClr val="FF0000"/>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joe_cocker.jpg"/>
          <p:cNvPicPr>
            <a:picLocks noChangeAspect="1" noChangeArrowheads="1"/>
          </p:cNvPicPr>
          <p:nvPr/>
        </p:nvPicPr>
        <p:blipFill>
          <a:blip r:embed="rId2" cstate="print"/>
          <a:srcRect/>
          <a:stretch>
            <a:fillRect/>
          </a:stretch>
        </p:blipFill>
        <p:spPr bwMode="auto">
          <a:xfrm>
            <a:off x="0" y="0"/>
            <a:ext cx="9330692" cy="6858000"/>
          </a:xfrm>
          <a:prstGeom prst="rect">
            <a:avLst/>
          </a:prstGeom>
          <a:noFill/>
        </p:spPr>
      </p:pic>
      <p:sp>
        <p:nvSpPr>
          <p:cNvPr id="4" name="3 Rombo"/>
          <p:cNvSpPr/>
          <p:nvPr/>
        </p:nvSpPr>
        <p:spPr>
          <a:xfrm rot="16200000">
            <a:off x="215516" y="-2151620"/>
            <a:ext cx="8424936" cy="11377264"/>
          </a:xfrm>
          <a:prstGeom prst="diamond">
            <a:avLst/>
          </a:prstGeom>
          <a:solidFill>
            <a:srgbClr val="00B0F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ombo"/>
          <p:cNvSpPr/>
          <p:nvPr/>
        </p:nvSpPr>
        <p:spPr>
          <a:xfrm rot="16200000">
            <a:off x="1233264" y="-1233264"/>
            <a:ext cx="6858000" cy="9324528"/>
          </a:xfrm>
          <a:prstGeom prst="diamond">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7410" name="Picture 2" descr="C:\Documents and Settings\Dell\Escritorio\c04001a.jpg"/>
          <p:cNvPicPr>
            <a:picLocks noChangeAspect="1" noChangeArrowheads="1"/>
          </p:cNvPicPr>
          <p:nvPr/>
        </p:nvPicPr>
        <p:blipFill>
          <a:blip r:embed="rId3" cstate="print"/>
          <a:srcRect b="8001"/>
          <a:stretch>
            <a:fillRect/>
          </a:stretch>
        </p:blipFill>
        <p:spPr bwMode="auto">
          <a:xfrm>
            <a:off x="1907704" y="0"/>
            <a:ext cx="5322437" cy="68580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04050a.jpg"/>
          <p:cNvPicPr>
            <a:picLocks noChangeAspect="1" noChangeArrowheads="1"/>
          </p:cNvPicPr>
          <p:nvPr/>
        </p:nvPicPr>
        <p:blipFill>
          <a:blip r:embed="rId2" cstate="print"/>
          <a:srcRect b="10101"/>
          <a:stretch>
            <a:fillRect/>
          </a:stretch>
        </p:blipFill>
        <p:spPr bwMode="auto">
          <a:xfrm>
            <a:off x="0" y="0"/>
            <a:ext cx="9144000" cy="6858000"/>
          </a:xfrm>
          <a:prstGeom prst="rect">
            <a:avLst/>
          </a:prstGeom>
          <a:noFill/>
        </p:spPr>
      </p:pic>
      <p:sp>
        <p:nvSpPr>
          <p:cNvPr id="3" name="2 Elipse"/>
          <p:cNvSpPr/>
          <p:nvPr/>
        </p:nvSpPr>
        <p:spPr>
          <a:xfrm>
            <a:off x="683568" y="0"/>
            <a:ext cx="7704856" cy="685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descr="C:\Documents and Settings\Dell\Escritorio\cocker03a.jpg"/>
          <p:cNvPicPr>
            <a:picLocks noChangeAspect="1" noChangeArrowheads="1"/>
          </p:cNvPicPr>
          <p:nvPr/>
        </p:nvPicPr>
        <p:blipFill>
          <a:blip r:embed="rId2" cstate="print"/>
          <a:srcRect b="11818"/>
          <a:stretch>
            <a:fillRect/>
          </a:stretch>
        </p:blipFill>
        <p:spPr bwMode="auto">
          <a:xfrm>
            <a:off x="22299" y="1484784"/>
            <a:ext cx="9121701" cy="5373216"/>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6386" name="Picture 2" descr="C:\Documents and Settings\Dell\Escritorio\c04002a.jpg"/>
          <p:cNvPicPr>
            <a:picLocks noChangeAspect="1" noChangeArrowheads="1"/>
          </p:cNvPicPr>
          <p:nvPr/>
        </p:nvPicPr>
        <p:blipFill>
          <a:blip r:embed="rId3" cstate="print"/>
          <a:srcRect b="7894"/>
          <a:stretch>
            <a:fillRect/>
          </a:stretch>
        </p:blipFill>
        <p:spPr bwMode="auto">
          <a:xfrm>
            <a:off x="1835696" y="0"/>
            <a:ext cx="5436096" cy="6954134"/>
          </a:xfrm>
          <a:prstGeom prst="rect">
            <a:avLst/>
          </a:prstGeom>
          <a:noFill/>
        </p:spPr>
      </p:pic>
      <p:sp>
        <p:nvSpPr>
          <p:cNvPr id="3" name="2 Rombo"/>
          <p:cNvSpPr/>
          <p:nvPr/>
        </p:nvSpPr>
        <p:spPr>
          <a:xfrm>
            <a:off x="4788024" y="0"/>
            <a:ext cx="4355976" cy="6858000"/>
          </a:xfrm>
          <a:prstGeom prst="diamond">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ombo"/>
          <p:cNvSpPr/>
          <p:nvPr/>
        </p:nvSpPr>
        <p:spPr>
          <a:xfrm>
            <a:off x="0" y="0"/>
            <a:ext cx="4716016" cy="6858000"/>
          </a:xfrm>
          <a:prstGeom prst="diamond">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5362" name="Picture 2" descr="C:\Documents and Settings\Dell\Escritorio\c04005a.jpg"/>
          <p:cNvPicPr>
            <a:picLocks noChangeAspect="1" noChangeArrowheads="1"/>
          </p:cNvPicPr>
          <p:nvPr/>
        </p:nvPicPr>
        <p:blipFill>
          <a:blip r:embed="rId3" cstate="print"/>
          <a:srcRect b="7642"/>
          <a:stretch>
            <a:fillRect/>
          </a:stretch>
        </p:blipFill>
        <p:spPr bwMode="auto">
          <a:xfrm>
            <a:off x="1547664" y="0"/>
            <a:ext cx="5776973" cy="6858000"/>
          </a:xfrm>
          <a:prstGeom prst="ellipse">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ocker04a.jpg"/>
          <p:cNvPicPr>
            <a:picLocks noChangeAspect="1" noChangeArrowheads="1"/>
          </p:cNvPicPr>
          <p:nvPr/>
        </p:nvPicPr>
        <p:blipFill>
          <a:blip r:embed="rId3" cstate="print"/>
          <a:srcRect b="10157"/>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4"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04006a.jpg"/>
          <p:cNvPicPr>
            <a:picLocks noChangeAspect="1" noChangeArrowheads="1"/>
          </p:cNvPicPr>
          <p:nvPr/>
        </p:nvPicPr>
        <p:blipFill>
          <a:blip r:embed="rId2" cstate="print"/>
          <a:srcRect b="8851"/>
          <a:stretch>
            <a:fillRect/>
          </a:stretch>
        </p:blipFill>
        <p:spPr bwMode="auto">
          <a:xfrm>
            <a:off x="0" y="0"/>
            <a:ext cx="938152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03648" y="2276872"/>
            <a:ext cx="6462464" cy="3108543"/>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En los 70 </a:t>
            </a:r>
            <a:r>
              <a:rPr lang="es-ES" sz="28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Cocker</a:t>
            </a:r>
            <a:r>
              <a:rPr lang="es-ES"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conoció otro éxito con '</a:t>
            </a:r>
            <a:r>
              <a:rPr lang="es-ES" sz="28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You're</a:t>
            </a:r>
            <a:r>
              <a:rPr lang="es-ES"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so </a:t>
            </a:r>
            <a:r>
              <a:rPr lang="es-ES" sz="28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beautiful</a:t>
            </a:r>
            <a:r>
              <a:rPr lang="es-ES"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escrita por Billy Preston con la colaboración de Dennis Wilson, de los Beach </a:t>
            </a:r>
            <a:r>
              <a:rPr lang="es-ES" sz="28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Boys</a:t>
            </a:r>
            <a:r>
              <a:rPr lang="es-ES"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Publicada originalmente en su disco de 1974 'I Can Stand a Little Rain', se convirtió desde entonces en un estándar de su repertorio.</a:t>
            </a:r>
            <a:endParaRPr lang="es-ES"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220px-Joe_Cocker_-_Festival_du_Bout_du_Monde_2013_-_068.jpg"/>
          <p:cNvPicPr>
            <a:picLocks noChangeAspect="1" noChangeArrowheads="1"/>
          </p:cNvPicPr>
          <p:nvPr/>
        </p:nvPicPr>
        <p:blipFill>
          <a:blip r:embed="rId2" cstate="print"/>
          <a:srcRect/>
          <a:stretch>
            <a:fillRect/>
          </a:stretch>
        </p:blipFill>
        <p:spPr bwMode="auto">
          <a:xfrm>
            <a:off x="2267744" y="0"/>
            <a:ext cx="4572000" cy="6858002"/>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53a9a6f334d471da3024e4a2c2b8a32.jpg"/>
          <p:cNvPicPr>
            <a:picLocks noChangeAspect="1" noChangeArrowheads="1"/>
          </p:cNvPicPr>
          <p:nvPr/>
        </p:nvPicPr>
        <p:blipFill>
          <a:blip r:embed="rId2" cstate="print"/>
          <a:srcRect/>
          <a:stretch>
            <a:fillRect/>
          </a:stretch>
        </p:blipFill>
        <p:spPr bwMode="auto">
          <a:xfrm>
            <a:off x="0" y="0"/>
            <a:ext cx="9144000" cy="7283669"/>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755576" y="1412776"/>
            <a:ext cx="7614592" cy="4401205"/>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Otra década y otro éxito más, en este caso se podría decir que el más importante. 'Up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where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we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belong</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cantada a dúo con Jennifer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Warnes</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y escrita por Jack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Nitzsche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se convirtió en una de las canciones de 1982 gracias a su aparición en la película 'Oficial y caballero', protagonizada por Richard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Gere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No sólo fue un éxito de ventas sino que también proporcionó a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Cocker</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un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Grammy</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 la mejor interpretación a dúo. El tema también consiguió un Globo de Oro y un Oscar.</a:t>
            </a:r>
            <a:endParaRPr lang="es-ES" sz="2800" b="1" dirty="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DFC.bmp"/>
          <p:cNvPicPr>
            <a:picLocks noChangeAspect="1" noChangeArrowheads="1"/>
          </p:cNvPicPr>
          <p:nvPr/>
        </p:nvPicPr>
        <p:blipFill>
          <a:blip r:embed="rId3" cstate="print"/>
          <a:srcRect/>
          <a:stretch>
            <a:fillRect/>
          </a:stretch>
        </p:blipFill>
        <p:spPr bwMode="auto">
          <a:xfrm>
            <a:off x="1835696" y="-11448"/>
            <a:ext cx="5148064" cy="686944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s.jpg"/>
          <p:cNvPicPr>
            <a:picLocks noChangeAspect="1" noChangeArrowheads="1"/>
          </p:cNvPicPr>
          <p:nvPr/>
        </p:nvPicPr>
        <p:blipFill>
          <a:blip r:embed="rId2" cstate="print"/>
          <a:srcRect/>
          <a:stretch>
            <a:fillRect/>
          </a:stretch>
        </p:blipFill>
        <p:spPr bwMode="auto">
          <a:xfrm>
            <a:off x="0" y="0"/>
            <a:ext cx="9492042"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FF.bmp"/>
          <p:cNvPicPr>
            <a:picLocks noChangeAspect="1" noChangeArrowheads="1"/>
          </p:cNvPicPr>
          <p:nvPr/>
        </p:nvPicPr>
        <p:blipFill>
          <a:blip r:embed="rId2" cstate="print"/>
          <a:srcRect/>
          <a:stretch>
            <a:fillRect/>
          </a:stretch>
        </p:blipFill>
        <p:spPr bwMode="auto">
          <a:xfrm>
            <a:off x="0" y="0"/>
            <a:ext cx="9144000" cy="6864745"/>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Dell\Escritorio\ee0cf7de-0581-4182-9ee1-98381842c30a_20110615090217_Joe-cocker-koncert.jpg"/>
          <p:cNvPicPr>
            <a:picLocks noChangeAspect="1" noChangeArrowheads="1"/>
          </p:cNvPicPr>
          <p:nvPr/>
        </p:nvPicPr>
        <p:blipFill>
          <a:blip r:embed="rId2" cstate="print"/>
          <a:srcRect l="22175" r="10317"/>
          <a:stretch>
            <a:fillRect/>
          </a:stretch>
        </p:blipFill>
        <p:spPr bwMode="auto">
          <a:xfrm>
            <a:off x="-1" y="0"/>
            <a:ext cx="9259325"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mmmm.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Dell\Escritorio\FRFFFFF.bmp"/>
          <p:cNvPicPr>
            <a:picLocks noChangeAspect="1" noChangeArrowheads="1"/>
          </p:cNvPicPr>
          <p:nvPr/>
        </p:nvPicPr>
        <p:blipFill>
          <a:blip r:embed="rId3" cstate="print"/>
          <a:srcRect/>
          <a:stretch>
            <a:fillRect/>
          </a:stretch>
        </p:blipFill>
        <p:spPr bwMode="auto">
          <a:xfrm>
            <a:off x="1619672" y="-27130"/>
            <a:ext cx="5508104" cy="688513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C:\Documents and Settings\Dell\Escritorio\Joe_Cocker_-_Festival_du_Bout_du_Monde_2013_-_003.jpg"/>
          <p:cNvPicPr>
            <a:picLocks noChangeAspect="1" noChangeArrowheads="1"/>
          </p:cNvPicPr>
          <p:nvPr/>
        </p:nvPicPr>
        <p:blipFill>
          <a:blip r:embed="rId3" cstate="print"/>
          <a:srcRect/>
          <a:stretch>
            <a:fillRect/>
          </a:stretch>
        </p:blipFill>
        <p:spPr bwMode="auto">
          <a:xfrm>
            <a:off x="0" y="-171400"/>
            <a:ext cx="9139944" cy="7029400"/>
          </a:xfrm>
          <a:prstGeom prst="rect">
            <a:avLst/>
          </a:prstGeom>
          <a:noFill/>
        </p:spPr>
      </p:pic>
      <p:pic>
        <p:nvPicPr>
          <p:cNvPr id="3" name="Picture 3" descr="illusion-010"/>
          <p:cNvPicPr>
            <a:picLocks noChangeAspect="1" noChangeArrowheads="1"/>
          </p:cNvPicPr>
          <p:nvPr/>
        </p:nvPicPr>
        <p:blipFill>
          <a:blip r:embed="rId4"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sndAc>
      <p:stSnd>
        <p:snd r:embed="rId2" name="9 semanas y media - stript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jjj.jpg"/>
          <p:cNvPicPr>
            <a:picLocks noChangeAspect="1" noChangeArrowheads="1"/>
          </p:cNvPicPr>
          <p:nvPr/>
        </p:nvPicPr>
        <p:blipFill>
          <a:blip r:embed="rId2" cstate="print"/>
          <a:srcRect/>
          <a:stretch>
            <a:fillRect/>
          </a:stretch>
        </p:blipFill>
        <p:spPr bwMode="auto">
          <a:xfrm>
            <a:off x="-1" y="0"/>
            <a:ext cx="10572671" cy="710140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3" name="2 Rectángulo"/>
          <p:cNvSpPr/>
          <p:nvPr/>
        </p:nvSpPr>
        <p:spPr>
          <a:xfrm>
            <a:off x="1043608" y="1196752"/>
            <a:ext cx="7488832" cy="4832092"/>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Sin salir del terreno cinematográfico, otra canción cantada por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Cocker</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puso la banda sonora a otra de las películas de los 80, 'Nueve semanas y media'.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You</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can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leave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your</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hat</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on</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es obra de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Randy</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Newman</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pero 14 años después de su publicación, en 1986, la raspada voz de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Joe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le dio nueva vida para acompañar el (entonces) impactante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strip-tease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de Kim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Bassinger</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ante Mickey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Rourke</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Desde entonces es casi un tema obligado cada vez que alguien se quita la ropa delante de otro alguien.</a:t>
            </a:r>
            <a:endParaRPr lang="es-ES" sz="2800" b="1" dirty="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14035923_ori.jpg"/>
          <p:cNvPicPr>
            <a:picLocks noChangeAspect="1" noChangeArrowheads="1"/>
          </p:cNvPicPr>
          <p:nvPr/>
        </p:nvPicPr>
        <p:blipFill>
          <a:blip r:embed="rId2" cstate="print"/>
          <a:srcRect/>
          <a:stretch>
            <a:fillRect/>
          </a:stretch>
        </p:blipFill>
        <p:spPr bwMode="auto">
          <a:xfrm>
            <a:off x="0" y="-1"/>
            <a:ext cx="9144000" cy="6972877"/>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800px-Joe_Cocker_-_Festival_du_Bout_du_Monde_2013_-_078.jpg"/>
          <p:cNvPicPr>
            <a:picLocks noChangeAspect="1" noChangeArrowheads="1"/>
          </p:cNvPicPr>
          <p:nvPr/>
        </p:nvPicPr>
        <p:blipFill>
          <a:blip r:embed="rId2" cstate="print"/>
          <a:srcRect/>
          <a:stretch>
            <a:fillRect/>
          </a:stretch>
        </p:blipFill>
        <p:spPr bwMode="auto">
          <a:xfrm>
            <a:off x="-612576" y="0"/>
            <a:ext cx="1029343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C:\Documents and Settings\Dell\Escritorio\Joe-Cocker.jpg"/>
          <p:cNvPicPr>
            <a:picLocks noChangeAspect="1" noChangeArrowheads="1"/>
          </p:cNvPicPr>
          <p:nvPr/>
        </p:nvPicPr>
        <p:blipFill>
          <a:blip r:embed="rId2" cstate="print"/>
          <a:srcRect/>
          <a:stretch>
            <a:fillRect/>
          </a:stretch>
        </p:blipFill>
        <p:spPr bwMode="auto">
          <a:xfrm>
            <a:off x="-1908720" y="0"/>
            <a:ext cx="12192001" cy="70294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0000" contrast="33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569px-JoeCocker03.jpg"/>
          <p:cNvPicPr>
            <a:picLocks noChangeAspect="1" noChangeArrowheads="1"/>
          </p:cNvPicPr>
          <p:nvPr/>
        </p:nvPicPr>
        <p:blipFill>
          <a:blip r:embed="rId3" cstate="print"/>
          <a:srcRect/>
          <a:stretch>
            <a:fillRect/>
          </a:stretch>
        </p:blipFill>
        <p:spPr bwMode="auto">
          <a:xfrm>
            <a:off x="1115616" y="0"/>
            <a:ext cx="6660232" cy="702446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547664" y="2348880"/>
            <a:ext cx="6102424" cy="2677656"/>
          </a:xfrm>
          <a:prstGeom prst="rect">
            <a:avLst/>
          </a:prstGeom>
        </p:spPr>
        <p:txBody>
          <a:bodyPr wrap="square">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Y dentro de esta tónica de recuperar temas de otros, en 1987 con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Unchain</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my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heart</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publicada en los 60 por </a:t>
            </a:r>
            <a:r>
              <a:rPr lang="es-ES" sz="2800" b="1" dirty="0" err="1"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Ray</a:t>
            </a:r>
            <a:r>
              <a:rPr lang="es-ES" sz="2800" b="1" dirty="0" smtClean="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rPr>
              <a:t> Charles. El tema no llegó al número uno pero funcionó bien en las listas de todo el mundo, España incluida.</a:t>
            </a:r>
            <a:endParaRPr lang="es-ES" sz="2800" b="1" dirty="0">
              <a:ln w="12700">
                <a:solidFill>
                  <a:schemeClr val="tx2">
                    <a:satMod val="155000"/>
                  </a:schemeClr>
                </a:solidFill>
                <a:prstDash val="solid"/>
              </a:ln>
              <a:solidFill>
                <a:srgbClr val="FF0000"/>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untitled.bmp"/>
          <p:cNvPicPr>
            <a:picLocks noChangeAspect="1" noChangeArrowheads="1"/>
          </p:cNvPicPr>
          <p:nvPr/>
        </p:nvPicPr>
        <p:blipFill>
          <a:blip r:embed="rId2" cstate="print"/>
          <a:srcRect/>
          <a:stretch>
            <a:fillRect/>
          </a:stretch>
        </p:blipFill>
        <p:spPr bwMode="auto">
          <a:xfrm>
            <a:off x="-468560" y="0"/>
            <a:ext cx="10035482" cy="70294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lum bright="33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50800" y="0"/>
            <a:ext cx="9347200" cy="7010400"/>
          </a:xfrm>
          <a:prstGeom prst="rect">
            <a:avLst/>
          </a:prstGeom>
          <a:noFill/>
          <a:ln w="9525">
            <a:noFill/>
            <a:miter lim="800000"/>
            <a:headEnd/>
            <a:tailEnd/>
          </a:ln>
        </p:spPr>
      </p:pic>
      <p:sp>
        <p:nvSpPr>
          <p:cNvPr id="6" name="5 Rectángulo"/>
          <p:cNvSpPr/>
          <p:nvPr/>
        </p:nvSpPr>
        <p:spPr>
          <a:xfrm>
            <a:off x="827584" y="1340768"/>
            <a:ext cx="6814540"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par>
                          <p:cTn id="10" fill="hold">
                            <p:stCondLst>
                              <p:cond delay="104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JO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JOE</Template>
  <TotalTime>3</TotalTime>
  <Words>544</Words>
  <Application>Microsoft Office PowerPoint</Application>
  <PresentationFormat>Presentación en pantalla (4:3)</PresentationFormat>
  <Paragraphs>45</Paragraphs>
  <Slides>36</Slides>
  <Notes>1</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JOE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2014-12-24T18:11:30Z</dcterms:created>
  <dcterms:modified xsi:type="dcterms:W3CDTF">2014-12-24T18:15:01Z</dcterms:modified>
</cp:coreProperties>
</file>