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328" r:id="rId3"/>
    <p:sldId id="296" r:id="rId4"/>
    <p:sldId id="257" r:id="rId5"/>
    <p:sldId id="278" r:id="rId6"/>
    <p:sldId id="258" r:id="rId7"/>
    <p:sldId id="295" r:id="rId8"/>
    <p:sldId id="259" r:id="rId9"/>
    <p:sldId id="313" r:id="rId10"/>
    <p:sldId id="291" r:id="rId11"/>
    <p:sldId id="260" r:id="rId12"/>
    <p:sldId id="312" r:id="rId13"/>
    <p:sldId id="299" r:id="rId14"/>
    <p:sldId id="301" r:id="rId15"/>
    <p:sldId id="327" r:id="rId16"/>
    <p:sldId id="276" r:id="rId17"/>
    <p:sldId id="261" r:id="rId18"/>
    <p:sldId id="300" r:id="rId19"/>
    <p:sldId id="263" r:id="rId20"/>
    <p:sldId id="262" r:id="rId21"/>
    <p:sldId id="264" r:id="rId22"/>
    <p:sldId id="302" r:id="rId23"/>
    <p:sldId id="304" r:id="rId24"/>
    <p:sldId id="271" r:id="rId25"/>
    <p:sldId id="323" r:id="rId26"/>
    <p:sldId id="290" r:id="rId27"/>
    <p:sldId id="277" r:id="rId28"/>
    <p:sldId id="303" r:id="rId29"/>
    <p:sldId id="292" r:id="rId30"/>
    <p:sldId id="305" r:id="rId31"/>
    <p:sldId id="314" r:id="rId32"/>
    <p:sldId id="316" r:id="rId33"/>
    <p:sldId id="273" r:id="rId34"/>
    <p:sldId id="281" r:id="rId35"/>
    <p:sldId id="279" r:id="rId36"/>
    <p:sldId id="315" r:id="rId37"/>
    <p:sldId id="284" r:id="rId38"/>
    <p:sldId id="256" r:id="rId39"/>
    <p:sldId id="298" r:id="rId40"/>
    <p:sldId id="332" r:id="rId41"/>
    <p:sldId id="333" r:id="rId4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4y7ZdZUKv9Pw2msrGYTeA==" hashData="4uCQkHmns2AkC5hj2+Cc9FHKNgk="/>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4C6593-7244-4F4F-9A8E-AF0ED2A9F2A4}" type="datetimeFigureOut">
              <a:rPr lang="es-ES" smtClean="0"/>
              <a:pPr/>
              <a:t>28/08/2014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4E7048-ED40-4C5A-A7AA-B76155EC6F9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CC58158-D252-4242-9DEE-2A609BD86394}" type="datetimeFigureOut">
              <a:rPr lang="es-ES" smtClean="0"/>
              <a:pPr/>
              <a:t>28/08/2014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AFC288A-923E-45B6-BE10-95F703F441A1}" type="slidenum">
              <a:rPr lang="es-ES" smtClean="0"/>
              <a:pPr/>
              <a:t>‹Nº›</a:t>
            </a:fld>
            <a:endParaRPr lang="es-ES"/>
          </a:p>
        </p:txBody>
      </p:sp>
    </p:spTree>
  </p:cSld>
  <p:clrMapOvr>
    <a:masterClrMapping/>
  </p:clrMapOvr>
  <p:transition spd="slow" advTm="6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B736B68-F360-468C-9F53-B7DA7F7BFA0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alpha val="83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C58158-D252-4242-9DEE-2A609BD86394}" type="datetimeFigureOut">
              <a:rPr lang="es-ES" smtClean="0"/>
              <a:pPr/>
              <a:t>28/08/2014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FC288A-923E-45B6-BE10-95F703F441A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Bar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558D7204-F610-4505-98FA-3271AFDD0E25}"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7.gif"/><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 Id="rId9" Type="http://schemas.openxmlformats.org/officeDocument/2006/relationships/image" Target="../media/image44.jpeg"/></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3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3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51.jpeg"/></Relationships>
</file>

<file path=ppt/slides/_rels/slide36.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52.jpeg"/><Relationship Id="rId7" Type="http://schemas.openxmlformats.org/officeDocument/2006/relationships/image" Target="../media/image56.jpeg"/><Relationship Id="rId12" Type="http://schemas.openxmlformats.org/officeDocument/2006/relationships/image" Target="../media/image34.jpeg"/><Relationship Id="rId2" Type="http://schemas.openxmlformats.org/officeDocument/2006/relationships/image" Target="../media/image7.gif"/><Relationship Id="rId1" Type="http://schemas.openxmlformats.org/officeDocument/2006/relationships/slideLayout" Target="../slideLayouts/slideLayout7.xml"/><Relationship Id="rId6" Type="http://schemas.openxmlformats.org/officeDocument/2006/relationships/image" Target="../media/image55.jpeg"/><Relationship Id="rId11" Type="http://schemas.openxmlformats.org/officeDocument/2006/relationships/image" Target="../media/image60.jpeg"/><Relationship Id="rId5" Type="http://schemas.openxmlformats.org/officeDocument/2006/relationships/image" Target="../media/image54.jpeg"/><Relationship Id="rId10" Type="http://schemas.openxmlformats.org/officeDocument/2006/relationships/image" Target="../media/image59.jpeg"/><Relationship Id="rId4" Type="http://schemas.openxmlformats.org/officeDocument/2006/relationships/image" Target="../media/image53.jpeg"/><Relationship Id="rId9" Type="http://schemas.openxmlformats.org/officeDocument/2006/relationships/image" Target="../media/image58.jpeg"/></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hyperlink" Target="https://www.youtube.com/watch?v=tYiqo7evwMc"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C:\Documents and Settings\Dell\Escritorio\PERET\peret-foto-00b.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7884368" y="18864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395536" y="548680"/>
            <a:ext cx="4626395" cy="1323439"/>
          </a:xfrm>
          <a:prstGeom prst="rect">
            <a:avLst/>
          </a:prstGeom>
        </p:spPr>
        <p:txBody>
          <a:bodyPr wrap="square">
            <a:spAutoFit/>
          </a:bodyPr>
          <a:lstStyle/>
          <a:p>
            <a:r>
              <a:rPr lang="es-ES" sz="7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PERET</a:t>
            </a:r>
            <a:r>
              <a:rPr lang="es-ES" sz="80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 </a:t>
            </a:r>
            <a:endParaRPr lang="es-ES" sz="8000" dirty="0"/>
          </a:p>
        </p:txBody>
      </p:sp>
    </p:spTree>
  </p:cSld>
  <p:clrMapOvr>
    <a:masterClrMapping/>
  </p:clrMapOvr>
  <p:transition spd="slow" advTm="6000">
    <p:randomBar dir="vert"/>
    <p:sndAc>
      <p:stSnd>
        <p:snd r:embed="rId2" name="PeretBorriquitocomotu.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PERET\peret.jpg"/>
          <p:cNvPicPr>
            <a:picLocks noChangeAspect="1" noChangeArrowheads="1"/>
          </p:cNvPicPr>
          <p:nvPr/>
        </p:nvPicPr>
        <p:blipFill>
          <a:blip r:embed="rId2" cstate="print"/>
          <a:srcRect/>
          <a:stretch>
            <a:fillRect/>
          </a:stretch>
        </p:blipFill>
        <p:spPr bwMode="auto">
          <a:xfrm>
            <a:off x="-1130157" y="0"/>
            <a:ext cx="10274157"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sp>
        <p:nvSpPr>
          <p:cNvPr id="2" name="1 Rectángulo"/>
          <p:cNvSpPr/>
          <p:nvPr/>
        </p:nvSpPr>
        <p:spPr>
          <a:xfrm>
            <a:off x="251520" y="4005064"/>
            <a:ext cx="8352928" cy="2677656"/>
          </a:xfrm>
          <a:prstGeom prst="rect">
            <a:avLst/>
          </a:prstGeom>
        </p:spPr>
        <p:txBody>
          <a:bodyPr wrap="square">
            <a:spAutoFit/>
          </a:bodyPr>
          <a:lstStyle/>
          <a:p>
            <a:pPr algn="ctr"/>
            <a:r>
              <a:rPr lang="es-ES" sz="2400" b="1" i="1" dirty="0" smtClean="0">
                <a:solidFill>
                  <a:srgbClr val="002060"/>
                </a:solidFill>
              </a:rPr>
              <a:t>Pedro Pubill Calaf, más conocido como Peret (Mataró, Barcelona, 24 de marzo de 1935 – Barcelona, 27 de agosto de 2014),</a:t>
            </a:r>
            <a:r>
              <a:rPr lang="es-ES" sz="2400" b="1" i="1" baseline="30000" dirty="0" smtClean="0">
                <a:solidFill>
                  <a:srgbClr val="002060"/>
                </a:solidFill>
              </a:rPr>
              <a:t> </a:t>
            </a:r>
            <a:r>
              <a:rPr lang="es-ES" sz="2400" b="1" i="1" dirty="0" smtClean="0">
                <a:solidFill>
                  <a:srgbClr val="002060"/>
                </a:solidFill>
              </a:rPr>
              <a:t> fue un cantante, guitarrista y compositor español de etnia gitana.</a:t>
            </a:r>
          </a:p>
          <a:p>
            <a:pPr algn="ctr"/>
            <a:r>
              <a:rPr lang="es-ES" sz="2400" b="1" i="1" dirty="0" smtClean="0">
                <a:solidFill>
                  <a:srgbClr val="002060"/>
                </a:solidFill>
              </a:rPr>
              <a:t>Peret fue el creador de la rumba catalana Popularizó la música y el ritmo gitano en toda España y en especial en Cataluña, donde se adoptó como parte de su cultura con la denominada rumba.</a:t>
            </a:r>
            <a:endParaRPr lang="es-ES" sz="2400" b="1" i="1" dirty="0">
              <a:solidFill>
                <a:srgbClr val="002060"/>
              </a:solidFill>
            </a:endParaRPr>
          </a:p>
        </p:txBody>
      </p:sp>
      <p:pic>
        <p:nvPicPr>
          <p:cNvPr id="3" name="Picture 2" descr="C:\Documents and Settings\Dell\Escritorio\PERET\Conferencia-sobre-la-rumba-por_54414413988_51351706917_600_226.jpg"/>
          <p:cNvPicPr>
            <a:picLocks noChangeAspect="1" noChangeArrowheads="1"/>
          </p:cNvPicPr>
          <p:nvPr/>
        </p:nvPicPr>
        <p:blipFill>
          <a:blip r:embed="rId3" cstate="print"/>
          <a:srcRect/>
          <a:stretch>
            <a:fillRect/>
          </a:stretch>
        </p:blipFill>
        <p:spPr bwMode="auto">
          <a:xfrm>
            <a:off x="0" y="0"/>
            <a:ext cx="9294712" cy="3789040"/>
          </a:xfrm>
          <a:prstGeom prst="rect">
            <a:avLst/>
          </a:prstGeom>
          <a:noFill/>
        </p:spPr>
      </p:pic>
    </p:spTree>
  </p:cSld>
  <p:clrMapOvr>
    <a:masterClrMapping/>
  </p:clrMapOvr>
  <p:transition spd="slow"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PERET\14091521273175.jpg"/>
          <p:cNvPicPr>
            <a:picLocks noChangeAspect="1" noChangeArrowheads="1"/>
          </p:cNvPicPr>
          <p:nvPr/>
        </p:nvPicPr>
        <p:blipFill>
          <a:blip r:embed="rId2" cstate="print"/>
          <a:srcRect/>
          <a:stretch>
            <a:fillRect/>
          </a:stretch>
        </p:blipFill>
        <p:spPr bwMode="auto">
          <a:xfrm>
            <a:off x="0" y="0"/>
            <a:ext cx="9149677"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sp>
        <p:nvSpPr>
          <p:cNvPr id="2" name="1 Rectángulo"/>
          <p:cNvSpPr/>
          <p:nvPr/>
        </p:nvSpPr>
        <p:spPr>
          <a:xfrm>
            <a:off x="467544" y="2887682"/>
            <a:ext cx="8136904" cy="3970318"/>
          </a:xfrm>
          <a:prstGeom prst="rect">
            <a:avLst/>
          </a:prstGeom>
        </p:spPr>
        <p:txBody>
          <a:bodyPr wrap="square">
            <a:spAutoFit/>
          </a:bodyPr>
          <a:lstStyle/>
          <a:p>
            <a:pPr algn="ctr"/>
            <a:r>
              <a:rPr lang="es-ES" b="1" i="1" dirty="0" smtClean="0">
                <a:solidFill>
                  <a:srgbClr val="002060"/>
                </a:solidFill>
              </a:rPr>
              <a:t>Su padre se ganaba la vida como vendedor ambulante de telas y Peret de pequeño le acompañaba en sus desplazamientos comerciales por Cataluña y Baleares, por lo que fue poco a la escuela. Parece ser que aprendió a leer de forma autodidacta fijándose en los carteles publicitarios.</a:t>
            </a:r>
          </a:p>
          <a:p>
            <a:pPr algn="ctr"/>
            <a:r>
              <a:rPr lang="es-ES" b="1" i="1" dirty="0" smtClean="0">
                <a:solidFill>
                  <a:srgbClr val="002060"/>
                </a:solidFill>
              </a:rPr>
              <a:t>Aficionado desde niño a la guitarra y al cante gitano, a los doce años formó un dúo con una prima suya. Se llamaban Los Hermanos Montenegro. Debutaron en el teatro </a:t>
            </a:r>
            <a:r>
              <a:rPr lang="es-ES" b="1" i="1" dirty="0" err="1" smtClean="0">
                <a:solidFill>
                  <a:srgbClr val="002060"/>
                </a:solidFill>
              </a:rPr>
              <a:t>Tívoli</a:t>
            </a:r>
            <a:r>
              <a:rPr lang="es-ES" b="1" i="1" dirty="0" smtClean="0">
                <a:solidFill>
                  <a:srgbClr val="002060"/>
                </a:solidFill>
              </a:rPr>
              <a:t> de Barcelona, en un festival infantil.</a:t>
            </a:r>
          </a:p>
          <a:p>
            <a:pPr algn="ctr"/>
            <a:r>
              <a:rPr lang="es-ES" b="1" i="1" dirty="0" smtClean="0">
                <a:solidFill>
                  <a:srgbClr val="002060"/>
                </a:solidFill>
              </a:rPr>
              <a:t>En 1947, de manera casual, grabó un disco que pasó desapercibido por el mercado, así que sobrevivía como vendedor ambulante. Incluso viajó a Argentina, pero no para cantar, sino para negociar con sábanas. Ocasionalmente actuaba en locales de la costa catalana. Poco a poco, su nombre se fue conociendo en Barcelona. Así, grabó un par de discos que sonaron bastante en las emisoras de la zona. Al poco se casó con Fuensanta, Santa, una gitana de la familia a la que años más tarde dedicaría una de sus más populares canciones: «Mi Santa».</a:t>
            </a:r>
            <a:endParaRPr lang="es-ES" b="1" i="1" dirty="0">
              <a:solidFill>
                <a:srgbClr val="002060"/>
              </a:solidFill>
            </a:endParaRPr>
          </a:p>
        </p:txBody>
      </p:sp>
      <p:pic>
        <p:nvPicPr>
          <p:cNvPr id="3" name="Picture 2" descr="C:\Documents and Settings\Dell\Escritorio\PERET\224_vmoon_peret.jpg"/>
          <p:cNvPicPr>
            <a:picLocks noChangeAspect="1" noChangeArrowheads="1"/>
          </p:cNvPicPr>
          <p:nvPr/>
        </p:nvPicPr>
        <p:blipFill>
          <a:blip r:embed="rId3" cstate="print"/>
          <a:srcRect/>
          <a:stretch>
            <a:fillRect/>
          </a:stretch>
        </p:blipFill>
        <p:spPr bwMode="auto">
          <a:xfrm>
            <a:off x="1403648" y="260648"/>
            <a:ext cx="6372200" cy="2424900"/>
          </a:xfrm>
          <a:prstGeom prst="rect">
            <a:avLst/>
          </a:prstGeom>
          <a:noFill/>
        </p:spPr>
      </p:pic>
    </p:spTree>
  </p:cSld>
  <p:clrMapOvr>
    <a:masterClrMapping/>
  </p:clrMapOvr>
  <p:transition spd="slow" advTm="6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PERET\Pere+Pubill+Calaf+Peret+Spanish+Royals+Attend+Mk9Hn5c7KDfl.jpg"/>
          <p:cNvPicPr>
            <a:picLocks noChangeAspect="1" noChangeArrowheads="1"/>
          </p:cNvPicPr>
          <p:nvPr/>
        </p:nvPicPr>
        <p:blipFill>
          <a:blip r:embed="rId2" cstate="print"/>
          <a:srcRect/>
          <a:stretch>
            <a:fillRect/>
          </a:stretch>
        </p:blipFill>
        <p:spPr bwMode="auto">
          <a:xfrm>
            <a:off x="0" y="0"/>
            <a:ext cx="9185987"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sp>
        <p:nvSpPr>
          <p:cNvPr id="2049" name="Rectangle 1"/>
          <p:cNvSpPr>
            <a:spLocks noChangeArrowheads="1"/>
          </p:cNvSpPr>
          <p:nvPr/>
        </p:nvSpPr>
        <p:spPr bwMode="auto">
          <a:xfrm>
            <a:off x="467544" y="3718679"/>
            <a:ext cx="8424936"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b="1" i="1" u="none" strike="noStrike" cap="none" normalizeH="0" baseline="0" dirty="0" smtClean="0">
                <a:ln>
                  <a:noFill/>
                </a:ln>
                <a:solidFill>
                  <a:srgbClr val="002060"/>
                </a:solidFill>
                <a:effectLst/>
                <a:latin typeface="Arial" charset="0"/>
              </a:rPr>
              <a:t>A mediados de los 60 dio el salto a Madrid, cuando fue contratado por El Duende, un tablao flamenco perteneciente a Pastora Imperio y Gitanillo de Triana, y ahí se inició su escalada. Algunas de sus interpretaciones, como «El muerto vivo» del colombiano Guillermo González Arenas, empezaron a tener mucho éxito entre gentes de diversa extracción social. Y en este momento ocurrió un fenómeno muy significativo que Manuel Román</a:t>
            </a:r>
            <a:r>
              <a:rPr lang="es-ES" b="1" i="1" dirty="0" smtClean="0">
                <a:solidFill>
                  <a:srgbClr val="002060"/>
                </a:solidFill>
                <a:latin typeface="Arial" charset="0"/>
              </a:rPr>
              <a:t> </a:t>
            </a:r>
            <a:r>
              <a:rPr kumimoji="0" lang="es-ES" b="1" i="1" u="none" strike="noStrike" cap="none" normalizeH="0" baseline="0" dirty="0" smtClean="0">
                <a:ln>
                  <a:noFill/>
                </a:ln>
                <a:solidFill>
                  <a:srgbClr val="002060"/>
                </a:solidFill>
                <a:effectLst/>
                <a:latin typeface="Arial" charset="0"/>
              </a:rPr>
              <a:t>describió así en su libro Memoria de la copla: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solidFill>
                  <a:srgbClr val="002060"/>
                </a:solidFill>
                <a:effectLst/>
                <a:latin typeface="Arial" charset="0"/>
              </a:rPr>
              <a:t>En las discotecas de moda, donde se programa música anglosajona y de los conjuntos españoles de la época, como Los Bravos</a:t>
            </a:r>
            <a:r>
              <a:rPr lang="es-ES" b="1" i="1" dirty="0" smtClean="0">
                <a:solidFill>
                  <a:srgbClr val="002060"/>
                </a:solidFill>
                <a:latin typeface="Arial" charset="0"/>
              </a:rPr>
              <a:t> </a:t>
            </a:r>
            <a:r>
              <a:rPr kumimoji="0" lang="es-ES" b="1" i="1" u="none" strike="noStrike" cap="none" normalizeH="0" baseline="0" dirty="0" smtClean="0">
                <a:ln>
                  <a:noFill/>
                </a:ln>
                <a:solidFill>
                  <a:srgbClr val="002060"/>
                </a:solidFill>
                <a:effectLst/>
                <a:latin typeface="Arial" charset="0"/>
              </a:rPr>
              <a:t>y otros del género pop, hay de pronto un cambio brusco, pasada la medianoche, que el pinchadiscos de turno aprovecha para que suenen las rumbas de Peret.</a:t>
            </a:r>
          </a:p>
        </p:txBody>
      </p:sp>
      <p:pic>
        <p:nvPicPr>
          <p:cNvPr id="3" name="Picture 2" descr="C:\Documents and Settings\Dell\Escritorio\PERET\peret-Santurtzi1.jpg"/>
          <p:cNvPicPr>
            <a:picLocks noChangeAspect="1" noChangeArrowheads="1"/>
          </p:cNvPicPr>
          <p:nvPr/>
        </p:nvPicPr>
        <p:blipFill>
          <a:blip r:embed="rId3" cstate="print"/>
          <a:srcRect/>
          <a:stretch>
            <a:fillRect/>
          </a:stretch>
        </p:blipFill>
        <p:spPr bwMode="auto">
          <a:xfrm>
            <a:off x="-1" y="0"/>
            <a:ext cx="9188332" cy="3645024"/>
          </a:xfrm>
          <a:prstGeom prst="rect">
            <a:avLst/>
          </a:prstGeom>
          <a:noFill/>
        </p:spPr>
      </p:pic>
    </p:spTree>
  </p:cSld>
  <p:clrMapOvr>
    <a:masterClrMapping/>
  </p:clrMapOvr>
  <p:transition spd="slow" advTm="4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PERET\phpvcghyoperet2.jpg"/>
          <p:cNvPicPr>
            <a:picLocks noChangeAspect="1" noChangeArrowheads="1"/>
          </p:cNvPicPr>
          <p:nvPr/>
        </p:nvPicPr>
        <p:blipFill>
          <a:blip r:embed="rId3" cstate="print"/>
          <a:srcRect/>
          <a:stretch>
            <a:fillRect/>
          </a:stretch>
        </p:blipFill>
        <p:spPr bwMode="auto">
          <a:xfrm>
            <a:off x="0" y="0"/>
            <a:ext cx="9336656" cy="7029400"/>
          </a:xfrm>
          <a:prstGeom prst="rect">
            <a:avLst/>
          </a:prstGeom>
          <a:noFill/>
        </p:spPr>
      </p:pic>
    </p:spTree>
  </p:cSld>
  <p:clrMapOvr>
    <a:masterClrMapping/>
  </p:clrMapOvr>
  <p:transition spd="slow" advTm="6000">
    <p:randomBar dir="vert"/>
    <p:sndAc>
      <p:stSnd>
        <p:snd r:embed="rId2" name="PeretUnalagrimacayoenlaarena.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26626" name="Picture 2" descr="C:\Documents and Settings\Dell\Escritorio\PERET\Pere+Pubill+Calaf+Peret+cRzsy7VRnVEm.jpg"/>
          <p:cNvPicPr>
            <a:picLocks noChangeAspect="1" noChangeArrowheads="1"/>
          </p:cNvPicPr>
          <p:nvPr/>
        </p:nvPicPr>
        <p:blipFill>
          <a:blip r:embed="rId3" cstate="print"/>
          <a:srcRect/>
          <a:stretch>
            <a:fillRect/>
          </a:stretch>
        </p:blipFill>
        <p:spPr bwMode="auto">
          <a:xfrm>
            <a:off x="467543" y="548680"/>
            <a:ext cx="8095033" cy="5400600"/>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sp>
        <p:nvSpPr>
          <p:cNvPr id="2" name="1 Rectángulo"/>
          <p:cNvSpPr/>
          <p:nvPr/>
        </p:nvSpPr>
        <p:spPr>
          <a:xfrm>
            <a:off x="467544" y="332656"/>
            <a:ext cx="4464496" cy="6463308"/>
          </a:xfrm>
          <a:prstGeom prst="rect">
            <a:avLst/>
          </a:prstGeom>
        </p:spPr>
        <p:txBody>
          <a:bodyPr wrap="square">
            <a:spAutoFit/>
          </a:bodyPr>
          <a:lstStyle/>
          <a:p>
            <a:r>
              <a:rPr lang="es-ES" b="1" i="1" dirty="0" smtClean="0">
                <a:solidFill>
                  <a:srgbClr val="002060"/>
                </a:solidFill>
              </a:rPr>
              <a:t>En 1967 grabó «Una lágrima», versión rumbera de un vals del maestro </a:t>
            </a:r>
            <a:r>
              <a:rPr lang="es-ES" b="1" i="1" dirty="0" err="1" smtClean="0">
                <a:solidFill>
                  <a:srgbClr val="002060"/>
                </a:solidFill>
              </a:rPr>
              <a:t>Monreal</a:t>
            </a:r>
            <a:r>
              <a:rPr lang="es-ES" b="1" i="1" dirty="0" smtClean="0">
                <a:solidFill>
                  <a:srgbClr val="002060"/>
                </a:solidFill>
              </a:rPr>
              <a:t>, que tuvo un éxito fulgurante, convirtiéndose en una de las canciones del verano de 1968. En esta época la música de Peret —potente y vertiginosa, con influencias del mambo y del rocanrol— sonaba constantemente en emisoras de radio, máquinas de discos, tabernas, casinos, discotecas, guateques, fiestas mayores...</a:t>
            </a:r>
          </a:p>
          <a:p>
            <a:r>
              <a:rPr lang="es-ES" b="1" i="1" dirty="0" smtClean="0">
                <a:solidFill>
                  <a:srgbClr val="002060"/>
                </a:solidFill>
              </a:rPr>
              <a:t>En los años posteriores, todas las orquestas incorporan a su repertorio temas como «El gitano Antón», «Don Toribio Carambola», «Saboreando», «¡Lo mato!», «Si fulano fuese mengano», «</a:t>
            </a:r>
            <a:r>
              <a:rPr lang="es-ES" b="1" i="1" dirty="0" err="1" smtClean="0">
                <a:solidFill>
                  <a:srgbClr val="002060"/>
                </a:solidFill>
              </a:rPr>
              <a:t>Chaví</a:t>
            </a:r>
            <a:r>
              <a:rPr lang="es-ES" b="1" i="1" dirty="0" smtClean="0">
                <a:solidFill>
                  <a:srgbClr val="002060"/>
                </a:solidFill>
              </a:rPr>
              <a:t>», «Canta y sé feliz» (con la que participó en el Festival de la Canción de Eurovisión 1974), «Qué cosas tiene el amor», «A mí las mujeres ni fu ni fa», «Castigadora», «</a:t>
            </a:r>
            <a:r>
              <a:rPr lang="es-ES" b="1" i="1" dirty="0" err="1" smtClean="0">
                <a:solidFill>
                  <a:srgbClr val="002060"/>
                </a:solidFill>
              </a:rPr>
              <a:t>Tracatrá</a:t>
            </a:r>
            <a:r>
              <a:rPr lang="es-ES" b="1" i="1" dirty="0" smtClean="0">
                <a:solidFill>
                  <a:srgbClr val="002060"/>
                </a:solidFill>
              </a:rPr>
              <a:t>», etc. Muchos de sus grandes éxitos son derivados de un estilo del son cubano denominado guaracha, que influyó en gran medida en la rumba catalana. </a:t>
            </a:r>
            <a:endParaRPr lang="es-ES" b="1" i="1" dirty="0">
              <a:solidFill>
                <a:srgbClr val="002060"/>
              </a:solidFill>
            </a:endParaRPr>
          </a:p>
        </p:txBody>
      </p:sp>
      <p:pic>
        <p:nvPicPr>
          <p:cNvPr id="3" name="Picture 2" descr="C:\Documents and Settings\Dell\Escritorio\PERET\peret-foto-43.jpg"/>
          <p:cNvPicPr>
            <a:picLocks noChangeAspect="1" noChangeArrowheads="1"/>
          </p:cNvPicPr>
          <p:nvPr/>
        </p:nvPicPr>
        <p:blipFill>
          <a:blip r:embed="rId3" cstate="print"/>
          <a:srcRect/>
          <a:stretch>
            <a:fillRect/>
          </a:stretch>
        </p:blipFill>
        <p:spPr bwMode="auto">
          <a:xfrm>
            <a:off x="5076056" y="260648"/>
            <a:ext cx="3886624" cy="6192688"/>
          </a:xfrm>
          <a:prstGeom prst="rect">
            <a:avLst/>
          </a:prstGeom>
          <a:noFill/>
        </p:spPr>
      </p:pic>
    </p:spTree>
  </p:cSld>
  <p:clrMapOvr>
    <a:masterClrMapping/>
  </p:clrMapOvr>
  <p:transition spd="slow" advTm="5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48130" name="Picture 2" descr="C:\Documents and Settings\Dell\Escritorio\PERET\php8pino6peret.jpg"/>
          <p:cNvPicPr>
            <a:picLocks noChangeAspect="1" noChangeArrowheads="1"/>
          </p:cNvPicPr>
          <p:nvPr/>
        </p:nvPicPr>
        <p:blipFill>
          <a:blip r:embed="rId3" cstate="print"/>
          <a:srcRect/>
          <a:stretch>
            <a:fillRect/>
          </a:stretch>
        </p:blipFill>
        <p:spPr bwMode="auto">
          <a:xfrm>
            <a:off x="611560" y="764704"/>
            <a:ext cx="8094761" cy="5589240"/>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34818" name="Picture 2" descr="C:\Documents and Settings\Dell\Escritorio\PERET\peret-600x300.jpg"/>
          <p:cNvPicPr>
            <a:picLocks noChangeAspect="1" noChangeArrowheads="1"/>
          </p:cNvPicPr>
          <p:nvPr/>
        </p:nvPicPr>
        <p:blipFill>
          <a:blip r:embed="rId3" cstate="print"/>
          <a:srcRect l="11413"/>
          <a:stretch>
            <a:fillRect/>
          </a:stretch>
        </p:blipFill>
        <p:spPr bwMode="auto">
          <a:xfrm>
            <a:off x="683568" y="692696"/>
            <a:ext cx="8100392" cy="5256584"/>
          </a:xfrm>
          <a:prstGeom prst="ellipse">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PERET\peret23.jpg"/>
          <p:cNvPicPr>
            <a:picLocks noChangeAspect="1" noChangeArrowheads="1"/>
          </p:cNvPicPr>
          <p:nvPr/>
        </p:nvPicPr>
        <p:blipFill>
          <a:blip r:embed="rId2" cstate="print"/>
          <a:srcRect/>
          <a:stretch>
            <a:fillRect/>
          </a:stretch>
        </p:blipFill>
        <p:spPr bwMode="auto">
          <a:xfrm>
            <a:off x="4102443" y="0"/>
            <a:ext cx="5041557" cy="6858000"/>
          </a:xfrm>
          <a:prstGeom prst="rect">
            <a:avLst/>
          </a:prstGeom>
          <a:noFill/>
        </p:spPr>
      </p:pic>
      <p:pic>
        <p:nvPicPr>
          <p:cNvPr id="5" name="Picture 2" descr="C:\Documents and Settings\Dell\Escritorio\PERET\Pere+Pubill+Calaf+Peret+Spanish+Royals+Attend+eL7994FrTqtl.jpg"/>
          <p:cNvPicPr>
            <a:picLocks noChangeAspect="1" noChangeArrowheads="1"/>
          </p:cNvPicPr>
          <p:nvPr/>
        </p:nvPicPr>
        <p:blipFill>
          <a:blip r:embed="rId3" cstate="print"/>
          <a:srcRect/>
          <a:stretch>
            <a:fillRect/>
          </a:stretch>
        </p:blipFill>
        <p:spPr bwMode="auto">
          <a:xfrm>
            <a:off x="0" y="0"/>
            <a:ext cx="5203452" cy="7805178"/>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sp>
        <p:nvSpPr>
          <p:cNvPr id="2" name="1 Rectángulo"/>
          <p:cNvSpPr/>
          <p:nvPr/>
        </p:nvSpPr>
        <p:spPr>
          <a:xfrm>
            <a:off x="251520" y="476672"/>
            <a:ext cx="4176464" cy="5909310"/>
          </a:xfrm>
          <a:prstGeom prst="rect">
            <a:avLst/>
          </a:prstGeom>
        </p:spPr>
        <p:txBody>
          <a:bodyPr wrap="square">
            <a:spAutoFit/>
          </a:bodyPr>
          <a:lstStyle/>
          <a:p>
            <a:r>
              <a:rPr lang="es-ES" b="1" i="1" dirty="0" smtClean="0">
                <a:solidFill>
                  <a:srgbClr val="002060"/>
                </a:solidFill>
              </a:rPr>
              <a:t>Ejemplo de esto es la guaracha «¡Lo mato!», del cubano Ñico Saquito. Peret cuenta que cuando era joven iba a la sala de fiestas Rialto, a bailar los mambos de Pérez Prado, vestido de roquero: para él, la mezcla de música cubana y de rock es fundamental en la creación de la rumba catalana.</a:t>
            </a:r>
          </a:p>
          <a:p>
            <a:r>
              <a:rPr lang="es-ES" b="1" i="1" dirty="0" smtClean="0">
                <a:solidFill>
                  <a:srgbClr val="002060"/>
                </a:solidFill>
              </a:rPr>
              <a:t>El bombazo internacional lo dio con «Borriquito» en 1971, con letra y música del propio cantante, que coincidió con el boom del turismo en España, lo que contribuyó a que la canción se popularizara en todo el mundo y en especial en los Países Bajos (7 semanas como #1) y Alemania (dos semanas #1). Esta canción también tuvo mucha aceptación en México y Latinoamérica, lo cual originó que otras canciones de estilo similar llegaran al mercado latinoamericano.</a:t>
            </a:r>
            <a:endParaRPr lang="es-ES" b="1" i="1" dirty="0">
              <a:solidFill>
                <a:srgbClr val="002060"/>
              </a:solidFill>
            </a:endParaRPr>
          </a:p>
        </p:txBody>
      </p:sp>
      <p:pic>
        <p:nvPicPr>
          <p:cNvPr id="3" name="Picture 2" descr="C:\Documents and Settings\Dell\Escritorio\PERET\398px-Peret_925-1521.jpg"/>
          <p:cNvPicPr>
            <a:picLocks noChangeAspect="1" noChangeArrowheads="1"/>
          </p:cNvPicPr>
          <p:nvPr/>
        </p:nvPicPr>
        <p:blipFill>
          <a:blip r:embed="rId3" cstate="print"/>
          <a:srcRect/>
          <a:stretch>
            <a:fillRect/>
          </a:stretch>
        </p:blipFill>
        <p:spPr bwMode="auto">
          <a:xfrm>
            <a:off x="4644008" y="260648"/>
            <a:ext cx="4212976" cy="6340636"/>
          </a:xfrm>
          <a:prstGeom prst="rect">
            <a:avLst/>
          </a:prstGeom>
          <a:noFill/>
        </p:spPr>
      </p:pic>
    </p:spTree>
  </p:cSld>
  <p:clrMapOvr>
    <a:masterClrMapping/>
  </p:clrMapOvr>
  <p:transition spd="slow" advTm="4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8194" name="Picture 2" descr="C:\Documents and Settings\Dell\Escritorio\PERET\6666.jpg"/>
          <p:cNvPicPr>
            <a:picLocks noChangeAspect="1" noChangeArrowheads="1"/>
          </p:cNvPicPr>
          <p:nvPr/>
        </p:nvPicPr>
        <p:blipFill>
          <a:blip r:embed="rId3" cstate="print"/>
          <a:srcRect/>
          <a:stretch>
            <a:fillRect/>
          </a:stretch>
        </p:blipFill>
        <p:spPr bwMode="auto">
          <a:xfrm>
            <a:off x="1259632" y="0"/>
            <a:ext cx="6268738" cy="6858000"/>
          </a:xfrm>
          <a:prstGeom prst="flowChartAlternateProcess">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3"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sp>
        <p:nvSpPr>
          <p:cNvPr id="2" name="1 Rectángulo"/>
          <p:cNvSpPr/>
          <p:nvPr/>
        </p:nvSpPr>
        <p:spPr>
          <a:xfrm>
            <a:off x="251520" y="188640"/>
            <a:ext cx="4464496" cy="7048083"/>
          </a:xfrm>
          <a:prstGeom prst="rect">
            <a:avLst/>
          </a:prstGeom>
        </p:spPr>
        <p:txBody>
          <a:bodyPr wrap="square">
            <a:spAutoFit/>
          </a:bodyPr>
          <a:lstStyle/>
          <a:p>
            <a:r>
              <a:rPr lang="es-ES" sz="1600" b="1" i="1" dirty="0" smtClean="0">
                <a:solidFill>
                  <a:srgbClr val="002060"/>
                </a:solidFill>
              </a:rPr>
              <a:t>En 1975, actuó en un festival musical que tuvo lugar en el El Aaiún, capital del Sahara, en honor de las tropas españolas, durante la Marcha Verde, junto a Rosa Morena, Karina, Lolita Sevilla, Arena Caliente y el humorista Chicho Gordillo. Se celebró durante dos días en el Tercer Tercio Sahariano de la Legión Don Juan de Austria, en donde actuó ante más de 12.000 personas, entre jefes, oficiales y soldados.</a:t>
            </a:r>
          </a:p>
          <a:p>
            <a:r>
              <a:rPr lang="es-ES" sz="1600" b="1" i="1" dirty="0" smtClean="0">
                <a:solidFill>
                  <a:srgbClr val="002060"/>
                </a:solidFill>
              </a:rPr>
              <a:t>En 1982, de forma imprevista, Pedro Pubill Calaf abandonó radicalmente su actividad artística e ingresa en la sección barcelonesa de la Iglesia Evangélica de Filadelfia. Durante nueve años ejerció bajo el nombre de «Hermano Pedro»</a:t>
            </a:r>
            <a:r>
              <a:rPr lang="es-ES" sz="1600" b="1" i="1" baseline="30000" dirty="0" smtClean="0">
                <a:solidFill>
                  <a:srgbClr val="002060"/>
                </a:solidFill>
              </a:rPr>
              <a:t>[4</a:t>
            </a:r>
            <a:r>
              <a:rPr lang="es-ES" sz="1600" b="1" i="1" dirty="0" smtClean="0">
                <a:solidFill>
                  <a:srgbClr val="002060"/>
                </a:solidFill>
              </a:rPr>
              <a:t>labores religiosas con dedicación exclusiva. Posteriormente, sin dejar su creencia religiosa, cesó en la actividad pastoral y montó una productora discográfica. Desde entonces, reaparece en los escenarios de forma esporádica.</a:t>
            </a:r>
          </a:p>
          <a:p>
            <a:r>
              <a:rPr lang="es-ES" sz="1600" b="1" i="1" dirty="0" smtClean="0">
                <a:solidFill>
                  <a:srgbClr val="002060"/>
                </a:solidFill>
              </a:rPr>
              <a:t>En 1991, compone la canción representante de España en el Festival OTI de la canción celebrado en Acapulco (México).La canción se llamaba "Bésame" y fue interpretada por su sobrino Joel, la cual se incluiría en el álbum del mismo. El Festival constaba de semifinal y Final, y la canción de Peret logró pasar a la Final del certamen. </a:t>
            </a:r>
          </a:p>
          <a:p>
            <a:r>
              <a:rPr lang="es-ES" dirty="0" smtClean="0"/>
              <a:t/>
            </a:r>
            <a:br>
              <a:rPr lang="es-ES" dirty="0" smtClean="0"/>
            </a:br>
            <a:endParaRPr lang="es-ES" dirty="0"/>
          </a:p>
        </p:txBody>
      </p:sp>
      <p:pic>
        <p:nvPicPr>
          <p:cNvPr id="3" name="Picture 2" descr="C:\Documents and Settings\Dell\Escritorio\PERET\398px-Peret_925-1520.jpg"/>
          <p:cNvPicPr>
            <a:picLocks noChangeAspect="1" noChangeArrowheads="1"/>
          </p:cNvPicPr>
          <p:nvPr/>
        </p:nvPicPr>
        <p:blipFill>
          <a:blip r:embed="rId4" cstate="print"/>
          <a:srcRect/>
          <a:stretch>
            <a:fillRect/>
          </a:stretch>
        </p:blipFill>
        <p:spPr bwMode="auto">
          <a:xfrm>
            <a:off x="4644008" y="260648"/>
            <a:ext cx="4162519" cy="6264696"/>
          </a:xfrm>
          <a:prstGeom prst="rect">
            <a:avLst/>
          </a:prstGeom>
          <a:noFill/>
        </p:spPr>
      </p:pic>
    </p:spTree>
  </p:cSld>
  <p:clrMapOvr>
    <a:masterClrMapping/>
  </p:clrMapOvr>
  <p:transition spd="slow" advTm="60000">
    <p:randomBar dir="vert"/>
    <p:sndAc>
      <p:stSnd>
        <p:snd r:embed="rId2" name="PeretEspreferiblereirquellor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PERET\peret_2.jpg"/>
          <p:cNvPicPr>
            <a:picLocks noChangeAspect="1" noChangeArrowheads="1"/>
          </p:cNvPicPr>
          <p:nvPr/>
        </p:nvPicPr>
        <p:blipFill>
          <a:blip r:embed="rId2" cstate="print"/>
          <a:srcRect/>
          <a:stretch>
            <a:fillRect/>
          </a:stretch>
        </p:blipFill>
        <p:spPr bwMode="auto">
          <a:xfrm>
            <a:off x="0" y="0"/>
            <a:ext cx="9247251"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sp>
        <p:nvSpPr>
          <p:cNvPr id="2" name="1 Rectángulo"/>
          <p:cNvSpPr/>
          <p:nvPr/>
        </p:nvSpPr>
        <p:spPr>
          <a:xfrm>
            <a:off x="323528" y="1412776"/>
            <a:ext cx="3744416" cy="5016758"/>
          </a:xfrm>
          <a:prstGeom prst="rect">
            <a:avLst/>
          </a:prstGeom>
        </p:spPr>
        <p:txBody>
          <a:bodyPr wrap="square">
            <a:spAutoFit/>
          </a:bodyPr>
          <a:lstStyle/>
          <a:p>
            <a:pPr algn="ctr"/>
            <a:r>
              <a:rPr lang="es-ES" sz="2000" b="1" i="1" dirty="0" smtClean="0">
                <a:solidFill>
                  <a:srgbClr val="002060"/>
                </a:solidFill>
              </a:rPr>
              <a:t>El día 3 de mayo de 2011, la ciudad de Mataró le otorgó el título de hijo predilecto de la ciudad en reconocimiento de su trayectoria profesional y como creador de la rumba catalana. Es la primera ocasión en que el ayuntamiento de esta localidad mediterránea otorga este reconocimiento.</a:t>
            </a:r>
          </a:p>
          <a:p>
            <a:pPr algn="ctr"/>
            <a:r>
              <a:rPr lang="es-ES" sz="2000" b="1" i="1" dirty="0" smtClean="0">
                <a:solidFill>
                  <a:srgbClr val="002060"/>
                </a:solidFill>
              </a:rPr>
              <a:t>El 30 de julio de 2014, Peret anunciaba ante los medios que padecía cáncer, retirándose de los escenarios para realizar su tratamiento y volver lo antes posible en buen estado de salud.</a:t>
            </a:r>
            <a:endParaRPr lang="es-ES" sz="2000" b="1" i="1" dirty="0">
              <a:solidFill>
                <a:srgbClr val="002060"/>
              </a:solidFill>
            </a:endParaRPr>
          </a:p>
        </p:txBody>
      </p:sp>
      <p:pic>
        <p:nvPicPr>
          <p:cNvPr id="3" name="Picture 2" descr="C:\Documents and Settings\Dell\Escritorio\PERET\7.jpg"/>
          <p:cNvPicPr>
            <a:picLocks noChangeAspect="1" noChangeArrowheads="1"/>
          </p:cNvPicPr>
          <p:nvPr/>
        </p:nvPicPr>
        <p:blipFill>
          <a:blip r:embed="rId3" cstate="print"/>
          <a:srcRect/>
          <a:stretch>
            <a:fillRect/>
          </a:stretch>
        </p:blipFill>
        <p:spPr bwMode="auto">
          <a:xfrm>
            <a:off x="4355976" y="0"/>
            <a:ext cx="4788024" cy="7182036"/>
          </a:xfrm>
          <a:prstGeom prst="rect">
            <a:avLst/>
          </a:prstGeom>
          <a:noFill/>
        </p:spPr>
      </p:pic>
    </p:spTree>
  </p:cSld>
  <p:clrMapOvr>
    <a:masterClrMapping/>
  </p:clrMapOvr>
  <p:transition spd="slow" advTm="2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sp>
        <p:nvSpPr>
          <p:cNvPr id="2" name="1 Rectángulo"/>
          <p:cNvSpPr/>
          <p:nvPr/>
        </p:nvSpPr>
        <p:spPr>
          <a:xfrm>
            <a:off x="467544" y="5534561"/>
            <a:ext cx="8136904" cy="1323439"/>
          </a:xfrm>
          <a:prstGeom prst="rect">
            <a:avLst/>
          </a:prstGeom>
        </p:spPr>
        <p:txBody>
          <a:bodyPr wrap="square">
            <a:spAutoFit/>
          </a:bodyPr>
          <a:lstStyle/>
          <a:p>
            <a:pPr algn="ctr"/>
            <a:r>
              <a:rPr lang="es-ES" sz="2000" b="1" i="1" dirty="0" smtClean="0">
                <a:solidFill>
                  <a:srgbClr val="002060"/>
                </a:solidFill>
              </a:rPr>
              <a:t>El 27 de agosto de 2014 fallece en la clínica Quirón de Barcelona debido a un cáncer de pulmón, no sin cierta polémica al adelantar una agencia de noticias el deceso que, a su debido momento, la familia había desmentido expresamente</a:t>
            </a:r>
            <a:r>
              <a:rPr lang="es-ES" sz="2000" b="1" i="1" dirty="0" smtClean="0"/>
              <a:t>.</a:t>
            </a:r>
            <a:endParaRPr lang="es-ES" sz="2000" b="1" i="1" dirty="0"/>
          </a:p>
        </p:txBody>
      </p:sp>
      <p:pic>
        <p:nvPicPr>
          <p:cNvPr id="3" name="Picture 2" descr="C:\Documents and Settings\Dell\Escritorio\PERET\_per0001_64e86eb4.jpg"/>
          <p:cNvPicPr>
            <a:picLocks noChangeAspect="1" noChangeArrowheads="1"/>
          </p:cNvPicPr>
          <p:nvPr/>
        </p:nvPicPr>
        <p:blipFill>
          <a:blip r:embed="rId3" cstate="print"/>
          <a:srcRect/>
          <a:stretch>
            <a:fillRect/>
          </a:stretch>
        </p:blipFill>
        <p:spPr bwMode="auto">
          <a:xfrm>
            <a:off x="0" y="0"/>
            <a:ext cx="9203212" cy="5301208"/>
          </a:xfrm>
          <a:prstGeom prst="rect">
            <a:avLst/>
          </a:prstGeom>
          <a:noFill/>
        </p:spPr>
      </p:pic>
    </p:spTree>
  </p:cSld>
  <p:clrMapOvr>
    <a:masterClrMapping/>
  </p:clrMapOvr>
  <p:transition spd="slow" advTm="2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sp>
        <p:nvSpPr>
          <p:cNvPr id="19457" name="Rectangle 1"/>
          <p:cNvSpPr>
            <a:spLocks noChangeArrowheads="1"/>
          </p:cNvSpPr>
          <p:nvPr/>
        </p:nvSpPr>
        <p:spPr bwMode="auto">
          <a:xfrm>
            <a:off x="251520" y="4725144"/>
            <a:ext cx="8568952" cy="24929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400" b="1" i="1" u="none" strike="noStrike" cap="none" normalizeH="0" baseline="0" dirty="0" smtClean="0">
                <a:ln>
                  <a:noFill/>
                </a:ln>
                <a:solidFill>
                  <a:srgbClr val="002060"/>
                </a:solidFill>
                <a:effectLst/>
                <a:latin typeface="Arial" pitchFamily="34" charset="0"/>
                <a:cs typeface="Arial" pitchFamily="34" charset="0"/>
              </a:rPr>
              <a:t>Peret, Pere Pubill Calaf, ha fallecido hoy 27 de agosto en Barcelona, a la edad de 79 años, como consecuencia de complicaciones derivadas del cáncer que se le había detectado semanas atrás.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solidFill>
                  <a:srgbClr val="002060"/>
                </a:solidFill>
                <a:effectLst/>
                <a:latin typeface="Arial" pitchFamily="34" charset="0"/>
                <a:cs typeface="Arial" pitchFamily="34" charset="0"/>
              </a:rPr>
              <a:t>Peret, conocido desde los años sesenta como el creador de la rumba catalana (y popularmente como el Rey de la Rumba), un género único y universal que él supo desarrollar con magisterio en las facetas de compositor, guitarrista, cantante y productor. Además, a lo largo de su extensa carrera artística, también ejerció de actor en el cine y presentador en radio y televisión.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solidFill>
                  <a:srgbClr val="002060"/>
                </a:solidFill>
                <a:effectLst/>
                <a:latin typeface="Arial" pitchFamily="34" charset="0"/>
                <a:cs typeface="Arial" pitchFamily="34" charset="0"/>
              </a:rPr>
              <a:t>Con su fallecimiento desaparece una de las figuras más emblemáticas de nuestra música, querido por el público y con éxitos populares que atraviesan décadas y se cuentan por decenas.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1400" b="1" i="1" u="none" strike="noStrike" cap="none" normalizeH="0" baseline="0" dirty="0" smtClean="0">
                <a:ln>
                  <a:noFill/>
                </a:ln>
                <a:solidFill>
                  <a:srgbClr val="002060"/>
                </a:solidFill>
                <a:effectLst/>
                <a:latin typeface="Arial" pitchFamily="34" charset="0"/>
                <a:cs typeface="Arial" pitchFamily="34" charset="0"/>
              </a:rPr>
              <a:t>Peret ha muerto, pero su música permanecerá. </a:t>
            </a:r>
            <a:r>
              <a:rPr kumimoji="0" lang="es-ES" sz="1200" b="0" i="0" u="none" strike="noStrike" cap="none" normalizeH="0" baseline="0" dirty="0" smtClean="0">
                <a:ln>
                  <a:noFill/>
                </a:ln>
                <a:solidFill>
                  <a:srgbClr val="434343"/>
                </a:solidFill>
                <a:effectLst/>
                <a:latin typeface="Georgia" pitchFamily="18" charset="0"/>
              </a:rPr>
              <a:t/>
            </a:r>
            <a:br>
              <a:rPr kumimoji="0" lang="es-ES" sz="1200" b="0" i="0" u="none" strike="noStrike" cap="none" normalizeH="0" baseline="0" dirty="0" smtClean="0">
                <a:ln>
                  <a:noFill/>
                </a:ln>
                <a:solidFill>
                  <a:srgbClr val="434343"/>
                </a:solidFill>
                <a:effectLst/>
                <a:latin typeface="Georgia" pitchFamily="18" charset="0"/>
              </a:rPr>
            </a:br>
            <a:r>
              <a:rPr kumimoji="0" lang="es-ES" sz="1200" b="0" i="0" u="none" strike="noStrike" cap="none" normalizeH="0" baseline="0" dirty="0" smtClean="0">
                <a:ln>
                  <a:noFill/>
                </a:ln>
                <a:solidFill>
                  <a:srgbClr val="434343"/>
                </a:solidFill>
                <a:effectLst/>
                <a:latin typeface="Georgia" pitchFamily="18" charset="0"/>
              </a:rPr>
              <a:t/>
            </a:r>
            <a:br>
              <a:rPr kumimoji="0" lang="es-ES" sz="1200" b="0" i="0" u="none" strike="noStrike" cap="none" normalizeH="0" baseline="0" dirty="0" smtClean="0">
                <a:ln>
                  <a:noFill/>
                </a:ln>
                <a:solidFill>
                  <a:srgbClr val="434343"/>
                </a:solidFill>
                <a:effectLst/>
                <a:latin typeface="Georgia" pitchFamily="18" charset="0"/>
              </a:rPr>
            </a:br>
            <a:endParaRPr kumimoji="0" lang="es-ES" sz="1800" b="0" i="0" u="none" strike="noStrike" cap="none" normalizeH="0" baseline="0" dirty="0" smtClean="0">
              <a:ln>
                <a:noFill/>
              </a:ln>
              <a:solidFill>
                <a:schemeClr val="tx1"/>
              </a:solidFill>
              <a:effectLst/>
              <a:latin typeface="Arial" pitchFamily="34" charset="0"/>
            </a:endParaRPr>
          </a:p>
        </p:txBody>
      </p:sp>
      <p:pic>
        <p:nvPicPr>
          <p:cNvPr id="3" name="Picture 2" descr="C:\Documents and Settings\Dell\Escritorio\PERET\2014_8_27_A8WS2CP8k7FzEVZUIF8ZD3.jpg"/>
          <p:cNvPicPr>
            <a:picLocks noChangeAspect="1" noChangeArrowheads="1"/>
          </p:cNvPicPr>
          <p:nvPr/>
        </p:nvPicPr>
        <p:blipFill>
          <a:blip r:embed="rId3" cstate="print"/>
          <a:srcRect/>
          <a:stretch>
            <a:fillRect/>
          </a:stretch>
        </p:blipFill>
        <p:spPr bwMode="auto">
          <a:xfrm>
            <a:off x="-1" y="0"/>
            <a:ext cx="9227083" cy="4581128"/>
          </a:xfrm>
          <a:prstGeom prst="rect">
            <a:avLst/>
          </a:prstGeom>
          <a:noFill/>
        </p:spPr>
      </p:pic>
    </p:spTree>
  </p:cSld>
  <p:clrMapOvr>
    <a:masterClrMapping/>
  </p:clrMapOvr>
  <p:transition spd="slow" advTm="3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37890" name="Picture 2" descr="C:\Documents and Settings\Dell\Escritorio\PERET\peret-foto-01b.jpg"/>
          <p:cNvPicPr>
            <a:picLocks noChangeAspect="1" noChangeArrowheads="1"/>
          </p:cNvPicPr>
          <p:nvPr/>
        </p:nvPicPr>
        <p:blipFill>
          <a:blip r:embed="rId4" cstate="print"/>
          <a:srcRect/>
          <a:stretch>
            <a:fillRect/>
          </a:stretch>
        </p:blipFill>
        <p:spPr bwMode="auto">
          <a:xfrm>
            <a:off x="1763688" y="-762000"/>
            <a:ext cx="5715000" cy="7620000"/>
          </a:xfrm>
          <a:prstGeom prst="rect">
            <a:avLst/>
          </a:prstGeom>
          <a:noFill/>
        </p:spPr>
      </p:pic>
    </p:spTree>
  </p:cSld>
  <p:clrMapOvr>
    <a:masterClrMapping/>
  </p:clrMapOvr>
  <p:transition spd="slow" advTm="6000">
    <p:randomBar dir="vert"/>
    <p:sndAc>
      <p:stSnd>
        <p:snd r:embed="rId2" name="PeretCantaysefeli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PERET\peret-foto-24b.jpg"/>
          <p:cNvPicPr>
            <a:picLocks noChangeAspect="1" noChangeArrowheads="1"/>
          </p:cNvPicPr>
          <p:nvPr/>
        </p:nvPicPr>
        <p:blipFill>
          <a:blip r:embed="rId2" cstate="print"/>
          <a:srcRect/>
          <a:stretch>
            <a:fillRect/>
          </a:stretch>
        </p:blipFill>
        <p:spPr bwMode="auto">
          <a:xfrm>
            <a:off x="0" y="0"/>
            <a:ext cx="5004049" cy="6858000"/>
          </a:xfrm>
          <a:prstGeom prst="rect">
            <a:avLst/>
          </a:prstGeom>
          <a:noFill/>
        </p:spPr>
      </p:pic>
      <p:pic>
        <p:nvPicPr>
          <p:cNvPr id="3" name="Picture 2" descr="C:\Documents and Settings\Dell\Escritorio\PERET\peret-foto-40.jpg"/>
          <p:cNvPicPr>
            <a:picLocks noChangeAspect="1" noChangeArrowheads="1"/>
          </p:cNvPicPr>
          <p:nvPr/>
        </p:nvPicPr>
        <p:blipFill>
          <a:blip r:embed="rId3" cstate="print"/>
          <a:srcRect/>
          <a:stretch>
            <a:fillRect/>
          </a:stretch>
        </p:blipFill>
        <p:spPr bwMode="auto">
          <a:xfrm>
            <a:off x="5004048" y="260648"/>
            <a:ext cx="6384534" cy="6597352"/>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PERET\2014_8_27_P9E2iPss6kL1o4hoXp2Xm.jpg"/>
          <p:cNvPicPr>
            <a:picLocks noChangeAspect="1" noChangeArrowheads="1"/>
          </p:cNvPicPr>
          <p:nvPr/>
        </p:nvPicPr>
        <p:blipFill>
          <a:blip r:embed="rId2" cstate="print"/>
          <a:srcRect/>
          <a:stretch>
            <a:fillRect/>
          </a:stretch>
        </p:blipFill>
        <p:spPr bwMode="auto">
          <a:xfrm>
            <a:off x="-1" y="0"/>
            <a:ext cx="9145787"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PERET\YYYYYMgpAs1l.jpg"/>
          <p:cNvPicPr>
            <a:picLocks noChangeAspect="1" noChangeArrowheads="1"/>
          </p:cNvPicPr>
          <p:nvPr/>
        </p:nvPicPr>
        <p:blipFill>
          <a:blip r:embed="rId2" cstate="print"/>
          <a:srcRect/>
          <a:stretch>
            <a:fillRect/>
          </a:stretch>
        </p:blipFill>
        <p:spPr bwMode="auto">
          <a:xfrm>
            <a:off x="-1" y="0"/>
            <a:ext cx="9230369"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PERET\OOOl.jpg"/>
          <p:cNvPicPr>
            <a:picLocks noChangeAspect="1" noChangeArrowheads="1"/>
          </p:cNvPicPr>
          <p:nvPr/>
        </p:nvPicPr>
        <p:blipFill>
          <a:blip r:embed="rId2" cstate="print"/>
          <a:srcRect/>
          <a:stretch>
            <a:fillRect/>
          </a:stretch>
        </p:blipFill>
        <p:spPr bwMode="auto">
          <a:xfrm>
            <a:off x="0" y="0"/>
            <a:ext cx="9500505"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9218" name="Picture 2" descr="C:\Documents and Settings\Dell\Escritorio\PERET\1184474183_1.jpg"/>
          <p:cNvPicPr>
            <a:picLocks noChangeAspect="1" noChangeArrowheads="1"/>
          </p:cNvPicPr>
          <p:nvPr/>
        </p:nvPicPr>
        <p:blipFill>
          <a:blip r:embed="rId3" cstate="print"/>
          <a:srcRect/>
          <a:stretch>
            <a:fillRect/>
          </a:stretch>
        </p:blipFill>
        <p:spPr bwMode="auto">
          <a:xfrm>
            <a:off x="1619672" y="-239919"/>
            <a:ext cx="5724128" cy="7097919"/>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38914" name="Picture 2" descr="C:\Documents and Settings\Dell\Escritorio\PERET\peret-foto-13b.jpg"/>
          <p:cNvPicPr>
            <a:picLocks noChangeAspect="1" noChangeArrowheads="1"/>
          </p:cNvPicPr>
          <p:nvPr/>
        </p:nvPicPr>
        <p:blipFill>
          <a:blip r:embed="rId3" cstate="print"/>
          <a:srcRect/>
          <a:stretch>
            <a:fillRect/>
          </a:stretch>
        </p:blipFill>
        <p:spPr bwMode="auto">
          <a:xfrm>
            <a:off x="4463480" y="0"/>
            <a:ext cx="4680520" cy="6858000"/>
          </a:xfrm>
          <a:prstGeom prst="rect">
            <a:avLst/>
          </a:prstGeom>
          <a:noFill/>
        </p:spPr>
      </p:pic>
      <p:pic>
        <p:nvPicPr>
          <p:cNvPr id="3" name="Picture 2" descr="C:\Documents and Settings\Dell\Escritorio\PERET\A-150-283852-1194770976.jpg"/>
          <p:cNvPicPr>
            <a:picLocks noChangeAspect="1" noChangeArrowheads="1"/>
          </p:cNvPicPr>
          <p:nvPr/>
        </p:nvPicPr>
        <p:blipFill>
          <a:blip r:embed="rId4" cstate="print"/>
          <a:srcRect/>
          <a:stretch>
            <a:fillRect/>
          </a:stretch>
        </p:blipFill>
        <p:spPr bwMode="auto">
          <a:xfrm>
            <a:off x="251520" y="260648"/>
            <a:ext cx="3228703" cy="3272334"/>
          </a:xfrm>
          <a:prstGeom prst="rect">
            <a:avLst/>
          </a:prstGeom>
          <a:noFill/>
        </p:spPr>
      </p:pic>
      <p:pic>
        <p:nvPicPr>
          <p:cNvPr id="4" name="Picture 2" descr="C:\Documents and Settings\Dell\Escritorio\PERET\peret-borriquito.jpg"/>
          <p:cNvPicPr>
            <a:picLocks noChangeAspect="1" noChangeArrowheads="1"/>
          </p:cNvPicPr>
          <p:nvPr/>
        </p:nvPicPr>
        <p:blipFill>
          <a:blip r:embed="rId5" cstate="print"/>
          <a:srcRect/>
          <a:stretch>
            <a:fillRect/>
          </a:stretch>
        </p:blipFill>
        <p:spPr bwMode="auto">
          <a:xfrm>
            <a:off x="1043608" y="3776307"/>
            <a:ext cx="2411760" cy="3081693"/>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27650" name="Picture 2" descr="C:\Documents and Settings\Dell\Escritorio\PERET\Pere+Pubill+Calaf+Peret+Spanish+Royals+Attend+cRzsy7VRnVEl.jpg"/>
          <p:cNvPicPr>
            <a:picLocks noChangeAspect="1" noChangeArrowheads="1"/>
          </p:cNvPicPr>
          <p:nvPr/>
        </p:nvPicPr>
        <p:blipFill>
          <a:blip r:embed="rId3" cstate="print"/>
          <a:srcRect/>
          <a:stretch>
            <a:fillRect/>
          </a:stretch>
        </p:blipFill>
        <p:spPr bwMode="auto">
          <a:xfrm>
            <a:off x="1835696" y="-459432"/>
            <a:ext cx="4968552" cy="7472493"/>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40962" name="Picture 2" descr="C:\Documents and Settings\Dell\Escritorio\PERET\peret-foto-39.jpg"/>
          <p:cNvPicPr>
            <a:picLocks noChangeAspect="1" noChangeArrowheads="1"/>
          </p:cNvPicPr>
          <p:nvPr/>
        </p:nvPicPr>
        <p:blipFill>
          <a:blip r:embed="rId3" cstate="print"/>
          <a:srcRect/>
          <a:stretch>
            <a:fillRect/>
          </a:stretch>
        </p:blipFill>
        <p:spPr bwMode="auto">
          <a:xfrm>
            <a:off x="1547664" y="260648"/>
            <a:ext cx="5904656" cy="6416393"/>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PERET\postal.jpg"/>
          <p:cNvPicPr>
            <a:picLocks noChangeAspect="1" noChangeArrowheads="1"/>
          </p:cNvPicPr>
          <p:nvPr/>
        </p:nvPicPr>
        <p:blipFill>
          <a:blip r:embed="rId2" cstate="print"/>
          <a:srcRect/>
          <a:stretch>
            <a:fillRect/>
          </a:stretch>
        </p:blipFill>
        <p:spPr bwMode="auto">
          <a:xfrm>
            <a:off x="-324544" y="-243408"/>
            <a:ext cx="5029200" cy="7101408"/>
          </a:xfrm>
          <a:prstGeom prst="rect">
            <a:avLst/>
          </a:prstGeom>
          <a:noFill/>
        </p:spPr>
      </p:pic>
      <p:pic>
        <p:nvPicPr>
          <p:cNvPr id="3" name="Picture 2" descr="C:\Documents and Settings\Dell\Escritorio\PERET\peret-foto-40.jpg"/>
          <p:cNvPicPr>
            <a:picLocks noChangeAspect="1" noChangeArrowheads="1"/>
          </p:cNvPicPr>
          <p:nvPr/>
        </p:nvPicPr>
        <p:blipFill>
          <a:blip r:embed="rId3" cstate="print"/>
          <a:srcRect/>
          <a:stretch>
            <a:fillRect/>
          </a:stretch>
        </p:blipFill>
        <p:spPr bwMode="auto">
          <a:xfrm>
            <a:off x="4499992" y="0"/>
            <a:ext cx="5448430" cy="6858000"/>
          </a:xfrm>
          <a:prstGeom prst="rect">
            <a:avLst/>
          </a:prstGeom>
          <a:noFill/>
        </p:spPr>
      </p:pic>
    </p:spTree>
  </p:cSld>
  <p:clrMapOvr>
    <a:masterClrMapping/>
  </p:clrMapOvr>
  <p:transition spd="slow" advTm="6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52226" name="Picture 2" descr="C:\Documents and Settings\Dell\Escritorio\PERET\que-levante-el-dedo.jpg"/>
          <p:cNvPicPr>
            <a:picLocks noChangeAspect="1" noChangeArrowheads="1"/>
          </p:cNvPicPr>
          <p:nvPr/>
        </p:nvPicPr>
        <p:blipFill>
          <a:blip r:embed="rId3" cstate="print"/>
          <a:srcRect/>
          <a:stretch>
            <a:fillRect/>
          </a:stretch>
        </p:blipFill>
        <p:spPr bwMode="auto">
          <a:xfrm>
            <a:off x="179512" y="548680"/>
            <a:ext cx="2450201" cy="2441451"/>
          </a:xfrm>
          <a:prstGeom prst="rect">
            <a:avLst/>
          </a:prstGeom>
          <a:noFill/>
        </p:spPr>
      </p:pic>
      <p:pic>
        <p:nvPicPr>
          <p:cNvPr id="3" name="Picture 2" descr="C:\Documents and Settings\Dell\Escritorio\PERET\R-150-3810238-1345302500-9394.jpg"/>
          <p:cNvPicPr>
            <a:picLocks noChangeAspect="1" noChangeArrowheads="1"/>
          </p:cNvPicPr>
          <p:nvPr/>
        </p:nvPicPr>
        <p:blipFill>
          <a:blip r:embed="rId4" cstate="print"/>
          <a:srcRect/>
          <a:stretch>
            <a:fillRect/>
          </a:stretch>
        </p:blipFill>
        <p:spPr bwMode="auto">
          <a:xfrm>
            <a:off x="6588224" y="4077072"/>
            <a:ext cx="2364508" cy="2317218"/>
          </a:xfrm>
          <a:prstGeom prst="rect">
            <a:avLst/>
          </a:prstGeom>
          <a:noFill/>
        </p:spPr>
      </p:pic>
      <p:pic>
        <p:nvPicPr>
          <p:cNvPr id="4" name="Picture 2" descr="C:\Documents and Settings\Dell\Escritorio\PERET\R-150-5956361-1407338298-6933.jpg"/>
          <p:cNvPicPr>
            <a:picLocks noChangeAspect="1" noChangeArrowheads="1"/>
          </p:cNvPicPr>
          <p:nvPr/>
        </p:nvPicPr>
        <p:blipFill>
          <a:blip r:embed="rId5" cstate="print"/>
          <a:srcRect/>
          <a:stretch>
            <a:fillRect/>
          </a:stretch>
        </p:blipFill>
        <p:spPr bwMode="auto">
          <a:xfrm>
            <a:off x="6084168" y="620688"/>
            <a:ext cx="2712302" cy="2448272"/>
          </a:xfrm>
          <a:prstGeom prst="rect">
            <a:avLst/>
          </a:prstGeom>
          <a:noFill/>
        </p:spPr>
      </p:pic>
      <p:pic>
        <p:nvPicPr>
          <p:cNvPr id="5" name="Picture 2" descr="C:\Documents and Settings\Dell\Escritorio\PERET\rey-de-la-rumba.jpg"/>
          <p:cNvPicPr>
            <a:picLocks noChangeAspect="1" noChangeArrowheads="1"/>
          </p:cNvPicPr>
          <p:nvPr/>
        </p:nvPicPr>
        <p:blipFill>
          <a:blip r:embed="rId6" cstate="print"/>
          <a:srcRect/>
          <a:stretch>
            <a:fillRect/>
          </a:stretch>
        </p:blipFill>
        <p:spPr bwMode="auto">
          <a:xfrm>
            <a:off x="251520" y="4005064"/>
            <a:ext cx="2348880" cy="2348880"/>
          </a:xfrm>
          <a:prstGeom prst="rect">
            <a:avLst/>
          </a:prstGeom>
          <a:noFill/>
        </p:spPr>
      </p:pic>
      <p:pic>
        <p:nvPicPr>
          <p:cNvPr id="6" name="Picture 2" descr="C:\Documents and Settings\Dell\Escritorio\PERET\siempre-peret.jpg"/>
          <p:cNvPicPr>
            <a:picLocks noChangeAspect="1" noChangeArrowheads="1"/>
          </p:cNvPicPr>
          <p:nvPr/>
        </p:nvPicPr>
        <p:blipFill>
          <a:blip r:embed="rId7" cstate="print"/>
          <a:srcRect/>
          <a:stretch>
            <a:fillRect/>
          </a:stretch>
        </p:blipFill>
        <p:spPr bwMode="auto">
          <a:xfrm>
            <a:off x="2987824" y="548680"/>
            <a:ext cx="2947696" cy="2520280"/>
          </a:xfrm>
          <a:prstGeom prst="rect">
            <a:avLst/>
          </a:prstGeom>
          <a:noFill/>
        </p:spPr>
      </p:pic>
      <p:pic>
        <p:nvPicPr>
          <p:cNvPr id="7" name="Picture 2" descr="C:\Documents and Settings\Dell\Escritorio\PERET\Scan-Peret-289x300.jpg"/>
          <p:cNvPicPr>
            <a:picLocks noChangeAspect="1" noChangeArrowheads="1"/>
          </p:cNvPicPr>
          <p:nvPr/>
        </p:nvPicPr>
        <p:blipFill>
          <a:blip r:embed="rId8" cstate="print"/>
          <a:srcRect/>
          <a:stretch>
            <a:fillRect/>
          </a:stretch>
        </p:blipFill>
        <p:spPr bwMode="auto">
          <a:xfrm>
            <a:off x="4716016" y="4077072"/>
            <a:ext cx="1872208" cy="1943469"/>
          </a:xfrm>
          <a:prstGeom prst="rect">
            <a:avLst/>
          </a:prstGeom>
          <a:noFill/>
        </p:spPr>
      </p:pic>
      <p:pic>
        <p:nvPicPr>
          <p:cNvPr id="8" name="Picture 2" descr="C:\Documents and Settings\Dell\Escritorio\PERET\todas-sus-grabaciones-en-discophon-1965-1967.jpg"/>
          <p:cNvPicPr>
            <a:picLocks noChangeAspect="1" noChangeArrowheads="1"/>
          </p:cNvPicPr>
          <p:nvPr/>
        </p:nvPicPr>
        <p:blipFill>
          <a:blip r:embed="rId9" cstate="print"/>
          <a:srcRect/>
          <a:stretch>
            <a:fillRect/>
          </a:stretch>
        </p:blipFill>
        <p:spPr bwMode="auto">
          <a:xfrm>
            <a:off x="2771800" y="4149080"/>
            <a:ext cx="1908746" cy="1918290"/>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12290" name="Picture 2" descr="C:\Documents and Settings\Dell\Escritorio\PERET\cartel-cine-1.jpg"/>
          <p:cNvPicPr>
            <a:picLocks noChangeAspect="1" noChangeArrowheads="1"/>
          </p:cNvPicPr>
          <p:nvPr/>
        </p:nvPicPr>
        <p:blipFill>
          <a:blip r:embed="rId3" cstate="print"/>
          <a:srcRect/>
          <a:stretch>
            <a:fillRect/>
          </a:stretch>
        </p:blipFill>
        <p:spPr bwMode="auto">
          <a:xfrm>
            <a:off x="539552" y="476672"/>
            <a:ext cx="4019550" cy="5705476"/>
          </a:xfrm>
          <a:prstGeom prst="rect">
            <a:avLst/>
          </a:prstGeom>
          <a:noFill/>
        </p:spPr>
      </p:pic>
      <p:pic>
        <p:nvPicPr>
          <p:cNvPr id="3" name="Picture 2" descr="C:\Documents and Settings\Dell\Escritorio\PERET\cartel-cine-2.jpg"/>
          <p:cNvPicPr>
            <a:picLocks noChangeAspect="1" noChangeArrowheads="1"/>
          </p:cNvPicPr>
          <p:nvPr/>
        </p:nvPicPr>
        <p:blipFill>
          <a:blip r:embed="rId4" cstate="print"/>
          <a:srcRect/>
          <a:stretch>
            <a:fillRect/>
          </a:stretch>
        </p:blipFill>
        <p:spPr bwMode="auto">
          <a:xfrm>
            <a:off x="4788024" y="476672"/>
            <a:ext cx="4019550" cy="5657850"/>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16386" name="Picture 2" descr="C:\Documents and Settings\Dell\Escritorio\PERET\cartel-cine-5.jpg"/>
          <p:cNvPicPr>
            <a:picLocks noChangeAspect="1" noChangeArrowheads="1"/>
          </p:cNvPicPr>
          <p:nvPr/>
        </p:nvPicPr>
        <p:blipFill>
          <a:blip r:embed="rId3" cstate="print"/>
          <a:srcRect/>
          <a:stretch>
            <a:fillRect/>
          </a:stretch>
        </p:blipFill>
        <p:spPr bwMode="auto">
          <a:xfrm>
            <a:off x="251520" y="404664"/>
            <a:ext cx="4019550" cy="5629275"/>
          </a:xfrm>
          <a:prstGeom prst="rect">
            <a:avLst/>
          </a:prstGeom>
          <a:noFill/>
        </p:spPr>
      </p:pic>
      <p:pic>
        <p:nvPicPr>
          <p:cNvPr id="3" name="Picture 2" descr="C:\Documents and Settings\Dell\Escritorio\PERET\cartel-cine-4.jpg"/>
          <p:cNvPicPr>
            <a:picLocks noChangeAspect="1" noChangeArrowheads="1"/>
          </p:cNvPicPr>
          <p:nvPr/>
        </p:nvPicPr>
        <p:blipFill>
          <a:blip r:embed="rId4" cstate="print"/>
          <a:srcRect/>
          <a:stretch>
            <a:fillRect/>
          </a:stretch>
        </p:blipFill>
        <p:spPr bwMode="auto">
          <a:xfrm>
            <a:off x="4716016" y="476672"/>
            <a:ext cx="4019550" cy="5724525"/>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14338" name="Picture 2" descr="C:\Documents and Settings\Dell\Escritorio\PERET\cartel-cine-3.jpg"/>
          <p:cNvPicPr>
            <a:picLocks noChangeAspect="1" noChangeArrowheads="1"/>
          </p:cNvPicPr>
          <p:nvPr/>
        </p:nvPicPr>
        <p:blipFill>
          <a:blip r:embed="rId3" cstate="print"/>
          <a:srcRect/>
          <a:stretch>
            <a:fillRect/>
          </a:stretch>
        </p:blipFill>
        <p:spPr bwMode="auto">
          <a:xfrm>
            <a:off x="395536" y="332656"/>
            <a:ext cx="4019550" cy="6000751"/>
          </a:xfrm>
          <a:prstGeom prst="rect">
            <a:avLst/>
          </a:prstGeom>
          <a:noFill/>
        </p:spPr>
      </p:pic>
      <p:pic>
        <p:nvPicPr>
          <p:cNvPr id="3" name="Picture 2" descr="C:\Documents and Settings\Dell\Escritorio\PERET\peret-borriquito.jpg"/>
          <p:cNvPicPr>
            <a:picLocks noChangeAspect="1" noChangeArrowheads="1"/>
          </p:cNvPicPr>
          <p:nvPr/>
        </p:nvPicPr>
        <p:blipFill>
          <a:blip r:embed="rId4" cstate="print"/>
          <a:srcRect/>
          <a:stretch>
            <a:fillRect/>
          </a:stretch>
        </p:blipFill>
        <p:spPr bwMode="auto">
          <a:xfrm>
            <a:off x="4572000" y="692696"/>
            <a:ext cx="3888433" cy="4968552"/>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51202" name="Picture 2" descr="C:\Documents and Settings\Dell\Escritorio\PERET\que-disparen-flores.jpg"/>
          <p:cNvPicPr>
            <a:picLocks noChangeAspect="1" noChangeArrowheads="1"/>
          </p:cNvPicPr>
          <p:nvPr/>
        </p:nvPicPr>
        <p:blipFill>
          <a:blip r:embed="rId3" cstate="print"/>
          <a:srcRect/>
          <a:stretch>
            <a:fillRect/>
          </a:stretch>
        </p:blipFill>
        <p:spPr bwMode="auto">
          <a:xfrm>
            <a:off x="251520" y="260648"/>
            <a:ext cx="2736304" cy="2736304"/>
          </a:xfrm>
          <a:prstGeom prst="rect">
            <a:avLst/>
          </a:prstGeom>
          <a:noFill/>
        </p:spPr>
      </p:pic>
      <p:pic>
        <p:nvPicPr>
          <p:cNvPr id="3" name="Picture 2" descr="C:\Documents and Settings\Dell\Escritorio\PERET\zPERET.jpg"/>
          <p:cNvPicPr>
            <a:picLocks noChangeAspect="1" noChangeArrowheads="1"/>
          </p:cNvPicPr>
          <p:nvPr/>
        </p:nvPicPr>
        <p:blipFill>
          <a:blip r:embed="rId4" cstate="print"/>
          <a:srcRect/>
          <a:stretch>
            <a:fillRect/>
          </a:stretch>
        </p:blipFill>
        <p:spPr bwMode="auto">
          <a:xfrm>
            <a:off x="3131840" y="2420888"/>
            <a:ext cx="3118160" cy="3403236"/>
          </a:xfrm>
          <a:prstGeom prst="rect">
            <a:avLst/>
          </a:prstGeom>
          <a:noFill/>
        </p:spPr>
      </p:pic>
      <p:pic>
        <p:nvPicPr>
          <p:cNvPr id="4" name="Picture 2" descr="C:\Documents and Settings\Dell\Escritorio\PERET\todas-sus-grabaciones-en-discophon-1965-1967.jpg"/>
          <p:cNvPicPr>
            <a:picLocks noChangeAspect="1" noChangeArrowheads="1"/>
          </p:cNvPicPr>
          <p:nvPr/>
        </p:nvPicPr>
        <p:blipFill>
          <a:blip r:embed="rId5" cstate="print"/>
          <a:srcRect/>
          <a:stretch>
            <a:fillRect/>
          </a:stretch>
        </p:blipFill>
        <p:spPr bwMode="auto">
          <a:xfrm>
            <a:off x="6516216" y="3789040"/>
            <a:ext cx="2266995" cy="2422346"/>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pic>
        <p:nvPicPr>
          <p:cNvPr id="19458" name="Picture 2" descr="C:\Documents and Settings\Dell\Escritorio\PERET\flores.jpg"/>
          <p:cNvPicPr>
            <a:picLocks noChangeAspect="1" noChangeArrowheads="1"/>
          </p:cNvPicPr>
          <p:nvPr/>
        </p:nvPicPr>
        <p:blipFill>
          <a:blip r:embed="rId3" cstate="print"/>
          <a:srcRect/>
          <a:stretch>
            <a:fillRect/>
          </a:stretch>
        </p:blipFill>
        <p:spPr bwMode="auto">
          <a:xfrm>
            <a:off x="251520" y="476672"/>
            <a:ext cx="1739791" cy="1728192"/>
          </a:xfrm>
          <a:prstGeom prst="rect">
            <a:avLst/>
          </a:prstGeom>
          <a:noFill/>
        </p:spPr>
      </p:pic>
      <p:pic>
        <p:nvPicPr>
          <p:cNvPr id="3" name="Picture 2" descr="C:\Documents and Settings\Dell\Escritorio\PERET\la-salsa-de-la-rumba.jpg"/>
          <p:cNvPicPr>
            <a:picLocks noChangeAspect="1" noChangeArrowheads="1"/>
          </p:cNvPicPr>
          <p:nvPr/>
        </p:nvPicPr>
        <p:blipFill>
          <a:blip r:embed="rId4" cstate="print"/>
          <a:srcRect/>
          <a:stretch>
            <a:fillRect/>
          </a:stretch>
        </p:blipFill>
        <p:spPr bwMode="auto">
          <a:xfrm>
            <a:off x="6876256" y="476672"/>
            <a:ext cx="1905000" cy="1905000"/>
          </a:xfrm>
          <a:prstGeom prst="rect">
            <a:avLst/>
          </a:prstGeom>
          <a:noFill/>
        </p:spPr>
      </p:pic>
      <p:pic>
        <p:nvPicPr>
          <p:cNvPr id="4" name="Picture 2" descr="C:\Documents and Settings\Dell\Escritorio\PERET\gitana.jpg"/>
          <p:cNvPicPr>
            <a:picLocks noChangeAspect="1" noChangeArrowheads="1"/>
          </p:cNvPicPr>
          <p:nvPr/>
        </p:nvPicPr>
        <p:blipFill>
          <a:blip r:embed="rId5" cstate="print"/>
          <a:srcRect/>
          <a:stretch>
            <a:fillRect/>
          </a:stretch>
        </p:blipFill>
        <p:spPr bwMode="auto">
          <a:xfrm>
            <a:off x="4355976" y="620688"/>
            <a:ext cx="1739790" cy="1728192"/>
          </a:xfrm>
          <a:prstGeom prst="rect">
            <a:avLst/>
          </a:prstGeom>
          <a:noFill/>
        </p:spPr>
      </p:pic>
      <p:pic>
        <p:nvPicPr>
          <p:cNvPr id="5" name="Picture 2" descr="C:\Documents and Settings\Dell\Escritorio\PERET\gusta.jpg"/>
          <p:cNvPicPr>
            <a:picLocks noChangeAspect="1" noChangeArrowheads="1"/>
          </p:cNvPicPr>
          <p:nvPr/>
        </p:nvPicPr>
        <p:blipFill>
          <a:blip r:embed="rId6" cstate="print"/>
          <a:srcRect/>
          <a:stretch>
            <a:fillRect/>
          </a:stretch>
        </p:blipFill>
        <p:spPr bwMode="auto">
          <a:xfrm>
            <a:off x="3779912" y="4581128"/>
            <a:ext cx="1905000" cy="1892300"/>
          </a:xfrm>
          <a:prstGeom prst="rect">
            <a:avLst/>
          </a:prstGeom>
          <a:noFill/>
        </p:spPr>
      </p:pic>
      <p:pic>
        <p:nvPicPr>
          <p:cNvPr id="6" name="Picture 2" descr="C:\Documents and Settings\Dell\Escritorio\PERET\la-vida-por-delante.jpg"/>
          <p:cNvPicPr>
            <a:picLocks noChangeAspect="1" noChangeArrowheads="1"/>
          </p:cNvPicPr>
          <p:nvPr/>
        </p:nvPicPr>
        <p:blipFill>
          <a:blip r:embed="rId7" cstate="print"/>
          <a:srcRect/>
          <a:stretch>
            <a:fillRect/>
          </a:stretch>
        </p:blipFill>
        <p:spPr bwMode="auto">
          <a:xfrm>
            <a:off x="683568" y="4725144"/>
            <a:ext cx="1718274" cy="1740024"/>
          </a:xfrm>
          <a:prstGeom prst="rect">
            <a:avLst/>
          </a:prstGeom>
          <a:noFill/>
        </p:spPr>
      </p:pic>
      <p:pic>
        <p:nvPicPr>
          <p:cNvPr id="7" name="Picture 2" descr="C:\Documents and Settings\Dell\Escritorio\PERET\mano-a-mano-con-antonio-gonzalez.jpg"/>
          <p:cNvPicPr>
            <a:picLocks noChangeAspect="1" noChangeArrowheads="1"/>
          </p:cNvPicPr>
          <p:nvPr/>
        </p:nvPicPr>
        <p:blipFill>
          <a:blip r:embed="rId8" cstate="print"/>
          <a:srcRect/>
          <a:stretch>
            <a:fillRect/>
          </a:stretch>
        </p:blipFill>
        <p:spPr bwMode="auto">
          <a:xfrm>
            <a:off x="5652120" y="2636912"/>
            <a:ext cx="1728192" cy="1728192"/>
          </a:xfrm>
          <a:prstGeom prst="rect">
            <a:avLst/>
          </a:prstGeom>
          <a:noFill/>
        </p:spPr>
      </p:pic>
      <p:pic>
        <p:nvPicPr>
          <p:cNvPr id="8" name="Picture 2" descr="C:\Documents and Settings\Dell\Escritorio\PERET\peret-no-se-pue-aguantar.jpg"/>
          <p:cNvPicPr>
            <a:picLocks noChangeAspect="1" noChangeArrowheads="1"/>
          </p:cNvPicPr>
          <p:nvPr/>
        </p:nvPicPr>
        <p:blipFill>
          <a:blip r:embed="rId9" cstate="print"/>
          <a:srcRect/>
          <a:stretch>
            <a:fillRect/>
          </a:stretch>
        </p:blipFill>
        <p:spPr bwMode="auto">
          <a:xfrm>
            <a:off x="6948264" y="4797152"/>
            <a:ext cx="1656184" cy="1656184"/>
          </a:xfrm>
          <a:prstGeom prst="rect">
            <a:avLst/>
          </a:prstGeom>
          <a:noFill/>
        </p:spPr>
      </p:pic>
      <p:pic>
        <p:nvPicPr>
          <p:cNvPr id="9" name="Picture 2" descr="C:\Documents and Settings\Dell\Escritorio\PERET\peret-photo-50718758.jpg"/>
          <p:cNvPicPr>
            <a:picLocks noChangeAspect="1" noChangeArrowheads="1"/>
          </p:cNvPicPr>
          <p:nvPr/>
        </p:nvPicPr>
        <p:blipFill>
          <a:blip r:embed="rId10" cstate="print"/>
          <a:srcRect/>
          <a:stretch>
            <a:fillRect/>
          </a:stretch>
        </p:blipFill>
        <p:spPr bwMode="auto">
          <a:xfrm>
            <a:off x="3059832" y="2420888"/>
            <a:ext cx="1905000" cy="1905000"/>
          </a:xfrm>
          <a:prstGeom prst="rect">
            <a:avLst/>
          </a:prstGeom>
          <a:noFill/>
        </p:spPr>
      </p:pic>
      <p:pic>
        <p:nvPicPr>
          <p:cNvPr id="10" name="Picture 2" descr="C:\Documents and Settings\Dell\Escritorio\PERET\peret-photo-226652523.jpg"/>
          <p:cNvPicPr>
            <a:picLocks noChangeAspect="1" noChangeArrowheads="1"/>
          </p:cNvPicPr>
          <p:nvPr/>
        </p:nvPicPr>
        <p:blipFill>
          <a:blip r:embed="rId11" cstate="print"/>
          <a:srcRect/>
          <a:stretch>
            <a:fillRect/>
          </a:stretch>
        </p:blipFill>
        <p:spPr bwMode="auto">
          <a:xfrm>
            <a:off x="827584" y="2492896"/>
            <a:ext cx="1872208" cy="1872208"/>
          </a:xfrm>
          <a:prstGeom prst="rect">
            <a:avLst/>
          </a:prstGeom>
          <a:noFill/>
        </p:spPr>
      </p:pic>
      <p:pic>
        <p:nvPicPr>
          <p:cNvPr id="11" name="Picture 2" descr="C:\Documents and Settings\Dell\Escritorio\PERET\peret-borriquito.jpg"/>
          <p:cNvPicPr>
            <a:picLocks noChangeAspect="1" noChangeArrowheads="1"/>
          </p:cNvPicPr>
          <p:nvPr/>
        </p:nvPicPr>
        <p:blipFill>
          <a:blip r:embed="rId12" cstate="print"/>
          <a:srcRect/>
          <a:stretch>
            <a:fillRect/>
          </a:stretch>
        </p:blipFill>
        <p:spPr bwMode="auto">
          <a:xfrm>
            <a:off x="2267744" y="548680"/>
            <a:ext cx="1628433" cy="1663080"/>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7"/>
          <p:cNvPicPr>
            <a:picLocks noChangeAspect="1" noChangeArrowheads="1" noCrop="1"/>
          </p:cNvPicPr>
          <p:nvPr/>
        </p:nvPicPr>
        <p:blipFill>
          <a:blip r:embed="rId2" cstate="print">
            <a:duotone>
              <a:schemeClr val="accent4">
                <a:shade val="45000"/>
                <a:satMod val="135000"/>
              </a:schemeClr>
              <a:prstClr val="white"/>
            </a:duotone>
            <a:lum bright="27000"/>
          </a:blip>
          <a:srcRect/>
          <a:stretch>
            <a:fillRect/>
          </a:stretch>
        </p:blipFill>
        <p:spPr bwMode="auto">
          <a:xfrm>
            <a:off x="0" y="-19050"/>
            <a:ext cx="9144000" cy="6877050"/>
          </a:xfrm>
          <a:prstGeom prst="rect">
            <a:avLst/>
          </a:prstGeom>
          <a:noFill/>
        </p:spPr>
      </p:pic>
      <p:sp>
        <p:nvSpPr>
          <p:cNvPr id="4" name="3 Rectángulo"/>
          <p:cNvSpPr/>
          <p:nvPr/>
        </p:nvSpPr>
        <p:spPr>
          <a:xfrm>
            <a:off x="323528" y="5373216"/>
            <a:ext cx="4032448" cy="646331"/>
          </a:xfrm>
          <a:prstGeom prst="rect">
            <a:avLst/>
          </a:prstGeom>
        </p:spPr>
        <p:txBody>
          <a:bodyPr wrap="square">
            <a:spAutoFit/>
          </a:bodyPr>
          <a:lstStyle/>
          <a:p>
            <a:r>
              <a:rPr lang="es-ES" dirty="0" smtClean="0"/>
              <a:t>http://www.youtube.com/watch?v=8EMxbSRa_XM&amp;feature=player_embedded</a:t>
            </a:r>
            <a:endParaRPr lang="es-ES" dirty="0"/>
          </a:p>
        </p:txBody>
      </p:sp>
      <p:sp>
        <p:nvSpPr>
          <p:cNvPr id="5" name="4 CuadroTexto"/>
          <p:cNvSpPr txBox="1"/>
          <p:nvPr/>
        </p:nvSpPr>
        <p:spPr>
          <a:xfrm>
            <a:off x="971600" y="4725144"/>
            <a:ext cx="2912336" cy="369332"/>
          </a:xfrm>
          <a:prstGeom prst="rect">
            <a:avLst/>
          </a:prstGeom>
          <a:noFill/>
        </p:spPr>
        <p:txBody>
          <a:bodyPr wrap="none" rtlCol="0">
            <a:spAutoFit/>
          </a:bodyPr>
          <a:lstStyle/>
          <a:p>
            <a:r>
              <a:rPr lang="es-ES" dirty="0" smtClean="0"/>
              <a:t>SI FULANO FUESE MENGANO</a:t>
            </a:r>
            <a:endParaRPr lang="es-ES" dirty="0"/>
          </a:p>
        </p:txBody>
      </p:sp>
      <p:pic>
        <p:nvPicPr>
          <p:cNvPr id="6" name="Picture 2" descr="C:\Documents and Settings\Dell\Escritorio\PERET\cartel-cine-5.jpg"/>
          <p:cNvPicPr>
            <a:picLocks noChangeAspect="1" noChangeArrowheads="1"/>
          </p:cNvPicPr>
          <p:nvPr/>
        </p:nvPicPr>
        <p:blipFill>
          <a:blip r:embed="rId3" cstate="print"/>
          <a:srcRect/>
          <a:stretch>
            <a:fillRect/>
          </a:stretch>
        </p:blipFill>
        <p:spPr bwMode="auto">
          <a:xfrm>
            <a:off x="4788024" y="476672"/>
            <a:ext cx="4019550" cy="5629275"/>
          </a:xfrm>
          <a:prstGeom prst="rect">
            <a:avLst/>
          </a:prstGeom>
          <a:noFill/>
        </p:spPr>
      </p:pic>
      <p:sp>
        <p:nvSpPr>
          <p:cNvPr id="7" name="6 Rectángulo"/>
          <p:cNvSpPr/>
          <p:nvPr/>
        </p:nvSpPr>
        <p:spPr>
          <a:xfrm>
            <a:off x="395536" y="260648"/>
            <a:ext cx="3563888" cy="646331"/>
          </a:xfrm>
          <a:prstGeom prst="rect">
            <a:avLst/>
          </a:prstGeom>
        </p:spPr>
        <p:txBody>
          <a:bodyPr wrap="square">
            <a:spAutoFit/>
          </a:bodyPr>
          <a:lstStyle/>
          <a:p>
            <a:r>
              <a:rPr lang="es-ES" dirty="0" smtClean="0">
                <a:hlinkClick r:id="rId4"/>
              </a:rPr>
              <a:t>https://www.youtube.com/watch?v=tYiqo7evwMc</a:t>
            </a:r>
            <a:endParaRPr lang="es-ES" dirty="0"/>
          </a:p>
        </p:txBody>
      </p:sp>
    </p:spTree>
  </p:cSld>
  <p:clrMapOvr>
    <a:masterClrMapping/>
  </p:clrMapOvr>
  <p:transition spd="slow"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PERET\peret-300x225.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slow" advTm="6000">
    <p:randomBar dir="vert"/>
    <p:sndAc>
      <p:stSnd>
        <p:snd r:embed="rId2" name="PeretUnalagrimacayoenlaarena.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PERET\peret.jpg"/>
          <p:cNvPicPr>
            <a:picLocks noChangeAspect="1" noChangeArrowheads="1"/>
          </p:cNvPicPr>
          <p:nvPr/>
        </p:nvPicPr>
        <p:blipFill>
          <a:blip r:embed="rId2" cstate="print"/>
          <a:srcRect l="11000"/>
          <a:stretch>
            <a:fillRect/>
          </a:stretch>
        </p:blipFill>
        <p:spPr bwMode="auto">
          <a:xfrm>
            <a:off x="0" y="0"/>
            <a:ext cx="9144000" cy="6858000"/>
          </a:xfrm>
          <a:prstGeom prst="rect">
            <a:avLst/>
          </a:prstGeom>
          <a:noFill/>
        </p:spPr>
      </p:pic>
      <p:sp>
        <p:nvSpPr>
          <p:cNvPr id="6" name="5 Rectángulo"/>
          <p:cNvSpPr/>
          <p:nvPr/>
        </p:nvSpPr>
        <p:spPr>
          <a:xfrm>
            <a:off x="-468560" y="404664"/>
            <a:ext cx="4572000" cy="1754308"/>
          </a:xfrm>
          <a:prstGeom prst="rect">
            <a:avLst/>
          </a:prstGeom>
        </p:spPr>
        <p:txBody>
          <a:bodyPr lIns="91422" tIns="45711" rIns="91422" bIns="45711">
            <a:spAutoFit/>
          </a:bodyPr>
          <a:lstStyle/>
          <a:p>
            <a:pPr lvl="1" algn="ctr">
              <a:defRPr/>
            </a:pP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ADIOS </a:t>
            </a:r>
          </a:p>
          <a:p>
            <a:pPr lvl="1" algn="ctr">
              <a:defRPr/>
            </a:pP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PERET</a:t>
            </a:r>
          </a:p>
          <a:p>
            <a:pPr lvl="1" algn="ctr">
              <a:defRPr/>
            </a:pP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D.E.P.</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1000">
    <p:randomBa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61</TotalTime>
  <Words>1347</Words>
  <Application>Microsoft Office PowerPoint</Application>
  <PresentationFormat>Presentación en pantalla (4:3)</PresentationFormat>
  <Paragraphs>59</Paragraphs>
  <Slides>40</Slides>
  <Notes>0</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2014-08-28T12:10:10Z</dcterms:created>
  <dcterms:modified xsi:type="dcterms:W3CDTF">2014-08-28T13:11:38Z</dcterms:modified>
</cp:coreProperties>
</file>