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52" r:id="rId5"/>
    <p:sldId id="345" r:id="rId6"/>
    <p:sldId id="342" r:id="rId7"/>
    <p:sldId id="343" r:id="rId8"/>
    <p:sldId id="380" r:id="rId9"/>
    <p:sldId id="344" r:id="rId10"/>
    <p:sldId id="379" r:id="rId11"/>
    <p:sldId id="346" r:id="rId12"/>
    <p:sldId id="347" r:id="rId13"/>
    <p:sldId id="348" r:id="rId14"/>
    <p:sldId id="349" r:id="rId15"/>
    <p:sldId id="341" r:id="rId16"/>
    <p:sldId id="350" r:id="rId17"/>
    <p:sldId id="351" r:id="rId18"/>
    <p:sldId id="381" r:id="rId19"/>
    <p:sldId id="353" r:id="rId20"/>
    <p:sldId id="354" r:id="rId21"/>
    <p:sldId id="355" r:id="rId22"/>
    <p:sldId id="356" r:id="rId23"/>
    <p:sldId id="357" r:id="rId24"/>
    <p:sldId id="358" r:id="rId25"/>
    <p:sldId id="359" r:id="rId26"/>
    <p:sldId id="360" r:id="rId27"/>
    <p:sldId id="361" r:id="rId28"/>
    <p:sldId id="362" r:id="rId29"/>
    <p:sldId id="363" r:id="rId30"/>
    <p:sldId id="366" r:id="rId31"/>
    <p:sldId id="367" r:id="rId32"/>
    <p:sldId id="368" r:id="rId33"/>
    <p:sldId id="369" r:id="rId34"/>
    <p:sldId id="370" r:id="rId35"/>
    <p:sldId id="371" r:id="rId36"/>
    <p:sldId id="372" r:id="rId37"/>
    <p:sldId id="373" r:id="rId38"/>
    <p:sldId id="374" r:id="rId39"/>
    <p:sldId id="375" r:id="rId40"/>
    <p:sldId id="376" r:id="rId41"/>
    <p:sldId id="377" r:id="rId42"/>
    <p:sldId id="338" r:id="rId43"/>
    <p:sldId id="378" r:id="rId4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GVZQLTyRoWKaHqHdfL+bXA" hashData="QIWpWMVg2LhAirLf54rb+FVSnV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CDD3B9F-0746-4C9B-B8AF-CBA94A972B3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C000"/>
            </a:gs>
            <a:gs pos="12000">
              <a:srgbClr val="E6D78A"/>
            </a:gs>
            <a:gs pos="30000">
              <a:srgbClr val="C7AC4C"/>
            </a:gs>
            <a:gs pos="45000">
              <a:srgbClr val="E6D78A"/>
            </a:gs>
            <a:gs pos="77000">
              <a:srgbClr val="C7AC4C"/>
            </a:gs>
            <a:gs pos="100000">
              <a:srgbClr val="E6DCAC"/>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3829557-180D-41C7-B675-3939D6AB882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FFC000"/>
              </a:gs>
              <a:gs pos="12000">
                <a:srgbClr val="E6D78A"/>
              </a:gs>
              <a:gs pos="30000">
                <a:srgbClr val="C7AC4C"/>
              </a:gs>
              <a:gs pos="45000">
                <a:srgbClr val="E6D78A"/>
              </a:gs>
              <a:gs pos="77000">
                <a:srgbClr val="C7AC4C"/>
              </a:gs>
              <a:gs pos="100000">
                <a:srgbClr val="E6DCAC"/>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928670"/>
            <a:ext cx="7500958" cy="3939522"/>
          </a:xfrm>
          <a:prstGeom prst="rect">
            <a:avLst/>
          </a:prstGeom>
        </p:spPr>
        <p:txBody>
          <a:bodyPr wrap="square" lIns="91422" tIns="45711" rIns="91422" bIns="45711">
            <a:spAutoFit/>
          </a:bodyPr>
          <a:lstStyle/>
          <a:p>
            <a:pPr algn="ctr"/>
            <a:r>
              <a:rPr lang="es-ES" sz="5400" b="1" i="1" kern="10" dirty="0" smtClean="0">
                <a:ln w="25400">
                  <a:solidFill>
                    <a:srgbClr val="E31C07"/>
                  </a:solidFill>
                  <a:round/>
                  <a:headEnd/>
                  <a:tailEnd/>
                </a:ln>
                <a:solidFill>
                  <a:srgbClr val="92D050"/>
                </a:solidFill>
                <a:effectLst>
                  <a:outerShdw dist="35921" dir="2700000" algn="ctr" rotWithShape="0">
                    <a:srgbClr val="808080">
                      <a:alpha val="79999"/>
                    </a:srgbClr>
                  </a:outerShdw>
                </a:effectLst>
                <a:latin typeface="Arial Black" pitchFamily="34" charset="0"/>
                <a:cs typeface="Times New Roman"/>
              </a:rPr>
              <a:t>Los recortes</a:t>
            </a:r>
          </a:p>
          <a:p>
            <a:pPr algn="ctr"/>
            <a:r>
              <a:rPr lang="es-ES" sz="5400" b="1" i="1" kern="10" dirty="0" smtClean="0">
                <a:ln w="25400">
                  <a:solidFill>
                    <a:srgbClr val="E31C07"/>
                  </a:solidFill>
                  <a:round/>
                  <a:headEnd/>
                  <a:tailEnd/>
                </a:ln>
                <a:solidFill>
                  <a:srgbClr val="92D050"/>
                </a:solidFill>
                <a:effectLst>
                  <a:outerShdw dist="35921" dir="2700000" algn="ctr" rotWithShape="0">
                    <a:srgbClr val="808080">
                      <a:alpha val="79999"/>
                    </a:srgbClr>
                  </a:outerShdw>
                </a:effectLst>
                <a:latin typeface="Arial Black" pitchFamily="34" charset="0"/>
                <a:cs typeface="Times New Roman"/>
              </a:rPr>
              <a:t> llenan de</a:t>
            </a:r>
          </a:p>
          <a:p>
            <a:pPr algn="ctr"/>
            <a:r>
              <a:rPr lang="es-ES" sz="5400" b="1" i="1" kern="10" dirty="0" smtClean="0">
                <a:ln w="25400">
                  <a:solidFill>
                    <a:srgbClr val="E31C07"/>
                  </a:solidFill>
                  <a:round/>
                  <a:headEnd/>
                  <a:tailEnd/>
                </a:ln>
                <a:solidFill>
                  <a:srgbClr val="92D050"/>
                </a:solidFill>
                <a:effectLst>
                  <a:outerShdw dist="35921" dir="2700000" algn="ctr" rotWithShape="0">
                    <a:srgbClr val="808080">
                      <a:alpha val="79999"/>
                    </a:srgbClr>
                  </a:outerShdw>
                </a:effectLst>
                <a:latin typeface="Arial Black" pitchFamily="34" charset="0"/>
                <a:cs typeface="Times New Roman"/>
              </a:rPr>
              <a:t> basura </a:t>
            </a:r>
          </a:p>
          <a:p>
            <a:pPr algn="ctr"/>
            <a:r>
              <a:rPr lang="es-ES" sz="8800" b="1" i="1" kern="10" dirty="0" smtClean="0">
                <a:ln w="25400">
                  <a:solidFill>
                    <a:srgbClr val="E31C07"/>
                  </a:solidFill>
                  <a:round/>
                  <a:headEnd/>
                  <a:tailEnd/>
                </a:ln>
                <a:solidFill>
                  <a:srgbClr val="92D050"/>
                </a:solidFill>
                <a:effectLst>
                  <a:outerShdw dist="35921" dir="2700000" algn="ctr" rotWithShape="0">
                    <a:srgbClr val="808080">
                      <a:alpha val="79999"/>
                    </a:srgbClr>
                  </a:outerShdw>
                </a:effectLst>
                <a:latin typeface="Arial Black" pitchFamily="34" charset="0"/>
                <a:cs typeface="Times New Roman"/>
              </a:rPr>
              <a:t>MADRID</a:t>
            </a:r>
            <a:endParaRPr lang="es-ES" sz="8800" b="1" i="1" kern="10" dirty="0">
              <a:ln w="25400">
                <a:solidFill>
                  <a:srgbClr val="E31C07"/>
                </a:solidFill>
                <a:round/>
                <a:headEnd/>
                <a:tailEnd/>
              </a:ln>
              <a:solidFill>
                <a:srgbClr val="92D05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785786" y="5429264"/>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071702" cy="369332"/>
          </a:xfrm>
          <a:prstGeom prst="rect">
            <a:avLst/>
          </a:prstGeom>
          <a:solidFill>
            <a:srgbClr val="FF33CC"/>
          </a:solidFill>
        </p:spPr>
        <p:txBody>
          <a:bodyPr wrap="square" rtlCol="0">
            <a:spAutoFit/>
          </a:bodyPr>
          <a:lstStyle/>
          <a:p>
            <a:r>
              <a:rPr lang="es-ES" b="1" dirty="0" smtClean="0"/>
              <a:t>Plácido Domingo</a:t>
            </a:r>
            <a:endParaRPr lang="es-ES" b="1" dirty="0"/>
          </a:p>
        </p:txBody>
      </p:sp>
    </p:spTree>
  </p:cSld>
  <p:clrMapOvr>
    <a:masterClrMapping/>
  </p:clrMapOvr>
  <p:transition advClick="0" advTm="14000">
    <p:sndAc>
      <p:stSnd loop="1">
        <p:snd r:embed="rId2" name="madrid (chotis de agustÃ­n la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50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
                                        </p:tgtEl>
                                        <p:attrNameLst>
                                          <p:attrName>fillcolor</p:attrName>
                                        </p:attrNameLst>
                                      </p:cBhvr>
                                      <p:tavLst>
                                        <p:tav tm="0">
                                          <p:val>
                                            <p:clrVal>
                                              <a:schemeClr val="accent2"/>
                                            </p:clrVal>
                                          </p:val>
                                        </p:tav>
                                        <p:tav tm="50000">
                                          <p:val>
                                            <p:clrVal>
                                              <a:schemeClr val="hlink"/>
                                            </p:clrVal>
                                          </p:val>
                                        </p:tav>
                                      </p:tavLst>
                                    </p:anim>
                                    <p:set>
                                      <p:cBhvr>
                                        <p:cTn id="9" dur="50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BASURAS\images.jpg"/>
          <p:cNvPicPr>
            <a:picLocks noChangeAspect="1" noChangeArrowheads="1"/>
          </p:cNvPicPr>
          <p:nvPr/>
        </p:nvPicPr>
        <p:blipFill>
          <a:blip r:embed="rId2"/>
          <a:srcRect/>
          <a:stretch>
            <a:fillRect/>
          </a:stretch>
        </p:blipFill>
        <p:spPr bwMode="auto">
          <a:xfrm>
            <a:off x="-1" y="0"/>
            <a:ext cx="9312411" cy="6858000"/>
          </a:xfrm>
          <a:prstGeom prst="rect">
            <a:avLst/>
          </a:prstGeom>
          <a:noFill/>
        </p:spPr>
      </p:pic>
    </p:spTree>
  </p:cSld>
  <p:clrMapOvr>
    <a:masterClrMapping/>
  </p:clrMapOvr>
  <p:transition advTm="6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857232"/>
            <a:ext cx="8072494" cy="5262979"/>
          </a:xfrm>
          <a:prstGeom prst="rect">
            <a:avLst/>
          </a:prstGeom>
        </p:spPr>
        <p:txBody>
          <a:bodyPr wrap="square">
            <a:spAutoFit/>
          </a:bodyPr>
          <a:lstStyle/>
          <a:p>
            <a:pPr algn="ctr"/>
            <a:r>
              <a:rPr lang="es-ES" sz="2400" b="1" dirty="0" smtClean="0">
                <a:latin typeface="Agency FB" pitchFamily="34" charset="0"/>
              </a:rPr>
              <a:t>El fenómeno de la externalización de los servicios públicos (en Madrid también la sanidad, si los tribunales no lo impiden) vacía de sentido el papel del gobernante. Lo elegimos en las urnas en la creencia de que responderá ante los ciudadanos si no hace bien sus deberes. Al municipio, por ejemplo, le toca conseguir unas calles libres de basuras y se compromete a mantener limpia la ciudad. Pero no hemos adelantado nada con elegir a fulanito o a menganita si el alcalde, o la alcaldesa, puede alegar que el problema no es del Ayuntamiento, sino de la concesionaria, de sus trabajadores o de los sindicatos.</a:t>
            </a:r>
          </a:p>
          <a:p>
            <a:pPr algn="ctr"/>
            <a:r>
              <a:rPr lang="es-ES" sz="2400" b="1" dirty="0" smtClean="0">
                <a:latin typeface="Agency FB" pitchFamily="34" charset="0"/>
              </a:rPr>
              <a:t>En el caso que nos ocupa, Ana Botella alega que el conflicto no va con ella (que no le compete, ha dicho) y, ya de paso, ciertos representantes de la derecha furiosa pueden sostener seriamente que la culpa es de los sindicatos, que están actuando como brazo ejecutor del PSOE para amargarles la vida a los madrileños. Con un par.</a:t>
            </a:r>
            <a:endParaRPr lang="es-ES" sz="2400" b="1" dirty="0">
              <a:latin typeface="Agency FB" pitchFamily="34" charset="0"/>
            </a:endParaRPr>
          </a:p>
        </p:txBody>
      </p:sp>
    </p:spTree>
  </p:cSld>
  <p:clrMapOvr>
    <a:masterClrMapping/>
  </p:clrMapOvr>
  <p:transition advTm="41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BASURAS\huelga-basura-jg-640x640x80.jpg"/>
          <p:cNvPicPr>
            <a:picLocks noChangeAspect="1" noChangeArrowheads="1"/>
          </p:cNvPicPr>
          <p:nvPr/>
        </p:nvPicPr>
        <p:blipFill>
          <a:blip r:embed="rId2"/>
          <a:srcRect/>
          <a:stretch>
            <a:fillRect/>
          </a:stretch>
        </p:blipFill>
        <p:spPr bwMode="auto">
          <a:xfrm>
            <a:off x="0" y="0"/>
            <a:ext cx="9337212" cy="6858000"/>
          </a:xfrm>
          <a:prstGeom prst="rect">
            <a:avLst/>
          </a:prstGeom>
          <a:noFill/>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ASURAS\31.jpg"/>
          <p:cNvPicPr>
            <a:picLocks noChangeAspect="1" noChangeArrowheads="1"/>
          </p:cNvPicPr>
          <p:nvPr/>
        </p:nvPicPr>
        <p:blipFill>
          <a:blip r:embed="rId2"/>
          <a:srcRect/>
          <a:stretch>
            <a:fillRect/>
          </a:stretch>
        </p:blipFill>
        <p:spPr bwMode="auto">
          <a:xfrm>
            <a:off x="0" y="0"/>
            <a:ext cx="9174956" cy="6858000"/>
          </a:xfrm>
          <a:prstGeom prst="rect">
            <a:avLst/>
          </a:prstGeom>
          <a:noFill/>
        </p:spPr>
      </p:pic>
    </p:spTree>
  </p:cSld>
  <p:clrMapOvr>
    <a:masterClrMapping/>
  </p:clrMapOvr>
  <p:transition advTm="6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86380" y="487025"/>
            <a:ext cx="3214694" cy="6370975"/>
          </a:xfrm>
          <a:prstGeom prst="rect">
            <a:avLst/>
          </a:prstGeom>
        </p:spPr>
        <p:txBody>
          <a:bodyPr wrap="square">
            <a:spAutoFit/>
          </a:bodyPr>
          <a:lstStyle/>
          <a:p>
            <a:pPr algn="ctr"/>
            <a:r>
              <a:rPr lang="es-ES" sz="2400" b="1" dirty="0" smtClean="0">
                <a:latin typeface="Agency FB" pitchFamily="34" charset="0"/>
              </a:rPr>
              <a:t>Los comerciantes lamentan el "enorme perjuicio" de la huelga de basura y temen iniciar la Navidad con Madrid sucia</a:t>
            </a:r>
          </a:p>
          <a:p>
            <a:pPr algn="ctr"/>
            <a:r>
              <a:rPr lang="es-ES" sz="2400" dirty="0" smtClean="0">
                <a:latin typeface="Agency FB" pitchFamily="34" charset="0"/>
              </a:rPr>
              <a:t>Los comerciantes agrupados en que representan a 65.000 </a:t>
            </a:r>
            <a:r>
              <a:rPr lang="es-ES" sz="2400" b="1" dirty="0" smtClean="0">
                <a:latin typeface="Agency FB" pitchFamily="34" charset="0"/>
              </a:rPr>
              <a:t>empresas</a:t>
            </a:r>
            <a:r>
              <a:rPr lang="es-ES" sz="2400" dirty="0" smtClean="0">
                <a:latin typeface="Agency FB" pitchFamily="34" charset="0"/>
              </a:rPr>
              <a:t> han lamentado este lunes el "enorme perjuicio" que la </a:t>
            </a:r>
            <a:r>
              <a:rPr lang="es-ES" sz="2400" b="1" dirty="0" smtClean="0">
                <a:latin typeface="Agency FB" pitchFamily="34" charset="0"/>
              </a:rPr>
              <a:t>huelga</a:t>
            </a:r>
            <a:r>
              <a:rPr lang="es-ES" sz="2400" dirty="0" smtClean="0">
                <a:latin typeface="Agency FB" pitchFamily="34" charset="0"/>
              </a:rPr>
              <a:t> de limpieza viaria está ocasionando a los comercios de </a:t>
            </a:r>
            <a:r>
              <a:rPr lang="es-ES" sz="2400" b="1" dirty="0" smtClean="0">
                <a:latin typeface="Agency FB" pitchFamily="34" charset="0"/>
              </a:rPr>
              <a:t>Madrid</a:t>
            </a:r>
            <a:r>
              <a:rPr lang="es-ES" sz="2400" dirty="0" smtClean="0">
                <a:latin typeface="Agency FB" pitchFamily="34" charset="0"/>
              </a:rPr>
              <a:t> y temen que se pueda iniciar la campaña de Navidad con la ciudad tan sucia como está en estos momentos, tras una semana de huelga. </a:t>
            </a:r>
            <a:endParaRPr lang="es-ES" sz="2400" dirty="0">
              <a:latin typeface="Agency FB" pitchFamily="34" charset="0"/>
            </a:endParaRPr>
          </a:p>
        </p:txBody>
      </p:sp>
      <p:pic>
        <p:nvPicPr>
          <p:cNvPr id="3" name="Picture 2" descr="C:\Documents and Settings\Dell\Escritorio\BASURAS\2013_11_11_iMuPQJlHCuHhFzJfII4Vw7.jpg"/>
          <p:cNvPicPr>
            <a:picLocks noChangeAspect="1" noChangeArrowheads="1"/>
          </p:cNvPicPr>
          <p:nvPr/>
        </p:nvPicPr>
        <p:blipFill>
          <a:blip r:embed="rId2"/>
          <a:srcRect/>
          <a:stretch>
            <a:fillRect/>
          </a:stretch>
        </p:blipFill>
        <p:spPr bwMode="auto">
          <a:xfrm>
            <a:off x="0" y="0"/>
            <a:ext cx="4643470" cy="6972439"/>
          </a:xfrm>
          <a:prstGeom prst="rect">
            <a:avLst/>
          </a:prstGeom>
          <a:noFill/>
        </p:spPr>
      </p:pic>
    </p:spTree>
  </p:cSld>
  <p:clrMapOvr>
    <a:masterClrMapping/>
  </p:clrMapOvr>
  <p:transition advTm="22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asura_madrid_botella_620x539.jpg"/>
          <p:cNvPicPr>
            <a:picLocks noChangeAspect="1" noChangeArrowheads="1"/>
          </p:cNvPicPr>
          <p:nvPr/>
        </p:nvPicPr>
        <p:blipFill>
          <a:blip r:embed="rId2"/>
          <a:srcRect l="3629" t="9740" r="5644" b="16512"/>
          <a:stretch>
            <a:fillRect/>
          </a:stretch>
        </p:blipFill>
        <p:spPr bwMode="auto">
          <a:xfrm>
            <a:off x="0" y="0"/>
            <a:ext cx="9199292" cy="6858000"/>
          </a:xfrm>
          <a:prstGeom prst="rect">
            <a:avLst/>
          </a:prstGeom>
          <a:noFill/>
        </p:spPr>
      </p:pic>
    </p:spTree>
  </p:cSld>
  <p:clrMapOvr>
    <a:masterClrMapping/>
  </p:clrMapOvr>
  <p:transition advTm="7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ASURAS\82cad16b1f1a784dab0397d6d6a4261b.jpg"/>
          <p:cNvPicPr>
            <a:picLocks noChangeAspect="1" noChangeArrowheads="1"/>
          </p:cNvPicPr>
          <p:nvPr/>
        </p:nvPicPr>
        <p:blipFill>
          <a:blip r:embed="rId2"/>
          <a:srcRect/>
          <a:stretch>
            <a:fillRect/>
          </a:stretch>
        </p:blipFill>
        <p:spPr bwMode="auto">
          <a:xfrm>
            <a:off x="0" y="0"/>
            <a:ext cx="9587694" cy="6858000"/>
          </a:xfrm>
          <a:prstGeom prst="rect">
            <a:avLst/>
          </a:prstGeom>
          <a:noFill/>
        </p:spPr>
      </p:pic>
    </p:spTree>
  </p:cSld>
  <p:clrMapOvr>
    <a:masterClrMapping/>
  </p:clrMapOvr>
  <p:transition advTm="6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359735152_112738_1359760419_noticia_normal.jpg"/>
          <p:cNvPicPr>
            <a:picLocks noChangeAspect="1" noChangeArrowheads="1"/>
          </p:cNvPicPr>
          <p:nvPr/>
        </p:nvPicPr>
        <p:blipFill>
          <a:blip r:embed="rId2"/>
          <a:srcRect/>
          <a:stretch>
            <a:fillRect/>
          </a:stretch>
        </p:blipFill>
        <p:spPr bwMode="auto">
          <a:xfrm>
            <a:off x="-1" y="0"/>
            <a:ext cx="9334525" cy="6858000"/>
          </a:xfrm>
          <a:prstGeom prst="rect">
            <a:avLst/>
          </a:prstGeom>
          <a:noFill/>
        </p:spPr>
      </p:pic>
    </p:spTree>
  </p:cSld>
  <p:clrMapOvr>
    <a:masterClrMapping/>
  </p:clrMapOvr>
  <p:transition advTm="7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285728"/>
            <a:ext cx="7929618" cy="6370975"/>
          </a:xfrm>
          <a:prstGeom prst="rect">
            <a:avLst/>
          </a:prstGeom>
        </p:spPr>
        <p:txBody>
          <a:bodyPr wrap="square">
            <a:spAutoFit/>
          </a:bodyPr>
          <a:lstStyle/>
          <a:p>
            <a:pPr algn="ctr"/>
            <a:r>
              <a:rPr lang="es-ES" sz="2400" b="1" dirty="0" smtClean="0">
                <a:latin typeface="Agency FB" pitchFamily="34" charset="0"/>
              </a:rPr>
              <a:t>la huelga de limpieza y jardinería en las primeras horas de estas jornadas indefinidas de paro, que han comenzado este martes, como protesta por el nuevo sistema de contratación integral impulsado por el Ayuntamiento de Madrid.</a:t>
            </a:r>
          </a:p>
          <a:p>
            <a:pPr algn="ctr"/>
            <a:r>
              <a:rPr lang="es-ES" sz="2400" b="1" dirty="0" smtClean="0">
                <a:latin typeface="Agency FB" pitchFamily="34" charset="0"/>
              </a:rPr>
              <a:t>La patronal de la limpieza, </a:t>
            </a:r>
            <a:r>
              <a:rPr lang="es-ES" sz="2400" b="1" dirty="0" err="1" smtClean="0">
                <a:latin typeface="Agency FB" pitchFamily="34" charset="0"/>
              </a:rPr>
              <a:t>Aselip</a:t>
            </a:r>
            <a:r>
              <a:rPr lang="es-ES" sz="2400" b="1" dirty="0" smtClean="0">
                <a:latin typeface="Agency FB" pitchFamily="34" charset="0"/>
              </a:rPr>
              <a:t>, aún no cuenta con datos cerrados sobre el seguimiento de la huelga indefinida iniciada este martes. Lo que sí han denunciado públicamente a Europa </a:t>
            </a:r>
            <a:r>
              <a:rPr lang="es-ES" sz="2400" b="1" dirty="0" err="1" smtClean="0">
                <a:latin typeface="Agency FB" pitchFamily="34" charset="0"/>
              </a:rPr>
              <a:t>Press</a:t>
            </a:r>
            <a:r>
              <a:rPr lang="es-ES" sz="2400" b="1" dirty="0" smtClean="0">
                <a:latin typeface="Agency FB" pitchFamily="34" charset="0"/>
              </a:rPr>
              <a:t> son los "desmanes de los piquetes", con cubos de basura volcados en la calle, además de lunas y retrovisores de camiones rotos.</a:t>
            </a:r>
          </a:p>
          <a:p>
            <a:pPr algn="ctr"/>
            <a:r>
              <a:rPr lang="es-ES" sz="2400" b="1" dirty="0" smtClean="0">
                <a:latin typeface="Agency FB" pitchFamily="34" charset="0"/>
              </a:rPr>
              <a:t>Y es que desde la madrugada las papeleras y contenedores de la capital presentaban ya este aspecto desolador, una imagen que se repetirá durante las próximas jornadas de huelga. Los trabajadores del sector de la limpieza y jardinería del Ayuntamiento de Madrid están llamados a una huelga indefinida como protesta por el anuncio del Expediente de Regulación de Empleo que afectaría a 1.143 trabajadores. Además las empresas concesionarias tienen previsto la reducción de un 43% del salario para al resto de la plantilla</a:t>
            </a:r>
            <a:endParaRPr lang="es-ES" sz="2400" b="1" dirty="0">
              <a:latin typeface="Agency FB" pitchFamily="34" charset="0"/>
            </a:endParaRPr>
          </a:p>
        </p:txBody>
      </p:sp>
    </p:spTree>
  </p:cSld>
  <p:clrMapOvr>
    <a:masterClrMapping/>
  </p:clrMapOvr>
  <p:transition advTm="44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BASURAS\2012062239basura_dentro.jpg"/>
          <p:cNvPicPr>
            <a:picLocks noChangeAspect="1" noChangeArrowheads="1"/>
          </p:cNvPicPr>
          <p:nvPr/>
        </p:nvPicPr>
        <p:blipFill>
          <a:blip r:embed="rId2"/>
          <a:srcRect/>
          <a:stretch>
            <a:fillRect/>
          </a:stretch>
        </p:blipFill>
        <p:spPr bwMode="auto">
          <a:xfrm>
            <a:off x="0" y="0"/>
            <a:ext cx="9249744" cy="6858000"/>
          </a:xfrm>
          <a:prstGeom prst="rect">
            <a:avLst/>
          </a:prstGeom>
          <a:noFill/>
        </p:spPr>
      </p:pic>
    </p:spTree>
  </p:cSld>
  <p:clrMapOvr>
    <a:masterClrMapping/>
  </p:clrMapOvr>
  <p:transition advTm="6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BASURAS\huelga-basuras-05112013.jpg"/>
          <p:cNvPicPr>
            <a:picLocks noChangeAspect="1" noChangeArrowheads="1"/>
          </p:cNvPicPr>
          <p:nvPr/>
        </p:nvPicPr>
        <p:blipFill>
          <a:blip r:embed="rId2"/>
          <a:srcRect/>
          <a:stretch>
            <a:fillRect/>
          </a:stretch>
        </p:blipFill>
        <p:spPr bwMode="auto">
          <a:xfrm>
            <a:off x="0" y="0"/>
            <a:ext cx="9222560" cy="6858000"/>
          </a:xfrm>
          <a:prstGeom prst="rect">
            <a:avLst/>
          </a:prstGeom>
          <a:noFill/>
        </p:spPr>
      </p:pic>
    </p:spTree>
  </p:cSld>
  <p:clrMapOvr>
    <a:masterClrMapping/>
  </p:clrMapOvr>
  <p:transition advTm="6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BASURAS\comienza-la-huelga-de-basuras-con-protestas-en-el-centro-de-madrid-OW20IOfsepk.jpg"/>
          <p:cNvPicPr>
            <a:picLocks noChangeAspect="1" noChangeArrowheads="1"/>
          </p:cNvPicPr>
          <p:nvPr/>
        </p:nvPicPr>
        <p:blipFill>
          <a:blip r:embed="rId2"/>
          <a:srcRect l="33125"/>
          <a:stretch>
            <a:fillRect/>
          </a:stretch>
        </p:blipFill>
        <p:spPr bwMode="auto">
          <a:xfrm>
            <a:off x="0" y="0"/>
            <a:ext cx="9144000" cy="7144264"/>
          </a:xfrm>
          <a:prstGeom prst="rect">
            <a:avLst/>
          </a:prstGeom>
          <a:noFill/>
        </p:spPr>
      </p:pic>
    </p:spTree>
  </p:cSld>
  <p:clrMapOvr>
    <a:masterClrMapping/>
  </p:clrMapOvr>
  <p:transition advTm="6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14282" y="4572008"/>
            <a:ext cx="8715404" cy="1938992"/>
          </a:xfrm>
          <a:prstGeom prst="rect">
            <a:avLst/>
          </a:prstGeom>
        </p:spPr>
        <p:txBody>
          <a:bodyPr wrap="square">
            <a:spAutoFit/>
          </a:bodyPr>
          <a:lstStyle/>
          <a:p>
            <a:pPr algn="ctr"/>
            <a:r>
              <a:rPr lang="es-ES" sz="2000" b="1" dirty="0" smtClean="0">
                <a:latin typeface="Agency FB" pitchFamily="34" charset="0"/>
              </a:rPr>
              <a:t>Manifestación en contra del ERE</a:t>
            </a:r>
          </a:p>
          <a:p>
            <a:pPr algn="ctr"/>
            <a:r>
              <a:rPr lang="es-ES" sz="2000" dirty="0" smtClean="0">
                <a:latin typeface="Agency FB" pitchFamily="34" charset="0"/>
              </a:rPr>
              <a:t>Este lunes, cerca de</a:t>
            </a:r>
            <a:r>
              <a:rPr lang="es-ES" sz="2000" b="1" dirty="0" smtClean="0">
                <a:latin typeface="Agency FB" pitchFamily="34" charset="0"/>
              </a:rPr>
              <a:t> 8.000 empleados</a:t>
            </a:r>
            <a:r>
              <a:rPr lang="es-ES" sz="2000" dirty="0" smtClean="0">
                <a:latin typeface="Agency FB" pitchFamily="34" charset="0"/>
              </a:rPr>
              <a:t> de limpieza se manifestaron en al capital para protestar por las intenciones de las empresas concesionarias. No hubo incidentes a destacar, salvo la quema de contenedores y papeleras al paso de la marcha por la sede del Consistorio madrileño en la Plaza Cibeles.</a:t>
            </a:r>
          </a:p>
          <a:p>
            <a:pPr algn="ctr"/>
            <a:r>
              <a:rPr lang="es-ES" sz="2000" dirty="0" smtClean="0">
                <a:latin typeface="Agency FB" pitchFamily="34" charset="0"/>
              </a:rPr>
              <a:t>La manifestación, encabezada bajo el lema "Barrenderos y jardineros de Madrid en lucha ¡No al ERE, no a los recortes!", comenzó en Atocha y finalizó en Sol.</a:t>
            </a:r>
            <a:endParaRPr lang="es-ES" sz="2000" dirty="0">
              <a:latin typeface="Agency FB" pitchFamily="34" charset="0"/>
            </a:endParaRPr>
          </a:p>
        </p:txBody>
      </p:sp>
      <p:pic>
        <p:nvPicPr>
          <p:cNvPr id="3" name="Picture 2" descr="C:\Documents and Settings\Dell\Escritorio\BASURAS\906dbc3a3da655ccde4e099232a120a2.jpg"/>
          <p:cNvPicPr>
            <a:picLocks noChangeAspect="1" noChangeArrowheads="1"/>
          </p:cNvPicPr>
          <p:nvPr/>
        </p:nvPicPr>
        <p:blipFill>
          <a:blip r:embed="rId2"/>
          <a:srcRect/>
          <a:stretch>
            <a:fillRect/>
          </a:stretch>
        </p:blipFill>
        <p:spPr bwMode="auto">
          <a:xfrm>
            <a:off x="0" y="0"/>
            <a:ext cx="9144000" cy="4500570"/>
          </a:xfrm>
          <a:prstGeom prst="rect">
            <a:avLst/>
          </a:prstGeom>
          <a:noFill/>
        </p:spPr>
      </p:pic>
    </p:spTree>
  </p:cSld>
  <p:clrMapOvr>
    <a:masterClrMapping/>
  </p:clrMapOvr>
  <p:transition advTm="19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ASURAS\30.jpg"/>
          <p:cNvPicPr>
            <a:picLocks noChangeAspect="1" noChangeArrowheads="1"/>
          </p:cNvPicPr>
          <p:nvPr/>
        </p:nvPicPr>
        <p:blipFill>
          <a:blip r:embed="rId2"/>
          <a:srcRect/>
          <a:stretch>
            <a:fillRect/>
          </a:stretch>
        </p:blipFill>
        <p:spPr bwMode="auto">
          <a:xfrm>
            <a:off x="-1" y="0"/>
            <a:ext cx="9148137" cy="6858000"/>
          </a:xfrm>
          <a:prstGeom prst="rect">
            <a:avLst/>
          </a:prstGeom>
          <a:noFill/>
        </p:spPr>
      </p:pic>
    </p:spTree>
  </p:cSld>
  <p:clrMapOvr>
    <a:masterClrMapping/>
  </p:clrMapOvr>
  <p:transition advTm="6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ASURAS\32034318--644x362.jpg"/>
          <p:cNvPicPr>
            <a:picLocks noChangeAspect="1" noChangeArrowheads="1"/>
          </p:cNvPicPr>
          <p:nvPr/>
        </p:nvPicPr>
        <p:blipFill>
          <a:blip r:embed="rId2"/>
          <a:srcRect/>
          <a:stretch>
            <a:fillRect/>
          </a:stretch>
        </p:blipFill>
        <p:spPr bwMode="auto">
          <a:xfrm>
            <a:off x="0" y="0"/>
            <a:ext cx="9150338" cy="6858000"/>
          </a:xfrm>
          <a:prstGeom prst="rect">
            <a:avLst/>
          </a:prstGeom>
          <a:noFill/>
        </p:spPr>
      </p:pic>
    </p:spTree>
  </p:cSld>
  <p:clrMapOvr>
    <a:masterClrMapping/>
  </p:clrMapOvr>
  <p:transition advTm="6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383933493355bar-cuerpo.jpg"/>
          <p:cNvPicPr>
            <a:picLocks noChangeAspect="1" noChangeArrowheads="1"/>
          </p:cNvPicPr>
          <p:nvPr/>
        </p:nvPicPr>
        <p:blipFill>
          <a:blip r:embed="rId2"/>
          <a:srcRect/>
          <a:stretch>
            <a:fillRect/>
          </a:stretch>
        </p:blipFill>
        <p:spPr bwMode="auto">
          <a:xfrm>
            <a:off x="0" y="0"/>
            <a:ext cx="9286908" cy="6858000"/>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BASURAS\basur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BASURAS\aspecto-Toledo-operarios-limpieza-fanetin_EDIIMA20131107_0677_13.jpg"/>
          <p:cNvPicPr>
            <a:picLocks noChangeAspect="1" noChangeArrowheads="1"/>
          </p:cNvPicPr>
          <p:nvPr/>
        </p:nvPicPr>
        <p:blipFill>
          <a:blip r:embed="rId2"/>
          <a:srcRect/>
          <a:stretch>
            <a:fillRect/>
          </a:stretch>
        </p:blipFill>
        <p:spPr bwMode="auto">
          <a:xfrm>
            <a:off x="-142875" y="0"/>
            <a:ext cx="9286875" cy="6858000"/>
          </a:xfrm>
          <a:prstGeom prst="rect">
            <a:avLst/>
          </a:prstGeom>
          <a:noFill/>
        </p:spPr>
      </p:pic>
    </p:spTree>
  </p:cSld>
  <p:clrMapOvr>
    <a:masterClrMapping/>
  </p:clrMapOvr>
  <p:transition advTm="6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4272677"/>
            <a:ext cx="8715436" cy="2831544"/>
          </a:xfrm>
          <a:prstGeom prst="rect">
            <a:avLst/>
          </a:prstGeom>
        </p:spPr>
        <p:txBody>
          <a:bodyPr wrap="square">
            <a:spAutoFit/>
          </a:bodyPr>
          <a:lstStyle/>
          <a:p>
            <a:pPr algn="ctr"/>
            <a:r>
              <a:rPr lang="es-ES" sz="2000" b="1" dirty="0" smtClean="0">
                <a:latin typeface="Agency FB" pitchFamily="34" charset="0"/>
              </a:rPr>
              <a:t>La basura se multiplica en las calles de Madrid después de ocho días de huelga </a:t>
            </a:r>
          </a:p>
          <a:p>
            <a:pPr algn="ctr"/>
            <a:r>
              <a:rPr lang="es-ES" sz="2000" dirty="0" smtClean="0">
                <a:latin typeface="Agency FB" pitchFamily="34" charset="0"/>
              </a:rPr>
              <a:t>Papeleras repletas, contenedores rodeados de basura y aceras sucias. Es la imagen que presenta la capital desde el martes pasado</a:t>
            </a:r>
          </a:p>
          <a:p>
            <a:pPr algn="ctr"/>
            <a:r>
              <a:rPr lang="es-ES" sz="2000" dirty="0" smtClean="0">
                <a:latin typeface="Agency FB" pitchFamily="34" charset="0"/>
              </a:rPr>
              <a:t>Los trabajadores de tres de las cuatro concesionarias de los servicios de limpieza viaria mantienen paros indefinidos y auguran un conflicto largo si el Ayuntamiento y las empresas no se sientan a negociar con los empleados</a:t>
            </a:r>
          </a:p>
          <a:p>
            <a:pPr algn="ctr"/>
            <a:r>
              <a:rPr lang="es-ES" sz="2000" dirty="0" smtClean="0">
                <a:latin typeface="Agency FB" pitchFamily="34" charset="0"/>
              </a:rPr>
              <a:t>El gobierno municipal quiere </a:t>
            </a:r>
            <a:r>
              <a:rPr lang="es-ES" sz="2000" dirty="0" err="1" smtClean="0">
                <a:latin typeface="Agency FB" pitchFamily="34" charset="0"/>
              </a:rPr>
              <a:t>manterse</a:t>
            </a:r>
            <a:r>
              <a:rPr lang="es-ES" sz="2000" dirty="0" smtClean="0">
                <a:latin typeface="Agency FB" pitchFamily="34" charset="0"/>
              </a:rPr>
              <a:t> al margen del conflicto, pero dice que la huelga se están convirtiendo "en una muestra de guerrilla urbana y de sabotaje"</a:t>
            </a:r>
            <a:r>
              <a:rPr lang="es-ES" dirty="0" smtClean="0"/>
              <a:t/>
            </a:r>
            <a:br>
              <a:rPr lang="es-ES" dirty="0" smtClean="0"/>
            </a:br>
            <a:endParaRPr lang="es-ES" dirty="0"/>
          </a:p>
        </p:txBody>
      </p:sp>
      <p:pic>
        <p:nvPicPr>
          <p:cNvPr id="3" name="Picture 2" descr="C:\Documents and Settings\Dell\Escritorio\BASURAS\906dbc3a3da655ccde4e099232a120a2.jpg"/>
          <p:cNvPicPr>
            <a:picLocks noChangeAspect="1" noChangeArrowheads="1"/>
          </p:cNvPicPr>
          <p:nvPr/>
        </p:nvPicPr>
        <p:blipFill>
          <a:blip r:embed="rId2"/>
          <a:srcRect/>
          <a:stretch>
            <a:fillRect/>
          </a:stretch>
        </p:blipFill>
        <p:spPr bwMode="auto">
          <a:xfrm>
            <a:off x="0" y="0"/>
            <a:ext cx="9104133" cy="4071942"/>
          </a:xfrm>
          <a:prstGeom prst="rect">
            <a:avLst/>
          </a:prstGeom>
          <a:noFill/>
        </p:spPr>
      </p:pic>
    </p:spTree>
  </p:cSld>
  <p:clrMapOvr>
    <a:masterClrMapping/>
  </p:clrMapOvr>
  <p:transition advTm="30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BASURAS\1363713743_0.jpg"/>
          <p:cNvPicPr>
            <a:picLocks noChangeAspect="1" noChangeArrowheads="1"/>
          </p:cNvPicPr>
          <p:nvPr/>
        </p:nvPicPr>
        <p:blipFill>
          <a:blip r:embed="rId2"/>
          <a:srcRect/>
          <a:stretch>
            <a:fillRect/>
          </a:stretch>
        </p:blipFill>
        <p:spPr bwMode="auto">
          <a:xfrm>
            <a:off x="0" y="0"/>
            <a:ext cx="9225280" cy="6858000"/>
          </a:xfrm>
          <a:prstGeom prst="rect">
            <a:avLst/>
          </a:prstGeom>
          <a:noFill/>
        </p:spPr>
      </p:pic>
    </p:spTree>
  </p:cSld>
  <p:clrMapOvr>
    <a:masterClrMapping/>
  </p:clrMapOvr>
  <p:transition advTm="6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BASURAS\huelga_pe.jpg"/>
          <p:cNvPicPr>
            <a:picLocks noChangeAspect="1" noChangeArrowheads="1"/>
          </p:cNvPicPr>
          <p:nvPr/>
        </p:nvPicPr>
        <p:blipFill>
          <a:blip r:embed="rId2"/>
          <a:srcRect/>
          <a:stretch>
            <a:fillRect/>
          </a:stretch>
        </p:blipFill>
        <p:spPr bwMode="auto">
          <a:xfrm>
            <a:off x="-40843" y="0"/>
            <a:ext cx="9184843" cy="6858000"/>
          </a:xfrm>
          <a:prstGeom prst="rect">
            <a:avLst/>
          </a:prstGeom>
          <a:noFill/>
        </p:spPr>
      </p:pic>
    </p:spTree>
  </p:cSld>
  <p:clrMapOvr>
    <a:masterClrMapping/>
  </p:clrMapOvr>
  <p:transition advTm="6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BASURAS\Plaza-Opera-trabajadores-limpieza-fanetin_EDIIMA20131107_0683_13.jpg"/>
          <p:cNvPicPr>
            <a:picLocks noChangeAspect="1" noChangeArrowheads="1"/>
          </p:cNvPicPr>
          <p:nvPr/>
        </p:nvPicPr>
        <p:blipFill>
          <a:blip r:embed="rId2"/>
          <a:srcRect/>
          <a:stretch>
            <a:fillRect/>
          </a:stretch>
        </p:blipFill>
        <p:spPr bwMode="auto">
          <a:xfrm>
            <a:off x="-142875" y="0"/>
            <a:ext cx="9286875" cy="7000900"/>
          </a:xfrm>
          <a:prstGeom prst="rect">
            <a:avLst/>
          </a:prstGeom>
          <a:noFill/>
        </p:spPr>
      </p:pic>
      <p:sp>
        <p:nvSpPr>
          <p:cNvPr id="2" name="1 Rectángulo"/>
          <p:cNvSpPr/>
          <p:nvPr/>
        </p:nvSpPr>
        <p:spPr>
          <a:xfrm>
            <a:off x="500034" y="357166"/>
            <a:ext cx="8643966" cy="1754326"/>
          </a:xfrm>
          <a:prstGeom prst="rect">
            <a:avLst/>
          </a:prstGeom>
          <a:solidFill>
            <a:schemeClr val="bg1">
              <a:alpha val="30000"/>
            </a:schemeClr>
          </a:solidFill>
        </p:spPr>
        <p:txBody>
          <a:bodyPr wrap="square">
            <a:spAutoFit/>
          </a:bodyPr>
          <a:lstStyle/>
          <a:p>
            <a:r>
              <a:rPr lang="es-ES" b="1" dirty="0" smtClean="0">
                <a:solidFill>
                  <a:srgbClr val="0000FF"/>
                </a:solidFill>
                <a:latin typeface="Arial Black" pitchFamily="34" charset="0"/>
              </a:rPr>
              <a:t>El titular de Medio Ambiente ha quitado responsabilidad al gobierno municipal en la resolución del conflicto. "Fueron las empresas las que se presentaron voluntariamente para prestar este servicio" y ,por tanto, sus ofertas "son su responsabilidad". Mientras, lugares tan emblemáticos de la capital como la Plaza de Ópera continúan llenándose de basura. </a:t>
            </a:r>
            <a:endParaRPr lang="es-ES" b="1" dirty="0">
              <a:solidFill>
                <a:srgbClr val="0000FF"/>
              </a:solidFill>
              <a:latin typeface="Arial Black" pitchFamily="34" charset="0"/>
            </a:endParaRPr>
          </a:p>
        </p:txBody>
      </p:sp>
    </p:spTree>
  </p:cSld>
  <p:clrMapOvr>
    <a:masterClrMapping/>
  </p:clrMapOvr>
  <p:transition advTm="39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BASURAS\basuras-msn-672xXx80.jpg"/>
          <p:cNvPicPr>
            <a:picLocks noChangeAspect="1" noChangeArrowheads="1"/>
          </p:cNvPicPr>
          <p:nvPr/>
        </p:nvPicPr>
        <p:blipFill>
          <a:blip r:embed="rId2"/>
          <a:srcRect/>
          <a:stretch>
            <a:fillRect/>
          </a:stretch>
        </p:blipFill>
        <p:spPr bwMode="auto">
          <a:xfrm>
            <a:off x="0" y="0"/>
            <a:ext cx="9255468" cy="6858000"/>
          </a:xfrm>
          <a:prstGeom prst="rect">
            <a:avLst/>
          </a:prstGeom>
          <a:noFill/>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BASURAS\1354122113_423391_1354123693_noticia_normal.jpg"/>
          <p:cNvPicPr>
            <a:picLocks noChangeAspect="1" noChangeArrowheads="1"/>
          </p:cNvPicPr>
          <p:nvPr/>
        </p:nvPicPr>
        <p:blipFill>
          <a:blip r:embed="rId2"/>
          <a:srcRect/>
          <a:stretch>
            <a:fillRect/>
          </a:stretch>
        </p:blipFill>
        <p:spPr bwMode="auto">
          <a:xfrm>
            <a:off x="-148514" y="0"/>
            <a:ext cx="9292514" cy="4929198"/>
          </a:xfrm>
          <a:prstGeom prst="rect">
            <a:avLst/>
          </a:prstGeom>
          <a:noFill/>
        </p:spPr>
      </p:pic>
      <p:sp>
        <p:nvSpPr>
          <p:cNvPr id="3" name="2 Rectángulo"/>
          <p:cNvSpPr/>
          <p:nvPr/>
        </p:nvSpPr>
        <p:spPr>
          <a:xfrm>
            <a:off x="1285852" y="5072074"/>
            <a:ext cx="7000924" cy="1569660"/>
          </a:xfrm>
          <a:prstGeom prst="rect">
            <a:avLst/>
          </a:prstGeom>
        </p:spPr>
        <p:txBody>
          <a:bodyPr wrap="square">
            <a:spAutoFit/>
          </a:bodyPr>
          <a:lstStyle/>
          <a:p>
            <a:pPr algn="ctr"/>
            <a:r>
              <a:rPr lang="es-ES" sz="3200" b="1" dirty="0" smtClean="0">
                <a:latin typeface="Agency FB" pitchFamily="34" charset="0"/>
              </a:rPr>
              <a:t>A la acumulación de basuras, sin recogerse desde el día 5, se une el vaciado de contenedores en algunas zonas de la ciudad. </a:t>
            </a:r>
            <a:endParaRPr lang="es-ES" sz="3200" b="1" dirty="0">
              <a:latin typeface="Agency FB" pitchFamily="34" charset="0"/>
            </a:endParaRPr>
          </a:p>
        </p:txBody>
      </p:sp>
    </p:spTree>
  </p:cSld>
  <p:clrMapOvr>
    <a:masterClrMapping/>
  </p:clrMapOvr>
  <p:transition advTm="21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BASURAS\DSCN306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BASURAS\Huelga-operarios-limpieza-Madrid-fanetin_EDIIMA20131107_0671_14.jpg"/>
          <p:cNvPicPr>
            <a:picLocks noChangeAspect="1" noChangeArrowheads="1"/>
          </p:cNvPicPr>
          <p:nvPr/>
        </p:nvPicPr>
        <p:blipFill>
          <a:blip r:embed="rId2"/>
          <a:srcRect/>
          <a:stretch>
            <a:fillRect/>
          </a:stretch>
        </p:blipFill>
        <p:spPr bwMode="auto">
          <a:xfrm>
            <a:off x="-142876" y="0"/>
            <a:ext cx="9286876" cy="6858000"/>
          </a:xfrm>
          <a:prstGeom prst="rect">
            <a:avLst/>
          </a:prstGeom>
          <a:noFill/>
        </p:spPr>
      </p:pic>
    </p:spTree>
  </p:cSld>
  <p:clrMapOvr>
    <a:masterClrMapping/>
  </p:clrMapOvr>
  <p:transition advTm="600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BASURAS\HUERGABAZURA.jpg"/>
          <p:cNvPicPr>
            <a:picLocks noChangeAspect="1" noChangeArrowheads="1"/>
          </p:cNvPicPr>
          <p:nvPr/>
        </p:nvPicPr>
        <p:blipFill>
          <a:blip r:embed="rId2"/>
          <a:srcRect/>
          <a:stretch>
            <a:fillRect/>
          </a:stretch>
        </p:blipFill>
        <p:spPr bwMode="auto">
          <a:xfrm>
            <a:off x="83170" y="785794"/>
            <a:ext cx="9060830" cy="5357826"/>
          </a:xfrm>
          <a:prstGeom prst="rect">
            <a:avLst/>
          </a:prstGeom>
          <a:noFill/>
        </p:spPr>
      </p:pic>
    </p:spTree>
  </p:cSld>
  <p:clrMapOvr>
    <a:masterClrMapping/>
  </p:clrMapOvr>
  <p:transition advTm="6000"/>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BASURAS\imagesZZZZ.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6000"/>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BASURAS\img_16057.jpg"/>
          <p:cNvPicPr>
            <a:picLocks noChangeAspect="1" noChangeArrowheads="1"/>
          </p:cNvPicPr>
          <p:nvPr/>
        </p:nvPicPr>
        <p:blipFill>
          <a:blip r:embed="rId2"/>
          <a:srcRect/>
          <a:stretch>
            <a:fillRect/>
          </a:stretch>
        </p:blipFill>
        <p:spPr bwMode="auto">
          <a:xfrm>
            <a:off x="-1" y="0"/>
            <a:ext cx="9157795" cy="6858000"/>
          </a:xfrm>
          <a:prstGeom prst="rect">
            <a:avLst/>
          </a:prstGeom>
          <a:noFill/>
        </p:spPr>
      </p:pic>
    </p:spTree>
  </p:cSld>
  <p:clrMapOvr>
    <a:masterClrMapping/>
  </p:clrMapOvr>
  <p:transition advTm="6000"/>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BASURAS\Huelga-operarios-limpieza-Madrid-fanetin_EDIIMA20131107_0671_14.jpg"/>
          <p:cNvPicPr>
            <a:picLocks noChangeAspect="1" noChangeArrowheads="1"/>
          </p:cNvPicPr>
          <p:nvPr/>
        </p:nvPicPr>
        <p:blipFill>
          <a:blip r:embed="rId2"/>
          <a:srcRect/>
          <a:stretch>
            <a:fillRect/>
          </a:stretch>
        </p:blipFill>
        <p:spPr bwMode="auto">
          <a:xfrm>
            <a:off x="0" y="0"/>
            <a:ext cx="9286876" cy="6858000"/>
          </a:xfrm>
          <a:prstGeom prst="rect">
            <a:avLst/>
          </a:prstGeom>
          <a:noFill/>
        </p:spPr>
      </p:pic>
    </p:spTree>
  </p:cSld>
  <p:clrMapOvr>
    <a:masterClrMapping/>
  </p:clrMapOvr>
  <p:transition advTm="6000"/>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BASURAS\HUERGABAZURA.jpg"/>
          <p:cNvPicPr>
            <a:picLocks noChangeAspect="1" noChangeArrowheads="1"/>
          </p:cNvPicPr>
          <p:nvPr/>
        </p:nvPicPr>
        <p:blipFill>
          <a:blip r:embed="rId2"/>
          <a:srcRect/>
          <a:stretch>
            <a:fillRect/>
          </a:stretch>
        </p:blipFill>
        <p:spPr bwMode="auto">
          <a:xfrm>
            <a:off x="-1" y="0"/>
            <a:ext cx="9181641" cy="6858000"/>
          </a:xfrm>
          <a:prstGeom prst="rect">
            <a:avLst/>
          </a:prstGeom>
          <a:noFill/>
        </p:spPr>
      </p:pic>
    </p:spTree>
  </p:cSld>
  <p:clrMapOvr>
    <a:masterClrMapping/>
  </p:clrMapOvr>
  <p:transition advTm="6000"/>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BASURAS\moto-calle-rodeada-basura-fanetin_EDIIMA20131107_0681_13.jpg"/>
          <p:cNvPicPr>
            <a:picLocks noChangeAspect="1" noChangeArrowheads="1"/>
          </p:cNvPicPr>
          <p:nvPr/>
        </p:nvPicPr>
        <p:blipFill>
          <a:blip r:embed="rId2"/>
          <a:srcRect/>
          <a:stretch>
            <a:fillRect/>
          </a:stretch>
        </p:blipFill>
        <p:spPr bwMode="auto">
          <a:xfrm>
            <a:off x="0" y="0"/>
            <a:ext cx="9286875" cy="6858000"/>
          </a:xfrm>
          <a:prstGeom prst="rect">
            <a:avLst/>
          </a:prstGeom>
          <a:noFill/>
        </p:spPr>
      </p:pic>
    </p:spTree>
  </p:cSld>
  <p:clrMapOvr>
    <a:masterClrMapping/>
  </p:clrMapOvr>
  <p:transition advTm="600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BASURAS\showimage.jpg"/>
          <p:cNvPicPr>
            <a:picLocks noChangeAspect="1" noChangeArrowheads="1"/>
          </p:cNvPicPr>
          <p:nvPr/>
        </p:nvPicPr>
        <p:blipFill>
          <a:blip r:embed="rId2"/>
          <a:srcRect/>
          <a:stretch>
            <a:fillRect/>
          </a:stretch>
        </p:blipFill>
        <p:spPr bwMode="auto">
          <a:xfrm>
            <a:off x="0" y="0"/>
            <a:ext cx="9229888" cy="6858000"/>
          </a:xfrm>
          <a:prstGeom prst="rect">
            <a:avLst/>
          </a:prstGeom>
          <a:noFill/>
        </p:spPr>
      </p:pic>
    </p:spTree>
  </p:cSld>
  <p:clrMapOvr>
    <a:masterClrMapping/>
  </p:clrMapOvr>
  <p:transition advTm="600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BASURAS\untitled.bmp"/>
          <p:cNvPicPr>
            <a:picLocks noChangeAspect="1" noChangeArrowheads="1"/>
          </p:cNvPicPr>
          <p:nvPr/>
        </p:nvPicPr>
        <p:blipFill>
          <a:blip r:embed="rId2"/>
          <a:srcRect/>
          <a:stretch>
            <a:fillRect/>
          </a:stretch>
        </p:blipFill>
        <p:spPr bwMode="auto">
          <a:xfrm>
            <a:off x="-1" y="0"/>
            <a:ext cx="9259777" cy="7072338"/>
          </a:xfrm>
          <a:prstGeom prst="rect">
            <a:avLst/>
          </a:prstGeom>
          <a:noFill/>
        </p:spPr>
      </p:pic>
    </p:spTree>
  </p:cSld>
  <p:clrMapOvr>
    <a:masterClrMapping/>
  </p:clrMapOvr>
  <p:transition advTm="6000"/>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BASURAS\viandantes-Madrid-servicios-limpieza-IC_EDIIMA20131106_0288_13.jpg"/>
          <p:cNvPicPr>
            <a:picLocks noChangeAspect="1" noChangeArrowheads="1"/>
          </p:cNvPicPr>
          <p:nvPr/>
        </p:nvPicPr>
        <p:blipFill>
          <a:blip r:embed="rId2"/>
          <a:srcRect/>
          <a:stretch>
            <a:fillRect/>
          </a:stretch>
        </p:blipFill>
        <p:spPr bwMode="auto">
          <a:xfrm>
            <a:off x="-2791564" y="0"/>
            <a:ext cx="12181476" cy="6858000"/>
          </a:xfrm>
          <a:prstGeom prst="rect">
            <a:avLst/>
          </a:prstGeom>
          <a:noFill/>
        </p:spPr>
      </p:pic>
    </p:spTree>
  </p:cSld>
  <p:clrMapOvr>
    <a:masterClrMapping/>
  </p:clrMapOvr>
  <p:transition advTm="6000"/>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BASURAS\madrid-basuras.jpg"/>
          <p:cNvPicPr>
            <a:picLocks noChangeAspect="1" noChangeArrowheads="1"/>
          </p:cNvPicPr>
          <p:nvPr/>
        </p:nvPicPr>
        <p:blipFill>
          <a:blip r:embed="rId2"/>
          <a:srcRect/>
          <a:stretch>
            <a:fillRect/>
          </a:stretch>
        </p:blipFill>
        <p:spPr bwMode="auto">
          <a:xfrm>
            <a:off x="-357222" y="-714404"/>
            <a:ext cx="9501222" cy="8577747"/>
          </a:xfrm>
          <a:prstGeom prst="rect">
            <a:avLst/>
          </a:prstGeom>
          <a:noFill/>
        </p:spPr>
      </p:pic>
    </p:spTree>
  </p:cSld>
  <p:clrMapOvr>
    <a:masterClrMapping/>
  </p:clrMapOvr>
  <p:transition advTm="12000"/>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BASURAS\Plaza-Puerta-Moros-trabajadores-limpieza_EDIIMA20131107_0682_13.jpg"/>
          <p:cNvPicPr>
            <a:picLocks noChangeAspect="1" noChangeArrowheads="1"/>
          </p:cNvPicPr>
          <p:nvPr/>
        </p:nvPicPr>
        <p:blipFill>
          <a:blip r:embed="rId2"/>
          <a:srcRect/>
          <a:stretch>
            <a:fillRect/>
          </a:stretch>
        </p:blipFill>
        <p:spPr bwMode="auto">
          <a:xfrm>
            <a:off x="0" y="0"/>
            <a:ext cx="9286875" cy="6858000"/>
          </a:xfrm>
          <a:prstGeom prst="rect">
            <a:avLst/>
          </a:prstGeom>
          <a:noFill/>
        </p:spPr>
      </p:pic>
    </p:spTree>
  </p:cSld>
  <p:clrMapOvr>
    <a:masterClrMapping/>
  </p:clrMapOvr>
  <p:transition advTm="6000"/>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ASURAS\1340093634_0.jpg"/>
          <p:cNvPicPr>
            <a:picLocks noChangeAspect="1" noChangeArrowheads="1"/>
          </p:cNvPicPr>
          <p:nvPr/>
        </p:nvPicPr>
        <p:blipFill>
          <a:blip r:embed="rId2"/>
          <a:srcRect/>
          <a:stretch>
            <a:fillRect/>
          </a:stretch>
        </p:blipFill>
        <p:spPr bwMode="auto">
          <a:xfrm>
            <a:off x="0" y="0"/>
            <a:ext cx="9502566" cy="6858000"/>
          </a:xfrm>
          <a:prstGeom prst="rect">
            <a:avLst/>
          </a:prstGeom>
          <a:noFill/>
        </p:spPr>
      </p:pic>
    </p:spTree>
  </p:cSld>
  <p:clrMapOvr>
    <a:masterClrMapping/>
  </p:clrMapOvr>
  <p:transition advTm="6000"/>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BASURAS\13837523939702013-11-06T132654Z_19341143c3.jpg"/>
          <p:cNvPicPr>
            <a:picLocks noChangeAspect="1" noChangeArrowheads="1"/>
          </p:cNvPicPr>
          <p:nvPr/>
        </p:nvPicPr>
        <p:blipFill>
          <a:blip r:embed="rId2"/>
          <a:srcRect/>
          <a:stretch>
            <a:fillRect/>
          </a:stretch>
        </p:blipFill>
        <p:spPr bwMode="auto">
          <a:xfrm>
            <a:off x="0" y="0"/>
            <a:ext cx="9303587" cy="6858000"/>
          </a:xfrm>
          <a:prstGeom prst="rect">
            <a:avLst/>
          </a:prstGeom>
          <a:noFill/>
        </p:spPr>
      </p:pic>
    </p:spTree>
  </p:cSld>
  <p:clrMapOvr>
    <a:masterClrMapping/>
  </p:clrMapOvr>
  <p:transition advTm="6000"/>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BASURAS\Plaza-Puerta-Moros-trabajadores-limpieza_EDIIMA20131107_0682_13.jpg"/>
          <p:cNvPicPr>
            <a:picLocks noChangeAspect="1" noChangeArrowheads="1"/>
          </p:cNvPicPr>
          <p:nvPr/>
        </p:nvPicPr>
        <p:blipFill>
          <a:blip r:embed="rId2"/>
          <a:srcRect/>
          <a:stretch>
            <a:fillRect/>
          </a:stretch>
        </p:blipFill>
        <p:spPr bwMode="auto">
          <a:xfrm>
            <a:off x="0" y="0"/>
            <a:ext cx="9286875" cy="6858000"/>
          </a:xfrm>
          <a:prstGeom prst="rect">
            <a:avLst/>
          </a:prstGeom>
          <a:noFill/>
        </p:spPr>
      </p:pic>
      <p:sp>
        <p:nvSpPr>
          <p:cNvPr id="6" name="5 Rectángulo"/>
          <p:cNvSpPr/>
          <p:nvPr/>
        </p:nvSpPr>
        <p:spPr>
          <a:xfrm>
            <a:off x="4463892" y="571480"/>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S RECORTES LLENAN DE BASURA MADRID">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 RECORTES LLENAN DE BASURA MADRID</Template>
  <TotalTime>1</TotalTime>
  <Words>815</Words>
  <Application>Microsoft Office PowerPoint</Application>
  <PresentationFormat>Presentación en pantalla (4:3)</PresentationFormat>
  <Paragraphs>53</Paragraphs>
  <Slides>42</Slides>
  <Notes>0</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LOS RECORTES LLENAN DE BASURA MADRID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2013-11-12T16:34:31Z</dcterms:created>
  <dcterms:modified xsi:type="dcterms:W3CDTF">2013-11-12T16:36:11Z</dcterms:modified>
</cp:coreProperties>
</file>