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9"/>
  </p:notesMasterIdLst>
  <p:sldIdLst>
    <p:sldId id="271" r:id="rId3"/>
    <p:sldId id="256" r:id="rId4"/>
    <p:sldId id="257" r:id="rId5"/>
    <p:sldId id="258" r:id="rId6"/>
    <p:sldId id="260" r:id="rId7"/>
    <p:sldId id="261" r:id="rId8"/>
    <p:sldId id="262" r:id="rId9"/>
    <p:sldId id="263" r:id="rId10"/>
    <p:sldId id="264" r:id="rId11"/>
    <p:sldId id="265" r:id="rId12"/>
    <p:sldId id="266" r:id="rId13"/>
    <p:sldId id="267" r:id="rId14"/>
    <p:sldId id="268" r:id="rId15"/>
    <p:sldId id="269" r:id="rId16"/>
    <p:sldId id="270" r:id="rId17"/>
    <p:sldId id="272" r:id="rId18"/>
  </p:sldIdLst>
  <p:sldSz cx="9144000" cy="6858000" type="screen4x3"/>
  <p:notesSz cx="6858000" cy="9144000"/>
  <p:defaultTextStyle>
    <a:defPPr>
      <a:defRPr lang="es-ES"/>
    </a:defPPr>
    <a:lvl1pPr algn="l" rtl="0" fontAlgn="base">
      <a:spcBef>
        <a:spcPct val="0"/>
      </a:spcBef>
      <a:spcAft>
        <a:spcPct val="0"/>
      </a:spcAft>
      <a:defRPr sz="1600" kern="1200">
        <a:solidFill>
          <a:schemeClr val="tx1"/>
        </a:solidFill>
        <a:latin typeface="Comic Sans MS" pitchFamily="66" charset="0"/>
        <a:ea typeface="+mn-ea"/>
        <a:cs typeface="+mn-cs"/>
      </a:defRPr>
    </a:lvl1pPr>
    <a:lvl2pPr marL="457200" algn="l" rtl="0" fontAlgn="base">
      <a:spcBef>
        <a:spcPct val="0"/>
      </a:spcBef>
      <a:spcAft>
        <a:spcPct val="0"/>
      </a:spcAft>
      <a:defRPr sz="1600" kern="1200">
        <a:solidFill>
          <a:schemeClr val="tx1"/>
        </a:solidFill>
        <a:latin typeface="Comic Sans MS" pitchFamily="66" charset="0"/>
        <a:ea typeface="+mn-ea"/>
        <a:cs typeface="+mn-cs"/>
      </a:defRPr>
    </a:lvl2pPr>
    <a:lvl3pPr marL="914400" algn="l" rtl="0" fontAlgn="base">
      <a:spcBef>
        <a:spcPct val="0"/>
      </a:spcBef>
      <a:spcAft>
        <a:spcPct val="0"/>
      </a:spcAft>
      <a:defRPr sz="1600" kern="1200">
        <a:solidFill>
          <a:schemeClr val="tx1"/>
        </a:solidFill>
        <a:latin typeface="Comic Sans MS" pitchFamily="66" charset="0"/>
        <a:ea typeface="+mn-ea"/>
        <a:cs typeface="+mn-cs"/>
      </a:defRPr>
    </a:lvl3pPr>
    <a:lvl4pPr marL="1371600" algn="l" rtl="0" fontAlgn="base">
      <a:spcBef>
        <a:spcPct val="0"/>
      </a:spcBef>
      <a:spcAft>
        <a:spcPct val="0"/>
      </a:spcAft>
      <a:defRPr sz="1600" kern="1200">
        <a:solidFill>
          <a:schemeClr val="tx1"/>
        </a:solidFill>
        <a:latin typeface="Comic Sans MS" pitchFamily="66" charset="0"/>
        <a:ea typeface="+mn-ea"/>
        <a:cs typeface="+mn-cs"/>
      </a:defRPr>
    </a:lvl4pPr>
    <a:lvl5pPr marL="1828800" algn="l" rtl="0" fontAlgn="base">
      <a:spcBef>
        <a:spcPct val="0"/>
      </a:spcBef>
      <a:spcAft>
        <a:spcPct val="0"/>
      </a:spcAft>
      <a:defRPr sz="1600" kern="1200">
        <a:solidFill>
          <a:schemeClr val="tx1"/>
        </a:solidFill>
        <a:latin typeface="Comic Sans MS" pitchFamily="66" charset="0"/>
        <a:ea typeface="+mn-ea"/>
        <a:cs typeface="+mn-cs"/>
      </a:defRPr>
    </a:lvl5pPr>
    <a:lvl6pPr marL="2286000" algn="l" defTabSz="914400" rtl="0" eaLnBrk="1" latinLnBrk="0" hangingPunct="1">
      <a:defRPr sz="1600" kern="1200">
        <a:solidFill>
          <a:schemeClr val="tx1"/>
        </a:solidFill>
        <a:latin typeface="Comic Sans MS" pitchFamily="66" charset="0"/>
        <a:ea typeface="+mn-ea"/>
        <a:cs typeface="+mn-cs"/>
      </a:defRPr>
    </a:lvl6pPr>
    <a:lvl7pPr marL="2743200" algn="l" defTabSz="914400" rtl="0" eaLnBrk="1" latinLnBrk="0" hangingPunct="1">
      <a:defRPr sz="1600" kern="1200">
        <a:solidFill>
          <a:schemeClr val="tx1"/>
        </a:solidFill>
        <a:latin typeface="Comic Sans MS" pitchFamily="66" charset="0"/>
        <a:ea typeface="+mn-ea"/>
        <a:cs typeface="+mn-cs"/>
      </a:defRPr>
    </a:lvl7pPr>
    <a:lvl8pPr marL="3200400" algn="l" defTabSz="914400" rtl="0" eaLnBrk="1" latinLnBrk="0" hangingPunct="1">
      <a:defRPr sz="1600" kern="1200">
        <a:solidFill>
          <a:schemeClr val="tx1"/>
        </a:solidFill>
        <a:latin typeface="Comic Sans MS" pitchFamily="66" charset="0"/>
        <a:ea typeface="+mn-ea"/>
        <a:cs typeface="+mn-cs"/>
      </a:defRPr>
    </a:lvl8pPr>
    <a:lvl9pPr marL="3657600" algn="l" defTabSz="914400" rtl="0" eaLnBrk="1" latinLnBrk="0" hangingPunct="1">
      <a:defRPr sz="1600" kern="1200">
        <a:solidFill>
          <a:schemeClr val="tx1"/>
        </a:solidFill>
        <a:latin typeface="Comic Sans MS" pitchFamily="66" charset="0"/>
        <a:ea typeface="+mn-ea"/>
        <a:cs typeface="+mn-cs"/>
      </a:defRPr>
    </a:lvl9pPr>
  </p:defaultTextStyle>
  <p:modifyVerifier cryptProviderType="rsaFull" cryptAlgorithmClass="hash" cryptAlgorithmType="typeAny" cryptAlgorithmSid="4" spinCount="50000" saltData="Cp8/tGs5Ga278B3JDX7xew" hashData="Ev79YxLrLSuXS6D1ybShL38WqC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2"/>
  <p:clrMru>
    <a:srgbClr val="66CCFF"/>
    <a:srgbClr val="FFFF00"/>
    <a:srgbClr val="FF9933"/>
    <a:srgbClr val="FF3300"/>
    <a:srgbClr val="0066FF"/>
    <a:srgbClr val="6699FF"/>
    <a:srgbClr val="3399FF"/>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6" d="100"/>
          <a:sy n="46" d="100"/>
        </p:scale>
        <p:origin x="-17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es-ES" dirty="0"/>
          </a:p>
        </p:txBody>
      </p:sp>
      <p:sp>
        <p:nvSpPr>
          <p:cNvPr id="2150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s-ES" dirty="0"/>
          </a:p>
        </p:txBody>
      </p:sp>
      <p:sp>
        <p:nvSpPr>
          <p:cNvPr id="215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2150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151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s-ES" dirty="0"/>
          </a:p>
        </p:txBody>
      </p:sp>
      <p:sp>
        <p:nvSpPr>
          <p:cNvPr id="2151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C78ABD1F-99E0-4130-84FE-04242478B6BE}" type="slidenum">
              <a:rPr lang="es-ES"/>
              <a:pPr/>
              <a:t>‹Nº›</a:t>
            </a:fld>
            <a:endParaRPr lang="es-ES"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endParaRPr lang="es-ES" dirty="0"/>
          </a:p>
        </p:txBody>
      </p:sp>
      <p:sp>
        <p:nvSpPr>
          <p:cNvPr id="5" name="4 Marcador de pie de página"/>
          <p:cNvSpPr>
            <a:spLocks noGrp="1"/>
          </p:cNvSpPr>
          <p:nvPr>
            <p:ph type="ftr" sz="quarter" idx="11"/>
          </p:nvPr>
        </p:nvSpPr>
        <p:spPr/>
        <p:txBody>
          <a:bodyPr/>
          <a:lstStyle>
            <a:lvl1pPr>
              <a:defRPr/>
            </a:lvl1pPr>
          </a:lstStyle>
          <a:p>
            <a:endParaRPr lang="es-ES" dirty="0"/>
          </a:p>
        </p:txBody>
      </p:sp>
      <p:sp>
        <p:nvSpPr>
          <p:cNvPr id="6" name="5 Marcador de número de diapositiva"/>
          <p:cNvSpPr>
            <a:spLocks noGrp="1"/>
          </p:cNvSpPr>
          <p:nvPr>
            <p:ph type="sldNum" sz="quarter" idx="12"/>
          </p:nvPr>
        </p:nvSpPr>
        <p:spPr/>
        <p:txBody>
          <a:bodyPr/>
          <a:lstStyle>
            <a:lvl1pPr>
              <a:defRPr/>
            </a:lvl1pPr>
          </a:lstStyle>
          <a:p>
            <a:fld id="{1B2A4EDC-724F-407D-A6F1-B7D5884A8521}" type="slidenum">
              <a:rPr lang="es-ES"/>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endParaRPr lang="es-ES" dirty="0"/>
          </a:p>
        </p:txBody>
      </p:sp>
      <p:sp>
        <p:nvSpPr>
          <p:cNvPr id="5" name="4 Marcador de pie de página"/>
          <p:cNvSpPr>
            <a:spLocks noGrp="1"/>
          </p:cNvSpPr>
          <p:nvPr>
            <p:ph type="ftr" sz="quarter" idx="11"/>
          </p:nvPr>
        </p:nvSpPr>
        <p:spPr/>
        <p:txBody>
          <a:bodyPr/>
          <a:lstStyle>
            <a:lvl1pPr>
              <a:defRPr/>
            </a:lvl1pPr>
          </a:lstStyle>
          <a:p>
            <a:endParaRPr lang="es-ES" dirty="0"/>
          </a:p>
        </p:txBody>
      </p:sp>
      <p:sp>
        <p:nvSpPr>
          <p:cNvPr id="6" name="5 Marcador de número de diapositiva"/>
          <p:cNvSpPr>
            <a:spLocks noGrp="1"/>
          </p:cNvSpPr>
          <p:nvPr>
            <p:ph type="sldNum" sz="quarter" idx="12"/>
          </p:nvPr>
        </p:nvSpPr>
        <p:spPr/>
        <p:txBody>
          <a:bodyPr/>
          <a:lstStyle>
            <a:lvl1pPr>
              <a:defRPr/>
            </a:lvl1pPr>
          </a:lstStyle>
          <a:p>
            <a:fld id="{F3DBBA45-7D09-4DD8-8DFF-3D323F3827BA}" type="slidenum">
              <a:rPr lang="es-ES"/>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dirty="0"/>
          </a:p>
        </p:txBody>
      </p:sp>
      <p:sp>
        <p:nvSpPr>
          <p:cNvPr id="5" name="4 Marcador de pie de página"/>
          <p:cNvSpPr>
            <a:spLocks noGrp="1"/>
          </p:cNvSpPr>
          <p:nvPr>
            <p:ph type="ftr" sz="quarter" idx="11"/>
          </p:nvPr>
        </p:nvSpPr>
        <p:spPr/>
        <p:txBody>
          <a:bodyPr/>
          <a:lstStyle>
            <a:lvl1pPr>
              <a:defRPr/>
            </a:lvl1pPr>
          </a:lstStyle>
          <a:p>
            <a:endParaRPr lang="es-ES" dirty="0"/>
          </a:p>
        </p:txBody>
      </p:sp>
      <p:sp>
        <p:nvSpPr>
          <p:cNvPr id="6" name="5 Marcador de número de diapositiva"/>
          <p:cNvSpPr>
            <a:spLocks noGrp="1"/>
          </p:cNvSpPr>
          <p:nvPr>
            <p:ph type="sldNum" sz="quarter" idx="12"/>
          </p:nvPr>
        </p:nvSpPr>
        <p:spPr/>
        <p:txBody>
          <a:bodyPr/>
          <a:lstStyle>
            <a:lvl1pPr>
              <a:defRPr/>
            </a:lvl1pPr>
          </a:lstStyle>
          <a:p>
            <a:fld id="{76B14BCD-3AAB-4524-BC73-1DD11A93AF09}" type="slidenum">
              <a:rPr lang="es-ES"/>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lstStyle>
          <a:p>
            <a:endParaRPr lang="es-ES" dirty="0"/>
          </a:p>
        </p:txBody>
      </p:sp>
      <p:sp>
        <p:nvSpPr>
          <p:cNvPr id="6" name="5 Marcador de pie de página"/>
          <p:cNvSpPr>
            <a:spLocks noGrp="1"/>
          </p:cNvSpPr>
          <p:nvPr>
            <p:ph type="ftr" sz="quarter" idx="11"/>
          </p:nvPr>
        </p:nvSpPr>
        <p:spPr/>
        <p:txBody>
          <a:bodyPr/>
          <a:lstStyle>
            <a:lvl1pPr>
              <a:defRPr/>
            </a:lvl1pPr>
          </a:lstStyle>
          <a:p>
            <a:endParaRPr lang="es-ES" dirty="0"/>
          </a:p>
        </p:txBody>
      </p:sp>
      <p:sp>
        <p:nvSpPr>
          <p:cNvPr id="7" name="6 Marcador de número de diapositiva"/>
          <p:cNvSpPr>
            <a:spLocks noGrp="1"/>
          </p:cNvSpPr>
          <p:nvPr>
            <p:ph type="sldNum" sz="quarter" idx="12"/>
          </p:nvPr>
        </p:nvSpPr>
        <p:spPr/>
        <p:txBody>
          <a:bodyPr/>
          <a:lstStyle>
            <a:lvl1pPr>
              <a:defRPr/>
            </a:lvl1pPr>
          </a:lstStyle>
          <a:p>
            <a:fld id="{002D0F0D-3949-42D0-94F3-09FB3BECE537}" type="slidenum">
              <a:rPr lang="es-ES"/>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lvl1pPr>
              <a:defRPr/>
            </a:lvl1pPr>
          </a:lstStyle>
          <a:p>
            <a:endParaRPr lang="es-ES" dirty="0"/>
          </a:p>
        </p:txBody>
      </p:sp>
      <p:sp>
        <p:nvSpPr>
          <p:cNvPr id="8" name="7 Marcador de pie de página"/>
          <p:cNvSpPr>
            <a:spLocks noGrp="1"/>
          </p:cNvSpPr>
          <p:nvPr>
            <p:ph type="ftr" sz="quarter" idx="11"/>
          </p:nvPr>
        </p:nvSpPr>
        <p:spPr/>
        <p:txBody>
          <a:bodyPr/>
          <a:lstStyle>
            <a:lvl1pPr>
              <a:defRPr/>
            </a:lvl1pPr>
          </a:lstStyle>
          <a:p>
            <a:endParaRPr lang="es-ES" dirty="0"/>
          </a:p>
        </p:txBody>
      </p:sp>
      <p:sp>
        <p:nvSpPr>
          <p:cNvPr id="9" name="8 Marcador de número de diapositiva"/>
          <p:cNvSpPr>
            <a:spLocks noGrp="1"/>
          </p:cNvSpPr>
          <p:nvPr>
            <p:ph type="sldNum" sz="quarter" idx="12"/>
          </p:nvPr>
        </p:nvSpPr>
        <p:spPr/>
        <p:txBody>
          <a:bodyPr/>
          <a:lstStyle>
            <a:lvl1pPr>
              <a:defRPr/>
            </a:lvl1pPr>
          </a:lstStyle>
          <a:p>
            <a:fld id="{ADA80D11-6B23-4C15-AEB4-AE0C85215D24}" type="slidenum">
              <a:rPr lang="es-ES"/>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lvl1pPr>
              <a:defRPr/>
            </a:lvl1pPr>
          </a:lstStyle>
          <a:p>
            <a:endParaRPr lang="es-ES" dirty="0"/>
          </a:p>
        </p:txBody>
      </p:sp>
      <p:sp>
        <p:nvSpPr>
          <p:cNvPr id="4" name="3 Marcador de pie de página"/>
          <p:cNvSpPr>
            <a:spLocks noGrp="1"/>
          </p:cNvSpPr>
          <p:nvPr>
            <p:ph type="ftr" sz="quarter" idx="11"/>
          </p:nvPr>
        </p:nvSpPr>
        <p:spPr/>
        <p:txBody>
          <a:bodyPr/>
          <a:lstStyle>
            <a:lvl1pPr>
              <a:defRPr/>
            </a:lvl1pPr>
          </a:lstStyle>
          <a:p>
            <a:endParaRPr lang="es-ES" dirty="0"/>
          </a:p>
        </p:txBody>
      </p:sp>
      <p:sp>
        <p:nvSpPr>
          <p:cNvPr id="5" name="4 Marcador de número de diapositiva"/>
          <p:cNvSpPr>
            <a:spLocks noGrp="1"/>
          </p:cNvSpPr>
          <p:nvPr>
            <p:ph type="sldNum" sz="quarter" idx="12"/>
          </p:nvPr>
        </p:nvSpPr>
        <p:spPr/>
        <p:txBody>
          <a:bodyPr/>
          <a:lstStyle>
            <a:lvl1pPr>
              <a:defRPr/>
            </a:lvl1pPr>
          </a:lstStyle>
          <a:p>
            <a:fld id="{B62BE58B-8F7B-4BBF-9C40-F823BDFF98FF}" type="slidenum">
              <a:rPr lang="es-ES"/>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dirty="0"/>
          </a:p>
        </p:txBody>
      </p:sp>
      <p:sp>
        <p:nvSpPr>
          <p:cNvPr id="3" name="2 Marcador de pie de página"/>
          <p:cNvSpPr>
            <a:spLocks noGrp="1"/>
          </p:cNvSpPr>
          <p:nvPr>
            <p:ph type="ftr" sz="quarter" idx="11"/>
          </p:nvPr>
        </p:nvSpPr>
        <p:spPr/>
        <p:txBody>
          <a:bodyPr/>
          <a:lstStyle>
            <a:lvl1pPr>
              <a:defRPr/>
            </a:lvl1pPr>
          </a:lstStyle>
          <a:p>
            <a:endParaRPr lang="es-ES" dirty="0"/>
          </a:p>
        </p:txBody>
      </p:sp>
      <p:sp>
        <p:nvSpPr>
          <p:cNvPr id="4" name="3 Marcador de número de diapositiva"/>
          <p:cNvSpPr>
            <a:spLocks noGrp="1"/>
          </p:cNvSpPr>
          <p:nvPr>
            <p:ph type="sldNum" sz="quarter" idx="12"/>
          </p:nvPr>
        </p:nvSpPr>
        <p:spPr/>
        <p:txBody>
          <a:bodyPr/>
          <a:lstStyle>
            <a:lvl1pPr>
              <a:defRPr/>
            </a:lvl1pPr>
          </a:lstStyle>
          <a:p>
            <a:fld id="{D9631636-895D-4F07-9E3F-D907E1EE694A}" type="slidenum">
              <a:rPr lang="es-ES"/>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dirty="0"/>
          </a:p>
        </p:txBody>
      </p:sp>
      <p:sp>
        <p:nvSpPr>
          <p:cNvPr id="6" name="5 Marcador de pie de página"/>
          <p:cNvSpPr>
            <a:spLocks noGrp="1"/>
          </p:cNvSpPr>
          <p:nvPr>
            <p:ph type="ftr" sz="quarter" idx="11"/>
          </p:nvPr>
        </p:nvSpPr>
        <p:spPr/>
        <p:txBody>
          <a:bodyPr/>
          <a:lstStyle>
            <a:lvl1pPr>
              <a:defRPr/>
            </a:lvl1pPr>
          </a:lstStyle>
          <a:p>
            <a:endParaRPr lang="es-ES" dirty="0"/>
          </a:p>
        </p:txBody>
      </p:sp>
      <p:sp>
        <p:nvSpPr>
          <p:cNvPr id="7" name="6 Marcador de número de diapositiva"/>
          <p:cNvSpPr>
            <a:spLocks noGrp="1"/>
          </p:cNvSpPr>
          <p:nvPr>
            <p:ph type="sldNum" sz="quarter" idx="12"/>
          </p:nvPr>
        </p:nvSpPr>
        <p:spPr/>
        <p:txBody>
          <a:bodyPr/>
          <a:lstStyle>
            <a:lvl1pPr>
              <a:defRPr/>
            </a:lvl1pPr>
          </a:lstStyle>
          <a:p>
            <a:fld id="{8C922B80-1D7D-4D21-BEF8-3EB98D60567E}" type="slidenum">
              <a:rPr lang="es-ES"/>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dirty="0"/>
          </a:p>
        </p:txBody>
      </p:sp>
      <p:sp>
        <p:nvSpPr>
          <p:cNvPr id="6" name="5 Marcador de pie de página"/>
          <p:cNvSpPr>
            <a:spLocks noGrp="1"/>
          </p:cNvSpPr>
          <p:nvPr>
            <p:ph type="ftr" sz="quarter" idx="11"/>
          </p:nvPr>
        </p:nvSpPr>
        <p:spPr/>
        <p:txBody>
          <a:bodyPr/>
          <a:lstStyle>
            <a:lvl1pPr>
              <a:defRPr/>
            </a:lvl1pPr>
          </a:lstStyle>
          <a:p>
            <a:endParaRPr lang="es-ES" dirty="0"/>
          </a:p>
        </p:txBody>
      </p:sp>
      <p:sp>
        <p:nvSpPr>
          <p:cNvPr id="7" name="6 Marcador de número de diapositiva"/>
          <p:cNvSpPr>
            <a:spLocks noGrp="1"/>
          </p:cNvSpPr>
          <p:nvPr>
            <p:ph type="sldNum" sz="quarter" idx="12"/>
          </p:nvPr>
        </p:nvSpPr>
        <p:spPr/>
        <p:txBody>
          <a:bodyPr/>
          <a:lstStyle>
            <a:lvl1pPr>
              <a:defRPr/>
            </a:lvl1pPr>
          </a:lstStyle>
          <a:p>
            <a:fld id="{8A34AC21-0B18-4B79-98AC-EAF41A8D90A0}" type="slidenum">
              <a:rPr lang="es-ES"/>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endParaRPr lang="es-ES" dirty="0"/>
          </a:p>
        </p:txBody>
      </p:sp>
      <p:sp>
        <p:nvSpPr>
          <p:cNvPr id="5" name="4 Marcador de pie de página"/>
          <p:cNvSpPr>
            <a:spLocks noGrp="1"/>
          </p:cNvSpPr>
          <p:nvPr>
            <p:ph type="ftr" sz="quarter" idx="11"/>
          </p:nvPr>
        </p:nvSpPr>
        <p:spPr/>
        <p:txBody>
          <a:bodyPr/>
          <a:lstStyle>
            <a:lvl1pPr>
              <a:defRPr/>
            </a:lvl1pPr>
          </a:lstStyle>
          <a:p>
            <a:endParaRPr lang="es-ES" dirty="0"/>
          </a:p>
        </p:txBody>
      </p:sp>
      <p:sp>
        <p:nvSpPr>
          <p:cNvPr id="6" name="5 Marcador de número de diapositiva"/>
          <p:cNvSpPr>
            <a:spLocks noGrp="1"/>
          </p:cNvSpPr>
          <p:nvPr>
            <p:ph type="sldNum" sz="quarter" idx="12"/>
          </p:nvPr>
        </p:nvSpPr>
        <p:spPr/>
        <p:txBody>
          <a:bodyPr/>
          <a:lstStyle>
            <a:lvl1pPr>
              <a:defRPr/>
            </a:lvl1pPr>
          </a:lstStyle>
          <a:p>
            <a:fld id="{DC8426C2-3230-46DE-8F5A-383E6D08B557}" type="slidenum">
              <a:rPr lang="es-ES"/>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lvl1pPr>
              <a:defRPr/>
            </a:lvl1pPr>
          </a:lstStyle>
          <a:p>
            <a:endParaRPr lang="es-ES" dirty="0"/>
          </a:p>
        </p:txBody>
      </p:sp>
      <p:sp>
        <p:nvSpPr>
          <p:cNvPr id="5" name="4 Marcador de pie de página"/>
          <p:cNvSpPr>
            <a:spLocks noGrp="1"/>
          </p:cNvSpPr>
          <p:nvPr>
            <p:ph type="ftr" sz="quarter" idx="11"/>
          </p:nvPr>
        </p:nvSpPr>
        <p:spPr/>
        <p:txBody>
          <a:bodyPr/>
          <a:lstStyle>
            <a:lvl1pPr>
              <a:defRPr/>
            </a:lvl1pPr>
          </a:lstStyle>
          <a:p>
            <a:endParaRPr lang="es-ES" dirty="0"/>
          </a:p>
        </p:txBody>
      </p:sp>
      <p:sp>
        <p:nvSpPr>
          <p:cNvPr id="6" name="5 Marcador de número de diapositiva"/>
          <p:cNvSpPr>
            <a:spLocks noGrp="1"/>
          </p:cNvSpPr>
          <p:nvPr>
            <p:ph type="sldNum" sz="quarter" idx="12"/>
          </p:nvPr>
        </p:nvSpPr>
        <p:spPr/>
        <p:txBody>
          <a:bodyPr/>
          <a:lstStyle>
            <a:lvl1pPr>
              <a:defRPr/>
            </a:lvl1pPr>
          </a:lstStyle>
          <a:p>
            <a:fld id="{E8D3303C-03C8-4CE4-ABE1-525CBE1A29EA}" type="slidenum">
              <a:rPr lang="es-ES"/>
              <a:pPr/>
              <a:t>‹Nº›</a:t>
            </a:fld>
            <a:endParaRPr lang="es-E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85AB0D6-A42E-47B1-A2AF-05D460742C3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s-ES" dirty="0"/>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s-ES" dirty="0"/>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CAA9040C-E411-441D-864D-89AF5FF2A32A}" type="slidenum">
              <a:rPr lang="es-ES"/>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2E70684-B66E-4E47-86CD-E92F3DC127C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es.wikipedia.org/wiki/Freddie_Mercury"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freddiemercury.com.ar/2008/07/31/certificados-de-nacimientodefuncion/" TargetMode="External"/><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es.wikipedia.org/wiki/Freddie_Mercury"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es.wikipedia.org/wiki/Freddie_Mercury"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es.wikipedia.org/wiki/Freddie_Mercury"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usuarios.multimania.es/freddierey/curiosidades_cosas_que_puede_que.htm"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hyperlink" Target="http://usuarios.multimania.es/freddierey/curiosidades_cosas_que_puede_que.htm"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www.taringa.net/posts/musica/2024519/Testamento-de-Freddie-Mercury.html" TargetMode="External"/><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3" name="Rectangle 7"/>
          <p:cNvSpPr>
            <a:spLocks noChangeArrowheads="1"/>
          </p:cNvSpPr>
          <p:nvPr/>
        </p:nvSpPr>
        <p:spPr bwMode="auto">
          <a:xfrm>
            <a:off x="0" y="0"/>
            <a:ext cx="9144000" cy="6858000"/>
          </a:xfrm>
          <a:prstGeom prst="rect">
            <a:avLst/>
          </a:prstGeom>
          <a:gradFill rotWithShape="1">
            <a:gsLst>
              <a:gs pos="0">
                <a:srgbClr val="800000">
                  <a:gamma/>
                  <a:shade val="46275"/>
                  <a:invGamma/>
                </a:srgbClr>
              </a:gs>
              <a:gs pos="50000">
                <a:srgbClr val="800000"/>
              </a:gs>
              <a:gs pos="100000">
                <a:srgbClr val="800000">
                  <a:gamma/>
                  <a:shade val="46275"/>
                  <a:invGamma/>
                </a:srgbClr>
              </a:gs>
            </a:gsLst>
            <a:lin ang="5400000" scaled="1"/>
          </a:gradFill>
          <a:ln w="9525">
            <a:solidFill>
              <a:schemeClr val="tx1"/>
            </a:solidFill>
            <a:miter lim="800000"/>
            <a:headEnd/>
            <a:tailEnd/>
          </a:ln>
          <a:effectLst/>
        </p:spPr>
        <p:txBody>
          <a:bodyPr wrap="none" anchor="ctr"/>
          <a:lstStyle/>
          <a:p>
            <a:endParaRPr lang="en-US" dirty="0"/>
          </a:p>
        </p:txBody>
      </p:sp>
      <p:sp>
        <p:nvSpPr>
          <p:cNvPr id="19462" name="Rectangle 6"/>
          <p:cNvSpPr>
            <a:spLocks noChangeArrowheads="1"/>
          </p:cNvSpPr>
          <p:nvPr/>
        </p:nvSpPr>
        <p:spPr bwMode="auto">
          <a:xfrm>
            <a:off x="468313" y="549275"/>
            <a:ext cx="8208962" cy="5759450"/>
          </a:xfrm>
          <a:prstGeom prst="rect">
            <a:avLst/>
          </a:prstGeom>
          <a:gradFill rotWithShape="1">
            <a:gsLst>
              <a:gs pos="0">
                <a:srgbClr val="800000">
                  <a:gamma/>
                  <a:shade val="46275"/>
                  <a:invGamma/>
                </a:srgbClr>
              </a:gs>
              <a:gs pos="50000">
                <a:srgbClr val="800000"/>
              </a:gs>
              <a:gs pos="100000">
                <a:srgbClr val="800000">
                  <a:gamma/>
                  <a:shade val="46275"/>
                  <a:invGamma/>
                </a:srgbClr>
              </a:gs>
            </a:gsLst>
            <a:lin ang="5400000" scaled="1"/>
          </a:gradFill>
          <a:ln w="101600" cmpd="tri">
            <a:solidFill>
              <a:schemeClr val="bg1"/>
            </a:solidFill>
            <a:miter lim="800000"/>
            <a:headEnd/>
            <a:tailEnd/>
          </a:ln>
          <a:effectLst/>
        </p:spPr>
        <p:txBody>
          <a:bodyPr wrap="none" anchor="ctr"/>
          <a:lstStyle/>
          <a:p>
            <a:endParaRPr lang="en-US" dirty="0"/>
          </a:p>
        </p:txBody>
      </p:sp>
      <p:pic>
        <p:nvPicPr>
          <p:cNvPr id="19461" name="Picture 5" descr="freddie_mercury_1"/>
          <p:cNvPicPr>
            <a:picLocks noChangeAspect="1" noChangeArrowheads="1"/>
          </p:cNvPicPr>
          <p:nvPr/>
        </p:nvPicPr>
        <p:blipFill>
          <a:blip r:embed="rId2"/>
          <a:srcRect/>
          <a:stretch>
            <a:fillRect/>
          </a:stretch>
        </p:blipFill>
        <p:spPr bwMode="auto">
          <a:xfrm>
            <a:off x="571472" y="1490218"/>
            <a:ext cx="4643470" cy="3526284"/>
          </a:xfrm>
          <a:prstGeom prst="rect">
            <a:avLst/>
          </a:prstGeom>
          <a:noFill/>
          <a:ln w="76200" cmpd="tri">
            <a:noFill/>
            <a:miter lim="800000"/>
            <a:headEnd/>
            <a:tailEnd/>
          </a:ln>
          <a:effectLst>
            <a:reflection blurRad="6350" stA="50000" endA="295" endPos="92000" dist="101600" dir="5400000" sy="-100000" algn="bl" rotWithShape="0"/>
          </a:effectLst>
          <a:scene3d>
            <a:camera prst="perspectiveContrastingRightFacing"/>
            <a:lightRig rig="threePt" dir="t"/>
          </a:scene3d>
          <a:sp3d>
            <a:bevelT prst="slope"/>
          </a:sp3d>
        </p:spPr>
      </p:pic>
      <p:sp>
        <p:nvSpPr>
          <p:cNvPr id="19464" name="Text Box 8"/>
          <p:cNvSpPr txBox="1">
            <a:spLocks noChangeArrowheads="1"/>
          </p:cNvSpPr>
          <p:nvPr/>
        </p:nvSpPr>
        <p:spPr bwMode="auto">
          <a:xfrm>
            <a:off x="4357686" y="5500702"/>
            <a:ext cx="2000263" cy="646331"/>
          </a:xfrm>
          <a:prstGeom prst="rect">
            <a:avLst/>
          </a:prstGeom>
          <a:gradFill rotWithShape="1">
            <a:gsLst>
              <a:gs pos="0">
                <a:srgbClr val="0066FF">
                  <a:alpha val="30000"/>
                </a:srgbClr>
              </a:gs>
              <a:gs pos="100000">
                <a:srgbClr val="0066FF">
                  <a:gamma/>
                  <a:shade val="46275"/>
                  <a:invGamma/>
                  <a:alpha val="59000"/>
                </a:srgbClr>
              </a:gs>
            </a:gsLst>
            <a:path path="shape">
              <a:fillToRect l="50000" t="50000" r="50000" b="50000"/>
            </a:path>
          </a:gradFill>
          <a:ln w="19050">
            <a:solidFill>
              <a:schemeClr val="bg1"/>
            </a:solidFill>
            <a:miter lim="800000"/>
            <a:headEnd/>
            <a:tailEnd/>
          </a:ln>
          <a:effectLst/>
        </p:spPr>
        <p:txBody>
          <a:bodyPr wrap="square">
            <a:spAutoFit/>
          </a:bodyPr>
          <a:lstStyle/>
          <a:p>
            <a:pPr algn="ctr">
              <a:spcBef>
                <a:spcPct val="50000"/>
              </a:spcBef>
            </a:pPr>
            <a:r>
              <a:rPr lang="es-ES" sz="1200" b="1" i="1" dirty="0">
                <a:solidFill>
                  <a:srgbClr val="FFFF00"/>
                </a:solidFill>
                <a:effectLst>
                  <a:outerShdw blurRad="38100" dist="38100" dir="2700000" algn="tl">
                    <a:srgbClr val="000000">
                      <a:alpha val="43137"/>
                    </a:srgbClr>
                  </a:outerShdw>
                </a:effectLst>
                <a:latin typeface="Arial" charset="0"/>
              </a:rPr>
              <a:t>Hacer clic para seguir avanzando y colócate los auriculares</a:t>
            </a:r>
          </a:p>
        </p:txBody>
      </p:sp>
      <p:sp>
        <p:nvSpPr>
          <p:cNvPr id="11" name="10 CuadroTexto"/>
          <p:cNvSpPr txBox="1"/>
          <p:nvPr/>
        </p:nvSpPr>
        <p:spPr>
          <a:xfrm>
            <a:off x="7500958" y="5643578"/>
            <a:ext cx="857256"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Roberto</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12" name="11 CuadroTexto"/>
          <p:cNvSpPr txBox="1"/>
          <p:nvPr/>
        </p:nvSpPr>
        <p:spPr>
          <a:xfrm>
            <a:off x="7358082" y="5857892"/>
            <a:ext cx="1143008"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Lima-Perú</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13" name="Picture 8" descr="PkRU.gif (9741 bytes)"/>
          <p:cNvPicPr>
            <a:picLocks noChangeAspect="1" noChangeArrowheads="1" noCrop="1"/>
          </p:cNvPicPr>
          <p:nvPr/>
        </p:nvPicPr>
        <p:blipFill>
          <a:blip r:embed="rId3"/>
          <a:srcRect/>
          <a:stretch>
            <a:fillRect/>
          </a:stretch>
        </p:blipFill>
        <p:spPr bwMode="auto">
          <a:xfrm>
            <a:off x="7000892" y="5840032"/>
            <a:ext cx="460362" cy="287727"/>
          </a:xfrm>
          <a:prstGeom prst="rect">
            <a:avLst/>
          </a:prstGeom>
          <a:noFill/>
        </p:spPr>
      </p:pic>
      <p:sp>
        <p:nvSpPr>
          <p:cNvPr id="14" name="13 CuadroTexto"/>
          <p:cNvSpPr txBox="1"/>
          <p:nvPr/>
        </p:nvSpPr>
        <p:spPr>
          <a:xfrm>
            <a:off x="4643438" y="1500174"/>
            <a:ext cx="3643338" cy="1200329"/>
          </a:xfrm>
          <a:prstGeom prst="rect">
            <a:avLst/>
          </a:prstGeom>
          <a:noFill/>
        </p:spPr>
        <p:txBody>
          <a:bodyPr wrap="square" rtlCol="0">
            <a:spAutoFit/>
          </a:bodyPr>
          <a:lstStyle/>
          <a:p>
            <a:pPr algn="ctr"/>
            <a:r>
              <a:rPr lang="es-ES" sz="2400" b="1" dirty="0" smtClean="0">
                <a:solidFill>
                  <a:schemeClr val="bg1"/>
                </a:solidFill>
                <a:effectLst>
                  <a:outerShdw blurRad="38100" dist="38100" dir="2700000" algn="tl">
                    <a:srgbClr val="000000">
                      <a:alpha val="43137"/>
                    </a:srgbClr>
                  </a:outerShdw>
                </a:effectLst>
                <a:latin typeface="Lucida Calligraphy" pitchFamily="66" charset="0"/>
              </a:rPr>
              <a:t>La Verdad sobre la vida y muerte de Freddie Mercury </a:t>
            </a:r>
            <a:endParaRPr lang="en-US" sz="2400" b="1" dirty="0">
              <a:solidFill>
                <a:schemeClr val="bg1"/>
              </a:solidFill>
              <a:effectLst>
                <a:outerShdw blurRad="38100" dist="38100" dir="2700000" algn="tl">
                  <a:srgbClr val="000000">
                    <a:alpha val="43137"/>
                  </a:srgbClr>
                </a:outerShdw>
              </a:effectLst>
              <a:latin typeface="Lucida Calligraphy"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19462"/>
                                        </p:tgtEl>
                                        <p:attrNameLst>
                                          <p:attrName>style.visibility</p:attrName>
                                        </p:attrNameLst>
                                      </p:cBhvr>
                                      <p:to>
                                        <p:strVal val="visible"/>
                                      </p:to>
                                    </p:set>
                                    <p:animEffect transition="in" filter="barn(inHorizontal)">
                                      <p:cBhvr>
                                        <p:cTn id="7" dur="3000"/>
                                        <p:tgtEl>
                                          <p:spTgt spid="19462"/>
                                        </p:tgtEl>
                                      </p:cBhvr>
                                    </p:animEffect>
                                  </p:childTnLst>
                                </p:cTn>
                              </p:par>
                            </p:childTnLst>
                          </p:cTn>
                        </p:par>
                        <p:par>
                          <p:cTn id="8" fill="hold">
                            <p:stCondLst>
                              <p:cond delay="3000"/>
                            </p:stCondLst>
                            <p:childTnLst>
                              <p:par>
                                <p:cTn id="9" presetID="21" presetClass="entr" presetSubtype="8" fill="hold" nodeType="afterEffect">
                                  <p:stCondLst>
                                    <p:cond delay="0"/>
                                  </p:stCondLst>
                                  <p:childTnLst>
                                    <p:set>
                                      <p:cBhvr>
                                        <p:cTn id="10" dur="1" fill="hold">
                                          <p:stCondLst>
                                            <p:cond delay="0"/>
                                          </p:stCondLst>
                                        </p:cTn>
                                        <p:tgtEl>
                                          <p:spTgt spid="19461"/>
                                        </p:tgtEl>
                                        <p:attrNameLst>
                                          <p:attrName>style.visibility</p:attrName>
                                        </p:attrNameLst>
                                      </p:cBhvr>
                                      <p:to>
                                        <p:strVal val="visible"/>
                                      </p:to>
                                    </p:set>
                                    <p:animEffect transition="in" filter="wheel(8)">
                                      <p:cBhvr>
                                        <p:cTn id="11" dur="2000"/>
                                        <p:tgtEl>
                                          <p:spTgt spid="19461"/>
                                        </p:tgtEl>
                                      </p:cBhvr>
                                    </p:animEffect>
                                  </p:childTnLst>
                                </p:cTn>
                              </p:par>
                            </p:childTnLst>
                          </p:cTn>
                        </p:par>
                        <p:par>
                          <p:cTn id="12" fill="hold">
                            <p:stCondLst>
                              <p:cond delay="5000"/>
                            </p:stCondLst>
                            <p:childTnLst>
                              <p:par>
                                <p:cTn id="13" presetID="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2000" fill="hold"/>
                                        <p:tgtEl>
                                          <p:spTgt spid="11"/>
                                        </p:tgtEl>
                                        <p:attrNameLst>
                                          <p:attrName>ppt_x</p:attrName>
                                        </p:attrNameLst>
                                      </p:cBhvr>
                                      <p:tavLst>
                                        <p:tav tm="0">
                                          <p:val>
                                            <p:strVal val="0-#ppt_w/2"/>
                                          </p:val>
                                        </p:tav>
                                        <p:tav tm="100000">
                                          <p:val>
                                            <p:strVal val="#ppt_x"/>
                                          </p:val>
                                        </p:tav>
                                      </p:tavLst>
                                    </p:anim>
                                    <p:anim calcmode="lin" valueType="num">
                                      <p:cBhvr additive="base">
                                        <p:cTn id="16" dur="20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2000" fill="hold"/>
                                        <p:tgtEl>
                                          <p:spTgt spid="12"/>
                                        </p:tgtEl>
                                        <p:attrNameLst>
                                          <p:attrName>ppt_x</p:attrName>
                                        </p:attrNameLst>
                                      </p:cBhvr>
                                      <p:tavLst>
                                        <p:tav tm="0">
                                          <p:val>
                                            <p:strVal val="0-#ppt_w/2"/>
                                          </p:val>
                                        </p:tav>
                                        <p:tav tm="100000">
                                          <p:val>
                                            <p:strVal val="#ppt_x"/>
                                          </p:val>
                                        </p:tav>
                                      </p:tavLst>
                                    </p:anim>
                                    <p:anim calcmode="lin" valueType="num">
                                      <p:cBhvr additive="base">
                                        <p:cTn id="20" dur="20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2000" fill="hold"/>
                                        <p:tgtEl>
                                          <p:spTgt spid="13"/>
                                        </p:tgtEl>
                                        <p:attrNameLst>
                                          <p:attrName>ppt_x</p:attrName>
                                        </p:attrNameLst>
                                      </p:cBhvr>
                                      <p:tavLst>
                                        <p:tav tm="0">
                                          <p:val>
                                            <p:strVal val="0-#ppt_w/2"/>
                                          </p:val>
                                        </p:tav>
                                        <p:tav tm="100000">
                                          <p:val>
                                            <p:strVal val="#ppt_x"/>
                                          </p:val>
                                        </p:tav>
                                      </p:tavLst>
                                    </p:anim>
                                    <p:anim calcmode="lin" valueType="num">
                                      <p:cBhvr additive="base">
                                        <p:cTn id="24" dur="2000" fill="hold"/>
                                        <p:tgtEl>
                                          <p:spTgt spid="13"/>
                                        </p:tgtEl>
                                        <p:attrNameLst>
                                          <p:attrName>ppt_y</p:attrName>
                                        </p:attrNameLst>
                                      </p:cBhvr>
                                      <p:tavLst>
                                        <p:tav tm="0">
                                          <p:val>
                                            <p:strVal val="#ppt_y"/>
                                          </p:val>
                                        </p:tav>
                                        <p:tav tm="100000">
                                          <p:val>
                                            <p:strVal val="#ppt_y"/>
                                          </p:val>
                                        </p:tav>
                                      </p:tavLst>
                                    </p:anim>
                                  </p:childTnLst>
                                </p:cTn>
                              </p:par>
                            </p:childTnLst>
                          </p:cTn>
                        </p:par>
                        <p:par>
                          <p:cTn id="25" fill="hold">
                            <p:stCondLst>
                              <p:cond delay="7000"/>
                            </p:stCondLst>
                            <p:childTnLst>
                              <p:par>
                                <p:cTn id="26" presetID="2" presetClass="entr" presetSubtype="8" fill="hold" grpId="0" nodeType="afterEffect">
                                  <p:stCondLst>
                                    <p:cond delay="0"/>
                                  </p:stCondLst>
                                  <p:childTnLst>
                                    <p:set>
                                      <p:cBhvr>
                                        <p:cTn id="27" dur="1" fill="hold">
                                          <p:stCondLst>
                                            <p:cond delay="0"/>
                                          </p:stCondLst>
                                        </p:cTn>
                                        <p:tgtEl>
                                          <p:spTgt spid="19464"/>
                                        </p:tgtEl>
                                        <p:attrNameLst>
                                          <p:attrName>style.visibility</p:attrName>
                                        </p:attrNameLst>
                                      </p:cBhvr>
                                      <p:to>
                                        <p:strVal val="visible"/>
                                      </p:to>
                                    </p:set>
                                    <p:anim calcmode="lin" valueType="num">
                                      <p:cBhvr additive="base">
                                        <p:cTn id="28" dur="2000" fill="hold"/>
                                        <p:tgtEl>
                                          <p:spTgt spid="19464"/>
                                        </p:tgtEl>
                                        <p:attrNameLst>
                                          <p:attrName>ppt_x</p:attrName>
                                        </p:attrNameLst>
                                      </p:cBhvr>
                                      <p:tavLst>
                                        <p:tav tm="0">
                                          <p:val>
                                            <p:strVal val="0-#ppt_w/2"/>
                                          </p:val>
                                        </p:tav>
                                        <p:tav tm="100000">
                                          <p:val>
                                            <p:strVal val="#ppt_x"/>
                                          </p:val>
                                        </p:tav>
                                      </p:tavLst>
                                    </p:anim>
                                    <p:anim calcmode="lin" valueType="num">
                                      <p:cBhvr additive="base">
                                        <p:cTn id="29" dur="2000" fill="hold"/>
                                        <p:tgtEl>
                                          <p:spTgt spid="194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animBg="1"/>
      <p:bldP spid="19464" grpId="0" animBg="1"/>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6" name="Rectangle 18"/>
          <p:cNvSpPr>
            <a:spLocks noChangeArrowheads="1"/>
          </p:cNvSpPr>
          <p:nvPr/>
        </p:nvSpPr>
        <p:spPr bwMode="auto">
          <a:xfrm>
            <a:off x="0" y="0"/>
            <a:ext cx="9144000" cy="6858000"/>
          </a:xfrm>
          <a:prstGeom prst="rect">
            <a:avLst/>
          </a:prstGeom>
          <a:gradFill rotWithShape="1">
            <a:gsLst>
              <a:gs pos="0">
                <a:srgbClr val="0066FF"/>
              </a:gs>
              <a:gs pos="100000">
                <a:srgbClr val="0066FF">
                  <a:gamma/>
                  <a:shade val="46275"/>
                  <a:invGamma/>
                </a:srgbClr>
              </a:gs>
            </a:gsLst>
            <a:lin ang="5400000" scaled="1"/>
          </a:gradFill>
          <a:ln w="9525">
            <a:solidFill>
              <a:schemeClr val="tx1"/>
            </a:solidFill>
            <a:miter lim="800000"/>
            <a:headEnd/>
            <a:tailEnd/>
          </a:ln>
          <a:effectLst/>
        </p:spPr>
        <p:txBody>
          <a:bodyPr wrap="none" anchor="ctr"/>
          <a:lstStyle/>
          <a:p>
            <a:pPr algn="ctr"/>
            <a:endParaRPr lang="en-US" dirty="0"/>
          </a:p>
        </p:txBody>
      </p:sp>
      <p:sp>
        <p:nvSpPr>
          <p:cNvPr id="2053" name="Text Box 5"/>
          <p:cNvSpPr txBox="1">
            <a:spLocks noChangeArrowheads="1"/>
          </p:cNvSpPr>
          <p:nvPr/>
        </p:nvSpPr>
        <p:spPr bwMode="auto">
          <a:xfrm>
            <a:off x="755650" y="2852738"/>
            <a:ext cx="3313113" cy="1465262"/>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Este pps ha sido realizado para desmentir una patraña relacionada a la vida y muerte del cantante británico Freddie Mercury.</a:t>
            </a:r>
          </a:p>
        </p:txBody>
      </p:sp>
      <p:sp>
        <p:nvSpPr>
          <p:cNvPr id="2056" name="Text Box 8"/>
          <p:cNvSpPr txBox="1">
            <a:spLocks noChangeArrowheads="1"/>
          </p:cNvSpPr>
          <p:nvPr/>
        </p:nvSpPr>
        <p:spPr bwMode="auto">
          <a:xfrm>
            <a:off x="755650" y="4508500"/>
            <a:ext cx="2952750" cy="1465263"/>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Pues bien, circula por la internet un power point titulado “Un loco amor” y donde sostiene una serie de falsedades, y dice así:</a:t>
            </a:r>
          </a:p>
        </p:txBody>
      </p:sp>
      <p:sp>
        <p:nvSpPr>
          <p:cNvPr id="2059" name="Text Box 11"/>
          <p:cNvSpPr txBox="1">
            <a:spLocks noChangeArrowheads="1"/>
          </p:cNvSpPr>
          <p:nvPr/>
        </p:nvSpPr>
        <p:spPr bwMode="auto">
          <a:xfrm>
            <a:off x="4859338" y="2565400"/>
            <a:ext cx="3527425" cy="1328738"/>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“Nuestro amor llegó a un punto, que ya no concebía vivir sin ella.</a:t>
            </a:r>
          </a:p>
          <a:p>
            <a:pPr>
              <a:spcBef>
                <a:spcPct val="50000"/>
              </a:spcBef>
            </a:pPr>
            <a:r>
              <a:rPr lang="es-ES" sz="1800" dirty="0">
                <a:solidFill>
                  <a:schemeClr val="bg1"/>
                </a:solidFill>
              </a:rPr>
              <a:t>Pero era un amor prohibido. Mis padres no la aceptaron”.</a:t>
            </a:r>
          </a:p>
        </p:txBody>
      </p:sp>
      <p:sp>
        <p:nvSpPr>
          <p:cNvPr id="2060" name="Text Box 12"/>
          <p:cNvSpPr txBox="1">
            <a:spLocks noChangeArrowheads="1"/>
          </p:cNvSpPr>
          <p:nvPr/>
        </p:nvSpPr>
        <p:spPr bwMode="auto">
          <a:xfrm>
            <a:off x="4859338" y="4149725"/>
            <a:ext cx="3455987" cy="2289175"/>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latin typeface="Arial" charset="0"/>
              </a:rPr>
              <a:t>“Fui expulsado del colegio y pasamos a encontrarnos a escondidas.                                 Yo no podía permitir que me apartaran de ella.                        Yo la amaba: choqué el auto, rompí todo adentro de la casa y casi maté a mi hermana”.</a:t>
            </a:r>
          </a:p>
        </p:txBody>
      </p:sp>
      <p:sp>
        <p:nvSpPr>
          <p:cNvPr id="2061" name="Text Box 13"/>
          <p:cNvSpPr txBox="1">
            <a:spLocks noChangeArrowheads="1"/>
          </p:cNvSpPr>
          <p:nvPr/>
        </p:nvSpPr>
        <p:spPr bwMode="auto">
          <a:xfrm>
            <a:off x="4859338" y="549275"/>
            <a:ext cx="3457575" cy="1739900"/>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“Cuando la conocí tenía 16 años. Fuimos presentados en una fiesta, por un “pibe” que se decía mi amigo.                         Fue amor a primera vista. Ella me enloquecía.”</a:t>
            </a:r>
            <a:r>
              <a:rPr lang="es-ES" sz="1800" dirty="0"/>
              <a:t>            </a:t>
            </a:r>
          </a:p>
        </p:txBody>
      </p:sp>
      <p:pic>
        <p:nvPicPr>
          <p:cNvPr id="2065" name="Picture 17" descr="[55.jpg]"/>
          <p:cNvPicPr>
            <a:picLocks noChangeAspect="1" noChangeArrowheads="1"/>
          </p:cNvPicPr>
          <p:nvPr/>
        </p:nvPicPr>
        <p:blipFill>
          <a:blip r:embed="rId3"/>
          <a:srcRect/>
          <a:stretch>
            <a:fillRect/>
          </a:stretch>
        </p:blipFill>
        <p:spPr bwMode="auto">
          <a:xfrm>
            <a:off x="1116013" y="260350"/>
            <a:ext cx="2112962" cy="2376488"/>
          </a:xfrm>
          <a:prstGeom prst="rect">
            <a:avLst/>
          </a:prstGeom>
          <a:noFill/>
        </p:spPr>
      </p:pic>
      <p:sp>
        <p:nvSpPr>
          <p:cNvPr id="2069" name="Rectangle 21"/>
          <p:cNvSpPr>
            <a:spLocks noChangeArrowheads="1"/>
          </p:cNvSpPr>
          <p:nvPr/>
        </p:nvSpPr>
        <p:spPr bwMode="auto">
          <a:xfrm>
            <a:off x="1116013" y="6237288"/>
            <a:ext cx="1584325" cy="215900"/>
          </a:xfrm>
          <a:prstGeom prst="rect">
            <a:avLst/>
          </a:prstGeom>
          <a:gradFill rotWithShape="1">
            <a:gsLst>
              <a:gs pos="0">
                <a:srgbClr val="0066FF">
                  <a:gamma/>
                  <a:shade val="46275"/>
                  <a:invGamma/>
                  <a:alpha val="50999"/>
                </a:srgbClr>
              </a:gs>
              <a:gs pos="50000">
                <a:srgbClr val="0066FF">
                  <a:alpha val="39999"/>
                </a:srgbClr>
              </a:gs>
              <a:gs pos="100000">
                <a:srgbClr val="0066FF">
                  <a:gamma/>
                  <a:shade val="46275"/>
                  <a:invGamma/>
                  <a:alpha val="50999"/>
                </a:srgbClr>
              </a:gs>
            </a:gsLst>
            <a:lin ang="5400000" scaled="1"/>
          </a:gradFill>
          <a:ln w="57150" cmpd="thickThin">
            <a:solidFill>
              <a:schemeClr val="bg1"/>
            </a:solidFill>
            <a:miter lim="800000"/>
            <a:headEnd/>
            <a:tailEnd/>
          </a:ln>
          <a:effectLst/>
        </p:spPr>
        <p:txBody>
          <a:bodyPr wrap="none" anchor="ctr"/>
          <a:lstStyle/>
          <a:p>
            <a:pPr algn="ctr"/>
            <a:r>
              <a:rPr lang="es-ES" sz="1000" b="1" i="1" dirty="0">
                <a:solidFill>
                  <a:srgbClr val="FF0000"/>
                </a:solidFill>
                <a:latin typeface="Arial" charset="0"/>
              </a:rPr>
              <a:t>CLIC PARA AVANZAR</a:t>
            </a:r>
          </a:p>
        </p:txBody>
      </p:sp>
    </p:spTree>
  </p:cSld>
  <p:clrMapOvr>
    <a:masterClrMapping/>
  </p:clrMapOvr>
  <p:transition>
    <p:sndAc>
      <p:stSnd loop="1">
        <p:snd r:embed="rId2" name="tie your mother down(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065"/>
                                        </p:tgtEl>
                                        <p:attrNameLst>
                                          <p:attrName>style.visibility</p:attrName>
                                        </p:attrNameLst>
                                      </p:cBhvr>
                                      <p:to>
                                        <p:strVal val="visible"/>
                                      </p:to>
                                    </p:set>
                                    <p:animEffect transition="in" filter="wheel(8)">
                                      <p:cBhvr>
                                        <p:cTn id="7" dur="2000"/>
                                        <p:tgtEl>
                                          <p:spTgt spid="2065"/>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2053"/>
                                        </p:tgtEl>
                                        <p:attrNameLst>
                                          <p:attrName>style.visibility</p:attrName>
                                        </p:attrNameLst>
                                      </p:cBhvr>
                                      <p:to>
                                        <p:strVal val="visible"/>
                                      </p:to>
                                    </p:set>
                                    <p:animEffect transition="in" filter="fade">
                                      <p:cBhvr>
                                        <p:cTn id="11" dur="2000"/>
                                        <p:tgtEl>
                                          <p:spTgt spid="205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056"/>
                                        </p:tgtEl>
                                        <p:attrNameLst>
                                          <p:attrName>style.visibility</p:attrName>
                                        </p:attrNameLst>
                                      </p:cBhvr>
                                      <p:to>
                                        <p:strVal val="visible"/>
                                      </p:to>
                                    </p:set>
                                    <p:animEffect transition="in" filter="fade">
                                      <p:cBhvr>
                                        <p:cTn id="16" dur="2000"/>
                                        <p:tgtEl>
                                          <p:spTgt spid="205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061"/>
                                        </p:tgtEl>
                                        <p:attrNameLst>
                                          <p:attrName>style.visibility</p:attrName>
                                        </p:attrNameLst>
                                      </p:cBhvr>
                                      <p:to>
                                        <p:strVal val="visible"/>
                                      </p:to>
                                    </p:set>
                                    <p:animEffect transition="in" filter="fade">
                                      <p:cBhvr>
                                        <p:cTn id="21" dur="2000"/>
                                        <p:tgtEl>
                                          <p:spTgt spid="206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059"/>
                                        </p:tgtEl>
                                        <p:attrNameLst>
                                          <p:attrName>style.visibility</p:attrName>
                                        </p:attrNameLst>
                                      </p:cBhvr>
                                      <p:to>
                                        <p:strVal val="visible"/>
                                      </p:to>
                                    </p:set>
                                    <p:animEffect transition="in" filter="fade">
                                      <p:cBhvr>
                                        <p:cTn id="26" dur="2000"/>
                                        <p:tgtEl>
                                          <p:spTgt spid="2059"/>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060"/>
                                        </p:tgtEl>
                                        <p:attrNameLst>
                                          <p:attrName>style.visibility</p:attrName>
                                        </p:attrNameLst>
                                      </p:cBhvr>
                                      <p:to>
                                        <p:strVal val="visible"/>
                                      </p:to>
                                    </p:set>
                                    <p:animEffect transition="in" filter="fade">
                                      <p:cBhvr>
                                        <p:cTn id="31" dur="2000"/>
                                        <p:tgtEl>
                                          <p:spTgt spid="20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p:bldP spid="2056" grpId="0"/>
      <p:bldP spid="2059" grpId="0"/>
      <p:bldP spid="2060" grpId="0"/>
      <p:bldP spid="206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7" name="Rectangle 15"/>
          <p:cNvSpPr>
            <a:spLocks noChangeArrowheads="1"/>
          </p:cNvSpPr>
          <p:nvPr/>
        </p:nvSpPr>
        <p:spPr bwMode="auto">
          <a:xfrm>
            <a:off x="0" y="0"/>
            <a:ext cx="9144000" cy="6858000"/>
          </a:xfrm>
          <a:prstGeom prst="rect">
            <a:avLst/>
          </a:prstGeom>
          <a:gradFill rotWithShape="1">
            <a:gsLst>
              <a:gs pos="0">
                <a:srgbClr val="99CC00"/>
              </a:gs>
              <a:gs pos="100000">
                <a:srgbClr val="99CC00">
                  <a:gamma/>
                  <a:shade val="46275"/>
                  <a:invGamma/>
                </a:srgbClr>
              </a:gs>
            </a:gsLst>
            <a:lin ang="5400000" scaled="1"/>
          </a:gradFill>
          <a:ln w="9525">
            <a:solidFill>
              <a:schemeClr val="tx1"/>
            </a:solidFill>
            <a:miter lim="800000"/>
            <a:headEnd/>
            <a:tailEnd/>
          </a:ln>
          <a:effectLst/>
        </p:spPr>
        <p:txBody>
          <a:bodyPr wrap="none" anchor="ctr"/>
          <a:lstStyle/>
          <a:p>
            <a:endParaRPr lang="en-US" dirty="0"/>
          </a:p>
        </p:txBody>
      </p:sp>
      <p:sp>
        <p:nvSpPr>
          <p:cNvPr id="3077" name="Text Box 5"/>
          <p:cNvSpPr txBox="1">
            <a:spLocks noChangeArrowheads="1"/>
          </p:cNvSpPr>
          <p:nvPr/>
        </p:nvSpPr>
        <p:spPr bwMode="auto">
          <a:xfrm>
            <a:off x="539750" y="3573463"/>
            <a:ext cx="3384550" cy="2014537"/>
          </a:xfrm>
          <a:prstGeom prst="rect">
            <a:avLst/>
          </a:prstGeom>
          <a:noFill/>
          <a:ln w="9525">
            <a:noFill/>
            <a:miter lim="800000"/>
            <a:headEnd/>
            <a:tailEnd/>
          </a:ln>
          <a:effectLst/>
        </p:spPr>
        <p:txBody>
          <a:bodyPr>
            <a:spAutoFit/>
          </a:bodyPr>
          <a:lstStyle/>
          <a:p>
            <a:pPr>
              <a:spcBef>
                <a:spcPct val="50000"/>
              </a:spcBef>
            </a:pPr>
            <a:r>
              <a:rPr lang="es-ES" sz="1800" dirty="0"/>
              <a:t>“Estaba loco, precisaba de ella. Hoy tengo 39 años, estoy internado en un hospital, soy inútil y voy a morir, abandonado por mis padres, amigos y por ella.                     ¿Su nombre?    Cocaína”</a:t>
            </a:r>
          </a:p>
        </p:txBody>
      </p:sp>
      <p:sp>
        <p:nvSpPr>
          <p:cNvPr id="3079" name="Text Box 7"/>
          <p:cNvSpPr txBox="1">
            <a:spLocks noChangeArrowheads="1"/>
          </p:cNvSpPr>
          <p:nvPr/>
        </p:nvSpPr>
        <p:spPr bwMode="auto">
          <a:xfrm>
            <a:off x="4932363" y="549275"/>
            <a:ext cx="3529012" cy="915988"/>
          </a:xfrm>
          <a:prstGeom prst="rect">
            <a:avLst/>
          </a:prstGeom>
          <a:noFill/>
          <a:ln w="9525">
            <a:noFill/>
            <a:miter lim="800000"/>
            <a:headEnd/>
            <a:tailEnd/>
          </a:ln>
          <a:effectLst/>
        </p:spPr>
        <p:txBody>
          <a:bodyPr>
            <a:spAutoFit/>
          </a:bodyPr>
          <a:lstStyle/>
          <a:p>
            <a:pPr>
              <a:spcBef>
                <a:spcPct val="50000"/>
              </a:spcBef>
            </a:pPr>
            <a:r>
              <a:rPr lang="es-ES" sz="1800" dirty="0"/>
              <a:t>“A ella le debo mi amor, mi vida, mi destrucción y mi muerte”</a:t>
            </a:r>
          </a:p>
        </p:txBody>
      </p:sp>
      <p:sp>
        <p:nvSpPr>
          <p:cNvPr id="3080" name="Text Box 8"/>
          <p:cNvSpPr txBox="1">
            <a:spLocks noChangeArrowheads="1"/>
          </p:cNvSpPr>
          <p:nvPr/>
        </p:nvSpPr>
        <p:spPr bwMode="auto">
          <a:xfrm>
            <a:off x="4932363" y="1484313"/>
            <a:ext cx="3095625" cy="1465262"/>
          </a:xfrm>
          <a:prstGeom prst="rect">
            <a:avLst/>
          </a:prstGeom>
          <a:noFill/>
          <a:ln w="9525">
            <a:noFill/>
            <a:miter lim="800000"/>
            <a:headEnd/>
            <a:tailEnd/>
          </a:ln>
          <a:effectLst/>
        </p:spPr>
        <p:txBody>
          <a:bodyPr>
            <a:spAutoFit/>
          </a:bodyPr>
          <a:lstStyle/>
          <a:p>
            <a:pPr>
              <a:spcBef>
                <a:spcPct val="50000"/>
              </a:spcBef>
            </a:pPr>
            <a:r>
              <a:rPr lang="es-ES" sz="1800" dirty="0"/>
              <a:t>Y como final de esta patraña mentirosa dice que todos estos párrafos lo escribió Freddie Mercury, antes de morir de Sida.</a:t>
            </a:r>
          </a:p>
        </p:txBody>
      </p:sp>
      <p:sp>
        <p:nvSpPr>
          <p:cNvPr id="3081" name="Text Box 9"/>
          <p:cNvSpPr txBox="1">
            <a:spLocks noChangeArrowheads="1"/>
          </p:cNvSpPr>
          <p:nvPr/>
        </p:nvSpPr>
        <p:spPr bwMode="auto">
          <a:xfrm>
            <a:off x="4932363" y="3357563"/>
            <a:ext cx="3311525" cy="2563812"/>
          </a:xfrm>
          <a:prstGeom prst="rect">
            <a:avLst/>
          </a:prstGeom>
          <a:noFill/>
          <a:ln w="9525">
            <a:noFill/>
            <a:miter lim="800000"/>
            <a:headEnd/>
            <a:tailEnd/>
          </a:ln>
          <a:effectLst/>
        </p:spPr>
        <p:txBody>
          <a:bodyPr>
            <a:spAutoFit/>
          </a:bodyPr>
          <a:lstStyle/>
          <a:p>
            <a:pPr>
              <a:spcBef>
                <a:spcPct val="50000"/>
              </a:spcBef>
            </a:pPr>
            <a:r>
              <a:rPr lang="es-ES" sz="1800" dirty="0">
                <a:latin typeface="Arial" charset="0"/>
              </a:rPr>
              <a:t>Para empezar, el nombre verdadero de Freddie Mercury  fue Farrok Bomi Bulsara, nacido el 5 de Setiembre de 1,946 en Zanzibar, una isla que actualmente pertenece a Tanzania, Africa y murió el 24 de Noviembre de 1,991, a la edad de 45 años</a:t>
            </a:r>
          </a:p>
        </p:txBody>
      </p:sp>
      <p:sp>
        <p:nvSpPr>
          <p:cNvPr id="3084" name="Text Box 12"/>
          <p:cNvSpPr txBox="1">
            <a:spLocks noChangeArrowheads="1"/>
          </p:cNvSpPr>
          <p:nvPr/>
        </p:nvSpPr>
        <p:spPr bwMode="auto">
          <a:xfrm>
            <a:off x="2786050" y="6143644"/>
            <a:ext cx="5435600" cy="336550"/>
          </a:xfrm>
          <a:prstGeom prst="rect">
            <a:avLst/>
          </a:prstGeom>
          <a:noFill/>
          <a:ln w="9525">
            <a:noFill/>
            <a:miter lim="800000"/>
            <a:headEnd/>
            <a:tailEnd/>
          </a:ln>
          <a:effectLst/>
        </p:spPr>
        <p:txBody>
          <a:bodyPr>
            <a:spAutoFit/>
          </a:bodyPr>
          <a:lstStyle/>
          <a:p>
            <a:pPr>
              <a:spcBef>
                <a:spcPct val="50000"/>
              </a:spcBef>
            </a:pPr>
            <a:r>
              <a:rPr lang="es-ES" dirty="0" smtClean="0"/>
              <a:t>Fuente: </a:t>
            </a:r>
            <a:r>
              <a:rPr lang="es-ES" dirty="0" smtClean="0">
                <a:hlinkClick r:id="rId2"/>
              </a:rPr>
              <a:t>http://es.wikipedia.org/wiki/Freddie_Mercury</a:t>
            </a:r>
            <a:endParaRPr lang="es-ES" dirty="0"/>
          </a:p>
        </p:txBody>
      </p:sp>
      <p:pic>
        <p:nvPicPr>
          <p:cNvPr id="3086" name="Picture 14" descr="[13.JPG]"/>
          <p:cNvPicPr>
            <a:picLocks noChangeAspect="1" noChangeArrowheads="1"/>
          </p:cNvPicPr>
          <p:nvPr/>
        </p:nvPicPr>
        <p:blipFill>
          <a:blip r:embed="rId3" cstate="print"/>
          <a:srcRect/>
          <a:stretch>
            <a:fillRect/>
          </a:stretch>
        </p:blipFill>
        <p:spPr bwMode="auto">
          <a:xfrm>
            <a:off x="900113" y="333375"/>
            <a:ext cx="2346325" cy="29527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086"/>
                                        </p:tgtEl>
                                        <p:attrNameLst>
                                          <p:attrName>style.visibility</p:attrName>
                                        </p:attrNameLst>
                                      </p:cBhvr>
                                      <p:to>
                                        <p:strVal val="visible"/>
                                      </p:to>
                                    </p:set>
                                    <p:animEffect transition="in" filter="plus(in)">
                                      <p:cBhvr>
                                        <p:cTn id="7" dur="2000"/>
                                        <p:tgtEl>
                                          <p:spTgt spid="308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077"/>
                                        </p:tgtEl>
                                        <p:attrNameLst>
                                          <p:attrName>style.visibility</p:attrName>
                                        </p:attrNameLst>
                                      </p:cBhvr>
                                      <p:to>
                                        <p:strVal val="visible"/>
                                      </p:to>
                                    </p:set>
                                    <p:animEffect transition="in" filter="fade">
                                      <p:cBhvr>
                                        <p:cTn id="11" dur="2000"/>
                                        <p:tgtEl>
                                          <p:spTgt spid="307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079"/>
                                        </p:tgtEl>
                                        <p:attrNameLst>
                                          <p:attrName>style.visibility</p:attrName>
                                        </p:attrNameLst>
                                      </p:cBhvr>
                                      <p:to>
                                        <p:strVal val="visible"/>
                                      </p:to>
                                    </p:set>
                                    <p:animEffect transition="in" filter="fade">
                                      <p:cBhvr>
                                        <p:cTn id="16" dur="2000"/>
                                        <p:tgtEl>
                                          <p:spTgt spid="307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080"/>
                                        </p:tgtEl>
                                        <p:attrNameLst>
                                          <p:attrName>style.visibility</p:attrName>
                                        </p:attrNameLst>
                                      </p:cBhvr>
                                      <p:to>
                                        <p:strVal val="visible"/>
                                      </p:to>
                                    </p:set>
                                    <p:animEffect transition="in" filter="fade">
                                      <p:cBhvr>
                                        <p:cTn id="21" dur="2000"/>
                                        <p:tgtEl>
                                          <p:spTgt spid="308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081"/>
                                        </p:tgtEl>
                                        <p:attrNameLst>
                                          <p:attrName>style.visibility</p:attrName>
                                        </p:attrNameLst>
                                      </p:cBhvr>
                                      <p:to>
                                        <p:strVal val="visible"/>
                                      </p:to>
                                    </p:set>
                                    <p:animEffect transition="in" filter="fade">
                                      <p:cBhvr>
                                        <p:cTn id="26" dur="2000"/>
                                        <p:tgtEl>
                                          <p:spTgt spid="308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084"/>
                                        </p:tgtEl>
                                        <p:attrNameLst>
                                          <p:attrName>style.visibility</p:attrName>
                                        </p:attrNameLst>
                                      </p:cBhvr>
                                      <p:to>
                                        <p:strVal val="visible"/>
                                      </p:to>
                                    </p:set>
                                    <p:animEffect transition="in" filter="fade">
                                      <p:cBhvr>
                                        <p:cTn id="31" dur="2000"/>
                                        <p:tgtEl>
                                          <p:spTgt spid="30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p:bldP spid="3079" grpId="0"/>
      <p:bldP spid="3080" grpId="0"/>
      <p:bldP spid="3081" grpId="0"/>
      <p:bldP spid="308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7" name="Rectangle 11"/>
          <p:cNvSpPr>
            <a:spLocks noChangeArrowheads="1"/>
          </p:cNvSpPr>
          <p:nvPr/>
        </p:nvSpPr>
        <p:spPr bwMode="auto">
          <a:xfrm>
            <a:off x="0" y="0"/>
            <a:ext cx="9144000" cy="6858000"/>
          </a:xfrm>
          <a:prstGeom prst="rect">
            <a:avLst/>
          </a:prstGeom>
          <a:gradFill rotWithShape="1">
            <a:gsLst>
              <a:gs pos="0">
                <a:srgbClr val="CC0000"/>
              </a:gs>
              <a:gs pos="100000">
                <a:srgbClr val="CC0000">
                  <a:gamma/>
                  <a:shade val="46275"/>
                  <a:invGamma/>
                </a:srgbClr>
              </a:gs>
            </a:gsLst>
            <a:lin ang="5400000" scaled="1"/>
          </a:gradFill>
          <a:ln w="9525">
            <a:solidFill>
              <a:schemeClr val="tx1"/>
            </a:solidFill>
            <a:miter lim="800000"/>
            <a:headEnd/>
            <a:tailEnd/>
          </a:ln>
          <a:effectLst/>
        </p:spPr>
        <p:txBody>
          <a:bodyPr wrap="none" anchor="ctr"/>
          <a:lstStyle/>
          <a:p>
            <a:endParaRPr lang="en-US" dirty="0"/>
          </a:p>
        </p:txBody>
      </p:sp>
      <p:sp>
        <p:nvSpPr>
          <p:cNvPr id="4101" name="Text Box 5"/>
          <p:cNvSpPr txBox="1">
            <a:spLocks noChangeArrowheads="1"/>
          </p:cNvSpPr>
          <p:nvPr/>
        </p:nvSpPr>
        <p:spPr bwMode="auto">
          <a:xfrm>
            <a:off x="4500563" y="2565400"/>
            <a:ext cx="3889375" cy="3387725"/>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Pero lo más grave está en que Freddie no muere abandonado por sus padres y amigos, en un hospital, como sostiene falsamente ese power point, sino que él muere en su mansión de Inglaterra sito en  Garden Lodge, 1 de Logan Place,  Londres  y como prueba se presenta  el certificado de defunción expedido por su médico personal (figura en la siguiente diapositiva)</a:t>
            </a:r>
          </a:p>
        </p:txBody>
      </p:sp>
      <p:sp>
        <p:nvSpPr>
          <p:cNvPr id="4104" name="Text Box 8"/>
          <p:cNvSpPr txBox="1">
            <a:spLocks noChangeArrowheads="1"/>
          </p:cNvSpPr>
          <p:nvPr/>
        </p:nvSpPr>
        <p:spPr bwMode="auto">
          <a:xfrm>
            <a:off x="4500563" y="981075"/>
            <a:ext cx="3743325" cy="915988"/>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Por tanto Freddie Mercury  no muere a los 39 años, como aduce falsamente aquél power point.</a:t>
            </a:r>
          </a:p>
        </p:txBody>
      </p:sp>
      <p:pic>
        <p:nvPicPr>
          <p:cNvPr id="4106" name="Picture 10" descr="[3.jpg]"/>
          <p:cNvPicPr>
            <a:picLocks noChangeAspect="1" noChangeArrowheads="1"/>
          </p:cNvPicPr>
          <p:nvPr/>
        </p:nvPicPr>
        <p:blipFill>
          <a:blip r:embed="rId2"/>
          <a:srcRect/>
          <a:stretch>
            <a:fillRect/>
          </a:stretch>
        </p:blipFill>
        <p:spPr bwMode="auto">
          <a:xfrm>
            <a:off x="323850" y="1125538"/>
            <a:ext cx="3784600" cy="388778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106"/>
                                        </p:tgtEl>
                                        <p:attrNameLst>
                                          <p:attrName>style.visibility</p:attrName>
                                        </p:attrNameLst>
                                      </p:cBhvr>
                                      <p:to>
                                        <p:strVal val="visible"/>
                                      </p:to>
                                    </p:set>
                                    <p:animEffect transition="in" filter="blinds(vertical)">
                                      <p:cBhvr>
                                        <p:cTn id="7" dur="2000"/>
                                        <p:tgtEl>
                                          <p:spTgt spid="4106"/>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4104"/>
                                        </p:tgtEl>
                                        <p:attrNameLst>
                                          <p:attrName>style.visibility</p:attrName>
                                        </p:attrNameLst>
                                      </p:cBhvr>
                                      <p:to>
                                        <p:strVal val="visible"/>
                                      </p:to>
                                    </p:set>
                                    <p:animEffect transition="in" filter="fade">
                                      <p:cBhvr>
                                        <p:cTn id="11" dur="2000"/>
                                        <p:tgtEl>
                                          <p:spTgt spid="410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101"/>
                                        </p:tgtEl>
                                        <p:attrNameLst>
                                          <p:attrName>style.visibility</p:attrName>
                                        </p:attrNameLst>
                                      </p:cBhvr>
                                      <p:to>
                                        <p:strVal val="visible"/>
                                      </p:to>
                                    </p:set>
                                    <p:animEffect transition="in" filter="fade">
                                      <p:cBhvr>
                                        <p:cTn id="16" dur="2000"/>
                                        <p:tgtEl>
                                          <p:spTgt spid="4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P spid="410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66" name="Rectangle 22"/>
          <p:cNvSpPr>
            <a:spLocks noChangeArrowheads="1"/>
          </p:cNvSpPr>
          <p:nvPr/>
        </p:nvSpPr>
        <p:spPr bwMode="auto">
          <a:xfrm>
            <a:off x="0" y="0"/>
            <a:ext cx="9144000" cy="6858000"/>
          </a:xfrm>
          <a:prstGeom prst="rect">
            <a:avLst/>
          </a:prstGeom>
          <a:gradFill rotWithShape="1">
            <a:gsLst>
              <a:gs pos="0">
                <a:srgbClr val="B2B2B2"/>
              </a:gs>
              <a:gs pos="100000">
                <a:srgbClr val="B2B2B2">
                  <a:gamma/>
                  <a:shade val="46275"/>
                  <a:invGamma/>
                </a:srgbClr>
              </a:gs>
            </a:gsLst>
            <a:lin ang="5400000" scaled="1"/>
          </a:gradFill>
          <a:ln w="9525">
            <a:solidFill>
              <a:schemeClr val="tx1"/>
            </a:solidFill>
            <a:miter lim="800000"/>
            <a:headEnd/>
            <a:tailEnd/>
          </a:ln>
          <a:effectLst/>
        </p:spPr>
        <p:txBody>
          <a:bodyPr wrap="none" anchor="ctr"/>
          <a:lstStyle/>
          <a:p>
            <a:pPr algn="ctr"/>
            <a:endParaRPr lang="en-US" sz="1800" dirty="0">
              <a:latin typeface="Arial" charset="0"/>
            </a:endParaRPr>
          </a:p>
        </p:txBody>
      </p:sp>
      <p:pic>
        <p:nvPicPr>
          <p:cNvPr id="6149" name="Picture 5" descr="muerte"/>
          <p:cNvPicPr>
            <a:picLocks noChangeAspect="1" noChangeArrowheads="1"/>
          </p:cNvPicPr>
          <p:nvPr/>
        </p:nvPicPr>
        <p:blipFill>
          <a:blip r:embed="rId2"/>
          <a:srcRect/>
          <a:stretch>
            <a:fillRect/>
          </a:stretch>
        </p:blipFill>
        <p:spPr bwMode="auto">
          <a:xfrm>
            <a:off x="0" y="0"/>
            <a:ext cx="4794250" cy="6858000"/>
          </a:xfrm>
          <a:prstGeom prst="rect">
            <a:avLst/>
          </a:prstGeom>
          <a:noFill/>
        </p:spPr>
      </p:pic>
      <p:sp>
        <p:nvSpPr>
          <p:cNvPr id="6150" name="Text Box 6"/>
          <p:cNvSpPr txBox="1">
            <a:spLocks noChangeArrowheads="1"/>
          </p:cNvSpPr>
          <p:nvPr/>
        </p:nvSpPr>
        <p:spPr bwMode="auto">
          <a:xfrm>
            <a:off x="5903913" y="1268413"/>
            <a:ext cx="3240087" cy="641350"/>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Fecha de su muerte           24 de Noviembre de 1991</a:t>
            </a:r>
          </a:p>
        </p:txBody>
      </p:sp>
      <p:sp>
        <p:nvSpPr>
          <p:cNvPr id="6152" name="Line 8"/>
          <p:cNvSpPr>
            <a:spLocks noChangeShapeType="1"/>
          </p:cNvSpPr>
          <p:nvPr/>
        </p:nvSpPr>
        <p:spPr bwMode="auto">
          <a:xfrm flipH="1">
            <a:off x="3708400" y="1484313"/>
            <a:ext cx="2159000" cy="360362"/>
          </a:xfrm>
          <a:prstGeom prst="line">
            <a:avLst/>
          </a:prstGeom>
          <a:noFill/>
          <a:ln w="38100">
            <a:solidFill>
              <a:srgbClr val="FF0000"/>
            </a:solidFill>
            <a:round/>
            <a:headEnd/>
            <a:tailEnd type="triangle" w="med" len="med"/>
          </a:ln>
          <a:effectLst/>
        </p:spPr>
        <p:txBody>
          <a:bodyPr/>
          <a:lstStyle/>
          <a:p>
            <a:endParaRPr lang="en-US" dirty="0"/>
          </a:p>
        </p:txBody>
      </p:sp>
      <p:sp>
        <p:nvSpPr>
          <p:cNvPr id="6153" name="Text Box 9"/>
          <p:cNvSpPr txBox="1">
            <a:spLocks noChangeArrowheads="1"/>
          </p:cNvSpPr>
          <p:nvPr/>
        </p:nvSpPr>
        <p:spPr bwMode="auto">
          <a:xfrm>
            <a:off x="5940425" y="2852738"/>
            <a:ext cx="2233613" cy="641350"/>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Nombre artístico:                                Freddie Mercury</a:t>
            </a:r>
          </a:p>
        </p:txBody>
      </p:sp>
      <p:sp>
        <p:nvSpPr>
          <p:cNvPr id="6154" name="Line 10"/>
          <p:cNvSpPr>
            <a:spLocks noChangeShapeType="1"/>
          </p:cNvSpPr>
          <p:nvPr/>
        </p:nvSpPr>
        <p:spPr bwMode="auto">
          <a:xfrm flipH="1" flipV="1">
            <a:off x="2339975" y="2205038"/>
            <a:ext cx="3527425" cy="792162"/>
          </a:xfrm>
          <a:prstGeom prst="line">
            <a:avLst/>
          </a:prstGeom>
          <a:noFill/>
          <a:ln w="38100">
            <a:solidFill>
              <a:srgbClr val="FF0000"/>
            </a:solidFill>
            <a:round/>
            <a:headEnd/>
            <a:tailEnd type="triangle" w="med" len="med"/>
          </a:ln>
          <a:effectLst/>
        </p:spPr>
        <p:txBody>
          <a:bodyPr/>
          <a:lstStyle/>
          <a:p>
            <a:endParaRPr lang="en-US" dirty="0"/>
          </a:p>
        </p:txBody>
      </p:sp>
      <p:sp>
        <p:nvSpPr>
          <p:cNvPr id="6156" name="Text Box 12"/>
          <p:cNvSpPr txBox="1">
            <a:spLocks noChangeArrowheads="1"/>
          </p:cNvSpPr>
          <p:nvPr/>
        </p:nvSpPr>
        <p:spPr bwMode="auto">
          <a:xfrm>
            <a:off x="5940425" y="3500438"/>
            <a:ext cx="3203575" cy="915987"/>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Lugar de Nacimiento:     Zanzibar, Tanzania, Africa   5 Setiembre 1946</a:t>
            </a:r>
          </a:p>
        </p:txBody>
      </p:sp>
      <p:sp>
        <p:nvSpPr>
          <p:cNvPr id="6157" name="Line 13"/>
          <p:cNvSpPr>
            <a:spLocks noChangeShapeType="1"/>
          </p:cNvSpPr>
          <p:nvPr/>
        </p:nvSpPr>
        <p:spPr bwMode="auto">
          <a:xfrm flipH="1" flipV="1">
            <a:off x="1979613" y="2565400"/>
            <a:ext cx="3887787" cy="1079500"/>
          </a:xfrm>
          <a:prstGeom prst="line">
            <a:avLst/>
          </a:prstGeom>
          <a:noFill/>
          <a:ln w="38100">
            <a:solidFill>
              <a:srgbClr val="FF0000"/>
            </a:solidFill>
            <a:round/>
            <a:headEnd/>
            <a:tailEnd type="triangle" w="med" len="med"/>
          </a:ln>
          <a:effectLst/>
        </p:spPr>
        <p:txBody>
          <a:bodyPr/>
          <a:lstStyle/>
          <a:p>
            <a:endParaRPr lang="en-US" dirty="0"/>
          </a:p>
        </p:txBody>
      </p:sp>
      <p:sp>
        <p:nvSpPr>
          <p:cNvPr id="6158" name="Text Box 14"/>
          <p:cNvSpPr txBox="1">
            <a:spLocks noChangeArrowheads="1"/>
          </p:cNvSpPr>
          <p:nvPr/>
        </p:nvSpPr>
        <p:spPr bwMode="auto">
          <a:xfrm>
            <a:off x="5940425" y="4508500"/>
            <a:ext cx="2952750" cy="641350"/>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Causa de su muerte:       Bronconeumonía por Sida</a:t>
            </a:r>
          </a:p>
        </p:txBody>
      </p:sp>
      <p:sp>
        <p:nvSpPr>
          <p:cNvPr id="6159" name="Line 15"/>
          <p:cNvSpPr>
            <a:spLocks noChangeShapeType="1"/>
          </p:cNvSpPr>
          <p:nvPr/>
        </p:nvSpPr>
        <p:spPr bwMode="auto">
          <a:xfrm flipH="1" flipV="1">
            <a:off x="2987675" y="3933825"/>
            <a:ext cx="2952750" cy="790575"/>
          </a:xfrm>
          <a:prstGeom prst="line">
            <a:avLst/>
          </a:prstGeom>
          <a:noFill/>
          <a:ln w="38100">
            <a:solidFill>
              <a:srgbClr val="FF0000"/>
            </a:solidFill>
            <a:round/>
            <a:headEnd/>
            <a:tailEnd type="triangle" w="med" len="med"/>
          </a:ln>
          <a:effectLst/>
        </p:spPr>
        <p:txBody>
          <a:bodyPr/>
          <a:lstStyle/>
          <a:p>
            <a:endParaRPr lang="en-US" dirty="0"/>
          </a:p>
        </p:txBody>
      </p:sp>
      <p:sp>
        <p:nvSpPr>
          <p:cNvPr id="6160" name="Text Box 16"/>
          <p:cNvSpPr txBox="1">
            <a:spLocks noChangeArrowheads="1"/>
          </p:cNvSpPr>
          <p:nvPr/>
        </p:nvSpPr>
        <p:spPr bwMode="auto">
          <a:xfrm>
            <a:off x="5940425" y="5229225"/>
            <a:ext cx="2663825" cy="641350"/>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Médico tratante           F. Atkinson</a:t>
            </a:r>
          </a:p>
        </p:txBody>
      </p:sp>
      <p:sp>
        <p:nvSpPr>
          <p:cNvPr id="6162" name="Text Box 18"/>
          <p:cNvSpPr txBox="1">
            <a:spLocks noChangeArrowheads="1"/>
          </p:cNvSpPr>
          <p:nvPr/>
        </p:nvSpPr>
        <p:spPr bwMode="auto">
          <a:xfrm>
            <a:off x="5219700" y="333375"/>
            <a:ext cx="3384550" cy="669925"/>
          </a:xfrm>
          <a:prstGeom prst="rect">
            <a:avLst/>
          </a:prstGeom>
          <a:noFill/>
          <a:ln w="28575">
            <a:solidFill>
              <a:schemeClr val="bg1"/>
            </a:solidFill>
            <a:miter lim="800000"/>
            <a:headEnd/>
            <a:tailEnd/>
          </a:ln>
          <a:effectLst/>
        </p:spPr>
        <p:txBody>
          <a:bodyPr>
            <a:spAutoFit/>
          </a:bodyPr>
          <a:lstStyle/>
          <a:p>
            <a:pPr algn="ctr">
              <a:spcBef>
                <a:spcPct val="50000"/>
              </a:spcBef>
            </a:pPr>
            <a:r>
              <a:rPr lang="es-ES" sz="1800" dirty="0">
                <a:solidFill>
                  <a:schemeClr val="bg1"/>
                </a:solidFill>
              </a:rPr>
              <a:t>Certificado de Defunción de Freddie Mercury</a:t>
            </a:r>
          </a:p>
        </p:txBody>
      </p:sp>
      <p:sp>
        <p:nvSpPr>
          <p:cNvPr id="6161" name="Line 17"/>
          <p:cNvSpPr>
            <a:spLocks noChangeShapeType="1"/>
          </p:cNvSpPr>
          <p:nvPr/>
        </p:nvSpPr>
        <p:spPr bwMode="auto">
          <a:xfrm flipH="1" flipV="1">
            <a:off x="2843213" y="4292600"/>
            <a:ext cx="3024187" cy="1081088"/>
          </a:xfrm>
          <a:prstGeom prst="line">
            <a:avLst/>
          </a:prstGeom>
          <a:noFill/>
          <a:ln w="38100">
            <a:solidFill>
              <a:srgbClr val="FF0000"/>
            </a:solidFill>
            <a:round/>
            <a:headEnd/>
            <a:tailEnd type="triangle" w="med" len="med"/>
          </a:ln>
          <a:effectLst/>
        </p:spPr>
        <p:txBody>
          <a:bodyPr/>
          <a:lstStyle/>
          <a:p>
            <a:endParaRPr lang="en-US" dirty="0"/>
          </a:p>
        </p:txBody>
      </p:sp>
      <p:sp>
        <p:nvSpPr>
          <p:cNvPr id="6163" name="Text Box 19"/>
          <p:cNvSpPr txBox="1">
            <a:spLocks noChangeArrowheads="1"/>
          </p:cNvSpPr>
          <p:nvPr/>
        </p:nvSpPr>
        <p:spPr bwMode="auto">
          <a:xfrm>
            <a:off x="4786314" y="6211669"/>
            <a:ext cx="4357686" cy="646331"/>
          </a:xfrm>
          <a:prstGeom prst="rect">
            <a:avLst/>
          </a:prstGeom>
          <a:noFill/>
          <a:ln w="9525">
            <a:noFill/>
            <a:miter lim="800000"/>
            <a:headEnd/>
            <a:tailEnd/>
          </a:ln>
          <a:effectLst/>
        </p:spPr>
        <p:txBody>
          <a:bodyPr wrap="square">
            <a:spAutoFit/>
          </a:bodyPr>
          <a:lstStyle/>
          <a:p>
            <a:pPr>
              <a:spcBef>
                <a:spcPct val="50000"/>
              </a:spcBef>
            </a:pPr>
            <a:r>
              <a:rPr lang="es-ES" sz="1800" dirty="0" smtClean="0">
                <a:solidFill>
                  <a:schemeClr val="bg1"/>
                </a:solidFill>
                <a:latin typeface="Arial" charset="0"/>
                <a:hlinkClick r:id="rId3"/>
              </a:rPr>
              <a:t>http://freddiemercury.com.ar/2008/07/31/certificados-de-nacimientodefuncion/</a:t>
            </a:r>
            <a:endParaRPr lang="es-ES" sz="1800" dirty="0">
              <a:solidFill>
                <a:schemeClr val="bg1"/>
              </a:solidFill>
              <a:latin typeface="Arial" charset="0"/>
            </a:endParaRPr>
          </a:p>
        </p:txBody>
      </p:sp>
      <p:sp>
        <p:nvSpPr>
          <p:cNvPr id="6164" name="Text Box 20"/>
          <p:cNvSpPr txBox="1">
            <a:spLocks noChangeArrowheads="1"/>
          </p:cNvSpPr>
          <p:nvPr/>
        </p:nvSpPr>
        <p:spPr bwMode="auto">
          <a:xfrm>
            <a:off x="4929190" y="5857892"/>
            <a:ext cx="1295400" cy="366713"/>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Fuente:</a:t>
            </a:r>
          </a:p>
        </p:txBody>
      </p:sp>
      <p:sp>
        <p:nvSpPr>
          <p:cNvPr id="6165" name="Line 21"/>
          <p:cNvSpPr>
            <a:spLocks noChangeShapeType="1"/>
          </p:cNvSpPr>
          <p:nvPr/>
        </p:nvSpPr>
        <p:spPr bwMode="auto">
          <a:xfrm flipH="1" flipV="1">
            <a:off x="3492500" y="1989138"/>
            <a:ext cx="2374900" cy="144462"/>
          </a:xfrm>
          <a:prstGeom prst="line">
            <a:avLst/>
          </a:prstGeom>
          <a:noFill/>
          <a:ln w="38100">
            <a:solidFill>
              <a:srgbClr val="FF0000"/>
            </a:solidFill>
            <a:round/>
            <a:headEnd/>
            <a:tailEnd type="triangle" w="med" len="med"/>
          </a:ln>
          <a:effectLst/>
        </p:spPr>
        <p:txBody>
          <a:bodyPr/>
          <a:lstStyle/>
          <a:p>
            <a:endParaRPr lang="en-US" dirty="0"/>
          </a:p>
        </p:txBody>
      </p:sp>
      <p:sp>
        <p:nvSpPr>
          <p:cNvPr id="6167" name="Text Box 23"/>
          <p:cNvSpPr txBox="1">
            <a:spLocks noChangeArrowheads="1"/>
          </p:cNvSpPr>
          <p:nvPr/>
        </p:nvSpPr>
        <p:spPr bwMode="auto">
          <a:xfrm>
            <a:off x="5940425" y="1916113"/>
            <a:ext cx="2952750" cy="915987"/>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Lugar del deceso    Garden Lodge, 1 de Logan Place, Londres, Inglaterra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barn(outVertical)">
                                      <p:cBhvr>
                                        <p:cTn id="7" dur="2000"/>
                                        <p:tgtEl>
                                          <p:spTgt spid="6149"/>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6162"/>
                                        </p:tgtEl>
                                        <p:attrNameLst>
                                          <p:attrName>style.visibility</p:attrName>
                                        </p:attrNameLst>
                                      </p:cBhvr>
                                      <p:to>
                                        <p:strVal val="visible"/>
                                      </p:to>
                                    </p:set>
                                    <p:animEffect transition="in" filter="fade">
                                      <p:cBhvr>
                                        <p:cTn id="11" dur="2000"/>
                                        <p:tgtEl>
                                          <p:spTgt spid="616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150"/>
                                        </p:tgtEl>
                                        <p:attrNameLst>
                                          <p:attrName>style.visibility</p:attrName>
                                        </p:attrNameLst>
                                      </p:cBhvr>
                                      <p:to>
                                        <p:strVal val="visible"/>
                                      </p:to>
                                    </p:set>
                                    <p:animEffect transition="in" filter="fade">
                                      <p:cBhvr>
                                        <p:cTn id="16" dur="2000"/>
                                        <p:tgtEl>
                                          <p:spTgt spid="615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6152"/>
                                        </p:tgtEl>
                                        <p:attrNameLst>
                                          <p:attrName>style.visibility</p:attrName>
                                        </p:attrNameLst>
                                      </p:cBhvr>
                                      <p:to>
                                        <p:strVal val="visible"/>
                                      </p:to>
                                    </p:set>
                                    <p:animEffect transition="in" filter="fade">
                                      <p:cBhvr>
                                        <p:cTn id="21" dur="2000"/>
                                        <p:tgtEl>
                                          <p:spTgt spid="6152"/>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167"/>
                                        </p:tgtEl>
                                        <p:attrNameLst>
                                          <p:attrName>style.visibility</p:attrName>
                                        </p:attrNameLst>
                                      </p:cBhvr>
                                      <p:to>
                                        <p:strVal val="visible"/>
                                      </p:to>
                                    </p:set>
                                    <p:animEffect transition="in" filter="fade">
                                      <p:cBhvr>
                                        <p:cTn id="26" dur="2000"/>
                                        <p:tgtEl>
                                          <p:spTgt spid="616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165"/>
                                        </p:tgtEl>
                                        <p:attrNameLst>
                                          <p:attrName>style.visibility</p:attrName>
                                        </p:attrNameLst>
                                      </p:cBhvr>
                                      <p:to>
                                        <p:strVal val="visible"/>
                                      </p:to>
                                    </p:set>
                                    <p:animEffect transition="in" filter="fade">
                                      <p:cBhvr>
                                        <p:cTn id="31" dur="2000"/>
                                        <p:tgtEl>
                                          <p:spTgt spid="616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153"/>
                                        </p:tgtEl>
                                        <p:attrNameLst>
                                          <p:attrName>style.visibility</p:attrName>
                                        </p:attrNameLst>
                                      </p:cBhvr>
                                      <p:to>
                                        <p:strVal val="visible"/>
                                      </p:to>
                                    </p:set>
                                    <p:animEffect transition="in" filter="fade">
                                      <p:cBhvr>
                                        <p:cTn id="36" dur="2000"/>
                                        <p:tgtEl>
                                          <p:spTgt spid="6153"/>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154"/>
                                        </p:tgtEl>
                                        <p:attrNameLst>
                                          <p:attrName>style.visibility</p:attrName>
                                        </p:attrNameLst>
                                      </p:cBhvr>
                                      <p:to>
                                        <p:strVal val="visible"/>
                                      </p:to>
                                    </p:set>
                                    <p:animEffect transition="in" filter="fade">
                                      <p:cBhvr>
                                        <p:cTn id="41" dur="2000"/>
                                        <p:tgtEl>
                                          <p:spTgt spid="615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6156"/>
                                        </p:tgtEl>
                                        <p:attrNameLst>
                                          <p:attrName>style.visibility</p:attrName>
                                        </p:attrNameLst>
                                      </p:cBhvr>
                                      <p:to>
                                        <p:strVal val="visible"/>
                                      </p:to>
                                    </p:set>
                                    <p:animEffect transition="in" filter="fade">
                                      <p:cBhvr>
                                        <p:cTn id="46" dur="2000"/>
                                        <p:tgtEl>
                                          <p:spTgt spid="6156"/>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6157"/>
                                        </p:tgtEl>
                                        <p:attrNameLst>
                                          <p:attrName>style.visibility</p:attrName>
                                        </p:attrNameLst>
                                      </p:cBhvr>
                                      <p:to>
                                        <p:strVal val="visible"/>
                                      </p:to>
                                    </p:set>
                                    <p:animEffect transition="in" filter="fade">
                                      <p:cBhvr>
                                        <p:cTn id="51" dur="2000"/>
                                        <p:tgtEl>
                                          <p:spTgt spid="6157"/>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6158"/>
                                        </p:tgtEl>
                                        <p:attrNameLst>
                                          <p:attrName>style.visibility</p:attrName>
                                        </p:attrNameLst>
                                      </p:cBhvr>
                                      <p:to>
                                        <p:strVal val="visible"/>
                                      </p:to>
                                    </p:set>
                                    <p:animEffect transition="in" filter="fade">
                                      <p:cBhvr>
                                        <p:cTn id="56" dur="2000"/>
                                        <p:tgtEl>
                                          <p:spTgt spid="615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6159"/>
                                        </p:tgtEl>
                                        <p:attrNameLst>
                                          <p:attrName>style.visibility</p:attrName>
                                        </p:attrNameLst>
                                      </p:cBhvr>
                                      <p:to>
                                        <p:strVal val="visible"/>
                                      </p:to>
                                    </p:set>
                                    <p:animEffect transition="in" filter="fade">
                                      <p:cBhvr>
                                        <p:cTn id="61" dur="2000"/>
                                        <p:tgtEl>
                                          <p:spTgt spid="6159"/>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6160"/>
                                        </p:tgtEl>
                                        <p:attrNameLst>
                                          <p:attrName>style.visibility</p:attrName>
                                        </p:attrNameLst>
                                      </p:cBhvr>
                                      <p:to>
                                        <p:strVal val="visible"/>
                                      </p:to>
                                    </p:set>
                                    <p:animEffect transition="in" filter="fade">
                                      <p:cBhvr>
                                        <p:cTn id="66" dur="2000"/>
                                        <p:tgtEl>
                                          <p:spTgt spid="6160"/>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6161"/>
                                        </p:tgtEl>
                                        <p:attrNameLst>
                                          <p:attrName>style.visibility</p:attrName>
                                        </p:attrNameLst>
                                      </p:cBhvr>
                                      <p:to>
                                        <p:strVal val="visible"/>
                                      </p:to>
                                    </p:set>
                                    <p:animEffect transition="in" filter="fade">
                                      <p:cBhvr>
                                        <p:cTn id="71" dur="2000"/>
                                        <p:tgtEl>
                                          <p:spTgt spid="6161"/>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6164"/>
                                        </p:tgtEl>
                                        <p:attrNameLst>
                                          <p:attrName>style.visibility</p:attrName>
                                        </p:attrNameLst>
                                      </p:cBhvr>
                                      <p:to>
                                        <p:strVal val="visible"/>
                                      </p:to>
                                    </p:set>
                                    <p:animEffect transition="in" filter="fade">
                                      <p:cBhvr>
                                        <p:cTn id="76" dur="2000"/>
                                        <p:tgtEl>
                                          <p:spTgt spid="6164"/>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6163"/>
                                        </p:tgtEl>
                                        <p:attrNameLst>
                                          <p:attrName>style.visibility</p:attrName>
                                        </p:attrNameLst>
                                      </p:cBhvr>
                                      <p:to>
                                        <p:strVal val="visible"/>
                                      </p:to>
                                    </p:set>
                                    <p:animEffect transition="in" filter="fade">
                                      <p:cBhvr>
                                        <p:cTn id="81" dur="2000"/>
                                        <p:tgtEl>
                                          <p:spTgt spid="61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p:bldP spid="6152" grpId="0" animBg="1"/>
      <p:bldP spid="6153" grpId="0"/>
      <p:bldP spid="6154" grpId="0" animBg="1"/>
      <p:bldP spid="6156" grpId="0"/>
      <p:bldP spid="6157" grpId="0" animBg="1"/>
      <p:bldP spid="6158" grpId="0"/>
      <p:bldP spid="6159" grpId="0" animBg="1"/>
      <p:bldP spid="6160" grpId="0"/>
      <p:bldP spid="6162" grpId="0" animBg="1"/>
      <p:bldP spid="6161" grpId="0" animBg="1"/>
      <p:bldP spid="6163" grpId="0"/>
      <p:bldP spid="6164" grpId="0"/>
      <p:bldP spid="6165" grpId="0" animBg="1"/>
      <p:bldP spid="616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8" name="Rectangle 10"/>
          <p:cNvSpPr>
            <a:spLocks noChangeArrowheads="1"/>
          </p:cNvSpPr>
          <p:nvPr/>
        </p:nvSpPr>
        <p:spPr bwMode="auto">
          <a:xfrm>
            <a:off x="0" y="0"/>
            <a:ext cx="9144000" cy="6858000"/>
          </a:xfrm>
          <a:prstGeom prst="rect">
            <a:avLst/>
          </a:prstGeom>
          <a:gradFill rotWithShape="1">
            <a:gsLst>
              <a:gs pos="0">
                <a:srgbClr val="FF5050"/>
              </a:gs>
              <a:gs pos="100000">
                <a:srgbClr val="FF5050">
                  <a:gamma/>
                  <a:shade val="46275"/>
                  <a:invGamma/>
                </a:srgbClr>
              </a:gs>
            </a:gsLst>
            <a:lin ang="5400000" scaled="1"/>
          </a:gradFill>
          <a:ln w="9525">
            <a:solidFill>
              <a:schemeClr val="tx1"/>
            </a:solidFill>
            <a:miter lim="800000"/>
            <a:headEnd/>
            <a:tailEnd/>
          </a:ln>
          <a:effectLst/>
        </p:spPr>
        <p:txBody>
          <a:bodyPr wrap="none" anchor="ctr"/>
          <a:lstStyle/>
          <a:p>
            <a:endParaRPr lang="en-US" dirty="0"/>
          </a:p>
        </p:txBody>
      </p:sp>
      <p:sp>
        <p:nvSpPr>
          <p:cNvPr id="7173" name="Text Box 5"/>
          <p:cNvSpPr txBox="1">
            <a:spLocks noChangeArrowheads="1"/>
          </p:cNvSpPr>
          <p:nvPr/>
        </p:nvSpPr>
        <p:spPr bwMode="auto">
          <a:xfrm>
            <a:off x="395288" y="4437063"/>
            <a:ext cx="2952750" cy="2014537"/>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latin typeface="Arial" charset="0"/>
              </a:rPr>
              <a:t>Es falso que Freddie Mercury haya dejado escrito antes de su muerte que el culpable de su desgracia haya sido la cocaína, tal como aduce ese power point mentiroso.</a:t>
            </a:r>
          </a:p>
        </p:txBody>
      </p:sp>
      <p:sp>
        <p:nvSpPr>
          <p:cNvPr id="7174" name="Text Box 6"/>
          <p:cNvSpPr txBox="1">
            <a:spLocks noChangeArrowheads="1"/>
          </p:cNvSpPr>
          <p:nvPr/>
        </p:nvSpPr>
        <p:spPr bwMode="auto">
          <a:xfrm>
            <a:off x="3786182" y="500042"/>
            <a:ext cx="4786346" cy="1200329"/>
          </a:xfrm>
          <a:prstGeom prst="rect">
            <a:avLst/>
          </a:prstGeom>
          <a:noFill/>
          <a:ln w="9525">
            <a:noFill/>
            <a:miter lim="800000"/>
            <a:headEnd/>
            <a:tailEnd/>
          </a:ln>
          <a:effectLst/>
        </p:spPr>
        <p:txBody>
          <a:bodyPr wrap="square">
            <a:spAutoFit/>
          </a:bodyPr>
          <a:lstStyle/>
          <a:p>
            <a:pPr>
              <a:spcBef>
                <a:spcPct val="50000"/>
              </a:spcBef>
            </a:pPr>
            <a:r>
              <a:rPr lang="es-ES" sz="1800" dirty="0">
                <a:solidFill>
                  <a:schemeClr val="bg1"/>
                </a:solidFill>
              </a:rPr>
              <a:t>Freddie Mercury, un día antes de su muerte, el 23 de Noviembre de 1991, anunció al mundo mediante un comunicado de prensa lo siguiente:</a:t>
            </a:r>
          </a:p>
        </p:txBody>
      </p:sp>
      <p:sp>
        <p:nvSpPr>
          <p:cNvPr id="7175" name="Text Box 7"/>
          <p:cNvSpPr txBox="1">
            <a:spLocks noChangeArrowheads="1"/>
          </p:cNvSpPr>
          <p:nvPr/>
        </p:nvSpPr>
        <p:spPr bwMode="auto">
          <a:xfrm>
            <a:off x="3714744" y="1857364"/>
            <a:ext cx="5429256" cy="4062651"/>
          </a:xfrm>
          <a:prstGeom prst="rect">
            <a:avLst/>
          </a:prstGeom>
          <a:noFill/>
          <a:ln w="9525">
            <a:noFill/>
            <a:miter lim="800000"/>
            <a:headEnd/>
            <a:tailEnd/>
          </a:ln>
          <a:effectLst/>
        </p:spPr>
        <p:txBody>
          <a:bodyPr wrap="square">
            <a:spAutoFit/>
          </a:bodyPr>
          <a:lstStyle/>
          <a:p>
            <a:pPr>
              <a:spcBef>
                <a:spcPct val="50000"/>
              </a:spcBef>
            </a:pPr>
            <a:r>
              <a:rPr lang="es-ES" sz="1800" dirty="0" smtClean="0">
                <a:solidFill>
                  <a:schemeClr val="bg1"/>
                </a:solidFill>
              </a:rPr>
              <a:t>«</a:t>
            </a:r>
            <a:r>
              <a:rPr lang="es-ES" sz="1800" i="1" dirty="0" smtClean="0">
                <a:solidFill>
                  <a:schemeClr val="bg1"/>
                </a:solidFill>
                <a:effectLst>
                  <a:outerShdw blurRad="38100" dist="38100" dir="2700000" algn="tl">
                    <a:srgbClr val="000000">
                      <a:alpha val="43137"/>
                    </a:srgbClr>
                  </a:outerShdw>
                </a:effectLst>
              </a:rPr>
              <a:t>Siguiendo la enorme conjetura de la prensa de las últimas dos semanas, es mi deseo confirmar que padezco sida. Sentí que era correcto mantener esta información en privado hasta el día de la fecha para proteger la privacidad de los que me rodean. Sin embargo, ha llegado la hora de que mis amigos y seguidores conozcan la verdad y espero que todos se unan a mí y a mis médicos para combatir esta terrible enfermedad. Mi privacidad ha sido siempre muy importante para mí y soy famoso por prácticamente no dar entrevistas. Esta política continuará</a:t>
            </a:r>
            <a:r>
              <a:rPr lang="es-ES" sz="1800" dirty="0" smtClean="0">
                <a:solidFill>
                  <a:schemeClr val="bg1"/>
                </a:solidFill>
              </a:rPr>
              <a:t>». </a:t>
            </a:r>
            <a:endParaRPr lang="es-ES" sz="1800" dirty="0">
              <a:solidFill>
                <a:schemeClr val="bg1"/>
              </a:solidFill>
            </a:endParaRPr>
          </a:p>
          <a:p>
            <a:pPr>
              <a:spcBef>
                <a:spcPct val="50000"/>
              </a:spcBef>
            </a:pPr>
            <a:r>
              <a:rPr lang="es-ES" dirty="0">
                <a:solidFill>
                  <a:schemeClr val="bg1"/>
                </a:solidFill>
              </a:rPr>
              <a:t>Fuente</a:t>
            </a:r>
            <a:r>
              <a:rPr lang="es-ES" dirty="0" smtClean="0">
                <a:solidFill>
                  <a:schemeClr val="bg1"/>
                </a:solidFill>
              </a:rPr>
              <a:t>: </a:t>
            </a:r>
            <a:r>
              <a:rPr lang="es-ES" dirty="0" smtClean="0">
                <a:solidFill>
                  <a:schemeClr val="bg1"/>
                </a:solidFill>
                <a:hlinkClick r:id="rId2"/>
              </a:rPr>
              <a:t>http://es.wikipedia.org/wiki/Freddie_Mercury</a:t>
            </a:r>
            <a:endParaRPr lang="es-ES" dirty="0">
              <a:solidFill>
                <a:schemeClr val="bg1"/>
              </a:solidFill>
            </a:endParaRPr>
          </a:p>
        </p:txBody>
      </p:sp>
      <p:pic>
        <p:nvPicPr>
          <p:cNvPr id="7177" name="Picture 9" descr="[14.jpg]"/>
          <p:cNvPicPr>
            <a:picLocks noChangeAspect="1" noChangeArrowheads="1"/>
          </p:cNvPicPr>
          <p:nvPr/>
        </p:nvPicPr>
        <p:blipFill>
          <a:blip r:embed="rId3"/>
          <a:srcRect/>
          <a:stretch>
            <a:fillRect/>
          </a:stretch>
        </p:blipFill>
        <p:spPr bwMode="auto">
          <a:xfrm>
            <a:off x="468313" y="404813"/>
            <a:ext cx="2397125" cy="367188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7177"/>
                                        </p:tgtEl>
                                        <p:attrNameLst>
                                          <p:attrName>style.visibility</p:attrName>
                                        </p:attrNameLst>
                                      </p:cBhvr>
                                      <p:to>
                                        <p:strVal val="visible"/>
                                      </p:to>
                                    </p:set>
                                    <p:animEffect transition="in" filter="randombar(vertical)">
                                      <p:cBhvr>
                                        <p:cTn id="7" dur="2000"/>
                                        <p:tgtEl>
                                          <p:spTgt spid="7177"/>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7173"/>
                                        </p:tgtEl>
                                        <p:attrNameLst>
                                          <p:attrName>style.visibility</p:attrName>
                                        </p:attrNameLst>
                                      </p:cBhvr>
                                      <p:to>
                                        <p:strVal val="visible"/>
                                      </p:to>
                                    </p:set>
                                    <p:animEffect transition="in" filter="fade">
                                      <p:cBhvr>
                                        <p:cTn id="11" dur="2000"/>
                                        <p:tgtEl>
                                          <p:spTgt spid="717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174"/>
                                        </p:tgtEl>
                                        <p:attrNameLst>
                                          <p:attrName>style.visibility</p:attrName>
                                        </p:attrNameLst>
                                      </p:cBhvr>
                                      <p:to>
                                        <p:strVal val="visible"/>
                                      </p:to>
                                    </p:set>
                                    <p:animEffect transition="in" filter="fade">
                                      <p:cBhvr>
                                        <p:cTn id="16" dur="2000"/>
                                        <p:tgtEl>
                                          <p:spTgt spid="717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7175"/>
                                        </p:tgtEl>
                                        <p:attrNameLst>
                                          <p:attrName>style.visibility</p:attrName>
                                        </p:attrNameLst>
                                      </p:cBhvr>
                                      <p:to>
                                        <p:strVal val="visible"/>
                                      </p:to>
                                    </p:set>
                                    <p:animEffect transition="in" filter="fade">
                                      <p:cBhvr>
                                        <p:cTn id="21" dur="2000"/>
                                        <p:tgtEl>
                                          <p:spTgt spid="7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P spid="7174" grpId="0"/>
      <p:bldP spid="717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3" name="Rectangle 11"/>
          <p:cNvSpPr>
            <a:spLocks noChangeArrowheads="1"/>
          </p:cNvSpPr>
          <p:nvPr/>
        </p:nvSpPr>
        <p:spPr bwMode="auto">
          <a:xfrm>
            <a:off x="0" y="0"/>
            <a:ext cx="9144000" cy="6858000"/>
          </a:xfrm>
          <a:prstGeom prst="rect">
            <a:avLst/>
          </a:prstGeom>
          <a:gradFill rotWithShape="1">
            <a:gsLst>
              <a:gs pos="0">
                <a:srgbClr val="CC9900"/>
              </a:gs>
              <a:gs pos="100000">
                <a:srgbClr val="CC9900">
                  <a:gamma/>
                  <a:shade val="46275"/>
                  <a:invGamma/>
                </a:srgbClr>
              </a:gs>
            </a:gsLst>
            <a:lin ang="5400000" scaled="1"/>
          </a:gradFill>
          <a:ln w="38100" cmpd="dbl">
            <a:solidFill>
              <a:schemeClr val="tx1"/>
            </a:solidFill>
            <a:miter lim="800000"/>
            <a:headEnd/>
            <a:tailEnd/>
          </a:ln>
          <a:effectLst/>
        </p:spPr>
        <p:txBody>
          <a:bodyPr wrap="none" anchor="ctr"/>
          <a:lstStyle/>
          <a:p>
            <a:endParaRPr lang="en-US" dirty="0"/>
          </a:p>
        </p:txBody>
      </p:sp>
      <p:sp>
        <p:nvSpPr>
          <p:cNvPr id="8197" name="Text Box 5"/>
          <p:cNvSpPr txBox="1">
            <a:spLocks noChangeArrowheads="1"/>
          </p:cNvSpPr>
          <p:nvPr/>
        </p:nvSpPr>
        <p:spPr bwMode="auto">
          <a:xfrm>
            <a:off x="539750" y="2636838"/>
            <a:ext cx="3384550" cy="1739900"/>
          </a:xfrm>
          <a:prstGeom prst="rect">
            <a:avLst/>
          </a:prstGeom>
          <a:noFill/>
          <a:ln w="9525">
            <a:noFill/>
            <a:miter lim="800000"/>
            <a:headEnd/>
            <a:tailEnd/>
          </a:ln>
          <a:effectLst/>
        </p:spPr>
        <p:txBody>
          <a:bodyPr>
            <a:spAutoFit/>
          </a:bodyPr>
          <a:lstStyle/>
          <a:p>
            <a:pPr>
              <a:spcBef>
                <a:spcPct val="50000"/>
              </a:spcBef>
            </a:pPr>
            <a:r>
              <a:rPr lang="es-ES" sz="1800" dirty="0"/>
              <a:t>Ahora bien, ese power point mentiroso, aduce que Freddie Mercury a la edad de 16 años (o sea en 1,962) es cuando prueba la cocaína por vez primera.</a:t>
            </a:r>
          </a:p>
        </p:txBody>
      </p:sp>
      <p:sp>
        <p:nvSpPr>
          <p:cNvPr id="8198" name="Text Box 6"/>
          <p:cNvSpPr txBox="1">
            <a:spLocks noChangeArrowheads="1"/>
          </p:cNvSpPr>
          <p:nvPr/>
        </p:nvSpPr>
        <p:spPr bwMode="auto">
          <a:xfrm>
            <a:off x="539750" y="4292600"/>
            <a:ext cx="3671888" cy="2289175"/>
          </a:xfrm>
          <a:prstGeom prst="rect">
            <a:avLst/>
          </a:prstGeom>
          <a:noFill/>
          <a:ln w="9525">
            <a:noFill/>
            <a:miter lim="800000"/>
            <a:headEnd/>
            <a:tailEnd/>
          </a:ln>
          <a:effectLst/>
        </p:spPr>
        <p:txBody>
          <a:bodyPr>
            <a:spAutoFit/>
          </a:bodyPr>
          <a:lstStyle/>
          <a:p>
            <a:pPr>
              <a:spcBef>
                <a:spcPct val="50000"/>
              </a:spcBef>
            </a:pPr>
            <a:r>
              <a:rPr lang="es-ES" sz="1800" dirty="0"/>
              <a:t>Al respecto, cabe decir y siempre mencionando la fuente de esta dirección electrónica </a:t>
            </a:r>
            <a:r>
              <a:rPr lang="es-ES" sz="1800" dirty="0">
                <a:hlinkClick r:id="rId2"/>
              </a:rPr>
              <a:t>http://es.wikipedia.org/wiki/Freddie_Mercury</a:t>
            </a:r>
            <a:r>
              <a:rPr lang="es-ES" sz="1800" dirty="0"/>
              <a:t> que Freddie salió de Zanzibar con rumbo  a la India a la edad de 8 años para estudiar.</a:t>
            </a:r>
          </a:p>
        </p:txBody>
      </p:sp>
      <p:sp>
        <p:nvSpPr>
          <p:cNvPr id="8199" name="Text Box 7"/>
          <p:cNvSpPr txBox="1">
            <a:spLocks noChangeArrowheads="1"/>
          </p:cNvSpPr>
          <p:nvPr/>
        </p:nvSpPr>
        <p:spPr bwMode="auto">
          <a:xfrm>
            <a:off x="4859338" y="404813"/>
            <a:ext cx="3600450" cy="2838450"/>
          </a:xfrm>
          <a:prstGeom prst="rect">
            <a:avLst/>
          </a:prstGeom>
          <a:noFill/>
          <a:ln w="9525">
            <a:noFill/>
            <a:miter lim="800000"/>
            <a:headEnd/>
            <a:tailEnd/>
          </a:ln>
          <a:effectLst/>
        </p:spPr>
        <p:txBody>
          <a:bodyPr>
            <a:spAutoFit/>
          </a:bodyPr>
          <a:lstStyle/>
          <a:p>
            <a:pPr>
              <a:spcBef>
                <a:spcPct val="50000"/>
              </a:spcBef>
            </a:pPr>
            <a:r>
              <a:rPr lang="es-ES" sz="1800" dirty="0">
                <a:latin typeface="Arial" charset="0"/>
              </a:rPr>
              <a:t>Y en 1,962 decide regresar a Zanzibar , Tanzania, Africa , cuando tenía 16 años, luego de haber concluido sus estudios en la India. Y fue en el año de 1964, cuando Freddie tenía 18 años, que por razones de inestabilidad política en Zanzibar, sus padres deciden viajar a Inglaterra para vivir allí.</a:t>
            </a:r>
          </a:p>
        </p:txBody>
      </p:sp>
      <p:sp>
        <p:nvSpPr>
          <p:cNvPr id="8200" name="Text Box 8"/>
          <p:cNvSpPr txBox="1">
            <a:spLocks noChangeArrowheads="1"/>
          </p:cNvSpPr>
          <p:nvPr/>
        </p:nvSpPr>
        <p:spPr bwMode="auto">
          <a:xfrm>
            <a:off x="4859338" y="3213100"/>
            <a:ext cx="3455987" cy="3387725"/>
          </a:xfrm>
          <a:prstGeom prst="rect">
            <a:avLst/>
          </a:prstGeom>
          <a:noFill/>
          <a:ln w="9525">
            <a:noFill/>
            <a:miter lim="800000"/>
            <a:headEnd/>
            <a:tailEnd/>
          </a:ln>
          <a:effectLst/>
        </p:spPr>
        <p:txBody>
          <a:bodyPr>
            <a:spAutoFit/>
          </a:bodyPr>
          <a:lstStyle/>
          <a:p>
            <a:pPr>
              <a:spcBef>
                <a:spcPct val="50000"/>
              </a:spcBef>
            </a:pPr>
            <a:r>
              <a:rPr lang="es-ES" sz="1800" dirty="0">
                <a:latin typeface="Arial" charset="0"/>
              </a:rPr>
              <a:t>En 1962, (fecha de la supuesta vez que él probaría por vez primera la cocaína) la droga que se consumía en forma masiva no era precisamente la cocaína; además,  en esa época Freddie no estaba en Inglaterra, sino en Zanzibar y es sabido que en los 60’s la juventud inglesa experimentaba con drogas tales como LSD y heroína.</a:t>
            </a:r>
          </a:p>
        </p:txBody>
      </p:sp>
      <p:pic>
        <p:nvPicPr>
          <p:cNvPr id="8202" name="Picture 10" descr="[12.JPG]"/>
          <p:cNvPicPr>
            <a:picLocks noChangeAspect="1" noChangeArrowheads="1"/>
          </p:cNvPicPr>
          <p:nvPr/>
        </p:nvPicPr>
        <p:blipFill>
          <a:blip r:embed="rId3"/>
          <a:srcRect/>
          <a:stretch>
            <a:fillRect/>
          </a:stretch>
        </p:blipFill>
        <p:spPr bwMode="auto">
          <a:xfrm>
            <a:off x="611188" y="260350"/>
            <a:ext cx="3513137" cy="2044700"/>
          </a:xfrm>
          <a:prstGeom prst="rect">
            <a:avLst/>
          </a:prstGeom>
          <a:noFill/>
          <a:ln w="57150" cmpd="thinThick">
            <a:solidFill>
              <a:schemeClr val="tx1"/>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202"/>
                                        </p:tgtEl>
                                        <p:attrNameLst>
                                          <p:attrName>style.visibility</p:attrName>
                                        </p:attrNameLst>
                                      </p:cBhvr>
                                      <p:to>
                                        <p:strVal val="visible"/>
                                      </p:to>
                                    </p:set>
                                    <p:animEffect transition="in" filter="wedge">
                                      <p:cBhvr>
                                        <p:cTn id="7" dur="2000"/>
                                        <p:tgtEl>
                                          <p:spTgt spid="820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8197"/>
                                        </p:tgtEl>
                                        <p:attrNameLst>
                                          <p:attrName>style.visibility</p:attrName>
                                        </p:attrNameLst>
                                      </p:cBhvr>
                                      <p:to>
                                        <p:strVal val="visible"/>
                                      </p:to>
                                    </p:set>
                                    <p:animEffect transition="in" filter="fade">
                                      <p:cBhvr>
                                        <p:cTn id="11" dur="2000"/>
                                        <p:tgtEl>
                                          <p:spTgt spid="819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198"/>
                                        </p:tgtEl>
                                        <p:attrNameLst>
                                          <p:attrName>style.visibility</p:attrName>
                                        </p:attrNameLst>
                                      </p:cBhvr>
                                      <p:to>
                                        <p:strVal val="visible"/>
                                      </p:to>
                                    </p:set>
                                    <p:animEffect transition="in" filter="fade">
                                      <p:cBhvr>
                                        <p:cTn id="16" dur="2000"/>
                                        <p:tgtEl>
                                          <p:spTgt spid="819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8199"/>
                                        </p:tgtEl>
                                        <p:attrNameLst>
                                          <p:attrName>style.visibility</p:attrName>
                                        </p:attrNameLst>
                                      </p:cBhvr>
                                      <p:to>
                                        <p:strVal val="visible"/>
                                      </p:to>
                                    </p:set>
                                    <p:animEffect transition="in" filter="fade">
                                      <p:cBhvr>
                                        <p:cTn id="21" dur="2000"/>
                                        <p:tgtEl>
                                          <p:spTgt spid="819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8200"/>
                                        </p:tgtEl>
                                        <p:attrNameLst>
                                          <p:attrName>style.visibility</p:attrName>
                                        </p:attrNameLst>
                                      </p:cBhvr>
                                      <p:to>
                                        <p:strVal val="visible"/>
                                      </p:to>
                                    </p:set>
                                    <p:animEffect transition="in" filter="fade">
                                      <p:cBhvr>
                                        <p:cTn id="26" dur="2000"/>
                                        <p:tgtEl>
                                          <p:spTgt spid="8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p:bldP spid="8198" grpId="0"/>
      <p:bldP spid="8199" grpId="0"/>
      <p:bldP spid="82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7" name="Rectangle 11"/>
          <p:cNvSpPr>
            <a:spLocks noChangeArrowheads="1"/>
          </p:cNvSpPr>
          <p:nvPr/>
        </p:nvSpPr>
        <p:spPr bwMode="auto">
          <a:xfrm>
            <a:off x="0" y="0"/>
            <a:ext cx="9144000" cy="6858000"/>
          </a:xfrm>
          <a:prstGeom prst="rect">
            <a:avLst/>
          </a:prstGeom>
          <a:gradFill rotWithShape="1">
            <a:gsLst>
              <a:gs pos="0">
                <a:srgbClr val="33CCCC"/>
              </a:gs>
              <a:gs pos="100000">
                <a:srgbClr val="33CCCC">
                  <a:gamma/>
                  <a:shade val="46275"/>
                  <a:invGamma/>
                </a:srgbClr>
              </a:gs>
            </a:gsLst>
            <a:lin ang="5400000" scaled="1"/>
          </a:gradFill>
          <a:ln w="9525">
            <a:solidFill>
              <a:schemeClr val="tx1"/>
            </a:solidFill>
            <a:miter lim="800000"/>
            <a:headEnd/>
            <a:tailEnd/>
          </a:ln>
          <a:effectLst/>
        </p:spPr>
        <p:txBody>
          <a:bodyPr wrap="none" anchor="ctr"/>
          <a:lstStyle/>
          <a:p>
            <a:endParaRPr lang="en-US" dirty="0"/>
          </a:p>
        </p:txBody>
      </p:sp>
      <p:sp>
        <p:nvSpPr>
          <p:cNvPr id="9221" name="Text Box 5"/>
          <p:cNvSpPr txBox="1">
            <a:spLocks noChangeArrowheads="1"/>
          </p:cNvSpPr>
          <p:nvPr/>
        </p:nvSpPr>
        <p:spPr bwMode="auto">
          <a:xfrm>
            <a:off x="611188" y="3213100"/>
            <a:ext cx="3673475" cy="366713"/>
          </a:xfrm>
          <a:prstGeom prst="rect">
            <a:avLst/>
          </a:prstGeom>
          <a:noFill/>
          <a:ln w="9525">
            <a:noFill/>
            <a:miter lim="800000"/>
            <a:headEnd/>
            <a:tailEnd/>
          </a:ln>
          <a:effectLst/>
        </p:spPr>
        <p:txBody>
          <a:bodyPr>
            <a:spAutoFit/>
          </a:bodyPr>
          <a:lstStyle/>
          <a:p>
            <a:pPr>
              <a:spcBef>
                <a:spcPct val="50000"/>
              </a:spcBef>
            </a:pPr>
            <a:endParaRPr lang="en-US" sz="1800" dirty="0">
              <a:latin typeface="Arial" charset="0"/>
            </a:endParaRPr>
          </a:p>
        </p:txBody>
      </p:sp>
      <p:sp>
        <p:nvSpPr>
          <p:cNvPr id="9222" name="Text Box 6"/>
          <p:cNvSpPr txBox="1">
            <a:spLocks noChangeArrowheads="1"/>
          </p:cNvSpPr>
          <p:nvPr/>
        </p:nvSpPr>
        <p:spPr bwMode="auto">
          <a:xfrm>
            <a:off x="611188" y="3500438"/>
            <a:ext cx="3097212" cy="2289175"/>
          </a:xfrm>
          <a:prstGeom prst="rect">
            <a:avLst/>
          </a:prstGeom>
          <a:noFill/>
          <a:ln w="9525">
            <a:noFill/>
            <a:miter lim="800000"/>
            <a:headEnd/>
            <a:tailEnd/>
          </a:ln>
          <a:effectLst/>
        </p:spPr>
        <p:txBody>
          <a:bodyPr>
            <a:spAutoFit/>
          </a:bodyPr>
          <a:lstStyle/>
          <a:p>
            <a:pPr>
              <a:spcBef>
                <a:spcPct val="50000"/>
              </a:spcBef>
            </a:pPr>
            <a:r>
              <a:rPr lang="es-ES" sz="1800" dirty="0"/>
              <a:t>Asimismo, es falso que Freddie haya chocado el auto que manejaba y que su hermana Cash Cooke, haya resultado herida, dado que en ninguna de sus biografías aparece tal versión.</a:t>
            </a:r>
          </a:p>
        </p:txBody>
      </p:sp>
      <p:sp>
        <p:nvSpPr>
          <p:cNvPr id="9223" name="Text Box 7"/>
          <p:cNvSpPr txBox="1">
            <a:spLocks noChangeArrowheads="1"/>
          </p:cNvSpPr>
          <p:nvPr/>
        </p:nvSpPr>
        <p:spPr bwMode="auto">
          <a:xfrm>
            <a:off x="4716463" y="620713"/>
            <a:ext cx="3311525" cy="1465262"/>
          </a:xfrm>
          <a:prstGeom prst="rect">
            <a:avLst/>
          </a:prstGeom>
          <a:noFill/>
          <a:ln w="9525">
            <a:noFill/>
            <a:miter lim="800000"/>
            <a:headEnd/>
            <a:tailEnd/>
          </a:ln>
          <a:effectLst/>
        </p:spPr>
        <p:txBody>
          <a:bodyPr>
            <a:spAutoFit/>
          </a:bodyPr>
          <a:lstStyle/>
          <a:p>
            <a:pPr>
              <a:spcBef>
                <a:spcPct val="50000"/>
              </a:spcBef>
            </a:pPr>
            <a:r>
              <a:rPr lang="es-ES" sz="1800" dirty="0"/>
              <a:t>Como también es falso que en el colegio donde él realizaba sus estudios (en la India) haya sido expulsado por el consumo de drogas.</a:t>
            </a:r>
          </a:p>
        </p:txBody>
      </p:sp>
      <p:sp>
        <p:nvSpPr>
          <p:cNvPr id="9224" name="Text Box 8"/>
          <p:cNvSpPr txBox="1">
            <a:spLocks noChangeArrowheads="1"/>
          </p:cNvSpPr>
          <p:nvPr/>
        </p:nvSpPr>
        <p:spPr bwMode="auto">
          <a:xfrm>
            <a:off x="4716463" y="2349500"/>
            <a:ext cx="3887787" cy="3831818"/>
          </a:xfrm>
          <a:prstGeom prst="rect">
            <a:avLst/>
          </a:prstGeom>
          <a:noFill/>
          <a:ln w="9525">
            <a:noFill/>
            <a:miter lim="800000"/>
            <a:headEnd/>
            <a:tailEnd/>
          </a:ln>
          <a:effectLst/>
        </p:spPr>
        <p:txBody>
          <a:bodyPr>
            <a:spAutoFit/>
          </a:bodyPr>
          <a:lstStyle/>
          <a:p>
            <a:pPr>
              <a:spcBef>
                <a:spcPct val="50000"/>
              </a:spcBef>
            </a:pPr>
            <a:r>
              <a:rPr lang="es-ES" sz="1800" dirty="0"/>
              <a:t>Freddie en el colegio sobresalía  en deportes tales como hockey, tenis de mesa, carreras de larga distancia y el boxeo. Y la música era su pasión y aprendió a tocar el piano con las calificaciones más altas; formó parte del coro de su escuela y participaba de actuaciones teatrales. Se puede decir que amaba el arte.                </a:t>
            </a:r>
            <a:r>
              <a:rPr lang="es-ES" sz="1800" dirty="0" smtClean="0"/>
              <a:t>Fuente:</a:t>
            </a:r>
            <a:r>
              <a:rPr lang="es-ES" sz="1800" dirty="0" smtClean="0">
                <a:hlinkClick r:id="rId2"/>
              </a:rPr>
              <a:t>http://es.wikipedia.org/wiki/Freddie_Mercury</a:t>
            </a:r>
            <a:endParaRPr lang="es-ES" sz="1800" dirty="0"/>
          </a:p>
          <a:p>
            <a:pPr>
              <a:spcBef>
                <a:spcPct val="50000"/>
              </a:spcBef>
            </a:pPr>
            <a:endParaRPr lang="es-ES" sz="1800" dirty="0"/>
          </a:p>
        </p:txBody>
      </p:sp>
      <p:pic>
        <p:nvPicPr>
          <p:cNvPr id="9226" name="Picture 10" descr="[1.jpg]"/>
          <p:cNvPicPr>
            <a:picLocks noChangeAspect="1" noChangeArrowheads="1"/>
          </p:cNvPicPr>
          <p:nvPr/>
        </p:nvPicPr>
        <p:blipFill>
          <a:blip r:embed="rId3"/>
          <a:srcRect/>
          <a:stretch>
            <a:fillRect/>
          </a:stretch>
        </p:blipFill>
        <p:spPr bwMode="auto">
          <a:xfrm>
            <a:off x="684213" y="333375"/>
            <a:ext cx="3168650" cy="282416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9226"/>
                                        </p:tgtEl>
                                        <p:attrNameLst>
                                          <p:attrName>style.visibility</p:attrName>
                                        </p:attrNameLst>
                                      </p:cBhvr>
                                      <p:to>
                                        <p:strVal val="visible"/>
                                      </p:to>
                                    </p:set>
                                    <p:animEffect transition="in" filter="dissolve">
                                      <p:cBhvr>
                                        <p:cTn id="7" dur="3000"/>
                                        <p:tgtEl>
                                          <p:spTgt spid="9226"/>
                                        </p:tgtEl>
                                      </p:cBhvr>
                                    </p:animEffect>
                                  </p:childTnLst>
                                </p:cTn>
                              </p:par>
                            </p:childTnLst>
                          </p:cTn>
                        </p:par>
                        <p:par>
                          <p:cTn id="8" fill="hold">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9222"/>
                                        </p:tgtEl>
                                        <p:attrNameLst>
                                          <p:attrName>style.visibility</p:attrName>
                                        </p:attrNameLst>
                                      </p:cBhvr>
                                      <p:to>
                                        <p:strVal val="visible"/>
                                      </p:to>
                                    </p:set>
                                    <p:animEffect transition="in" filter="fade">
                                      <p:cBhvr>
                                        <p:cTn id="11" dur="2000"/>
                                        <p:tgtEl>
                                          <p:spTgt spid="922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223"/>
                                        </p:tgtEl>
                                        <p:attrNameLst>
                                          <p:attrName>style.visibility</p:attrName>
                                        </p:attrNameLst>
                                      </p:cBhvr>
                                      <p:to>
                                        <p:strVal val="visible"/>
                                      </p:to>
                                    </p:set>
                                    <p:animEffect transition="in" filter="fade">
                                      <p:cBhvr>
                                        <p:cTn id="16" dur="2000"/>
                                        <p:tgtEl>
                                          <p:spTgt spid="922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9224"/>
                                        </p:tgtEl>
                                        <p:attrNameLst>
                                          <p:attrName>style.visibility</p:attrName>
                                        </p:attrNameLst>
                                      </p:cBhvr>
                                      <p:to>
                                        <p:strVal val="visible"/>
                                      </p:to>
                                    </p:set>
                                    <p:animEffect transition="in" filter="fade">
                                      <p:cBhvr>
                                        <p:cTn id="21" dur="2000"/>
                                        <p:tgtEl>
                                          <p:spTgt spid="9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P spid="9223" grpId="0"/>
      <p:bldP spid="92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0" name="Rectangle 20"/>
          <p:cNvSpPr>
            <a:spLocks noChangeArrowheads="1"/>
          </p:cNvSpPr>
          <p:nvPr/>
        </p:nvSpPr>
        <p:spPr bwMode="auto">
          <a:xfrm>
            <a:off x="0" y="0"/>
            <a:ext cx="9144000" cy="6858000"/>
          </a:xfrm>
          <a:prstGeom prst="rect">
            <a:avLst/>
          </a:prstGeom>
          <a:gradFill rotWithShape="1">
            <a:gsLst>
              <a:gs pos="0">
                <a:srgbClr val="FF9900"/>
              </a:gs>
              <a:gs pos="100000">
                <a:srgbClr val="FF9900">
                  <a:gamma/>
                  <a:shade val="46275"/>
                  <a:invGamma/>
                </a:srgbClr>
              </a:gs>
            </a:gsLst>
            <a:lin ang="5400000" scaled="1"/>
          </a:gradFill>
          <a:ln w="9525">
            <a:solidFill>
              <a:schemeClr val="tx1"/>
            </a:solidFill>
            <a:miter lim="800000"/>
            <a:headEnd/>
            <a:tailEnd/>
          </a:ln>
          <a:effectLst/>
        </p:spPr>
        <p:txBody>
          <a:bodyPr wrap="none" anchor="ctr"/>
          <a:lstStyle/>
          <a:p>
            <a:endParaRPr lang="en-US" dirty="0"/>
          </a:p>
        </p:txBody>
      </p:sp>
      <p:sp>
        <p:nvSpPr>
          <p:cNvPr id="10246" name="Text Box 6"/>
          <p:cNvSpPr txBox="1">
            <a:spLocks noChangeArrowheads="1"/>
          </p:cNvSpPr>
          <p:nvPr/>
        </p:nvSpPr>
        <p:spPr bwMode="auto">
          <a:xfrm>
            <a:off x="539750" y="4797425"/>
            <a:ext cx="3167063" cy="1465263"/>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Freddie tuvo una relación de pareja, que duró 7 años, con Marie Austin, desde 1970 (año en que se funda Queen) hasta 1977. </a:t>
            </a:r>
          </a:p>
        </p:txBody>
      </p:sp>
      <p:sp>
        <p:nvSpPr>
          <p:cNvPr id="10248" name="Text Box 8"/>
          <p:cNvSpPr txBox="1">
            <a:spLocks noChangeArrowheads="1"/>
          </p:cNvSpPr>
          <p:nvPr/>
        </p:nvSpPr>
        <p:spPr bwMode="auto">
          <a:xfrm>
            <a:off x="539750" y="3500438"/>
            <a:ext cx="3024188" cy="1190625"/>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Contrariamente a lo que muchos creen, Freddie Mercury era bisexual antes que homosexual.</a:t>
            </a:r>
          </a:p>
        </p:txBody>
      </p:sp>
      <p:sp>
        <p:nvSpPr>
          <p:cNvPr id="10249" name="Text Box 9"/>
          <p:cNvSpPr txBox="1">
            <a:spLocks noChangeArrowheads="1"/>
          </p:cNvSpPr>
          <p:nvPr/>
        </p:nvSpPr>
        <p:spPr bwMode="auto">
          <a:xfrm>
            <a:off x="4787900" y="260350"/>
            <a:ext cx="3529013" cy="2563813"/>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Sin embargo, después que dejaron de ser pareja, Freddy Mercury jamás permitió que Mary Austin se separara de su vida tanto así que la nombró como su asistenta personal y ella estaba al tanto de los negocios de él y lo acompañaba en sus giras con Queen.</a:t>
            </a:r>
          </a:p>
        </p:txBody>
      </p:sp>
      <p:sp>
        <p:nvSpPr>
          <p:cNvPr id="10253" name="Text Box 13"/>
          <p:cNvSpPr txBox="1">
            <a:spLocks noChangeArrowheads="1"/>
          </p:cNvSpPr>
          <p:nvPr/>
        </p:nvSpPr>
        <p:spPr bwMode="auto">
          <a:xfrm>
            <a:off x="0" y="6488668"/>
            <a:ext cx="9396413" cy="369332"/>
          </a:xfrm>
          <a:prstGeom prst="rect">
            <a:avLst/>
          </a:prstGeom>
          <a:noFill/>
          <a:ln w="9525">
            <a:noFill/>
            <a:miter lim="800000"/>
            <a:headEnd/>
            <a:tailEnd/>
          </a:ln>
          <a:effectLst/>
        </p:spPr>
        <p:txBody>
          <a:bodyPr>
            <a:spAutoFit/>
          </a:bodyPr>
          <a:lstStyle/>
          <a:p>
            <a:pPr>
              <a:spcBef>
                <a:spcPct val="50000"/>
              </a:spcBef>
            </a:pPr>
            <a:r>
              <a:rPr lang="es-ES" sz="1800" dirty="0" smtClean="0">
                <a:solidFill>
                  <a:schemeClr val="bg1"/>
                </a:solidFill>
                <a:latin typeface="Arial" charset="0"/>
              </a:rPr>
              <a:t>Fuente: </a:t>
            </a:r>
            <a:r>
              <a:rPr lang="es-ES" sz="1800" dirty="0" smtClean="0">
                <a:solidFill>
                  <a:schemeClr val="bg1"/>
                </a:solidFill>
                <a:latin typeface="Arial" charset="0"/>
                <a:hlinkClick r:id="rId2"/>
              </a:rPr>
              <a:t>http://usuarios.multimania.es/freddierey/curiosidades_cosas_que_puede_que.htm</a:t>
            </a:r>
            <a:endParaRPr lang="es-ES" sz="1800" dirty="0">
              <a:solidFill>
                <a:schemeClr val="bg1"/>
              </a:solidFill>
              <a:latin typeface="Arial" charset="0"/>
            </a:endParaRPr>
          </a:p>
        </p:txBody>
      </p:sp>
      <p:sp>
        <p:nvSpPr>
          <p:cNvPr id="10255" name="Text Box 15"/>
          <p:cNvSpPr txBox="1">
            <a:spLocks noChangeArrowheads="1"/>
          </p:cNvSpPr>
          <p:nvPr/>
        </p:nvSpPr>
        <p:spPr bwMode="auto">
          <a:xfrm>
            <a:off x="4787900" y="2781300"/>
            <a:ext cx="3744913" cy="3662363"/>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Mary Austin acompañó a Freddie hasta su muerte ya que ella sabía de la enfermedad de Freddie, el Sida, al igual que sus compañeros de Queen y la pareja de Freddie, Jim Hutton.                                  Se dice incluso que Mary Austin fue amante de Freddie, aún estando separados oficialmente como pareja ya que había entre ellos una compenetración especial por los años que habían convivido juntos.</a:t>
            </a:r>
          </a:p>
        </p:txBody>
      </p:sp>
      <p:pic>
        <p:nvPicPr>
          <p:cNvPr id="10258" name="Picture 18" descr="freddie_mary"/>
          <p:cNvPicPr>
            <a:picLocks noChangeAspect="1" noChangeArrowheads="1"/>
          </p:cNvPicPr>
          <p:nvPr/>
        </p:nvPicPr>
        <p:blipFill>
          <a:blip r:embed="rId3"/>
          <a:srcRect/>
          <a:stretch>
            <a:fillRect/>
          </a:stretch>
        </p:blipFill>
        <p:spPr bwMode="auto">
          <a:xfrm>
            <a:off x="684213" y="333375"/>
            <a:ext cx="2152650" cy="2374900"/>
          </a:xfrm>
          <a:prstGeom prst="rect">
            <a:avLst/>
          </a:prstGeom>
          <a:noFill/>
          <a:ln w="57150" cmpd="thinThick">
            <a:solidFill>
              <a:schemeClr val="tx1"/>
            </a:solidFill>
            <a:miter lim="800000"/>
            <a:headEnd/>
            <a:tailEnd/>
          </a:ln>
        </p:spPr>
      </p:pic>
      <p:sp>
        <p:nvSpPr>
          <p:cNvPr id="10259" name="Text Box 19"/>
          <p:cNvSpPr txBox="1">
            <a:spLocks noChangeArrowheads="1"/>
          </p:cNvSpPr>
          <p:nvPr/>
        </p:nvSpPr>
        <p:spPr bwMode="auto">
          <a:xfrm>
            <a:off x="539750" y="2781300"/>
            <a:ext cx="2592388" cy="581025"/>
          </a:xfrm>
          <a:prstGeom prst="rect">
            <a:avLst/>
          </a:prstGeom>
          <a:noFill/>
          <a:ln w="9525">
            <a:noFill/>
            <a:miter lim="800000"/>
            <a:headEnd/>
            <a:tailEnd/>
          </a:ln>
          <a:effectLst/>
        </p:spPr>
        <p:txBody>
          <a:bodyPr>
            <a:spAutoFit/>
          </a:bodyPr>
          <a:lstStyle/>
          <a:p>
            <a:pPr algn="ctr">
              <a:spcBef>
                <a:spcPct val="50000"/>
              </a:spcBef>
            </a:pPr>
            <a:r>
              <a:rPr lang="es-ES" dirty="0">
                <a:solidFill>
                  <a:schemeClr val="bg1"/>
                </a:solidFill>
              </a:rPr>
              <a:t>Freddie Y Mary Austin en los 70’s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10258"/>
                                        </p:tgtEl>
                                        <p:attrNameLst>
                                          <p:attrName>style.visibility</p:attrName>
                                        </p:attrNameLst>
                                      </p:cBhvr>
                                      <p:to>
                                        <p:strVal val="visible"/>
                                      </p:to>
                                    </p:set>
                                    <p:animEffect transition="in" filter="strips(downLeft)">
                                      <p:cBhvr>
                                        <p:cTn id="7" dur="2000"/>
                                        <p:tgtEl>
                                          <p:spTgt spid="102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259"/>
                                        </p:tgtEl>
                                        <p:attrNameLst>
                                          <p:attrName>style.visibility</p:attrName>
                                        </p:attrNameLst>
                                      </p:cBhvr>
                                      <p:to>
                                        <p:strVal val="visible"/>
                                      </p:to>
                                    </p:set>
                                    <p:animEffect transition="in" filter="fade">
                                      <p:cBhvr>
                                        <p:cTn id="12" dur="2000"/>
                                        <p:tgtEl>
                                          <p:spTgt spid="1025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248"/>
                                        </p:tgtEl>
                                        <p:attrNameLst>
                                          <p:attrName>style.visibility</p:attrName>
                                        </p:attrNameLst>
                                      </p:cBhvr>
                                      <p:to>
                                        <p:strVal val="visible"/>
                                      </p:to>
                                    </p:set>
                                    <p:animEffect transition="in" filter="fade">
                                      <p:cBhvr>
                                        <p:cTn id="17" dur="2000"/>
                                        <p:tgtEl>
                                          <p:spTgt spid="1024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246"/>
                                        </p:tgtEl>
                                        <p:attrNameLst>
                                          <p:attrName>style.visibility</p:attrName>
                                        </p:attrNameLst>
                                      </p:cBhvr>
                                      <p:to>
                                        <p:strVal val="visible"/>
                                      </p:to>
                                    </p:set>
                                    <p:animEffect transition="in" filter="fade">
                                      <p:cBhvr>
                                        <p:cTn id="22" dur="2000"/>
                                        <p:tgtEl>
                                          <p:spTgt spid="1024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249"/>
                                        </p:tgtEl>
                                        <p:attrNameLst>
                                          <p:attrName>style.visibility</p:attrName>
                                        </p:attrNameLst>
                                      </p:cBhvr>
                                      <p:to>
                                        <p:strVal val="visible"/>
                                      </p:to>
                                    </p:set>
                                    <p:animEffect transition="in" filter="fade">
                                      <p:cBhvr>
                                        <p:cTn id="27" dur="2000"/>
                                        <p:tgtEl>
                                          <p:spTgt spid="1024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255"/>
                                        </p:tgtEl>
                                        <p:attrNameLst>
                                          <p:attrName>style.visibility</p:attrName>
                                        </p:attrNameLst>
                                      </p:cBhvr>
                                      <p:to>
                                        <p:strVal val="visible"/>
                                      </p:to>
                                    </p:set>
                                    <p:animEffect transition="in" filter="fade">
                                      <p:cBhvr>
                                        <p:cTn id="32" dur="2000"/>
                                        <p:tgtEl>
                                          <p:spTgt spid="10255"/>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253"/>
                                        </p:tgtEl>
                                        <p:attrNameLst>
                                          <p:attrName>style.visibility</p:attrName>
                                        </p:attrNameLst>
                                      </p:cBhvr>
                                      <p:to>
                                        <p:strVal val="visible"/>
                                      </p:to>
                                    </p:set>
                                    <p:animEffect transition="in" filter="blinds(horizontal)">
                                      <p:cBhvr>
                                        <p:cTn id="37" dur="500"/>
                                        <p:tgtEl>
                                          <p:spTgt spid="10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p:bldP spid="10248" grpId="0"/>
      <p:bldP spid="10249" grpId="0"/>
      <p:bldP spid="10253" grpId="0"/>
      <p:bldP spid="10255" grpId="0"/>
      <p:bldP spid="1025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90" name="Rectangle 26"/>
          <p:cNvSpPr>
            <a:spLocks noChangeArrowheads="1"/>
          </p:cNvSpPr>
          <p:nvPr/>
        </p:nvSpPr>
        <p:spPr bwMode="auto">
          <a:xfrm>
            <a:off x="0" y="0"/>
            <a:ext cx="9144000" cy="6858000"/>
          </a:xfrm>
          <a:prstGeom prst="rect">
            <a:avLst/>
          </a:prstGeom>
          <a:gradFill rotWithShape="1">
            <a:gsLst>
              <a:gs pos="0">
                <a:srgbClr val="0066FF"/>
              </a:gs>
              <a:gs pos="100000">
                <a:srgbClr val="0066FF">
                  <a:gamma/>
                  <a:shade val="46275"/>
                  <a:invGamma/>
                </a:srgbClr>
              </a:gs>
            </a:gsLst>
            <a:lin ang="5400000" scaled="1"/>
          </a:gradFill>
          <a:ln w="9525">
            <a:solidFill>
              <a:schemeClr val="tx1"/>
            </a:solidFill>
            <a:miter lim="800000"/>
            <a:headEnd/>
            <a:tailEnd/>
          </a:ln>
          <a:effectLst/>
        </p:spPr>
        <p:txBody>
          <a:bodyPr wrap="none" anchor="ctr"/>
          <a:lstStyle/>
          <a:p>
            <a:endParaRPr lang="en-US" dirty="0"/>
          </a:p>
        </p:txBody>
      </p:sp>
      <p:sp>
        <p:nvSpPr>
          <p:cNvPr id="11270" name="Text Box 6"/>
          <p:cNvSpPr txBox="1">
            <a:spLocks noChangeArrowheads="1"/>
          </p:cNvSpPr>
          <p:nvPr/>
        </p:nvSpPr>
        <p:spPr bwMode="auto">
          <a:xfrm>
            <a:off x="5148263" y="4292600"/>
            <a:ext cx="3313112" cy="2014538"/>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También dejó 500.000 libras tanto a su ayudante personal Peter Freestone como a su cocinero Joe Fannelli  Y 100,000 a Terry Giddings, su chofer y guardaespaldas.</a:t>
            </a:r>
            <a:r>
              <a:rPr lang="es-ES" sz="1800" dirty="0">
                <a:solidFill>
                  <a:schemeClr val="bg1"/>
                </a:solidFill>
                <a:latin typeface="Arial" charset="0"/>
              </a:rPr>
              <a:t/>
            </a:r>
            <a:br>
              <a:rPr lang="es-ES" sz="1800" dirty="0">
                <a:solidFill>
                  <a:schemeClr val="bg1"/>
                </a:solidFill>
                <a:latin typeface="Arial" charset="0"/>
              </a:rPr>
            </a:br>
            <a:endParaRPr lang="es-ES" sz="1800" dirty="0">
              <a:solidFill>
                <a:schemeClr val="bg1"/>
              </a:solidFill>
              <a:latin typeface="Arial" charset="0"/>
            </a:endParaRPr>
          </a:p>
        </p:txBody>
      </p:sp>
      <p:sp>
        <p:nvSpPr>
          <p:cNvPr id="11273" name="Text Box 9"/>
          <p:cNvSpPr txBox="1">
            <a:spLocks noChangeArrowheads="1"/>
          </p:cNvSpPr>
          <p:nvPr/>
        </p:nvSpPr>
        <p:spPr bwMode="auto">
          <a:xfrm>
            <a:off x="539750" y="2781300"/>
            <a:ext cx="3600450" cy="3387725"/>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Se puede decir que Mary Austin fue el gran amor de Freddie Mercury y esto queda demostrado cuando Freddie en su testamento legó un 50% de toda su fortuna y de sus ingresos futuros a Mary Austin. En las siguientes diapositivas se mostrará 4 hojas de las 14 que constan el testamento que dejó Freddie, donde figura la repartición de la herencia.          </a:t>
            </a:r>
          </a:p>
        </p:txBody>
      </p:sp>
      <p:sp>
        <p:nvSpPr>
          <p:cNvPr id="11274" name="Text Box 10"/>
          <p:cNvSpPr txBox="1">
            <a:spLocks noChangeArrowheads="1"/>
          </p:cNvSpPr>
          <p:nvPr/>
        </p:nvSpPr>
        <p:spPr bwMode="auto">
          <a:xfrm>
            <a:off x="5148263" y="2565400"/>
            <a:ext cx="3673475" cy="1465263"/>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La hermana de Freddie, Cash Cooke, recibió 25%; los padres de él, recibieron 25% y a la última pareja de Freddie, Jim Hutton recibió 500, 000 libras.</a:t>
            </a:r>
          </a:p>
        </p:txBody>
      </p:sp>
      <p:pic>
        <p:nvPicPr>
          <p:cNvPr id="11284" name="Picture 20" descr="37b5fd8f1a"/>
          <p:cNvPicPr>
            <a:picLocks noChangeAspect="1" noChangeArrowheads="1"/>
          </p:cNvPicPr>
          <p:nvPr/>
        </p:nvPicPr>
        <p:blipFill>
          <a:blip r:embed="rId2"/>
          <a:srcRect/>
          <a:stretch>
            <a:fillRect/>
          </a:stretch>
        </p:blipFill>
        <p:spPr bwMode="auto">
          <a:xfrm>
            <a:off x="6011863" y="260350"/>
            <a:ext cx="1778000" cy="2089150"/>
          </a:xfrm>
          <a:prstGeom prst="rect">
            <a:avLst/>
          </a:prstGeom>
          <a:noFill/>
          <a:ln w="57150" cmpd="thinThick">
            <a:solidFill>
              <a:schemeClr val="tx1"/>
            </a:solidFill>
            <a:miter lim="800000"/>
            <a:headEnd/>
            <a:tailEnd/>
          </a:ln>
        </p:spPr>
      </p:pic>
      <p:sp>
        <p:nvSpPr>
          <p:cNvPr id="11286" name="Text Box 22"/>
          <p:cNvSpPr txBox="1">
            <a:spLocks noChangeArrowheads="1"/>
          </p:cNvSpPr>
          <p:nvPr/>
        </p:nvSpPr>
        <p:spPr bwMode="auto">
          <a:xfrm>
            <a:off x="3419475" y="1125538"/>
            <a:ext cx="2447925" cy="825500"/>
          </a:xfrm>
          <a:prstGeom prst="rect">
            <a:avLst/>
          </a:prstGeom>
          <a:noFill/>
          <a:ln w="9525">
            <a:noFill/>
            <a:miter lim="800000"/>
            <a:headEnd/>
            <a:tailEnd/>
          </a:ln>
          <a:effectLst/>
        </p:spPr>
        <p:txBody>
          <a:bodyPr>
            <a:spAutoFit/>
          </a:bodyPr>
          <a:lstStyle/>
          <a:p>
            <a:pPr algn="ctr">
              <a:spcBef>
                <a:spcPct val="50000"/>
              </a:spcBef>
            </a:pPr>
            <a:r>
              <a:rPr lang="es-ES" dirty="0">
                <a:solidFill>
                  <a:schemeClr val="bg1"/>
                </a:solidFill>
              </a:rPr>
              <a:t>Freddie Mercury  y    Mary Austin                en los 70’s y 80’s</a:t>
            </a:r>
          </a:p>
        </p:txBody>
      </p:sp>
      <p:pic>
        <p:nvPicPr>
          <p:cNvPr id="11287" name="Picture 23" descr="82442cdf0f"/>
          <p:cNvPicPr>
            <a:picLocks noChangeAspect="1" noChangeArrowheads="1"/>
          </p:cNvPicPr>
          <p:nvPr/>
        </p:nvPicPr>
        <p:blipFill>
          <a:blip r:embed="rId3"/>
          <a:srcRect/>
          <a:stretch>
            <a:fillRect/>
          </a:stretch>
        </p:blipFill>
        <p:spPr bwMode="auto">
          <a:xfrm>
            <a:off x="684213" y="333375"/>
            <a:ext cx="2663825" cy="1946275"/>
          </a:xfrm>
          <a:prstGeom prst="rect">
            <a:avLst/>
          </a:prstGeom>
          <a:noFill/>
          <a:ln w="57150" cmpd="thinThick">
            <a:solidFill>
              <a:schemeClr val="tx1"/>
            </a:solidFill>
            <a:miter lim="800000"/>
            <a:headEnd/>
            <a:tailEnd/>
          </a:ln>
        </p:spPr>
      </p:pic>
      <p:sp>
        <p:nvSpPr>
          <p:cNvPr id="10" name="Text Box 13"/>
          <p:cNvSpPr txBox="1">
            <a:spLocks noChangeArrowheads="1"/>
          </p:cNvSpPr>
          <p:nvPr/>
        </p:nvSpPr>
        <p:spPr bwMode="auto">
          <a:xfrm>
            <a:off x="0" y="6488668"/>
            <a:ext cx="9396413" cy="369332"/>
          </a:xfrm>
          <a:prstGeom prst="rect">
            <a:avLst/>
          </a:prstGeom>
          <a:noFill/>
          <a:ln w="9525">
            <a:noFill/>
            <a:miter lim="800000"/>
            <a:headEnd/>
            <a:tailEnd/>
          </a:ln>
          <a:effectLst/>
        </p:spPr>
        <p:txBody>
          <a:bodyPr>
            <a:spAutoFit/>
          </a:bodyPr>
          <a:lstStyle/>
          <a:p>
            <a:pPr>
              <a:spcBef>
                <a:spcPct val="50000"/>
              </a:spcBef>
            </a:pPr>
            <a:r>
              <a:rPr lang="es-ES" sz="1800" dirty="0" smtClean="0">
                <a:solidFill>
                  <a:schemeClr val="bg1"/>
                </a:solidFill>
                <a:latin typeface="Arial" charset="0"/>
              </a:rPr>
              <a:t>Fuente: </a:t>
            </a:r>
            <a:r>
              <a:rPr lang="es-ES" sz="1800" dirty="0" smtClean="0">
                <a:solidFill>
                  <a:schemeClr val="bg1"/>
                </a:solidFill>
                <a:latin typeface="Arial" charset="0"/>
                <a:hlinkClick r:id="rId4"/>
              </a:rPr>
              <a:t>http://usuarios.multimania.es/freddierey/curiosidades_cosas_que_puede_que.htm</a:t>
            </a:r>
            <a:endParaRPr lang="es-ES" sz="1800" dirty="0">
              <a:solidFill>
                <a:schemeClr val="bg1"/>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11287"/>
                                        </p:tgtEl>
                                        <p:attrNameLst>
                                          <p:attrName>style.visibility</p:attrName>
                                        </p:attrNameLst>
                                      </p:cBhvr>
                                      <p:to>
                                        <p:strVal val="visible"/>
                                      </p:to>
                                    </p:set>
                                    <p:animEffect transition="in" filter="plus(in)">
                                      <p:cBhvr>
                                        <p:cTn id="7" dur="2000"/>
                                        <p:tgtEl>
                                          <p:spTgt spid="1128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nodeType="clickEffect">
                                  <p:stCondLst>
                                    <p:cond delay="0"/>
                                  </p:stCondLst>
                                  <p:childTnLst>
                                    <p:set>
                                      <p:cBhvr>
                                        <p:cTn id="11" dur="1" fill="hold">
                                          <p:stCondLst>
                                            <p:cond delay="0"/>
                                          </p:stCondLst>
                                        </p:cTn>
                                        <p:tgtEl>
                                          <p:spTgt spid="11284"/>
                                        </p:tgtEl>
                                        <p:attrNameLst>
                                          <p:attrName>style.visibility</p:attrName>
                                        </p:attrNameLst>
                                      </p:cBhvr>
                                      <p:to>
                                        <p:strVal val="visible"/>
                                      </p:to>
                                    </p:set>
                                    <p:animEffect transition="in" filter="blinds(vertical)">
                                      <p:cBhvr>
                                        <p:cTn id="12" dur="500"/>
                                        <p:tgtEl>
                                          <p:spTgt spid="1128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286"/>
                                        </p:tgtEl>
                                        <p:attrNameLst>
                                          <p:attrName>style.visibility</p:attrName>
                                        </p:attrNameLst>
                                      </p:cBhvr>
                                      <p:to>
                                        <p:strVal val="visible"/>
                                      </p:to>
                                    </p:set>
                                    <p:animEffect transition="in" filter="fade">
                                      <p:cBhvr>
                                        <p:cTn id="17" dur="2000"/>
                                        <p:tgtEl>
                                          <p:spTgt spid="1128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273"/>
                                        </p:tgtEl>
                                        <p:attrNameLst>
                                          <p:attrName>style.visibility</p:attrName>
                                        </p:attrNameLst>
                                      </p:cBhvr>
                                      <p:to>
                                        <p:strVal val="visible"/>
                                      </p:to>
                                    </p:set>
                                    <p:animEffect transition="in" filter="fade">
                                      <p:cBhvr>
                                        <p:cTn id="22" dur="2000"/>
                                        <p:tgtEl>
                                          <p:spTgt spid="1127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274"/>
                                        </p:tgtEl>
                                        <p:attrNameLst>
                                          <p:attrName>style.visibility</p:attrName>
                                        </p:attrNameLst>
                                      </p:cBhvr>
                                      <p:to>
                                        <p:strVal val="visible"/>
                                      </p:to>
                                    </p:set>
                                    <p:animEffect transition="in" filter="fade">
                                      <p:cBhvr>
                                        <p:cTn id="27" dur="2000"/>
                                        <p:tgtEl>
                                          <p:spTgt spid="1127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270"/>
                                        </p:tgtEl>
                                        <p:attrNameLst>
                                          <p:attrName>style.visibility</p:attrName>
                                        </p:attrNameLst>
                                      </p:cBhvr>
                                      <p:to>
                                        <p:strVal val="visible"/>
                                      </p:to>
                                    </p:set>
                                    <p:animEffect transition="in" filter="fade">
                                      <p:cBhvr>
                                        <p:cTn id="32" dur="2000"/>
                                        <p:tgtEl>
                                          <p:spTgt spid="1127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linds(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p:bldP spid="11273" grpId="0"/>
      <p:bldP spid="11274" grpId="0"/>
      <p:bldP spid="11286"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34" name="Rectangle 46"/>
          <p:cNvSpPr>
            <a:spLocks noChangeArrowheads="1"/>
          </p:cNvSpPr>
          <p:nvPr/>
        </p:nvSpPr>
        <p:spPr bwMode="auto">
          <a:xfrm>
            <a:off x="0" y="0"/>
            <a:ext cx="9144000" cy="6858000"/>
          </a:xfrm>
          <a:prstGeom prst="rect">
            <a:avLst/>
          </a:prstGeom>
          <a:gradFill rotWithShape="1">
            <a:gsLst>
              <a:gs pos="0">
                <a:srgbClr val="C0C0C0"/>
              </a:gs>
              <a:gs pos="100000">
                <a:srgbClr val="C0C0C0">
                  <a:gamma/>
                  <a:shade val="46275"/>
                  <a:invGamma/>
                </a:srgbClr>
              </a:gs>
            </a:gsLst>
            <a:lin ang="5400000" scaled="1"/>
          </a:gradFill>
          <a:ln w="9525">
            <a:solidFill>
              <a:schemeClr val="tx1"/>
            </a:solidFill>
            <a:miter lim="800000"/>
            <a:headEnd/>
            <a:tailEnd/>
          </a:ln>
          <a:effectLst/>
        </p:spPr>
        <p:txBody>
          <a:bodyPr wrap="none" anchor="ctr"/>
          <a:lstStyle/>
          <a:p>
            <a:pPr algn="ctr"/>
            <a:endParaRPr lang="en-US" dirty="0"/>
          </a:p>
        </p:txBody>
      </p:sp>
      <p:sp>
        <p:nvSpPr>
          <p:cNvPr id="12294" name="Text Box 6"/>
          <p:cNvSpPr txBox="1">
            <a:spLocks noChangeArrowheads="1"/>
          </p:cNvSpPr>
          <p:nvPr/>
        </p:nvSpPr>
        <p:spPr bwMode="auto">
          <a:xfrm>
            <a:off x="5435600" y="260350"/>
            <a:ext cx="3492500" cy="1357313"/>
          </a:xfrm>
          <a:prstGeom prst="rect">
            <a:avLst/>
          </a:prstGeom>
          <a:noFill/>
          <a:ln w="28575">
            <a:solidFill>
              <a:srgbClr val="FF0000"/>
            </a:solidFill>
            <a:miter lim="800000"/>
            <a:headEnd/>
            <a:tailEnd/>
          </a:ln>
          <a:effectLst/>
        </p:spPr>
        <p:txBody>
          <a:bodyPr>
            <a:spAutoFit/>
          </a:bodyPr>
          <a:lstStyle/>
          <a:p>
            <a:pPr algn="ctr">
              <a:spcBef>
                <a:spcPct val="50000"/>
              </a:spcBef>
            </a:pPr>
            <a:r>
              <a:rPr lang="es-ES" sz="1800" dirty="0">
                <a:solidFill>
                  <a:schemeClr val="bg1"/>
                </a:solidFill>
                <a:latin typeface="Arial" charset="0"/>
              </a:rPr>
              <a:t>Testamento de Freddie Mercury (página2)</a:t>
            </a:r>
          </a:p>
          <a:p>
            <a:pPr algn="ctr">
              <a:spcBef>
                <a:spcPct val="50000"/>
              </a:spcBef>
            </a:pPr>
            <a:r>
              <a:rPr lang="es-PE" sz="1800" dirty="0">
                <a:solidFill>
                  <a:schemeClr val="bg1"/>
                </a:solidFill>
                <a:latin typeface="Arial" charset="0"/>
              </a:rPr>
              <a:t>Redactado en su casa, 1 de Logan Place, Londres</a:t>
            </a:r>
            <a:endParaRPr lang="es-ES" sz="1800" dirty="0">
              <a:solidFill>
                <a:schemeClr val="bg1"/>
              </a:solidFill>
              <a:latin typeface="Arial" charset="0"/>
            </a:endParaRPr>
          </a:p>
        </p:txBody>
      </p:sp>
      <p:pic>
        <p:nvPicPr>
          <p:cNvPr id="12296" name="Picture 8" descr="will02"/>
          <p:cNvPicPr>
            <a:picLocks noChangeAspect="1" noChangeArrowheads="1"/>
          </p:cNvPicPr>
          <p:nvPr/>
        </p:nvPicPr>
        <p:blipFill>
          <a:blip r:embed="rId2"/>
          <a:srcRect/>
          <a:stretch>
            <a:fillRect/>
          </a:stretch>
        </p:blipFill>
        <p:spPr bwMode="auto">
          <a:xfrm>
            <a:off x="0" y="0"/>
            <a:ext cx="5302250" cy="6858000"/>
          </a:xfrm>
          <a:prstGeom prst="rect">
            <a:avLst/>
          </a:prstGeom>
          <a:solidFill>
            <a:srgbClr val="FFFF66"/>
          </a:solidFill>
        </p:spPr>
      </p:pic>
      <p:sp>
        <p:nvSpPr>
          <p:cNvPr id="12297" name="Text Box 9"/>
          <p:cNvSpPr txBox="1">
            <a:spLocks noChangeArrowheads="1"/>
          </p:cNvSpPr>
          <p:nvPr/>
        </p:nvSpPr>
        <p:spPr bwMode="auto">
          <a:xfrm>
            <a:off x="6227763" y="1700213"/>
            <a:ext cx="2665412" cy="641350"/>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latin typeface="Arial" charset="0"/>
              </a:rPr>
              <a:t>Freddie declara lo que será su última voluntad</a:t>
            </a:r>
          </a:p>
        </p:txBody>
      </p:sp>
      <p:sp>
        <p:nvSpPr>
          <p:cNvPr id="12308" name="Line 20"/>
          <p:cNvSpPr>
            <a:spLocks noChangeShapeType="1"/>
          </p:cNvSpPr>
          <p:nvPr/>
        </p:nvSpPr>
        <p:spPr bwMode="auto">
          <a:xfrm>
            <a:off x="3635375" y="692150"/>
            <a:ext cx="1008063" cy="0"/>
          </a:xfrm>
          <a:prstGeom prst="line">
            <a:avLst/>
          </a:prstGeom>
          <a:noFill/>
          <a:ln w="28575">
            <a:solidFill>
              <a:srgbClr val="FF0000"/>
            </a:solidFill>
            <a:round/>
            <a:headEnd/>
            <a:tailEnd/>
          </a:ln>
          <a:effectLst/>
        </p:spPr>
        <p:txBody>
          <a:bodyPr/>
          <a:lstStyle/>
          <a:p>
            <a:endParaRPr lang="en-US" dirty="0"/>
          </a:p>
        </p:txBody>
      </p:sp>
      <p:sp>
        <p:nvSpPr>
          <p:cNvPr id="12309" name="Line 21"/>
          <p:cNvSpPr>
            <a:spLocks noChangeShapeType="1"/>
          </p:cNvSpPr>
          <p:nvPr/>
        </p:nvSpPr>
        <p:spPr bwMode="auto">
          <a:xfrm flipV="1">
            <a:off x="4643438" y="476250"/>
            <a:ext cx="0" cy="215900"/>
          </a:xfrm>
          <a:prstGeom prst="line">
            <a:avLst/>
          </a:prstGeom>
          <a:noFill/>
          <a:ln w="28575">
            <a:solidFill>
              <a:srgbClr val="FF0000"/>
            </a:solidFill>
            <a:round/>
            <a:headEnd/>
            <a:tailEnd/>
          </a:ln>
          <a:effectLst/>
        </p:spPr>
        <p:txBody>
          <a:bodyPr/>
          <a:lstStyle/>
          <a:p>
            <a:endParaRPr lang="en-US" dirty="0"/>
          </a:p>
        </p:txBody>
      </p:sp>
      <p:sp>
        <p:nvSpPr>
          <p:cNvPr id="12310" name="Line 22"/>
          <p:cNvSpPr>
            <a:spLocks noChangeShapeType="1"/>
          </p:cNvSpPr>
          <p:nvPr/>
        </p:nvSpPr>
        <p:spPr bwMode="auto">
          <a:xfrm flipV="1">
            <a:off x="3635375" y="476250"/>
            <a:ext cx="0" cy="215900"/>
          </a:xfrm>
          <a:prstGeom prst="line">
            <a:avLst/>
          </a:prstGeom>
          <a:noFill/>
          <a:ln w="28575">
            <a:solidFill>
              <a:srgbClr val="FF0000"/>
            </a:solidFill>
            <a:round/>
            <a:headEnd/>
            <a:tailEnd/>
          </a:ln>
          <a:effectLst/>
        </p:spPr>
        <p:txBody>
          <a:bodyPr/>
          <a:lstStyle/>
          <a:p>
            <a:endParaRPr lang="en-US" dirty="0"/>
          </a:p>
        </p:txBody>
      </p:sp>
      <p:sp>
        <p:nvSpPr>
          <p:cNvPr id="12311" name="Line 23"/>
          <p:cNvSpPr>
            <a:spLocks noChangeShapeType="1"/>
          </p:cNvSpPr>
          <p:nvPr/>
        </p:nvSpPr>
        <p:spPr bwMode="auto">
          <a:xfrm>
            <a:off x="3635375" y="476250"/>
            <a:ext cx="1008063" cy="0"/>
          </a:xfrm>
          <a:prstGeom prst="line">
            <a:avLst/>
          </a:prstGeom>
          <a:noFill/>
          <a:ln w="28575">
            <a:solidFill>
              <a:srgbClr val="FF0000"/>
            </a:solidFill>
            <a:round/>
            <a:headEnd/>
            <a:tailEnd/>
          </a:ln>
          <a:effectLst/>
        </p:spPr>
        <p:txBody>
          <a:bodyPr/>
          <a:lstStyle/>
          <a:p>
            <a:endParaRPr lang="en-US" dirty="0"/>
          </a:p>
        </p:txBody>
      </p:sp>
      <p:sp>
        <p:nvSpPr>
          <p:cNvPr id="12312" name="Line 24"/>
          <p:cNvSpPr>
            <a:spLocks noChangeShapeType="1"/>
          </p:cNvSpPr>
          <p:nvPr/>
        </p:nvSpPr>
        <p:spPr bwMode="auto">
          <a:xfrm>
            <a:off x="250825" y="908050"/>
            <a:ext cx="1225550" cy="0"/>
          </a:xfrm>
          <a:prstGeom prst="line">
            <a:avLst/>
          </a:prstGeom>
          <a:noFill/>
          <a:ln w="28575">
            <a:solidFill>
              <a:srgbClr val="FF0000"/>
            </a:solidFill>
            <a:round/>
            <a:headEnd/>
            <a:tailEnd/>
          </a:ln>
          <a:effectLst/>
        </p:spPr>
        <p:txBody>
          <a:bodyPr/>
          <a:lstStyle/>
          <a:p>
            <a:endParaRPr lang="en-US" dirty="0"/>
          </a:p>
        </p:txBody>
      </p:sp>
      <p:sp>
        <p:nvSpPr>
          <p:cNvPr id="12313" name="Line 25"/>
          <p:cNvSpPr>
            <a:spLocks noChangeShapeType="1"/>
          </p:cNvSpPr>
          <p:nvPr/>
        </p:nvSpPr>
        <p:spPr bwMode="auto">
          <a:xfrm flipV="1">
            <a:off x="1476375" y="692150"/>
            <a:ext cx="0" cy="215900"/>
          </a:xfrm>
          <a:prstGeom prst="line">
            <a:avLst/>
          </a:prstGeom>
          <a:noFill/>
          <a:ln w="28575">
            <a:solidFill>
              <a:srgbClr val="FF0000"/>
            </a:solidFill>
            <a:round/>
            <a:headEnd/>
            <a:tailEnd/>
          </a:ln>
          <a:effectLst/>
        </p:spPr>
        <p:txBody>
          <a:bodyPr/>
          <a:lstStyle/>
          <a:p>
            <a:endParaRPr lang="en-US" dirty="0"/>
          </a:p>
        </p:txBody>
      </p:sp>
      <p:sp>
        <p:nvSpPr>
          <p:cNvPr id="12315" name="Line 27"/>
          <p:cNvSpPr>
            <a:spLocks noChangeShapeType="1"/>
          </p:cNvSpPr>
          <p:nvPr/>
        </p:nvSpPr>
        <p:spPr bwMode="auto">
          <a:xfrm flipV="1">
            <a:off x="250825" y="692150"/>
            <a:ext cx="0" cy="215900"/>
          </a:xfrm>
          <a:prstGeom prst="line">
            <a:avLst/>
          </a:prstGeom>
          <a:noFill/>
          <a:ln w="28575">
            <a:solidFill>
              <a:srgbClr val="FF0000"/>
            </a:solidFill>
            <a:round/>
            <a:headEnd/>
            <a:tailEnd/>
          </a:ln>
          <a:effectLst/>
        </p:spPr>
        <p:txBody>
          <a:bodyPr/>
          <a:lstStyle/>
          <a:p>
            <a:endParaRPr lang="en-US" dirty="0"/>
          </a:p>
        </p:txBody>
      </p:sp>
      <p:sp>
        <p:nvSpPr>
          <p:cNvPr id="12316" name="Line 28"/>
          <p:cNvSpPr>
            <a:spLocks noChangeShapeType="1"/>
          </p:cNvSpPr>
          <p:nvPr/>
        </p:nvSpPr>
        <p:spPr bwMode="auto">
          <a:xfrm>
            <a:off x="250825" y="692150"/>
            <a:ext cx="1225550" cy="0"/>
          </a:xfrm>
          <a:prstGeom prst="line">
            <a:avLst/>
          </a:prstGeom>
          <a:noFill/>
          <a:ln w="28575">
            <a:solidFill>
              <a:srgbClr val="FF0000"/>
            </a:solidFill>
            <a:round/>
            <a:headEnd/>
            <a:tailEnd/>
          </a:ln>
          <a:effectLst/>
        </p:spPr>
        <p:txBody>
          <a:bodyPr/>
          <a:lstStyle/>
          <a:p>
            <a:endParaRPr lang="en-US" dirty="0"/>
          </a:p>
        </p:txBody>
      </p:sp>
      <p:sp>
        <p:nvSpPr>
          <p:cNvPr id="12317" name="Line 29"/>
          <p:cNvSpPr>
            <a:spLocks noChangeShapeType="1"/>
          </p:cNvSpPr>
          <p:nvPr/>
        </p:nvSpPr>
        <p:spPr bwMode="auto">
          <a:xfrm flipH="1" flipV="1">
            <a:off x="4211638" y="765175"/>
            <a:ext cx="1944687" cy="1008063"/>
          </a:xfrm>
          <a:prstGeom prst="line">
            <a:avLst/>
          </a:prstGeom>
          <a:noFill/>
          <a:ln w="38100">
            <a:solidFill>
              <a:schemeClr val="tx1"/>
            </a:solidFill>
            <a:round/>
            <a:headEnd/>
            <a:tailEnd type="triangle" w="med" len="med"/>
          </a:ln>
          <a:effectLst/>
        </p:spPr>
        <p:txBody>
          <a:bodyPr/>
          <a:lstStyle/>
          <a:p>
            <a:endParaRPr lang="en-US" dirty="0"/>
          </a:p>
        </p:txBody>
      </p:sp>
      <p:sp>
        <p:nvSpPr>
          <p:cNvPr id="12318" name="Line 30"/>
          <p:cNvSpPr>
            <a:spLocks noChangeShapeType="1"/>
          </p:cNvSpPr>
          <p:nvPr/>
        </p:nvSpPr>
        <p:spPr bwMode="auto">
          <a:xfrm flipH="1" flipV="1">
            <a:off x="1476375" y="765175"/>
            <a:ext cx="4751388" cy="1150938"/>
          </a:xfrm>
          <a:prstGeom prst="line">
            <a:avLst/>
          </a:prstGeom>
          <a:noFill/>
          <a:ln w="38100">
            <a:solidFill>
              <a:schemeClr val="tx1"/>
            </a:solidFill>
            <a:round/>
            <a:headEnd/>
            <a:tailEnd type="triangle" w="med" len="med"/>
          </a:ln>
          <a:effectLst/>
        </p:spPr>
        <p:txBody>
          <a:bodyPr/>
          <a:lstStyle/>
          <a:p>
            <a:endParaRPr lang="en-US" dirty="0"/>
          </a:p>
        </p:txBody>
      </p:sp>
      <p:sp>
        <p:nvSpPr>
          <p:cNvPr id="12331" name="Text Box 43"/>
          <p:cNvSpPr txBox="1">
            <a:spLocks noChangeArrowheads="1"/>
          </p:cNvSpPr>
          <p:nvPr/>
        </p:nvSpPr>
        <p:spPr bwMode="auto">
          <a:xfrm>
            <a:off x="5940425" y="2636838"/>
            <a:ext cx="2808288" cy="366712"/>
          </a:xfrm>
          <a:prstGeom prst="rect">
            <a:avLst/>
          </a:prstGeom>
          <a:noFill/>
          <a:ln w="9525">
            <a:noFill/>
            <a:miter lim="800000"/>
            <a:headEnd/>
            <a:tailEnd/>
          </a:ln>
          <a:effectLst/>
        </p:spPr>
        <p:txBody>
          <a:bodyPr>
            <a:spAutoFit/>
          </a:bodyPr>
          <a:lstStyle/>
          <a:p>
            <a:pPr algn="ctr">
              <a:spcBef>
                <a:spcPct val="50000"/>
              </a:spcBef>
            </a:pPr>
            <a:r>
              <a:rPr lang="es-ES" sz="1800" dirty="0">
                <a:solidFill>
                  <a:schemeClr val="bg1"/>
                </a:solidFill>
                <a:latin typeface="Arial" charset="0"/>
              </a:rPr>
              <a:t>Desea ser cremado</a:t>
            </a:r>
          </a:p>
        </p:txBody>
      </p:sp>
      <p:sp>
        <p:nvSpPr>
          <p:cNvPr id="12333" name="Line 45"/>
          <p:cNvSpPr>
            <a:spLocks noChangeShapeType="1"/>
          </p:cNvSpPr>
          <p:nvPr/>
        </p:nvSpPr>
        <p:spPr bwMode="auto">
          <a:xfrm flipH="1" flipV="1">
            <a:off x="1835150" y="1052513"/>
            <a:ext cx="4392613" cy="1728787"/>
          </a:xfrm>
          <a:prstGeom prst="line">
            <a:avLst/>
          </a:prstGeom>
          <a:noFill/>
          <a:ln w="38100">
            <a:solidFill>
              <a:schemeClr val="tx1"/>
            </a:solidFill>
            <a:round/>
            <a:headEnd/>
            <a:tailEnd type="triangle" w="med" len="med"/>
          </a:ln>
          <a:effectLst/>
        </p:spPr>
        <p:txBody>
          <a:bodyPr/>
          <a:lstStyle/>
          <a:p>
            <a:endParaRPr lang="en-US" dirty="0"/>
          </a:p>
        </p:txBody>
      </p:sp>
      <p:sp>
        <p:nvSpPr>
          <p:cNvPr id="12335" name="Text Box 47"/>
          <p:cNvSpPr txBox="1">
            <a:spLocks noChangeArrowheads="1"/>
          </p:cNvSpPr>
          <p:nvPr/>
        </p:nvSpPr>
        <p:spPr bwMode="auto">
          <a:xfrm>
            <a:off x="5508625" y="4076700"/>
            <a:ext cx="3635375" cy="1077218"/>
          </a:xfrm>
          <a:prstGeom prst="rect">
            <a:avLst/>
          </a:prstGeom>
          <a:noFill/>
          <a:ln w="9525">
            <a:noFill/>
            <a:miter lim="800000"/>
            <a:headEnd/>
            <a:tailEnd/>
          </a:ln>
          <a:effectLst/>
        </p:spPr>
        <p:txBody>
          <a:bodyPr>
            <a:spAutoFit/>
          </a:bodyPr>
          <a:lstStyle/>
          <a:p>
            <a:pPr>
              <a:spcBef>
                <a:spcPct val="50000"/>
              </a:spcBef>
            </a:pPr>
            <a:r>
              <a:rPr lang="es-ES" dirty="0">
                <a:solidFill>
                  <a:schemeClr val="bg1"/>
                </a:solidFill>
              </a:rPr>
              <a:t>Fuente</a:t>
            </a:r>
            <a:r>
              <a:rPr lang="es-ES" dirty="0" smtClean="0">
                <a:solidFill>
                  <a:schemeClr val="bg1"/>
                </a:solidFill>
              </a:rPr>
              <a:t>: </a:t>
            </a:r>
            <a:r>
              <a:rPr lang="es-ES" dirty="0" smtClean="0">
                <a:solidFill>
                  <a:schemeClr val="bg1"/>
                </a:solidFill>
                <a:hlinkClick r:id="rId3"/>
              </a:rPr>
              <a:t>http://www.taringa.net/posts/musica/2024519/Testamento-de-Freddie-Mercury.html</a:t>
            </a:r>
            <a:endParaRPr lang="es-ES" dirty="0">
              <a:solidFill>
                <a:schemeClr val="bg1"/>
              </a:solidFill>
            </a:endParaRPr>
          </a:p>
        </p:txBody>
      </p:sp>
      <p:sp>
        <p:nvSpPr>
          <p:cNvPr id="12337" name="Line 49"/>
          <p:cNvSpPr>
            <a:spLocks noChangeShapeType="1"/>
          </p:cNvSpPr>
          <p:nvPr/>
        </p:nvSpPr>
        <p:spPr bwMode="auto">
          <a:xfrm>
            <a:off x="323850" y="260350"/>
            <a:ext cx="2592388" cy="0"/>
          </a:xfrm>
          <a:prstGeom prst="line">
            <a:avLst/>
          </a:prstGeom>
          <a:noFill/>
          <a:ln w="28575">
            <a:solidFill>
              <a:srgbClr val="FF0000"/>
            </a:solidFill>
            <a:round/>
            <a:headEnd/>
            <a:tailEnd/>
          </a:ln>
          <a:effectLst/>
        </p:spPr>
        <p:txBody>
          <a:bodyPr/>
          <a:lstStyle/>
          <a:p>
            <a:endParaRPr lang="en-US" dirty="0"/>
          </a:p>
        </p:txBody>
      </p:sp>
      <p:sp>
        <p:nvSpPr>
          <p:cNvPr id="12338" name="Line 50"/>
          <p:cNvSpPr>
            <a:spLocks noChangeShapeType="1"/>
          </p:cNvSpPr>
          <p:nvPr/>
        </p:nvSpPr>
        <p:spPr bwMode="auto">
          <a:xfrm>
            <a:off x="323850" y="260350"/>
            <a:ext cx="0" cy="215900"/>
          </a:xfrm>
          <a:prstGeom prst="line">
            <a:avLst/>
          </a:prstGeom>
          <a:noFill/>
          <a:ln w="28575">
            <a:solidFill>
              <a:srgbClr val="FF0000"/>
            </a:solidFill>
            <a:round/>
            <a:headEnd/>
            <a:tailEnd/>
          </a:ln>
          <a:effectLst/>
        </p:spPr>
        <p:txBody>
          <a:bodyPr/>
          <a:lstStyle/>
          <a:p>
            <a:endParaRPr lang="en-US" dirty="0"/>
          </a:p>
        </p:txBody>
      </p:sp>
      <p:sp>
        <p:nvSpPr>
          <p:cNvPr id="12339" name="Line 51"/>
          <p:cNvSpPr>
            <a:spLocks noChangeShapeType="1"/>
          </p:cNvSpPr>
          <p:nvPr/>
        </p:nvSpPr>
        <p:spPr bwMode="auto">
          <a:xfrm>
            <a:off x="323850" y="476250"/>
            <a:ext cx="2592388" cy="0"/>
          </a:xfrm>
          <a:prstGeom prst="line">
            <a:avLst/>
          </a:prstGeom>
          <a:noFill/>
          <a:ln w="28575">
            <a:solidFill>
              <a:srgbClr val="FF0000"/>
            </a:solidFill>
            <a:round/>
            <a:headEnd/>
            <a:tailEnd/>
          </a:ln>
          <a:effectLst/>
        </p:spPr>
        <p:txBody>
          <a:bodyPr/>
          <a:lstStyle/>
          <a:p>
            <a:endParaRPr lang="en-US" dirty="0"/>
          </a:p>
        </p:txBody>
      </p:sp>
      <p:sp>
        <p:nvSpPr>
          <p:cNvPr id="12340" name="Line 52"/>
          <p:cNvSpPr>
            <a:spLocks noChangeShapeType="1"/>
          </p:cNvSpPr>
          <p:nvPr/>
        </p:nvSpPr>
        <p:spPr bwMode="auto">
          <a:xfrm flipV="1">
            <a:off x="2916238" y="260350"/>
            <a:ext cx="0" cy="215900"/>
          </a:xfrm>
          <a:prstGeom prst="line">
            <a:avLst/>
          </a:prstGeom>
          <a:noFill/>
          <a:ln w="28575">
            <a:solidFill>
              <a:srgbClr val="FF0000"/>
            </a:solidFill>
            <a:round/>
            <a:headEnd/>
            <a:tailEnd/>
          </a:ln>
          <a:effectLst/>
        </p:spPr>
        <p:txBody>
          <a:bodyPr/>
          <a:lstStyle/>
          <a:p>
            <a:endParaRPr lang="en-US" dirty="0"/>
          </a:p>
        </p:txBody>
      </p:sp>
      <p:sp>
        <p:nvSpPr>
          <p:cNvPr id="12344" name="Line 56"/>
          <p:cNvSpPr>
            <a:spLocks noChangeShapeType="1"/>
          </p:cNvSpPr>
          <p:nvPr/>
        </p:nvSpPr>
        <p:spPr bwMode="auto">
          <a:xfrm flipH="1">
            <a:off x="2987675" y="260350"/>
            <a:ext cx="2376488" cy="0"/>
          </a:xfrm>
          <a:prstGeom prst="line">
            <a:avLst/>
          </a:prstGeom>
          <a:noFill/>
          <a:ln w="38100">
            <a:solidFill>
              <a:schemeClr val="tx1"/>
            </a:solidFill>
            <a:round/>
            <a:headEnd/>
            <a:tailEnd type="triangle" w="med" len="med"/>
          </a:ln>
          <a:effectLst/>
        </p:spPr>
        <p:txBody>
          <a:bodyP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12296"/>
                                        </p:tgtEl>
                                        <p:attrNameLst>
                                          <p:attrName>style.visibility</p:attrName>
                                        </p:attrNameLst>
                                      </p:cBhvr>
                                      <p:to>
                                        <p:strVal val="visible"/>
                                      </p:to>
                                    </p:set>
                                    <p:animEffect transition="in" filter="checkerboard(across)">
                                      <p:cBhvr>
                                        <p:cTn id="7" dur="2000"/>
                                        <p:tgtEl>
                                          <p:spTgt spid="12296"/>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12294"/>
                                        </p:tgtEl>
                                        <p:attrNameLst>
                                          <p:attrName>style.visibility</p:attrName>
                                        </p:attrNameLst>
                                      </p:cBhvr>
                                      <p:to>
                                        <p:strVal val="visible"/>
                                      </p:to>
                                    </p:set>
                                    <p:animEffect transition="in" filter="diamond(in)">
                                      <p:cBhvr>
                                        <p:cTn id="11" dur="2000"/>
                                        <p:tgtEl>
                                          <p:spTgt spid="12294"/>
                                        </p:tgtEl>
                                      </p:cBhvr>
                                    </p:animEffect>
                                  </p:childTnLst>
                                </p:cTn>
                              </p:par>
                            </p:childTnLst>
                          </p:cTn>
                        </p:par>
                      </p:childTnLst>
                    </p:cTn>
                  </p:par>
                  <p:par>
                    <p:cTn id="12" fill="hold">
                      <p:stCondLst>
                        <p:cond delay="indefinite"/>
                      </p:stCondLst>
                      <p:childTnLst>
                        <p:par>
                          <p:cTn id="13" fill="hold">
                            <p:stCondLst>
                              <p:cond delay="0"/>
                            </p:stCondLst>
                            <p:childTnLst>
                              <p:par>
                                <p:cTn id="14" presetID="18" presetClass="entr" presetSubtype="12" fill="hold" grpId="0" nodeType="clickEffect">
                                  <p:stCondLst>
                                    <p:cond delay="0"/>
                                  </p:stCondLst>
                                  <p:childTnLst>
                                    <p:set>
                                      <p:cBhvr>
                                        <p:cTn id="15" dur="1" fill="hold">
                                          <p:stCondLst>
                                            <p:cond delay="0"/>
                                          </p:stCondLst>
                                        </p:cTn>
                                        <p:tgtEl>
                                          <p:spTgt spid="12344"/>
                                        </p:tgtEl>
                                        <p:attrNameLst>
                                          <p:attrName>style.visibility</p:attrName>
                                        </p:attrNameLst>
                                      </p:cBhvr>
                                      <p:to>
                                        <p:strVal val="visible"/>
                                      </p:to>
                                    </p:set>
                                    <p:animEffect transition="in" filter="strips(downLeft)">
                                      <p:cBhvr>
                                        <p:cTn id="16" dur="500"/>
                                        <p:tgtEl>
                                          <p:spTgt spid="1234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297"/>
                                        </p:tgtEl>
                                        <p:attrNameLst>
                                          <p:attrName>style.visibility</p:attrName>
                                        </p:attrNameLst>
                                      </p:cBhvr>
                                      <p:to>
                                        <p:strVal val="visible"/>
                                      </p:to>
                                    </p:set>
                                    <p:animEffect transition="in" filter="fade">
                                      <p:cBhvr>
                                        <p:cTn id="21" dur="2000"/>
                                        <p:tgtEl>
                                          <p:spTgt spid="12297"/>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12317"/>
                                        </p:tgtEl>
                                        <p:attrNameLst>
                                          <p:attrName>style.visibility</p:attrName>
                                        </p:attrNameLst>
                                      </p:cBhvr>
                                      <p:to>
                                        <p:strVal val="visible"/>
                                      </p:to>
                                    </p:set>
                                    <p:animEffect transition="in" filter="strips(downLeft)">
                                      <p:cBhvr>
                                        <p:cTn id="26" dur="500"/>
                                        <p:tgtEl>
                                          <p:spTgt spid="12317"/>
                                        </p:tgtEl>
                                      </p:cBhvr>
                                    </p:animEffect>
                                  </p:childTnLst>
                                </p:cTn>
                              </p:par>
                            </p:childTnLst>
                          </p:cTn>
                        </p:par>
                      </p:childTnLst>
                    </p:cTn>
                  </p:par>
                  <p:par>
                    <p:cTn id="27" fill="hold">
                      <p:stCondLst>
                        <p:cond delay="indefinite"/>
                      </p:stCondLst>
                      <p:childTnLst>
                        <p:par>
                          <p:cTn id="28" fill="hold">
                            <p:stCondLst>
                              <p:cond delay="0"/>
                            </p:stCondLst>
                            <p:childTnLst>
                              <p:par>
                                <p:cTn id="29" presetID="18" presetClass="entr" presetSubtype="12" fill="hold" grpId="0" nodeType="clickEffect">
                                  <p:stCondLst>
                                    <p:cond delay="0"/>
                                  </p:stCondLst>
                                  <p:childTnLst>
                                    <p:set>
                                      <p:cBhvr>
                                        <p:cTn id="30" dur="1" fill="hold">
                                          <p:stCondLst>
                                            <p:cond delay="0"/>
                                          </p:stCondLst>
                                        </p:cTn>
                                        <p:tgtEl>
                                          <p:spTgt spid="12318"/>
                                        </p:tgtEl>
                                        <p:attrNameLst>
                                          <p:attrName>style.visibility</p:attrName>
                                        </p:attrNameLst>
                                      </p:cBhvr>
                                      <p:to>
                                        <p:strVal val="visible"/>
                                      </p:to>
                                    </p:set>
                                    <p:animEffect transition="in" filter="strips(downLeft)">
                                      <p:cBhvr>
                                        <p:cTn id="31" dur="500"/>
                                        <p:tgtEl>
                                          <p:spTgt spid="12318"/>
                                        </p:tgtEl>
                                      </p:cBhvr>
                                    </p:animEffect>
                                  </p:childTnLst>
                                </p:cTn>
                              </p:par>
                            </p:childTnLst>
                          </p:cTn>
                        </p:par>
                      </p:childTnLst>
                    </p:cTn>
                  </p:par>
                  <p:par>
                    <p:cTn id="32" fill="hold">
                      <p:stCondLst>
                        <p:cond delay="indefinite"/>
                      </p:stCondLst>
                      <p:childTnLst>
                        <p:par>
                          <p:cTn id="33" fill="hold">
                            <p:stCondLst>
                              <p:cond delay="0"/>
                            </p:stCondLst>
                            <p:childTnLst>
                              <p:par>
                                <p:cTn id="34" presetID="41" presetClass="entr" presetSubtype="0" fill="hold" grpId="0" nodeType="clickEffect">
                                  <p:stCondLst>
                                    <p:cond delay="0"/>
                                  </p:stCondLst>
                                  <p:iterate type="lt">
                                    <p:tmPct val="10000"/>
                                  </p:iterate>
                                  <p:childTnLst>
                                    <p:set>
                                      <p:cBhvr>
                                        <p:cTn id="35" dur="1" fill="hold">
                                          <p:stCondLst>
                                            <p:cond delay="0"/>
                                          </p:stCondLst>
                                        </p:cTn>
                                        <p:tgtEl>
                                          <p:spTgt spid="12331"/>
                                        </p:tgtEl>
                                        <p:attrNameLst>
                                          <p:attrName>style.visibility</p:attrName>
                                        </p:attrNameLst>
                                      </p:cBhvr>
                                      <p:to>
                                        <p:strVal val="visible"/>
                                      </p:to>
                                    </p:set>
                                    <p:anim calcmode="lin" valueType="num">
                                      <p:cBhvr>
                                        <p:cTn id="36" dur="1000" fill="hold"/>
                                        <p:tgtEl>
                                          <p:spTgt spid="12331"/>
                                        </p:tgtEl>
                                        <p:attrNameLst>
                                          <p:attrName>ppt_x</p:attrName>
                                        </p:attrNameLst>
                                      </p:cBhvr>
                                      <p:tavLst>
                                        <p:tav tm="0">
                                          <p:val>
                                            <p:strVal val="#ppt_x"/>
                                          </p:val>
                                        </p:tav>
                                        <p:tav tm="50000">
                                          <p:val>
                                            <p:strVal val="#ppt_x+.1"/>
                                          </p:val>
                                        </p:tav>
                                        <p:tav tm="100000">
                                          <p:val>
                                            <p:strVal val="#ppt_x"/>
                                          </p:val>
                                        </p:tav>
                                      </p:tavLst>
                                    </p:anim>
                                    <p:anim calcmode="lin" valueType="num">
                                      <p:cBhvr>
                                        <p:cTn id="37" dur="1000" fill="hold"/>
                                        <p:tgtEl>
                                          <p:spTgt spid="12331"/>
                                        </p:tgtEl>
                                        <p:attrNameLst>
                                          <p:attrName>ppt_y</p:attrName>
                                        </p:attrNameLst>
                                      </p:cBhvr>
                                      <p:tavLst>
                                        <p:tav tm="0">
                                          <p:val>
                                            <p:strVal val="#ppt_y"/>
                                          </p:val>
                                        </p:tav>
                                        <p:tav tm="100000">
                                          <p:val>
                                            <p:strVal val="#ppt_y"/>
                                          </p:val>
                                        </p:tav>
                                      </p:tavLst>
                                    </p:anim>
                                    <p:anim calcmode="lin" valueType="num">
                                      <p:cBhvr>
                                        <p:cTn id="38" dur="1000" fill="hold"/>
                                        <p:tgtEl>
                                          <p:spTgt spid="12331"/>
                                        </p:tgtEl>
                                        <p:attrNameLst>
                                          <p:attrName>ppt_h</p:attrName>
                                        </p:attrNameLst>
                                      </p:cBhvr>
                                      <p:tavLst>
                                        <p:tav tm="0">
                                          <p:val>
                                            <p:strVal val="#ppt_h/10"/>
                                          </p:val>
                                        </p:tav>
                                        <p:tav tm="50000">
                                          <p:val>
                                            <p:strVal val="#ppt_h+.01"/>
                                          </p:val>
                                        </p:tav>
                                        <p:tav tm="100000">
                                          <p:val>
                                            <p:strVal val="#ppt_h"/>
                                          </p:val>
                                        </p:tav>
                                      </p:tavLst>
                                    </p:anim>
                                    <p:anim calcmode="lin" valueType="num">
                                      <p:cBhvr>
                                        <p:cTn id="39" dur="1000" fill="hold"/>
                                        <p:tgtEl>
                                          <p:spTgt spid="12331"/>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000" tmFilter="0,0; .5, 1; 1, 1"/>
                                        <p:tgtEl>
                                          <p:spTgt spid="12331"/>
                                        </p:tgtEl>
                                      </p:cBhvr>
                                    </p:animEffect>
                                  </p:childTnLst>
                                </p:cTn>
                              </p:par>
                            </p:childTnLst>
                          </p:cTn>
                        </p:par>
                      </p:childTnLst>
                    </p:cTn>
                  </p:par>
                  <p:par>
                    <p:cTn id="41" fill="hold">
                      <p:stCondLst>
                        <p:cond delay="indefinite"/>
                      </p:stCondLst>
                      <p:childTnLst>
                        <p:par>
                          <p:cTn id="42" fill="hold">
                            <p:stCondLst>
                              <p:cond delay="0"/>
                            </p:stCondLst>
                            <p:childTnLst>
                              <p:par>
                                <p:cTn id="43" presetID="18" presetClass="entr" presetSubtype="12" fill="hold" grpId="0" nodeType="clickEffect">
                                  <p:stCondLst>
                                    <p:cond delay="0"/>
                                  </p:stCondLst>
                                  <p:childTnLst>
                                    <p:set>
                                      <p:cBhvr>
                                        <p:cTn id="44" dur="1" fill="hold">
                                          <p:stCondLst>
                                            <p:cond delay="0"/>
                                          </p:stCondLst>
                                        </p:cTn>
                                        <p:tgtEl>
                                          <p:spTgt spid="12333"/>
                                        </p:tgtEl>
                                        <p:attrNameLst>
                                          <p:attrName>style.visibility</p:attrName>
                                        </p:attrNameLst>
                                      </p:cBhvr>
                                      <p:to>
                                        <p:strVal val="visible"/>
                                      </p:to>
                                    </p:set>
                                    <p:animEffect transition="in" filter="strips(downLeft)">
                                      <p:cBhvr>
                                        <p:cTn id="45" dur="500"/>
                                        <p:tgtEl>
                                          <p:spTgt spid="12333"/>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12335"/>
                                        </p:tgtEl>
                                        <p:attrNameLst>
                                          <p:attrName>style.visibility</p:attrName>
                                        </p:attrNameLst>
                                      </p:cBhvr>
                                      <p:to>
                                        <p:strVal val="visible"/>
                                      </p:to>
                                    </p:set>
                                    <p:animEffect transition="in" filter="fade">
                                      <p:cBhvr>
                                        <p:cTn id="50" dur="2000"/>
                                        <p:tgtEl>
                                          <p:spTgt spid="123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animBg="1"/>
      <p:bldP spid="12297" grpId="0"/>
      <p:bldP spid="12317" grpId="0" animBg="1"/>
      <p:bldP spid="12318" grpId="0" animBg="1"/>
      <p:bldP spid="12331" grpId="0"/>
      <p:bldP spid="12333" grpId="0" animBg="1"/>
      <p:bldP spid="12335" grpId="0"/>
      <p:bldP spid="1234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38" name="Rectangle 26"/>
          <p:cNvSpPr>
            <a:spLocks noChangeArrowheads="1"/>
          </p:cNvSpPr>
          <p:nvPr/>
        </p:nvSpPr>
        <p:spPr bwMode="auto">
          <a:xfrm>
            <a:off x="0" y="0"/>
            <a:ext cx="9144000" cy="6858000"/>
          </a:xfrm>
          <a:prstGeom prst="rect">
            <a:avLst/>
          </a:prstGeom>
          <a:gradFill rotWithShape="1">
            <a:gsLst>
              <a:gs pos="0">
                <a:srgbClr val="C0C0C0"/>
              </a:gs>
              <a:gs pos="100000">
                <a:srgbClr val="C0C0C0">
                  <a:gamma/>
                  <a:shade val="46275"/>
                  <a:invGamma/>
                </a:srgbClr>
              </a:gs>
            </a:gsLst>
            <a:lin ang="5400000" scaled="1"/>
          </a:gradFill>
          <a:ln w="9525">
            <a:solidFill>
              <a:schemeClr val="tx1"/>
            </a:solidFill>
            <a:miter lim="800000"/>
            <a:headEnd/>
            <a:tailEnd/>
          </a:ln>
          <a:effectLst/>
        </p:spPr>
        <p:txBody>
          <a:bodyPr wrap="none" anchor="ctr"/>
          <a:lstStyle/>
          <a:p>
            <a:endParaRPr lang="en-US" dirty="0"/>
          </a:p>
        </p:txBody>
      </p:sp>
      <p:pic>
        <p:nvPicPr>
          <p:cNvPr id="13319" name="Picture 7" descr="will03"/>
          <p:cNvPicPr>
            <a:picLocks noChangeAspect="1" noChangeArrowheads="1"/>
          </p:cNvPicPr>
          <p:nvPr/>
        </p:nvPicPr>
        <p:blipFill>
          <a:blip r:embed="rId2"/>
          <a:srcRect/>
          <a:stretch>
            <a:fillRect/>
          </a:stretch>
        </p:blipFill>
        <p:spPr bwMode="auto">
          <a:xfrm>
            <a:off x="0" y="0"/>
            <a:ext cx="5303838" cy="6858000"/>
          </a:xfrm>
          <a:prstGeom prst="rect">
            <a:avLst/>
          </a:prstGeom>
          <a:noFill/>
        </p:spPr>
      </p:pic>
      <p:sp>
        <p:nvSpPr>
          <p:cNvPr id="13320" name="Text Box 8"/>
          <p:cNvSpPr txBox="1">
            <a:spLocks noChangeArrowheads="1"/>
          </p:cNvSpPr>
          <p:nvPr/>
        </p:nvSpPr>
        <p:spPr bwMode="auto">
          <a:xfrm>
            <a:off x="5364163" y="836613"/>
            <a:ext cx="3492500" cy="669925"/>
          </a:xfrm>
          <a:prstGeom prst="rect">
            <a:avLst/>
          </a:prstGeom>
          <a:noFill/>
          <a:ln w="28575">
            <a:solidFill>
              <a:srgbClr val="FF0000"/>
            </a:solidFill>
            <a:miter lim="800000"/>
            <a:headEnd/>
            <a:tailEnd/>
          </a:ln>
          <a:effectLst/>
        </p:spPr>
        <p:txBody>
          <a:bodyPr>
            <a:spAutoFit/>
          </a:bodyPr>
          <a:lstStyle/>
          <a:p>
            <a:pPr algn="ctr">
              <a:spcBef>
                <a:spcPct val="50000"/>
              </a:spcBef>
            </a:pPr>
            <a:r>
              <a:rPr lang="es-ES" sz="1800" dirty="0">
                <a:solidFill>
                  <a:schemeClr val="bg1"/>
                </a:solidFill>
                <a:latin typeface="Arial" charset="0"/>
              </a:rPr>
              <a:t>Testamento de Freddie Mercury (página 3)</a:t>
            </a:r>
          </a:p>
        </p:txBody>
      </p:sp>
      <p:sp>
        <p:nvSpPr>
          <p:cNvPr id="13327" name="Line 15"/>
          <p:cNvSpPr>
            <a:spLocks noChangeShapeType="1"/>
          </p:cNvSpPr>
          <p:nvPr/>
        </p:nvSpPr>
        <p:spPr bwMode="auto">
          <a:xfrm>
            <a:off x="468313" y="4724400"/>
            <a:ext cx="4248150" cy="73025"/>
          </a:xfrm>
          <a:prstGeom prst="line">
            <a:avLst/>
          </a:prstGeom>
          <a:noFill/>
          <a:ln w="28575">
            <a:solidFill>
              <a:srgbClr val="FF0000"/>
            </a:solidFill>
            <a:round/>
            <a:headEnd/>
            <a:tailEnd/>
          </a:ln>
          <a:effectLst/>
        </p:spPr>
        <p:txBody>
          <a:bodyPr/>
          <a:lstStyle/>
          <a:p>
            <a:endParaRPr lang="en-US" dirty="0"/>
          </a:p>
        </p:txBody>
      </p:sp>
      <p:sp>
        <p:nvSpPr>
          <p:cNvPr id="13328" name="Line 16"/>
          <p:cNvSpPr>
            <a:spLocks noChangeShapeType="1"/>
          </p:cNvSpPr>
          <p:nvPr/>
        </p:nvSpPr>
        <p:spPr bwMode="auto">
          <a:xfrm>
            <a:off x="4716463" y="4797425"/>
            <a:ext cx="0" cy="287338"/>
          </a:xfrm>
          <a:prstGeom prst="line">
            <a:avLst/>
          </a:prstGeom>
          <a:noFill/>
          <a:ln w="28575">
            <a:solidFill>
              <a:srgbClr val="FF0000"/>
            </a:solidFill>
            <a:round/>
            <a:headEnd/>
            <a:tailEnd/>
          </a:ln>
          <a:effectLst/>
        </p:spPr>
        <p:txBody>
          <a:bodyPr/>
          <a:lstStyle/>
          <a:p>
            <a:endParaRPr lang="en-US" dirty="0"/>
          </a:p>
        </p:txBody>
      </p:sp>
      <p:sp>
        <p:nvSpPr>
          <p:cNvPr id="13330" name="Line 18"/>
          <p:cNvSpPr>
            <a:spLocks noChangeShapeType="1"/>
          </p:cNvSpPr>
          <p:nvPr/>
        </p:nvSpPr>
        <p:spPr bwMode="auto">
          <a:xfrm>
            <a:off x="468313" y="4724400"/>
            <a:ext cx="0" cy="288925"/>
          </a:xfrm>
          <a:prstGeom prst="line">
            <a:avLst/>
          </a:prstGeom>
          <a:noFill/>
          <a:ln w="28575">
            <a:solidFill>
              <a:srgbClr val="FF0000"/>
            </a:solidFill>
            <a:round/>
            <a:headEnd/>
            <a:tailEnd/>
          </a:ln>
          <a:effectLst/>
        </p:spPr>
        <p:txBody>
          <a:bodyPr/>
          <a:lstStyle/>
          <a:p>
            <a:endParaRPr lang="en-US" dirty="0"/>
          </a:p>
        </p:txBody>
      </p:sp>
      <p:sp>
        <p:nvSpPr>
          <p:cNvPr id="13331" name="Line 19"/>
          <p:cNvSpPr>
            <a:spLocks noChangeShapeType="1"/>
          </p:cNvSpPr>
          <p:nvPr/>
        </p:nvSpPr>
        <p:spPr bwMode="auto">
          <a:xfrm>
            <a:off x="468313" y="5013325"/>
            <a:ext cx="4248150" cy="71438"/>
          </a:xfrm>
          <a:prstGeom prst="line">
            <a:avLst/>
          </a:prstGeom>
          <a:noFill/>
          <a:ln w="28575">
            <a:solidFill>
              <a:srgbClr val="FF0000"/>
            </a:solidFill>
            <a:round/>
            <a:headEnd/>
            <a:tailEnd/>
          </a:ln>
          <a:effectLst/>
        </p:spPr>
        <p:txBody>
          <a:bodyPr/>
          <a:lstStyle/>
          <a:p>
            <a:endParaRPr lang="en-US" dirty="0"/>
          </a:p>
        </p:txBody>
      </p:sp>
      <p:sp>
        <p:nvSpPr>
          <p:cNvPr id="13332" name="Text Box 20"/>
          <p:cNvSpPr txBox="1">
            <a:spLocks noChangeArrowheads="1"/>
          </p:cNvSpPr>
          <p:nvPr/>
        </p:nvSpPr>
        <p:spPr bwMode="auto">
          <a:xfrm>
            <a:off x="6084888" y="3213100"/>
            <a:ext cx="3059112" cy="3113088"/>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Deja en herencia  a Mary Austin su casa de Garden Lodge, 1 Logan Place, London; fijate que es la misma dirección donde Freddie murió de Sida y esa dirección aparece en el certificado de Defunción. Por tanto no muere en un hospital abandonado por sus parientes y amigos.</a:t>
            </a:r>
          </a:p>
        </p:txBody>
      </p:sp>
      <p:sp>
        <p:nvSpPr>
          <p:cNvPr id="13333" name="Line 21"/>
          <p:cNvSpPr>
            <a:spLocks noChangeShapeType="1"/>
          </p:cNvSpPr>
          <p:nvPr/>
        </p:nvSpPr>
        <p:spPr bwMode="auto">
          <a:xfrm flipH="1">
            <a:off x="4787900" y="3500438"/>
            <a:ext cx="1296988" cy="1441450"/>
          </a:xfrm>
          <a:prstGeom prst="line">
            <a:avLst/>
          </a:prstGeom>
          <a:noFill/>
          <a:ln w="38100">
            <a:solidFill>
              <a:schemeClr val="tx1"/>
            </a:solidFill>
            <a:round/>
            <a:headEnd/>
            <a:tailEnd type="triangle" w="med" len="med"/>
          </a:ln>
          <a:effectLst/>
        </p:spPr>
        <p:txBody>
          <a:bodyPr/>
          <a:lstStyle/>
          <a:p>
            <a:endParaRPr lang="en-US" dirty="0"/>
          </a:p>
        </p:txBody>
      </p:sp>
      <p:sp>
        <p:nvSpPr>
          <p:cNvPr id="13334" name="Line 22"/>
          <p:cNvSpPr>
            <a:spLocks noChangeShapeType="1"/>
          </p:cNvSpPr>
          <p:nvPr/>
        </p:nvSpPr>
        <p:spPr bwMode="auto">
          <a:xfrm>
            <a:off x="611188" y="5013325"/>
            <a:ext cx="0" cy="215900"/>
          </a:xfrm>
          <a:prstGeom prst="line">
            <a:avLst/>
          </a:prstGeom>
          <a:noFill/>
          <a:ln w="28575">
            <a:solidFill>
              <a:srgbClr val="FF0000"/>
            </a:solidFill>
            <a:round/>
            <a:headEnd/>
            <a:tailEnd/>
          </a:ln>
          <a:effectLst/>
        </p:spPr>
        <p:txBody>
          <a:bodyPr/>
          <a:lstStyle/>
          <a:p>
            <a:endParaRPr lang="en-US" dirty="0"/>
          </a:p>
        </p:txBody>
      </p:sp>
      <p:sp>
        <p:nvSpPr>
          <p:cNvPr id="13335" name="Line 23"/>
          <p:cNvSpPr>
            <a:spLocks noChangeShapeType="1"/>
          </p:cNvSpPr>
          <p:nvPr/>
        </p:nvSpPr>
        <p:spPr bwMode="auto">
          <a:xfrm>
            <a:off x="611188" y="5229225"/>
            <a:ext cx="431800" cy="0"/>
          </a:xfrm>
          <a:prstGeom prst="line">
            <a:avLst/>
          </a:prstGeom>
          <a:noFill/>
          <a:ln w="28575">
            <a:solidFill>
              <a:srgbClr val="FF0000"/>
            </a:solidFill>
            <a:round/>
            <a:headEnd/>
            <a:tailEnd/>
          </a:ln>
          <a:effectLst/>
        </p:spPr>
        <p:txBody>
          <a:bodyPr/>
          <a:lstStyle/>
          <a:p>
            <a:endParaRPr lang="en-US" dirty="0"/>
          </a:p>
        </p:txBody>
      </p:sp>
      <p:sp>
        <p:nvSpPr>
          <p:cNvPr id="13337" name="Line 25"/>
          <p:cNvSpPr>
            <a:spLocks noChangeShapeType="1"/>
          </p:cNvSpPr>
          <p:nvPr/>
        </p:nvSpPr>
        <p:spPr bwMode="auto">
          <a:xfrm flipV="1">
            <a:off x="1042988" y="5013325"/>
            <a:ext cx="0" cy="215900"/>
          </a:xfrm>
          <a:prstGeom prst="line">
            <a:avLst/>
          </a:prstGeom>
          <a:noFill/>
          <a:ln w="28575">
            <a:solidFill>
              <a:srgbClr val="FF0000"/>
            </a:solidFill>
            <a:round/>
            <a:headEnd/>
            <a:tailEnd/>
          </a:ln>
          <a:effectLst/>
        </p:spPr>
        <p:txBody>
          <a:bodyP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3319"/>
                                        </p:tgtEl>
                                        <p:attrNameLst>
                                          <p:attrName>style.visibility</p:attrName>
                                        </p:attrNameLst>
                                      </p:cBhvr>
                                      <p:to>
                                        <p:strVal val="visible"/>
                                      </p:to>
                                    </p:set>
                                    <p:animEffect transition="in" filter="barn(inVertical)">
                                      <p:cBhvr>
                                        <p:cTn id="7" dur="2000"/>
                                        <p:tgtEl>
                                          <p:spTgt spid="13319"/>
                                        </p:tgtEl>
                                      </p:cBhvr>
                                    </p:animEffect>
                                  </p:childTnLst>
                                </p:cTn>
                              </p:par>
                            </p:childTnLst>
                          </p:cTn>
                        </p:par>
                        <p:par>
                          <p:cTn id="8" fill="hold">
                            <p:stCondLst>
                              <p:cond delay="2000"/>
                            </p:stCondLst>
                            <p:childTnLst>
                              <p:par>
                                <p:cTn id="9" presetID="14" presetClass="entr" presetSubtype="10" fill="hold" grpId="0" nodeType="afterEffect">
                                  <p:stCondLst>
                                    <p:cond delay="0"/>
                                  </p:stCondLst>
                                  <p:childTnLst>
                                    <p:set>
                                      <p:cBhvr>
                                        <p:cTn id="10" dur="1" fill="hold">
                                          <p:stCondLst>
                                            <p:cond delay="0"/>
                                          </p:stCondLst>
                                        </p:cTn>
                                        <p:tgtEl>
                                          <p:spTgt spid="13320"/>
                                        </p:tgtEl>
                                        <p:attrNameLst>
                                          <p:attrName>style.visibility</p:attrName>
                                        </p:attrNameLst>
                                      </p:cBhvr>
                                      <p:to>
                                        <p:strVal val="visible"/>
                                      </p:to>
                                    </p:set>
                                    <p:animEffect transition="in" filter="randombar(horizontal)">
                                      <p:cBhvr>
                                        <p:cTn id="11" dur="500"/>
                                        <p:tgtEl>
                                          <p:spTgt spid="1332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3332"/>
                                        </p:tgtEl>
                                        <p:attrNameLst>
                                          <p:attrName>style.visibility</p:attrName>
                                        </p:attrNameLst>
                                      </p:cBhvr>
                                      <p:to>
                                        <p:strVal val="visible"/>
                                      </p:to>
                                    </p:set>
                                    <p:animEffect transition="in" filter="fade">
                                      <p:cBhvr>
                                        <p:cTn id="16" dur="2000"/>
                                        <p:tgtEl>
                                          <p:spTgt spid="13332"/>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12" fill="hold" grpId="0" nodeType="clickEffect">
                                  <p:stCondLst>
                                    <p:cond delay="0"/>
                                  </p:stCondLst>
                                  <p:childTnLst>
                                    <p:set>
                                      <p:cBhvr>
                                        <p:cTn id="20" dur="1" fill="hold">
                                          <p:stCondLst>
                                            <p:cond delay="0"/>
                                          </p:stCondLst>
                                        </p:cTn>
                                        <p:tgtEl>
                                          <p:spTgt spid="13333"/>
                                        </p:tgtEl>
                                        <p:attrNameLst>
                                          <p:attrName>style.visibility</p:attrName>
                                        </p:attrNameLst>
                                      </p:cBhvr>
                                      <p:to>
                                        <p:strVal val="visible"/>
                                      </p:to>
                                    </p:set>
                                    <p:animEffect transition="in" filter="strips(downLeft)">
                                      <p:cBhvr>
                                        <p:cTn id="21" dur="500"/>
                                        <p:tgtEl>
                                          <p:spTgt spid="133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0" grpId="0" animBg="1"/>
      <p:bldP spid="13332" grpId="0"/>
      <p:bldP spid="1333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74" name="Rectangle 14"/>
          <p:cNvSpPr>
            <a:spLocks noChangeArrowheads="1"/>
          </p:cNvSpPr>
          <p:nvPr/>
        </p:nvSpPr>
        <p:spPr bwMode="auto">
          <a:xfrm>
            <a:off x="0" y="0"/>
            <a:ext cx="9144000" cy="6858000"/>
          </a:xfrm>
          <a:prstGeom prst="rect">
            <a:avLst/>
          </a:prstGeom>
          <a:gradFill rotWithShape="1">
            <a:gsLst>
              <a:gs pos="0">
                <a:srgbClr val="C0C0C0"/>
              </a:gs>
              <a:gs pos="100000">
                <a:srgbClr val="C0C0C0">
                  <a:gamma/>
                  <a:shade val="46275"/>
                  <a:invGamma/>
                </a:srgbClr>
              </a:gs>
            </a:gsLst>
            <a:lin ang="5400000" scaled="1"/>
          </a:gradFill>
          <a:ln w="9525">
            <a:solidFill>
              <a:schemeClr val="tx1"/>
            </a:solidFill>
            <a:miter lim="800000"/>
            <a:headEnd/>
            <a:tailEnd/>
          </a:ln>
          <a:effectLst/>
        </p:spPr>
        <p:txBody>
          <a:bodyPr wrap="none" anchor="ctr"/>
          <a:lstStyle/>
          <a:p>
            <a:endParaRPr lang="en-US" dirty="0"/>
          </a:p>
        </p:txBody>
      </p:sp>
      <p:pic>
        <p:nvPicPr>
          <p:cNvPr id="15365" name="Picture 5" descr="will04"/>
          <p:cNvPicPr>
            <a:picLocks noChangeAspect="1" noChangeArrowheads="1"/>
          </p:cNvPicPr>
          <p:nvPr/>
        </p:nvPicPr>
        <p:blipFill>
          <a:blip r:embed="rId2"/>
          <a:srcRect/>
          <a:stretch>
            <a:fillRect/>
          </a:stretch>
        </p:blipFill>
        <p:spPr bwMode="auto">
          <a:xfrm>
            <a:off x="0" y="0"/>
            <a:ext cx="5302250" cy="6858000"/>
          </a:xfrm>
          <a:prstGeom prst="rect">
            <a:avLst/>
          </a:prstGeom>
          <a:noFill/>
        </p:spPr>
      </p:pic>
      <p:sp>
        <p:nvSpPr>
          <p:cNvPr id="15366" name="Text Box 6"/>
          <p:cNvSpPr txBox="1">
            <a:spLocks noChangeArrowheads="1"/>
          </p:cNvSpPr>
          <p:nvPr/>
        </p:nvSpPr>
        <p:spPr bwMode="auto">
          <a:xfrm>
            <a:off x="5364163" y="333375"/>
            <a:ext cx="3492500" cy="669925"/>
          </a:xfrm>
          <a:prstGeom prst="rect">
            <a:avLst/>
          </a:prstGeom>
          <a:noFill/>
          <a:ln w="28575">
            <a:solidFill>
              <a:srgbClr val="FF0000"/>
            </a:solidFill>
            <a:miter lim="800000"/>
            <a:headEnd/>
            <a:tailEnd/>
          </a:ln>
          <a:effectLst/>
        </p:spPr>
        <p:txBody>
          <a:bodyPr>
            <a:spAutoFit/>
          </a:bodyPr>
          <a:lstStyle/>
          <a:p>
            <a:pPr algn="ctr">
              <a:spcBef>
                <a:spcPct val="50000"/>
              </a:spcBef>
            </a:pPr>
            <a:r>
              <a:rPr lang="es-ES" sz="1800" dirty="0">
                <a:solidFill>
                  <a:schemeClr val="bg1"/>
                </a:solidFill>
                <a:latin typeface="Arial" charset="0"/>
              </a:rPr>
              <a:t>Testamento de Freddie Mercury (página 4)</a:t>
            </a:r>
          </a:p>
        </p:txBody>
      </p:sp>
      <p:sp>
        <p:nvSpPr>
          <p:cNvPr id="15367" name="Line 7"/>
          <p:cNvSpPr>
            <a:spLocks noChangeShapeType="1"/>
          </p:cNvSpPr>
          <p:nvPr/>
        </p:nvSpPr>
        <p:spPr bwMode="auto">
          <a:xfrm flipV="1">
            <a:off x="250825" y="1052513"/>
            <a:ext cx="4537075" cy="73025"/>
          </a:xfrm>
          <a:prstGeom prst="line">
            <a:avLst/>
          </a:prstGeom>
          <a:noFill/>
          <a:ln w="28575">
            <a:solidFill>
              <a:srgbClr val="FF0000"/>
            </a:solidFill>
            <a:round/>
            <a:headEnd/>
            <a:tailEnd/>
          </a:ln>
          <a:effectLst/>
        </p:spPr>
        <p:txBody>
          <a:bodyPr/>
          <a:lstStyle/>
          <a:p>
            <a:endParaRPr lang="en-US" dirty="0"/>
          </a:p>
        </p:txBody>
      </p:sp>
      <p:sp>
        <p:nvSpPr>
          <p:cNvPr id="15368" name="Line 8"/>
          <p:cNvSpPr>
            <a:spLocks noChangeShapeType="1"/>
          </p:cNvSpPr>
          <p:nvPr/>
        </p:nvSpPr>
        <p:spPr bwMode="auto">
          <a:xfrm>
            <a:off x="250825" y="1125538"/>
            <a:ext cx="0" cy="2016125"/>
          </a:xfrm>
          <a:prstGeom prst="line">
            <a:avLst/>
          </a:prstGeom>
          <a:noFill/>
          <a:ln w="28575">
            <a:solidFill>
              <a:srgbClr val="FF0000"/>
            </a:solidFill>
            <a:round/>
            <a:headEnd/>
            <a:tailEnd/>
          </a:ln>
          <a:effectLst/>
        </p:spPr>
        <p:txBody>
          <a:bodyPr/>
          <a:lstStyle/>
          <a:p>
            <a:endParaRPr lang="en-US" dirty="0"/>
          </a:p>
        </p:txBody>
      </p:sp>
      <p:sp>
        <p:nvSpPr>
          <p:cNvPr id="15369" name="Line 9"/>
          <p:cNvSpPr>
            <a:spLocks noChangeShapeType="1"/>
          </p:cNvSpPr>
          <p:nvPr/>
        </p:nvSpPr>
        <p:spPr bwMode="auto">
          <a:xfrm>
            <a:off x="250825" y="3141663"/>
            <a:ext cx="4537075" cy="0"/>
          </a:xfrm>
          <a:prstGeom prst="line">
            <a:avLst/>
          </a:prstGeom>
          <a:noFill/>
          <a:ln w="28575">
            <a:solidFill>
              <a:srgbClr val="FF0000"/>
            </a:solidFill>
            <a:round/>
            <a:headEnd/>
            <a:tailEnd/>
          </a:ln>
          <a:effectLst/>
        </p:spPr>
        <p:txBody>
          <a:bodyPr/>
          <a:lstStyle/>
          <a:p>
            <a:endParaRPr lang="en-US" dirty="0"/>
          </a:p>
        </p:txBody>
      </p:sp>
      <p:sp>
        <p:nvSpPr>
          <p:cNvPr id="15370" name="Line 10"/>
          <p:cNvSpPr>
            <a:spLocks noChangeShapeType="1"/>
          </p:cNvSpPr>
          <p:nvPr/>
        </p:nvSpPr>
        <p:spPr bwMode="auto">
          <a:xfrm flipV="1">
            <a:off x="4787900" y="1052513"/>
            <a:ext cx="0" cy="2089150"/>
          </a:xfrm>
          <a:prstGeom prst="line">
            <a:avLst/>
          </a:prstGeom>
          <a:noFill/>
          <a:ln w="28575">
            <a:solidFill>
              <a:srgbClr val="FF0000"/>
            </a:solidFill>
            <a:round/>
            <a:headEnd/>
            <a:tailEnd/>
          </a:ln>
          <a:effectLst/>
        </p:spPr>
        <p:txBody>
          <a:bodyPr/>
          <a:lstStyle/>
          <a:p>
            <a:endParaRPr lang="en-US" dirty="0"/>
          </a:p>
        </p:txBody>
      </p:sp>
      <p:sp>
        <p:nvSpPr>
          <p:cNvPr id="15371" name="Text Box 11"/>
          <p:cNvSpPr txBox="1">
            <a:spLocks noChangeArrowheads="1"/>
          </p:cNvSpPr>
          <p:nvPr/>
        </p:nvSpPr>
        <p:spPr bwMode="auto">
          <a:xfrm>
            <a:off x="5724525" y="1268413"/>
            <a:ext cx="3168650" cy="5310187"/>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Freddie dejó en herencia a personas que se detalla en el punto 6 (los familiares y Mary Austin figuran en otro acápite). En el punto 6.1 deja en herencia, 500,000 Libras Esterlinas a su cocinero; en el punto 6.2, igual importe a su pareja Jim Hutton; en el punto 6.3, igual importe a su ayudante personal y en el punto 6.4, deja 100,000 Libras Esterlinas a su chofer y guardespaldas. Fijate que las personas que figuran en los puntos 6.1, 6.2 y 6.3, vivían en la casa de Freddie, Garden Lodge, 1 Logan Place</a:t>
            </a:r>
          </a:p>
        </p:txBody>
      </p:sp>
      <p:sp>
        <p:nvSpPr>
          <p:cNvPr id="15372" name="Line 12"/>
          <p:cNvSpPr>
            <a:spLocks noChangeShapeType="1"/>
          </p:cNvSpPr>
          <p:nvPr/>
        </p:nvSpPr>
        <p:spPr bwMode="auto">
          <a:xfrm flipH="1">
            <a:off x="4787900" y="1484313"/>
            <a:ext cx="936625" cy="73025"/>
          </a:xfrm>
          <a:prstGeom prst="line">
            <a:avLst/>
          </a:prstGeom>
          <a:noFill/>
          <a:ln w="38100">
            <a:solidFill>
              <a:schemeClr val="tx1"/>
            </a:solidFill>
            <a:round/>
            <a:headEnd/>
            <a:tailEnd type="triangle" w="med" len="med"/>
          </a:ln>
          <a:effectLst/>
        </p:spPr>
        <p:txBody>
          <a:bodyP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fade">
                                      <p:cBhvr>
                                        <p:cTn id="7" dur="1000"/>
                                        <p:tgtEl>
                                          <p:spTgt spid="15365"/>
                                        </p:tgtEl>
                                      </p:cBhvr>
                                    </p:animEffect>
                                    <p:anim calcmode="lin" valueType="num">
                                      <p:cBhvr>
                                        <p:cTn id="8" dur="1000" fill="hold"/>
                                        <p:tgtEl>
                                          <p:spTgt spid="15365"/>
                                        </p:tgtEl>
                                        <p:attrNameLst>
                                          <p:attrName>ppt_x</p:attrName>
                                        </p:attrNameLst>
                                      </p:cBhvr>
                                      <p:tavLst>
                                        <p:tav tm="0">
                                          <p:val>
                                            <p:strVal val="#ppt_x"/>
                                          </p:val>
                                        </p:tav>
                                        <p:tav tm="100000">
                                          <p:val>
                                            <p:strVal val="#ppt_x"/>
                                          </p:val>
                                        </p:tav>
                                      </p:tavLst>
                                    </p:anim>
                                    <p:anim calcmode="lin" valueType="num">
                                      <p:cBhvr>
                                        <p:cTn id="9" dur="1000" fill="hold"/>
                                        <p:tgtEl>
                                          <p:spTgt spid="1536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5367"/>
                                        </p:tgtEl>
                                        <p:attrNameLst>
                                          <p:attrName>style.visibility</p:attrName>
                                        </p:attrNameLst>
                                      </p:cBhvr>
                                      <p:to>
                                        <p:strVal val="visible"/>
                                      </p:to>
                                    </p:set>
                                    <p:animEffect transition="in" filter="fade">
                                      <p:cBhvr>
                                        <p:cTn id="13" dur="1000"/>
                                        <p:tgtEl>
                                          <p:spTgt spid="15367"/>
                                        </p:tgtEl>
                                      </p:cBhvr>
                                    </p:animEffect>
                                    <p:anim calcmode="lin" valueType="num">
                                      <p:cBhvr>
                                        <p:cTn id="14" dur="1000" fill="hold"/>
                                        <p:tgtEl>
                                          <p:spTgt spid="15367"/>
                                        </p:tgtEl>
                                        <p:attrNameLst>
                                          <p:attrName>ppt_x</p:attrName>
                                        </p:attrNameLst>
                                      </p:cBhvr>
                                      <p:tavLst>
                                        <p:tav tm="0">
                                          <p:val>
                                            <p:strVal val="#ppt_x"/>
                                          </p:val>
                                        </p:tav>
                                        <p:tav tm="100000">
                                          <p:val>
                                            <p:strVal val="#ppt_x"/>
                                          </p:val>
                                        </p:tav>
                                      </p:tavLst>
                                    </p:anim>
                                    <p:anim calcmode="lin" valueType="num">
                                      <p:cBhvr>
                                        <p:cTn id="15" dur="1000" fill="hold"/>
                                        <p:tgtEl>
                                          <p:spTgt spid="1536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5368"/>
                                        </p:tgtEl>
                                        <p:attrNameLst>
                                          <p:attrName>style.visibility</p:attrName>
                                        </p:attrNameLst>
                                      </p:cBhvr>
                                      <p:to>
                                        <p:strVal val="visible"/>
                                      </p:to>
                                    </p:set>
                                    <p:animEffect transition="in" filter="fade">
                                      <p:cBhvr>
                                        <p:cTn id="18" dur="1000"/>
                                        <p:tgtEl>
                                          <p:spTgt spid="15368"/>
                                        </p:tgtEl>
                                      </p:cBhvr>
                                    </p:animEffect>
                                    <p:anim calcmode="lin" valueType="num">
                                      <p:cBhvr>
                                        <p:cTn id="19" dur="1000" fill="hold"/>
                                        <p:tgtEl>
                                          <p:spTgt spid="15368"/>
                                        </p:tgtEl>
                                        <p:attrNameLst>
                                          <p:attrName>ppt_x</p:attrName>
                                        </p:attrNameLst>
                                      </p:cBhvr>
                                      <p:tavLst>
                                        <p:tav tm="0">
                                          <p:val>
                                            <p:strVal val="#ppt_x"/>
                                          </p:val>
                                        </p:tav>
                                        <p:tav tm="100000">
                                          <p:val>
                                            <p:strVal val="#ppt_x"/>
                                          </p:val>
                                        </p:tav>
                                      </p:tavLst>
                                    </p:anim>
                                    <p:anim calcmode="lin" valueType="num">
                                      <p:cBhvr>
                                        <p:cTn id="20" dur="1000" fill="hold"/>
                                        <p:tgtEl>
                                          <p:spTgt spid="15368"/>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5369"/>
                                        </p:tgtEl>
                                        <p:attrNameLst>
                                          <p:attrName>style.visibility</p:attrName>
                                        </p:attrNameLst>
                                      </p:cBhvr>
                                      <p:to>
                                        <p:strVal val="visible"/>
                                      </p:to>
                                    </p:set>
                                    <p:animEffect transition="in" filter="fade">
                                      <p:cBhvr>
                                        <p:cTn id="23" dur="1000"/>
                                        <p:tgtEl>
                                          <p:spTgt spid="15369"/>
                                        </p:tgtEl>
                                      </p:cBhvr>
                                    </p:animEffect>
                                    <p:anim calcmode="lin" valueType="num">
                                      <p:cBhvr>
                                        <p:cTn id="24" dur="1000" fill="hold"/>
                                        <p:tgtEl>
                                          <p:spTgt spid="15369"/>
                                        </p:tgtEl>
                                        <p:attrNameLst>
                                          <p:attrName>ppt_x</p:attrName>
                                        </p:attrNameLst>
                                      </p:cBhvr>
                                      <p:tavLst>
                                        <p:tav tm="0">
                                          <p:val>
                                            <p:strVal val="#ppt_x"/>
                                          </p:val>
                                        </p:tav>
                                        <p:tav tm="100000">
                                          <p:val>
                                            <p:strVal val="#ppt_x"/>
                                          </p:val>
                                        </p:tav>
                                      </p:tavLst>
                                    </p:anim>
                                    <p:anim calcmode="lin" valueType="num">
                                      <p:cBhvr>
                                        <p:cTn id="25" dur="1000" fill="hold"/>
                                        <p:tgtEl>
                                          <p:spTgt spid="15369"/>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5370"/>
                                        </p:tgtEl>
                                        <p:attrNameLst>
                                          <p:attrName>style.visibility</p:attrName>
                                        </p:attrNameLst>
                                      </p:cBhvr>
                                      <p:to>
                                        <p:strVal val="visible"/>
                                      </p:to>
                                    </p:set>
                                    <p:animEffect transition="in" filter="fade">
                                      <p:cBhvr>
                                        <p:cTn id="28" dur="1000"/>
                                        <p:tgtEl>
                                          <p:spTgt spid="15370"/>
                                        </p:tgtEl>
                                      </p:cBhvr>
                                    </p:animEffect>
                                    <p:anim calcmode="lin" valueType="num">
                                      <p:cBhvr>
                                        <p:cTn id="29" dur="1000" fill="hold"/>
                                        <p:tgtEl>
                                          <p:spTgt spid="15370"/>
                                        </p:tgtEl>
                                        <p:attrNameLst>
                                          <p:attrName>ppt_x</p:attrName>
                                        </p:attrNameLst>
                                      </p:cBhvr>
                                      <p:tavLst>
                                        <p:tav tm="0">
                                          <p:val>
                                            <p:strVal val="#ppt_x"/>
                                          </p:val>
                                        </p:tav>
                                        <p:tav tm="100000">
                                          <p:val>
                                            <p:strVal val="#ppt_x"/>
                                          </p:val>
                                        </p:tav>
                                      </p:tavLst>
                                    </p:anim>
                                    <p:anim calcmode="lin" valueType="num">
                                      <p:cBhvr>
                                        <p:cTn id="30" dur="1000" fill="hold"/>
                                        <p:tgtEl>
                                          <p:spTgt spid="15370"/>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14" presetClass="entr" presetSubtype="10" fill="hold" grpId="0" nodeType="afterEffect">
                                  <p:stCondLst>
                                    <p:cond delay="0"/>
                                  </p:stCondLst>
                                  <p:childTnLst>
                                    <p:set>
                                      <p:cBhvr>
                                        <p:cTn id="33" dur="1" fill="hold">
                                          <p:stCondLst>
                                            <p:cond delay="0"/>
                                          </p:stCondLst>
                                        </p:cTn>
                                        <p:tgtEl>
                                          <p:spTgt spid="15366"/>
                                        </p:tgtEl>
                                        <p:attrNameLst>
                                          <p:attrName>style.visibility</p:attrName>
                                        </p:attrNameLst>
                                      </p:cBhvr>
                                      <p:to>
                                        <p:strVal val="visible"/>
                                      </p:to>
                                    </p:set>
                                    <p:animEffect transition="in" filter="randombar(horizontal)">
                                      <p:cBhvr>
                                        <p:cTn id="34" dur="500"/>
                                        <p:tgtEl>
                                          <p:spTgt spid="15366"/>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5371"/>
                                        </p:tgtEl>
                                        <p:attrNameLst>
                                          <p:attrName>style.visibility</p:attrName>
                                        </p:attrNameLst>
                                      </p:cBhvr>
                                      <p:to>
                                        <p:strVal val="visible"/>
                                      </p:to>
                                    </p:set>
                                    <p:animEffect transition="in" filter="fade">
                                      <p:cBhvr>
                                        <p:cTn id="39" dur="2000"/>
                                        <p:tgtEl>
                                          <p:spTgt spid="15371"/>
                                        </p:tgtEl>
                                      </p:cBhvr>
                                    </p:animEffect>
                                  </p:childTnLst>
                                </p:cTn>
                              </p:par>
                            </p:childTnLst>
                          </p:cTn>
                        </p:par>
                      </p:childTnLst>
                    </p:cTn>
                  </p:par>
                  <p:par>
                    <p:cTn id="40" fill="hold">
                      <p:stCondLst>
                        <p:cond delay="indefinite"/>
                      </p:stCondLst>
                      <p:childTnLst>
                        <p:par>
                          <p:cTn id="41" fill="hold">
                            <p:stCondLst>
                              <p:cond delay="0"/>
                            </p:stCondLst>
                            <p:childTnLst>
                              <p:par>
                                <p:cTn id="42" presetID="18" presetClass="entr" presetSubtype="12" fill="hold" grpId="0" nodeType="clickEffect">
                                  <p:stCondLst>
                                    <p:cond delay="0"/>
                                  </p:stCondLst>
                                  <p:childTnLst>
                                    <p:set>
                                      <p:cBhvr>
                                        <p:cTn id="43" dur="1" fill="hold">
                                          <p:stCondLst>
                                            <p:cond delay="0"/>
                                          </p:stCondLst>
                                        </p:cTn>
                                        <p:tgtEl>
                                          <p:spTgt spid="15372"/>
                                        </p:tgtEl>
                                        <p:attrNameLst>
                                          <p:attrName>style.visibility</p:attrName>
                                        </p:attrNameLst>
                                      </p:cBhvr>
                                      <p:to>
                                        <p:strVal val="visible"/>
                                      </p:to>
                                    </p:set>
                                    <p:animEffect transition="in" filter="strips(downLeft)">
                                      <p:cBhvr>
                                        <p:cTn id="44" dur="500"/>
                                        <p:tgtEl>
                                          <p:spTgt spid="15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animBg="1"/>
      <p:bldP spid="15367" grpId="0" animBg="1"/>
      <p:bldP spid="15368" grpId="0" animBg="1"/>
      <p:bldP spid="15369" grpId="0" animBg="1"/>
      <p:bldP spid="15370" grpId="0" animBg="1"/>
      <p:bldP spid="15371" grpId="0"/>
      <p:bldP spid="1537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97" name="Rectangle 13"/>
          <p:cNvSpPr>
            <a:spLocks noChangeArrowheads="1"/>
          </p:cNvSpPr>
          <p:nvPr/>
        </p:nvSpPr>
        <p:spPr bwMode="auto">
          <a:xfrm>
            <a:off x="0" y="0"/>
            <a:ext cx="9144000" cy="6858000"/>
          </a:xfrm>
          <a:prstGeom prst="rect">
            <a:avLst/>
          </a:prstGeom>
          <a:gradFill rotWithShape="1">
            <a:gsLst>
              <a:gs pos="0">
                <a:srgbClr val="C0C0C0"/>
              </a:gs>
              <a:gs pos="100000">
                <a:srgbClr val="C0C0C0">
                  <a:gamma/>
                  <a:shade val="46275"/>
                  <a:invGamma/>
                </a:srgbClr>
              </a:gs>
            </a:gsLst>
            <a:lin ang="5400000" scaled="1"/>
          </a:gradFill>
          <a:ln w="9525">
            <a:solidFill>
              <a:schemeClr val="tx1"/>
            </a:solidFill>
            <a:miter lim="800000"/>
            <a:headEnd/>
            <a:tailEnd/>
          </a:ln>
          <a:effectLst/>
        </p:spPr>
        <p:txBody>
          <a:bodyPr wrap="none" anchor="ctr"/>
          <a:lstStyle/>
          <a:p>
            <a:endParaRPr lang="en-US" dirty="0"/>
          </a:p>
        </p:txBody>
      </p:sp>
      <p:pic>
        <p:nvPicPr>
          <p:cNvPr id="16389" name="Picture 5" descr="will06"/>
          <p:cNvPicPr>
            <a:picLocks noChangeAspect="1" noChangeArrowheads="1"/>
          </p:cNvPicPr>
          <p:nvPr/>
        </p:nvPicPr>
        <p:blipFill>
          <a:blip r:embed="rId2"/>
          <a:srcRect/>
          <a:stretch>
            <a:fillRect/>
          </a:stretch>
        </p:blipFill>
        <p:spPr bwMode="auto">
          <a:xfrm>
            <a:off x="0" y="0"/>
            <a:ext cx="5302250" cy="6858000"/>
          </a:xfrm>
          <a:prstGeom prst="rect">
            <a:avLst/>
          </a:prstGeom>
          <a:noFill/>
        </p:spPr>
      </p:pic>
      <p:sp>
        <p:nvSpPr>
          <p:cNvPr id="16390" name="Line 6"/>
          <p:cNvSpPr>
            <a:spLocks noChangeShapeType="1"/>
          </p:cNvSpPr>
          <p:nvPr/>
        </p:nvSpPr>
        <p:spPr bwMode="auto">
          <a:xfrm>
            <a:off x="395288" y="1916113"/>
            <a:ext cx="4392612" cy="0"/>
          </a:xfrm>
          <a:prstGeom prst="line">
            <a:avLst/>
          </a:prstGeom>
          <a:noFill/>
          <a:ln w="28575">
            <a:solidFill>
              <a:srgbClr val="FF0000"/>
            </a:solidFill>
            <a:round/>
            <a:headEnd/>
            <a:tailEnd/>
          </a:ln>
          <a:effectLst/>
        </p:spPr>
        <p:txBody>
          <a:bodyPr/>
          <a:lstStyle/>
          <a:p>
            <a:endParaRPr lang="en-US" dirty="0"/>
          </a:p>
        </p:txBody>
      </p:sp>
      <p:sp>
        <p:nvSpPr>
          <p:cNvPr id="16391" name="Line 7"/>
          <p:cNvSpPr>
            <a:spLocks noChangeShapeType="1"/>
          </p:cNvSpPr>
          <p:nvPr/>
        </p:nvSpPr>
        <p:spPr bwMode="auto">
          <a:xfrm>
            <a:off x="395288" y="1916113"/>
            <a:ext cx="0" cy="2449512"/>
          </a:xfrm>
          <a:prstGeom prst="line">
            <a:avLst/>
          </a:prstGeom>
          <a:noFill/>
          <a:ln w="28575">
            <a:solidFill>
              <a:srgbClr val="FF0000"/>
            </a:solidFill>
            <a:round/>
            <a:headEnd/>
            <a:tailEnd/>
          </a:ln>
          <a:effectLst/>
        </p:spPr>
        <p:txBody>
          <a:bodyPr/>
          <a:lstStyle/>
          <a:p>
            <a:endParaRPr lang="en-US" dirty="0"/>
          </a:p>
        </p:txBody>
      </p:sp>
      <p:sp>
        <p:nvSpPr>
          <p:cNvPr id="16392" name="Line 8"/>
          <p:cNvSpPr>
            <a:spLocks noChangeShapeType="1"/>
          </p:cNvSpPr>
          <p:nvPr/>
        </p:nvSpPr>
        <p:spPr bwMode="auto">
          <a:xfrm flipV="1">
            <a:off x="395288" y="4365625"/>
            <a:ext cx="4392612" cy="0"/>
          </a:xfrm>
          <a:prstGeom prst="line">
            <a:avLst/>
          </a:prstGeom>
          <a:noFill/>
          <a:ln w="28575">
            <a:solidFill>
              <a:srgbClr val="FF0000"/>
            </a:solidFill>
            <a:round/>
            <a:headEnd/>
            <a:tailEnd/>
          </a:ln>
          <a:effectLst/>
        </p:spPr>
        <p:txBody>
          <a:bodyPr/>
          <a:lstStyle/>
          <a:p>
            <a:endParaRPr lang="en-US" dirty="0"/>
          </a:p>
        </p:txBody>
      </p:sp>
      <p:sp>
        <p:nvSpPr>
          <p:cNvPr id="16393" name="Line 9"/>
          <p:cNvSpPr>
            <a:spLocks noChangeShapeType="1"/>
          </p:cNvSpPr>
          <p:nvPr/>
        </p:nvSpPr>
        <p:spPr bwMode="auto">
          <a:xfrm>
            <a:off x="4787900" y="1916113"/>
            <a:ext cx="0" cy="2449512"/>
          </a:xfrm>
          <a:prstGeom prst="line">
            <a:avLst/>
          </a:prstGeom>
          <a:noFill/>
          <a:ln w="28575">
            <a:solidFill>
              <a:srgbClr val="FF0000"/>
            </a:solidFill>
            <a:round/>
            <a:headEnd/>
            <a:tailEnd/>
          </a:ln>
          <a:effectLst/>
        </p:spPr>
        <p:txBody>
          <a:bodyPr/>
          <a:lstStyle/>
          <a:p>
            <a:endParaRPr lang="en-US" dirty="0"/>
          </a:p>
        </p:txBody>
      </p:sp>
      <p:sp>
        <p:nvSpPr>
          <p:cNvPr id="16394" name="Text Box 10"/>
          <p:cNvSpPr txBox="1">
            <a:spLocks noChangeArrowheads="1"/>
          </p:cNvSpPr>
          <p:nvPr/>
        </p:nvSpPr>
        <p:spPr bwMode="auto">
          <a:xfrm>
            <a:off x="5435600" y="260350"/>
            <a:ext cx="3492500" cy="669925"/>
          </a:xfrm>
          <a:prstGeom prst="rect">
            <a:avLst/>
          </a:prstGeom>
          <a:noFill/>
          <a:ln w="28575">
            <a:solidFill>
              <a:srgbClr val="FF0000"/>
            </a:solidFill>
            <a:miter lim="800000"/>
            <a:headEnd/>
            <a:tailEnd/>
          </a:ln>
          <a:effectLst/>
        </p:spPr>
        <p:txBody>
          <a:bodyPr>
            <a:spAutoFit/>
          </a:bodyPr>
          <a:lstStyle/>
          <a:p>
            <a:pPr algn="ctr">
              <a:spcBef>
                <a:spcPct val="50000"/>
              </a:spcBef>
            </a:pPr>
            <a:r>
              <a:rPr lang="es-ES" sz="1800" dirty="0">
                <a:solidFill>
                  <a:schemeClr val="bg1"/>
                </a:solidFill>
                <a:latin typeface="Arial" charset="0"/>
              </a:rPr>
              <a:t>Testamento de Freddie Mercury (página 5)</a:t>
            </a:r>
          </a:p>
        </p:txBody>
      </p:sp>
      <p:sp>
        <p:nvSpPr>
          <p:cNvPr id="16395" name="Text Box 11"/>
          <p:cNvSpPr txBox="1">
            <a:spLocks noChangeArrowheads="1"/>
          </p:cNvSpPr>
          <p:nvPr/>
        </p:nvSpPr>
        <p:spPr bwMode="auto">
          <a:xfrm>
            <a:off x="5795963" y="1052513"/>
            <a:ext cx="3097212" cy="2838450"/>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En el punto 8, apreciamos la distribución de la fortuna de Freddie. En el punto 8.1 da el 50% a Mary Austin, el gran amor de su vida; en el punto 8.2, da el 25% a su hermana Cash Cooke y en el punto 8.3, da a sus padres Jer y Bomi Bulsara un 25%.</a:t>
            </a:r>
          </a:p>
        </p:txBody>
      </p:sp>
      <p:sp>
        <p:nvSpPr>
          <p:cNvPr id="16396" name="Text Box 12"/>
          <p:cNvSpPr txBox="1">
            <a:spLocks noChangeArrowheads="1"/>
          </p:cNvSpPr>
          <p:nvPr/>
        </p:nvSpPr>
        <p:spPr bwMode="auto">
          <a:xfrm>
            <a:off x="5795963" y="4005263"/>
            <a:ext cx="3097212" cy="2838450"/>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También existe un acápite donde Freddie deja en herencia los ingresos futuros por regalías de Queen, y donde la distribución es idéntica que en el acápite anterior (punto 8) pero por razones de espacio no se incluye aquí</a:t>
            </a:r>
          </a:p>
        </p:txBody>
      </p:sp>
      <p:sp>
        <p:nvSpPr>
          <p:cNvPr id="16400" name="Line 16"/>
          <p:cNvSpPr>
            <a:spLocks noChangeShapeType="1"/>
          </p:cNvSpPr>
          <p:nvPr/>
        </p:nvSpPr>
        <p:spPr bwMode="auto">
          <a:xfrm flipH="1">
            <a:off x="4643438" y="1196975"/>
            <a:ext cx="1152525" cy="647700"/>
          </a:xfrm>
          <a:prstGeom prst="line">
            <a:avLst/>
          </a:prstGeom>
          <a:noFill/>
          <a:ln w="38100">
            <a:solidFill>
              <a:schemeClr val="tx1"/>
            </a:solidFill>
            <a:round/>
            <a:headEnd/>
            <a:tailEnd type="triangle" w="med" len="med"/>
          </a:ln>
          <a:effectLst/>
        </p:spPr>
        <p:txBody>
          <a:bodyPr/>
          <a:lstStyle/>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16389"/>
                                        </p:tgtEl>
                                        <p:attrNameLst>
                                          <p:attrName>style.visibility</p:attrName>
                                        </p:attrNameLst>
                                      </p:cBhvr>
                                      <p:to>
                                        <p:strVal val="visible"/>
                                      </p:to>
                                    </p:set>
                                    <p:anim calcmode="lin" valueType="num">
                                      <p:cBhvr>
                                        <p:cTn id="7" dur="2000" fill="hold"/>
                                        <p:tgtEl>
                                          <p:spTgt spid="16389"/>
                                        </p:tgtEl>
                                        <p:attrNameLst>
                                          <p:attrName>ppt_w</p:attrName>
                                        </p:attrNameLst>
                                      </p:cBhvr>
                                      <p:tavLst>
                                        <p:tav tm="0">
                                          <p:val>
                                            <p:fltVal val="0"/>
                                          </p:val>
                                        </p:tav>
                                        <p:tav tm="100000">
                                          <p:val>
                                            <p:strVal val="#ppt_w"/>
                                          </p:val>
                                        </p:tav>
                                      </p:tavLst>
                                    </p:anim>
                                    <p:anim calcmode="lin" valueType="num">
                                      <p:cBhvr>
                                        <p:cTn id="8" dur="2000" fill="hold"/>
                                        <p:tgtEl>
                                          <p:spTgt spid="16389"/>
                                        </p:tgtEl>
                                        <p:attrNameLst>
                                          <p:attrName>ppt_h</p:attrName>
                                        </p:attrNameLst>
                                      </p:cBhvr>
                                      <p:tavLst>
                                        <p:tav tm="0">
                                          <p:val>
                                            <p:fltVal val="0"/>
                                          </p:val>
                                        </p:tav>
                                        <p:tav tm="100000">
                                          <p:val>
                                            <p:strVal val="#ppt_h"/>
                                          </p:val>
                                        </p:tav>
                                      </p:tavLst>
                                    </p:anim>
                                    <p:anim calcmode="lin" valueType="num">
                                      <p:cBhvr>
                                        <p:cTn id="9" dur="2000" fill="hold"/>
                                        <p:tgtEl>
                                          <p:spTgt spid="16389"/>
                                        </p:tgtEl>
                                        <p:attrNameLst>
                                          <p:attrName>style.rotation</p:attrName>
                                        </p:attrNameLst>
                                      </p:cBhvr>
                                      <p:tavLst>
                                        <p:tav tm="0">
                                          <p:val>
                                            <p:fltVal val="360"/>
                                          </p:val>
                                        </p:tav>
                                        <p:tav tm="100000">
                                          <p:val>
                                            <p:fltVal val="0"/>
                                          </p:val>
                                        </p:tav>
                                      </p:tavLst>
                                    </p:anim>
                                    <p:animEffect transition="in" filter="fade">
                                      <p:cBhvr>
                                        <p:cTn id="10" dur="2000"/>
                                        <p:tgtEl>
                                          <p:spTgt spid="16389"/>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16390"/>
                                        </p:tgtEl>
                                        <p:attrNameLst>
                                          <p:attrName>style.visibility</p:attrName>
                                        </p:attrNameLst>
                                      </p:cBhvr>
                                      <p:to>
                                        <p:strVal val="visible"/>
                                      </p:to>
                                    </p:set>
                                    <p:anim calcmode="lin" valueType="num">
                                      <p:cBhvr>
                                        <p:cTn id="15" dur="2000" fill="hold"/>
                                        <p:tgtEl>
                                          <p:spTgt spid="16390"/>
                                        </p:tgtEl>
                                        <p:attrNameLst>
                                          <p:attrName>ppt_w</p:attrName>
                                        </p:attrNameLst>
                                      </p:cBhvr>
                                      <p:tavLst>
                                        <p:tav tm="0">
                                          <p:val>
                                            <p:fltVal val="0"/>
                                          </p:val>
                                        </p:tav>
                                        <p:tav tm="100000">
                                          <p:val>
                                            <p:strVal val="#ppt_w"/>
                                          </p:val>
                                        </p:tav>
                                      </p:tavLst>
                                    </p:anim>
                                    <p:anim calcmode="lin" valueType="num">
                                      <p:cBhvr>
                                        <p:cTn id="16" dur="2000" fill="hold"/>
                                        <p:tgtEl>
                                          <p:spTgt spid="16390"/>
                                        </p:tgtEl>
                                        <p:attrNameLst>
                                          <p:attrName>ppt_h</p:attrName>
                                        </p:attrNameLst>
                                      </p:cBhvr>
                                      <p:tavLst>
                                        <p:tav tm="0">
                                          <p:val>
                                            <p:fltVal val="0"/>
                                          </p:val>
                                        </p:tav>
                                        <p:tav tm="100000">
                                          <p:val>
                                            <p:strVal val="#ppt_h"/>
                                          </p:val>
                                        </p:tav>
                                      </p:tavLst>
                                    </p:anim>
                                    <p:anim calcmode="lin" valueType="num">
                                      <p:cBhvr>
                                        <p:cTn id="17" dur="2000" fill="hold"/>
                                        <p:tgtEl>
                                          <p:spTgt spid="16390"/>
                                        </p:tgtEl>
                                        <p:attrNameLst>
                                          <p:attrName>style.rotation</p:attrName>
                                        </p:attrNameLst>
                                      </p:cBhvr>
                                      <p:tavLst>
                                        <p:tav tm="0">
                                          <p:val>
                                            <p:fltVal val="360"/>
                                          </p:val>
                                        </p:tav>
                                        <p:tav tm="100000">
                                          <p:val>
                                            <p:fltVal val="0"/>
                                          </p:val>
                                        </p:tav>
                                      </p:tavLst>
                                    </p:anim>
                                    <p:animEffect transition="in" filter="fade">
                                      <p:cBhvr>
                                        <p:cTn id="18" dur="2000"/>
                                        <p:tgtEl>
                                          <p:spTgt spid="16390"/>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16391"/>
                                        </p:tgtEl>
                                        <p:attrNameLst>
                                          <p:attrName>style.visibility</p:attrName>
                                        </p:attrNameLst>
                                      </p:cBhvr>
                                      <p:to>
                                        <p:strVal val="visible"/>
                                      </p:to>
                                    </p:set>
                                    <p:anim calcmode="lin" valueType="num">
                                      <p:cBhvr>
                                        <p:cTn id="21" dur="2000" fill="hold"/>
                                        <p:tgtEl>
                                          <p:spTgt spid="16391"/>
                                        </p:tgtEl>
                                        <p:attrNameLst>
                                          <p:attrName>ppt_w</p:attrName>
                                        </p:attrNameLst>
                                      </p:cBhvr>
                                      <p:tavLst>
                                        <p:tav tm="0">
                                          <p:val>
                                            <p:fltVal val="0"/>
                                          </p:val>
                                        </p:tav>
                                        <p:tav tm="100000">
                                          <p:val>
                                            <p:strVal val="#ppt_w"/>
                                          </p:val>
                                        </p:tav>
                                      </p:tavLst>
                                    </p:anim>
                                    <p:anim calcmode="lin" valueType="num">
                                      <p:cBhvr>
                                        <p:cTn id="22" dur="2000" fill="hold"/>
                                        <p:tgtEl>
                                          <p:spTgt spid="16391"/>
                                        </p:tgtEl>
                                        <p:attrNameLst>
                                          <p:attrName>ppt_h</p:attrName>
                                        </p:attrNameLst>
                                      </p:cBhvr>
                                      <p:tavLst>
                                        <p:tav tm="0">
                                          <p:val>
                                            <p:fltVal val="0"/>
                                          </p:val>
                                        </p:tav>
                                        <p:tav tm="100000">
                                          <p:val>
                                            <p:strVal val="#ppt_h"/>
                                          </p:val>
                                        </p:tav>
                                      </p:tavLst>
                                    </p:anim>
                                    <p:anim calcmode="lin" valueType="num">
                                      <p:cBhvr>
                                        <p:cTn id="23" dur="2000" fill="hold"/>
                                        <p:tgtEl>
                                          <p:spTgt spid="16391"/>
                                        </p:tgtEl>
                                        <p:attrNameLst>
                                          <p:attrName>style.rotation</p:attrName>
                                        </p:attrNameLst>
                                      </p:cBhvr>
                                      <p:tavLst>
                                        <p:tav tm="0">
                                          <p:val>
                                            <p:fltVal val="360"/>
                                          </p:val>
                                        </p:tav>
                                        <p:tav tm="100000">
                                          <p:val>
                                            <p:fltVal val="0"/>
                                          </p:val>
                                        </p:tav>
                                      </p:tavLst>
                                    </p:anim>
                                    <p:animEffect transition="in" filter="fade">
                                      <p:cBhvr>
                                        <p:cTn id="24" dur="2000"/>
                                        <p:tgtEl>
                                          <p:spTgt spid="16391"/>
                                        </p:tgtEl>
                                      </p:cBhvr>
                                    </p:animEffect>
                                  </p:childTnLst>
                                </p:cTn>
                              </p:par>
                              <p:par>
                                <p:cTn id="25" presetID="49" presetClass="entr" presetSubtype="0" decel="100000" fill="hold" grpId="0" nodeType="withEffect">
                                  <p:stCondLst>
                                    <p:cond delay="0"/>
                                  </p:stCondLst>
                                  <p:childTnLst>
                                    <p:set>
                                      <p:cBhvr>
                                        <p:cTn id="26" dur="1" fill="hold">
                                          <p:stCondLst>
                                            <p:cond delay="0"/>
                                          </p:stCondLst>
                                        </p:cTn>
                                        <p:tgtEl>
                                          <p:spTgt spid="16393"/>
                                        </p:tgtEl>
                                        <p:attrNameLst>
                                          <p:attrName>style.visibility</p:attrName>
                                        </p:attrNameLst>
                                      </p:cBhvr>
                                      <p:to>
                                        <p:strVal val="visible"/>
                                      </p:to>
                                    </p:set>
                                    <p:anim calcmode="lin" valueType="num">
                                      <p:cBhvr>
                                        <p:cTn id="27" dur="2000" fill="hold"/>
                                        <p:tgtEl>
                                          <p:spTgt spid="16393"/>
                                        </p:tgtEl>
                                        <p:attrNameLst>
                                          <p:attrName>ppt_w</p:attrName>
                                        </p:attrNameLst>
                                      </p:cBhvr>
                                      <p:tavLst>
                                        <p:tav tm="0">
                                          <p:val>
                                            <p:fltVal val="0"/>
                                          </p:val>
                                        </p:tav>
                                        <p:tav tm="100000">
                                          <p:val>
                                            <p:strVal val="#ppt_w"/>
                                          </p:val>
                                        </p:tav>
                                      </p:tavLst>
                                    </p:anim>
                                    <p:anim calcmode="lin" valueType="num">
                                      <p:cBhvr>
                                        <p:cTn id="28" dur="2000" fill="hold"/>
                                        <p:tgtEl>
                                          <p:spTgt spid="16393"/>
                                        </p:tgtEl>
                                        <p:attrNameLst>
                                          <p:attrName>ppt_h</p:attrName>
                                        </p:attrNameLst>
                                      </p:cBhvr>
                                      <p:tavLst>
                                        <p:tav tm="0">
                                          <p:val>
                                            <p:fltVal val="0"/>
                                          </p:val>
                                        </p:tav>
                                        <p:tav tm="100000">
                                          <p:val>
                                            <p:strVal val="#ppt_h"/>
                                          </p:val>
                                        </p:tav>
                                      </p:tavLst>
                                    </p:anim>
                                    <p:anim calcmode="lin" valueType="num">
                                      <p:cBhvr>
                                        <p:cTn id="29" dur="2000" fill="hold"/>
                                        <p:tgtEl>
                                          <p:spTgt spid="16393"/>
                                        </p:tgtEl>
                                        <p:attrNameLst>
                                          <p:attrName>style.rotation</p:attrName>
                                        </p:attrNameLst>
                                      </p:cBhvr>
                                      <p:tavLst>
                                        <p:tav tm="0">
                                          <p:val>
                                            <p:fltVal val="360"/>
                                          </p:val>
                                        </p:tav>
                                        <p:tav tm="100000">
                                          <p:val>
                                            <p:fltVal val="0"/>
                                          </p:val>
                                        </p:tav>
                                      </p:tavLst>
                                    </p:anim>
                                    <p:animEffect transition="in" filter="fade">
                                      <p:cBhvr>
                                        <p:cTn id="30" dur="2000"/>
                                        <p:tgtEl>
                                          <p:spTgt spid="16393"/>
                                        </p:tgtEl>
                                      </p:cBhvr>
                                    </p:animEffect>
                                  </p:childTnLst>
                                </p:cTn>
                              </p:par>
                              <p:par>
                                <p:cTn id="31" presetID="49" presetClass="entr" presetSubtype="0" decel="100000" fill="hold" grpId="0" nodeType="withEffect">
                                  <p:stCondLst>
                                    <p:cond delay="0"/>
                                  </p:stCondLst>
                                  <p:childTnLst>
                                    <p:set>
                                      <p:cBhvr>
                                        <p:cTn id="32" dur="1" fill="hold">
                                          <p:stCondLst>
                                            <p:cond delay="0"/>
                                          </p:stCondLst>
                                        </p:cTn>
                                        <p:tgtEl>
                                          <p:spTgt spid="16392"/>
                                        </p:tgtEl>
                                        <p:attrNameLst>
                                          <p:attrName>style.visibility</p:attrName>
                                        </p:attrNameLst>
                                      </p:cBhvr>
                                      <p:to>
                                        <p:strVal val="visible"/>
                                      </p:to>
                                    </p:set>
                                    <p:anim calcmode="lin" valueType="num">
                                      <p:cBhvr>
                                        <p:cTn id="33" dur="2000" fill="hold"/>
                                        <p:tgtEl>
                                          <p:spTgt spid="16392"/>
                                        </p:tgtEl>
                                        <p:attrNameLst>
                                          <p:attrName>ppt_w</p:attrName>
                                        </p:attrNameLst>
                                      </p:cBhvr>
                                      <p:tavLst>
                                        <p:tav tm="0">
                                          <p:val>
                                            <p:fltVal val="0"/>
                                          </p:val>
                                        </p:tav>
                                        <p:tav tm="100000">
                                          <p:val>
                                            <p:strVal val="#ppt_w"/>
                                          </p:val>
                                        </p:tav>
                                      </p:tavLst>
                                    </p:anim>
                                    <p:anim calcmode="lin" valueType="num">
                                      <p:cBhvr>
                                        <p:cTn id="34" dur="2000" fill="hold"/>
                                        <p:tgtEl>
                                          <p:spTgt spid="16392"/>
                                        </p:tgtEl>
                                        <p:attrNameLst>
                                          <p:attrName>ppt_h</p:attrName>
                                        </p:attrNameLst>
                                      </p:cBhvr>
                                      <p:tavLst>
                                        <p:tav tm="0">
                                          <p:val>
                                            <p:fltVal val="0"/>
                                          </p:val>
                                        </p:tav>
                                        <p:tav tm="100000">
                                          <p:val>
                                            <p:strVal val="#ppt_h"/>
                                          </p:val>
                                        </p:tav>
                                      </p:tavLst>
                                    </p:anim>
                                    <p:anim calcmode="lin" valueType="num">
                                      <p:cBhvr>
                                        <p:cTn id="35" dur="2000" fill="hold"/>
                                        <p:tgtEl>
                                          <p:spTgt spid="16392"/>
                                        </p:tgtEl>
                                        <p:attrNameLst>
                                          <p:attrName>style.rotation</p:attrName>
                                        </p:attrNameLst>
                                      </p:cBhvr>
                                      <p:tavLst>
                                        <p:tav tm="0">
                                          <p:val>
                                            <p:fltVal val="360"/>
                                          </p:val>
                                        </p:tav>
                                        <p:tav tm="100000">
                                          <p:val>
                                            <p:fltVal val="0"/>
                                          </p:val>
                                        </p:tav>
                                      </p:tavLst>
                                    </p:anim>
                                    <p:animEffect transition="in" filter="fade">
                                      <p:cBhvr>
                                        <p:cTn id="36" dur="2000"/>
                                        <p:tgtEl>
                                          <p:spTgt spid="16392"/>
                                        </p:tgtEl>
                                      </p:cBhvr>
                                    </p:animEffect>
                                  </p:childTnLst>
                                </p:cTn>
                              </p:par>
                            </p:childTnLst>
                          </p:cTn>
                        </p:par>
                        <p:par>
                          <p:cTn id="37" fill="hold">
                            <p:stCondLst>
                              <p:cond delay="2000"/>
                            </p:stCondLst>
                            <p:childTnLst>
                              <p:par>
                                <p:cTn id="38" presetID="14" presetClass="entr" presetSubtype="10" fill="hold" nodeType="afterEffect">
                                  <p:stCondLst>
                                    <p:cond delay="0"/>
                                  </p:stCondLst>
                                  <p:childTnLst>
                                    <p:set>
                                      <p:cBhvr>
                                        <p:cTn id="39" dur="1" fill="hold">
                                          <p:stCondLst>
                                            <p:cond delay="0"/>
                                          </p:stCondLst>
                                        </p:cTn>
                                        <p:tgtEl>
                                          <p:spTgt spid="16394"/>
                                        </p:tgtEl>
                                        <p:attrNameLst>
                                          <p:attrName>style.visibility</p:attrName>
                                        </p:attrNameLst>
                                      </p:cBhvr>
                                      <p:to>
                                        <p:strVal val="visible"/>
                                      </p:to>
                                    </p:set>
                                    <p:animEffect transition="in" filter="randombar(horizontal)">
                                      <p:cBhvr>
                                        <p:cTn id="40" dur="500"/>
                                        <p:tgtEl>
                                          <p:spTgt spid="16394"/>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6395"/>
                                        </p:tgtEl>
                                        <p:attrNameLst>
                                          <p:attrName>style.visibility</p:attrName>
                                        </p:attrNameLst>
                                      </p:cBhvr>
                                      <p:to>
                                        <p:strVal val="visible"/>
                                      </p:to>
                                    </p:set>
                                    <p:animEffect transition="in" filter="fade">
                                      <p:cBhvr>
                                        <p:cTn id="45" dur="2000"/>
                                        <p:tgtEl>
                                          <p:spTgt spid="16395"/>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12" fill="hold" nodeType="clickEffect">
                                  <p:stCondLst>
                                    <p:cond delay="0"/>
                                  </p:stCondLst>
                                  <p:childTnLst>
                                    <p:set>
                                      <p:cBhvr>
                                        <p:cTn id="49" dur="1" fill="hold">
                                          <p:stCondLst>
                                            <p:cond delay="0"/>
                                          </p:stCondLst>
                                        </p:cTn>
                                        <p:tgtEl>
                                          <p:spTgt spid="16400"/>
                                        </p:tgtEl>
                                        <p:attrNameLst>
                                          <p:attrName>style.visibility</p:attrName>
                                        </p:attrNameLst>
                                      </p:cBhvr>
                                      <p:to>
                                        <p:strVal val="visible"/>
                                      </p:to>
                                    </p:set>
                                    <p:animEffect transition="in" filter="strips(downLeft)">
                                      <p:cBhvr>
                                        <p:cTn id="50" dur="500"/>
                                        <p:tgtEl>
                                          <p:spTgt spid="16400"/>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6396"/>
                                        </p:tgtEl>
                                        <p:attrNameLst>
                                          <p:attrName>style.visibility</p:attrName>
                                        </p:attrNameLst>
                                      </p:cBhvr>
                                      <p:to>
                                        <p:strVal val="visible"/>
                                      </p:to>
                                    </p:set>
                                    <p:animEffect transition="in" filter="fade">
                                      <p:cBhvr>
                                        <p:cTn id="55" dur="2000"/>
                                        <p:tgtEl>
                                          <p:spTgt spid="16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p:bldP spid="16391" grpId="0" animBg="1"/>
      <p:bldP spid="16392" grpId="0" animBg="1"/>
      <p:bldP spid="1639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7" name="Rectangle 9"/>
          <p:cNvSpPr>
            <a:spLocks noChangeArrowheads="1"/>
          </p:cNvSpPr>
          <p:nvPr/>
        </p:nvSpPr>
        <p:spPr bwMode="auto">
          <a:xfrm>
            <a:off x="0" y="0"/>
            <a:ext cx="9144000" cy="6858000"/>
          </a:xfrm>
          <a:prstGeom prst="rect">
            <a:avLst/>
          </a:prstGeom>
          <a:gradFill rotWithShape="1">
            <a:gsLst>
              <a:gs pos="0">
                <a:srgbClr val="FF5050"/>
              </a:gs>
              <a:gs pos="100000">
                <a:srgbClr val="FF5050">
                  <a:gamma/>
                  <a:shade val="46275"/>
                  <a:invGamma/>
                </a:srgbClr>
              </a:gs>
            </a:gsLst>
            <a:path path="shape">
              <a:fillToRect l="50000" t="50000" r="50000" b="50000"/>
            </a:path>
          </a:gradFill>
          <a:ln w="9525">
            <a:solidFill>
              <a:schemeClr val="tx1"/>
            </a:solidFill>
            <a:miter lim="800000"/>
            <a:headEnd/>
            <a:tailEnd/>
          </a:ln>
          <a:effectLst/>
        </p:spPr>
        <p:txBody>
          <a:bodyPr wrap="none" anchor="ctr"/>
          <a:lstStyle/>
          <a:p>
            <a:endParaRPr lang="en-US" dirty="0"/>
          </a:p>
        </p:txBody>
      </p:sp>
      <p:sp>
        <p:nvSpPr>
          <p:cNvPr id="17412" name="Text Box 4"/>
          <p:cNvSpPr txBox="1">
            <a:spLocks noChangeArrowheads="1"/>
          </p:cNvSpPr>
          <p:nvPr/>
        </p:nvSpPr>
        <p:spPr bwMode="auto">
          <a:xfrm>
            <a:off x="611188" y="3500438"/>
            <a:ext cx="3240087" cy="2838450"/>
          </a:xfrm>
          <a:prstGeom prst="rect">
            <a:avLst/>
          </a:prstGeom>
          <a:noFill/>
          <a:ln w="9525">
            <a:noFill/>
            <a:miter lim="800000"/>
            <a:headEnd/>
            <a:tailEnd/>
          </a:ln>
          <a:effectLst/>
        </p:spPr>
        <p:txBody>
          <a:bodyPr>
            <a:spAutoFit/>
          </a:bodyPr>
          <a:lstStyle/>
          <a:p>
            <a:pPr>
              <a:spcBef>
                <a:spcPct val="50000"/>
              </a:spcBef>
            </a:pPr>
            <a:r>
              <a:rPr lang="es-ES" sz="1800" dirty="0">
                <a:solidFill>
                  <a:schemeClr val="bg1"/>
                </a:solidFill>
              </a:rPr>
              <a:t>Esta presentación fue para hacer un desagravio a quien en vida fue Freddie Mercury, por todas las infamias de que fue objeto en un power point y donde se aduce que fue la cocaína la causa de su desgracia, haciendose adicto desde los 16 años</a:t>
            </a:r>
          </a:p>
        </p:txBody>
      </p:sp>
      <p:sp>
        <p:nvSpPr>
          <p:cNvPr id="17413" name="Text Box 5"/>
          <p:cNvSpPr txBox="1">
            <a:spLocks noChangeArrowheads="1"/>
          </p:cNvSpPr>
          <p:nvPr/>
        </p:nvSpPr>
        <p:spPr bwMode="auto">
          <a:xfrm>
            <a:off x="5076824" y="285728"/>
            <a:ext cx="3424265" cy="2031325"/>
          </a:xfrm>
          <a:prstGeom prst="rect">
            <a:avLst/>
          </a:prstGeom>
          <a:noFill/>
          <a:ln w="9525">
            <a:noFill/>
            <a:miter lim="800000"/>
            <a:headEnd/>
            <a:tailEnd/>
          </a:ln>
          <a:effectLst/>
        </p:spPr>
        <p:txBody>
          <a:bodyPr wrap="square">
            <a:spAutoFit/>
          </a:bodyPr>
          <a:lstStyle/>
          <a:p>
            <a:pPr>
              <a:spcBef>
                <a:spcPct val="50000"/>
              </a:spcBef>
            </a:pPr>
            <a:r>
              <a:rPr lang="es-ES" sz="1800" dirty="0">
                <a:solidFill>
                  <a:schemeClr val="bg1"/>
                </a:solidFill>
              </a:rPr>
              <a:t>Ha quedado demostrado con pruebas documentarias que eso no fue así y que la causa de la muerte de Freddie Mercury fue su vida sexual desordenada sin protección, de ahí que contrajera el Sida.</a:t>
            </a:r>
          </a:p>
        </p:txBody>
      </p:sp>
      <p:sp>
        <p:nvSpPr>
          <p:cNvPr id="17414" name="Text Box 6"/>
          <p:cNvSpPr txBox="1">
            <a:spLocks noChangeArrowheads="1"/>
          </p:cNvSpPr>
          <p:nvPr/>
        </p:nvSpPr>
        <p:spPr bwMode="auto">
          <a:xfrm>
            <a:off x="5076824" y="2928934"/>
            <a:ext cx="3710017" cy="3416320"/>
          </a:xfrm>
          <a:prstGeom prst="rect">
            <a:avLst/>
          </a:prstGeom>
          <a:noFill/>
          <a:ln w="9525">
            <a:noFill/>
            <a:miter lim="800000"/>
            <a:headEnd/>
            <a:tailEnd/>
          </a:ln>
          <a:effectLst/>
        </p:spPr>
        <p:txBody>
          <a:bodyPr wrap="square">
            <a:spAutoFit/>
          </a:bodyPr>
          <a:lstStyle/>
          <a:p>
            <a:pPr>
              <a:spcBef>
                <a:spcPct val="50000"/>
              </a:spcBef>
            </a:pPr>
            <a:r>
              <a:rPr lang="es-ES" sz="1800" dirty="0">
                <a:solidFill>
                  <a:schemeClr val="bg1"/>
                </a:solidFill>
              </a:rPr>
              <a:t>El espíritu de Freddie Mercury estará siempre presente a través de su legado musical, como si nos dijera “ahora estoy aquí” y dado que la melodía que escuchas se llama “Now I’m here” (Ahora estoy aquí), así también este admirador de Freddie te dice “ahora estoy aquí” a fin de que hagas circular por Internet este power point y así muchos conozcan la verdad.</a:t>
            </a:r>
          </a:p>
        </p:txBody>
      </p:sp>
      <p:pic>
        <p:nvPicPr>
          <p:cNvPr id="17416" name="Picture 8" descr="[7.JPG]"/>
          <p:cNvPicPr>
            <a:picLocks noChangeAspect="1" noChangeArrowheads="1"/>
          </p:cNvPicPr>
          <p:nvPr/>
        </p:nvPicPr>
        <p:blipFill>
          <a:blip r:embed="rId2"/>
          <a:srcRect/>
          <a:stretch>
            <a:fillRect/>
          </a:stretch>
        </p:blipFill>
        <p:spPr bwMode="auto">
          <a:xfrm>
            <a:off x="1116013" y="333375"/>
            <a:ext cx="1992312" cy="2951163"/>
          </a:xfrm>
          <a:prstGeom prst="rect">
            <a:avLst/>
          </a:prstGeom>
          <a:noFill/>
        </p:spPr>
      </p:pic>
      <p:sp>
        <p:nvSpPr>
          <p:cNvPr id="9" name="Text Box 22"/>
          <p:cNvSpPr txBox="1">
            <a:spLocks noChangeArrowheads="1"/>
          </p:cNvSpPr>
          <p:nvPr/>
        </p:nvSpPr>
        <p:spPr bwMode="auto">
          <a:xfrm>
            <a:off x="7626354" y="6550223"/>
            <a:ext cx="1517646" cy="307777"/>
          </a:xfrm>
          <a:prstGeom prst="rect">
            <a:avLst/>
          </a:prstGeom>
          <a:noFill/>
          <a:ln w="9525">
            <a:noFill/>
            <a:miter lim="800000"/>
            <a:headEnd/>
            <a:tailEnd/>
          </a:ln>
          <a:effectLst/>
        </p:spPr>
        <p:txBody>
          <a:bodyPr wrap="square">
            <a:spAutoFit/>
          </a:bodyPr>
          <a:lstStyle/>
          <a:p>
            <a:pPr algn="r">
              <a:spcBef>
                <a:spcPct val="50000"/>
              </a:spcBef>
            </a:pPr>
            <a:r>
              <a:rPr lang="es-PE" sz="1400" b="1" dirty="0">
                <a:solidFill>
                  <a:srgbClr val="FFFF00"/>
                </a:solidFill>
                <a:effectLst>
                  <a:outerShdw blurRad="38100" dist="38100" dir="2700000" algn="tl">
                    <a:srgbClr val="000000">
                      <a:alpha val="43137"/>
                    </a:srgbClr>
                  </a:outerShdw>
                </a:effectLst>
              </a:rPr>
              <a:t>Roberto</a:t>
            </a:r>
            <a:endParaRPr lang="es-ES" sz="1400" b="1"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17416"/>
                                        </p:tgtEl>
                                        <p:attrNameLst>
                                          <p:attrName>style.visibility</p:attrName>
                                        </p:attrNameLst>
                                      </p:cBhvr>
                                      <p:to>
                                        <p:strVal val="visible"/>
                                      </p:to>
                                    </p:set>
                                    <p:animEffect transition="in" filter="fade">
                                      <p:cBhvr>
                                        <p:cTn id="7" dur="2000"/>
                                        <p:tgtEl>
                                          <p:spTgt spid="17416"/>
                                        </p:tgtEl>
                                      </p:cBhvr>
                                    </p:animEffect>
                                    <p:anim calcmode="lin" valueType="num">
                                      <p:cBhvr>
                                        <p:cTn id="8" dur="2000" fill="hold"/>
                                        <p:tgtEl>
                                          <p:spTgt spid="17416"/>
                                        </p:tgtEl>
                                        <p:attrNameLst>
                                          <p:attrName>style.rotation</p:attrName>
                                        </p:attrNameLst>
                                      </p:cBhvr>
                                      <p:tavLst>
                                        <p:tav tm="0">
                                          <p:val>
                                            <p:fltVal val="720"/>
                                          </p:val>
                                        </p:tav>
                                        <p:tav tm="100000">
                                          <p:val>
                                            <p:fltVal val="0"/>
                                          </p:val>
                                        </p:tav>
                                      </p:tavLst>
                                    </p:anim>
                                    <p:anim calcmode="lin" valueType="num">
                                      <p:cBhvr>
                                        <p:cTn id="9" dur="2000" fill="hold"/>
                                        <p:tgtEl>
                                          <p:spTgt spid="17416"/>
                                        </p:tgtEl>
                                        <p:attrNameLst>
                                          <p:attrName>ppt_h</p:attrName>
                                        </p:attrNameLst>
                                      </p:cBhvr>
                                      <p:tavLst>
                                        <p:tav tm="0">
                                          <p:val>
                                            <p:fltVal val="0"/>
                                          </p:val>
                                        </p:tav>
                                        <p:tav tm="100000">
                                          <p:val>
                                            <p:strVal val="#ppt_h"/>
                                          </p:val>
                                        </p:tav>
                                      </p:tavLst>
                                    </p:anim>
                                    <p:anim calcmode="lin" valueType="num">
                                      <p:cBhvr>
                                        <p:cTn id="10" dur="2000" fill="hold"/>
                                        <p:tgtEl>
                                          <p:spTgt spid="17416"/>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17412"/>
                                        </p:tgtEl>
                                        <p:attrNameLst>
                                          <p:attrName>style.visibility</p:attrName>
                                        </p:attrNameLst>
                                      </p:cBhvr>
                                      <p:to>
                                        <p:strVal val="visible"/>
                                      </p:to>
                                    </p:set>
                                    <p:animEffect transition="in" filter="fade">
                                      <p:cBhvr>
                                        <p:cTn id="14" dur="2000"/>
                                        <p:tgtEl>
                                          <p:spTgt spid="1741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413"/>
                                        </p:tgtEl>
                                        <p:attrNameLst>
                                          <p:attrName>style.visibility</p:attrName>
                                        </p:attrNameLst>
                                      </p:cBhvr>
                                      <p:to>
                                        <p:strVal val="visible"/>
                                      </p:to>
                                    </p:set>
                                    <p:animEffect transition="in" filter="fade">
                                      <p:cBhvr>
                                        <p:cTn id="19" dur="2000"/>
                                        <p:tgtEl>
                                          <p:spTgt spid="1741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7414"/>
                                        </p:tgtEl>
                                        <p:attrNameLst>
                                          <p:attrName>style.visibility</p:attrName>
                                        </p:attrNameLst>
                                      </p:cBhvr>
                                      <p:to>
                                        <p:strVal val="visible"/>
                                      </p:to>
                                    </p:set>
                                    <p:animEffect transition="in" filter="fade">
                                      <p:cBhvr>
                                        <p:cTn id="24" dur="2000"/>
                                        <p:tgtEl>
                                          <p:spTgt spid="17414"/>
                                        </p:tgtEl>
                                      </p:cBhvr>
                                    </p:animEffect>
                                  </p:childTnLst>
                                </p:cTn>
                              </p:par>
                              <p:par>
                                <p:cTn id="25" presetID="56" presetClass="entr" presetSubtype="0" fill="hold" grpId="0" nodeType="with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 by="(-#ppt_w*2)" calcmode="lin" valueType="num">
                                      <p:cBhvr rctx="PPT">
                                        <p:cTn id="27" dur="1000" autoRev="1" fill="hold">
                                          <p:stCondLst>
                                            <p:cond delay="0"/>
                                          </p:stCondLst>
                                        </p:cTn>
                                        <p:tgtEl>
                                          <p:spTgt spid="9"/>
                                        </p:tgtEl>
                                        <p:attrNameLst>
                                          <p:attrName>ppt_w</p:attrName>
                                        </p:attrNameLst>
                                      </p:cBhvr>
                                    </p:anim>
                                    <p:anim by="(#ppt_w*0.50)" calcmode="lin" valueType="num">
                                      <p:cBhvr>
                                        <p:cTn id="28" dur="1000" decel="50000" autoRev="1" fill="hold">
                                          <p:stCondLst>
                                            <p:cond delay="0"/>
                                          </p:stCondLst>
                                        </p:cTn>
                                        <p:tgtEl>
                                          <p:spTgt spid="9"/>
                                        </p:tgtEl>
                                        <p:attrNameLst>
                                          <p:attrName>ppt_x</p:attrName>
                                        </p:attrNameLst>
                                      </p:cBhvr>
                                    </p:anim>
                                    <p:anim from="(-#ppt_h/2)" to="(#ppt_y)" calcmode="lin" valueType="num">
                                      <p:cBhvr>
                                        <p:cTn id="29" dur="2000" fill="hold">
                                          <p:stCondLst>
                                            <p:cond delay="0"/>
                                          </p:stCondLst>
                                        </p:cTn>
                                        <p:tgtEl>
                                          <p:spTgt spid="9"/>
                                        </p:tgtEl>
                                        <p:attrNameLst>
                                          <p:attrName>ppt_y</p:attrName>
                                        </p:attrNameLst>
                                      </p:cBhvr>
                                    </p:anim>
                                    <p:animRot by="21600000">
                                      <p:cBhvr>
                                        <p:cTn id="30" dur="20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P spid="17413" grpId="0"/>
      <p:bldP spid="17414"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n-U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n-U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n-U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n-U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2060</TotalTime>
  <Words>1814</Words>
  <Application>Microsoft Office PowerPoint</Application>
  <PresentationFormat>Presentación en pantalla (4:3)</PresentationFormat>
  <Paragraphs>93</Paragraphs>
  <Slides>16</Slides>
  <Notes>0</Notes>
  <HiddenSlides>0</HiddenSlides>
  <MMClips>0</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Diseño predeterminado</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PcS</dc:creator>
  <cp:lastModifiedBy>Roberto</cp:lastModifiedBy>
  <cp:revision>112</cp:revision>
  <dcterms:created xsi:type="dcterms:W3CDTF">2009-01-25T23:57:20Z</dcterms:created>
  <dcterms:modified xsi:type="dcterms:W3CDTF">2012-12-06T22:00:02Z</dcterms:modified>
</cp:coreProperties>
</file>