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audio2.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74" r:id="rId2"/>
  </p:sldMasterIdLst>
  <p:notesMasterIdLst>
    <p:notesMasterId r:id="rId51"/>
  </p:notesMasterIdLst>
  <p:sldIdLst>
    <p:sldId id="535" r:id="rId3"/>
    <p:sldId id="543" r:id="rId4"/>
    <p:sldId id="264" r:id="rId5"/>
    <p:sldId id="550" r:id="rId6"/>
    <p:sldId id="537" r:id="rId7"/>
    <p:sldId id="544" r:id="rId8"/>
    <p:sldId id="545" r:id="rId9"/>
    <p:sldId id="269" r:id="rId10"/>
    <p:sldId id="547" r:id="rId11"/>
    <p:sldId id="538" r:id="rId12"/>
    <p:sldId id="510" r:id="rId13"/>
    <p:sldId id="565" r:id="rId14"/>
    <p:sldId id="555" r:id="rId15"/>
    <p:sldId id="580" r:id="rId16"/>
    <p:sldId id="512" r:id="rId17"/>
    <p:sldId id="520" r:id="rId18"/>
    <p:sldId id="517" r:id="rId19"/>
    <p:sldId id="514" r:id="rId20"/>
    <p:sldId id="546" r:id="rId21"/>
    <p:sldId id="513" r:id="rId22"/>
    <p:sldId id="518" r:id="rId23"/>
    <p:sldId id="516" r:id="rId24"/>
    <p:sldId id="539" r:id="rId25"/>
    <p:sldId id="511" r:id="rId26"/>
    <p:sldId id="527" r:id="rId27"/>
    <p:sldId id="563" r:id="rId28"/>
    <p:sldId id="529" r:id="rId29"/>
    <p:sldId id="388" r:id="rId30"/>
    <p:sldId id="534" r:id="rId31"/>
    <p:sldId id="530" r:id="rId32"/>
    <p:sldId id="540" r:id="rId33"/>
    <p:sldId id="531" r:id="rId34"/>
    <p:sldId id="549" r:id="rId35"/>
    <p:sldId id="489" r:id="rId36"/>
    <p:sldId id="578" r:id="rId37"/>
    <p:sldId id="553" r:id="rId38"/>
    <p:sldId id="559" r:id="rId39"/>
    <p:sldId id="569" r:id="rId40"/>
    <p:sldId id="579" r:id="rId41"/>
    <p:sldId id="564" r:id="rId42"/>
    <p:sldId id="568" r:id="rId43"/>
    <p:sldId id="583" r:id="rId44"/>
    <p:sldId id="572" r:id="rId45"/>
    <p:sldId id="570" r:id="rId46"/>
    <p:sldId id="582" r:id="rId47"/>
    <p:sldId id="581" r:id="rId48"/>
    <p:sldId id="536" r:id="rId49"/>
    <p:sldId id="542" r:id="rId50"/>
  </p:sldIdLst>
  <p:sldSz cx="9144000" cy="6858000" type="screen4x3"/>
  <p:notesSz cx="6858000" cy="9144000"/>
  <p:photoAlbum/>
  <p:defaultTextStyle>
    <a:defPPr>
      <a:defRPr lang="es-E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Full" cryptAlgorithmClass="hash" cryptAlgorithmType="typeAny" cryptAlgorithmSid="4" spinCount="100000" saltData="uE6Hi0sQ905T+Wu4oU0N2g==" hashData="1c7WWUr7oB8NDLDgP9osagrJJMY="/>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4380"/>
    <a:srgbClr val="8BF9DF"/>
    <a:srgbClr val="F692B6"/>
    <a:srgbClr val="D6FC4A"/>
    <a:srgbClr val="0000FF"/>
    <a:srgbClr val="99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789" autoAdjust="0"/>
    <p:restoredTop sz="94660"/>
  </p:normalViewPr>
  <p:slideViewPr>
    <p:cSldViewPr>
      <p:cViewPr>
        <p:scale>
          <a:sx n="50" d="100"/>
          <a:sy n="50" d="100"/>
        </p:scale>
        <p:origin x="-1566" y="-60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E8EBB9-1092-4475-80D0-7488AA0F06F5}" type="datetimeFigureOut">
              <a:rPr lang="es-ES" smtClean="0"/>
              <a:t>21/04/2021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384487-ACD5-4299-B83C-3AD860EC1E87}" type="slidenum">
              <a:rPr lang="es-ES" smtClean="0"/>
              <a:t>‹Nº›</a:t>
            </a:fld>
            <a:endParaRPr lang="es-ES"/>
          </a:p>
        </p:txBody>
      </p:sp>
    </p:spTree>
    <p:extLst>
      <p:ext uri="{BB962C8B-B14F-4D97-AF65-F5344CB8AC3E}">
        <p14:creationId xmlns:p14="http://schemas.microsoft.com/office/powerpoint/2010/main" val="4288930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84326814-D55A-457B-B6EA-CCA3DD3297BD}" type="datetimeFigureOut">
              <a:rPr lang="es-ES"/>
              <a:pPr>
                <a:defRPr/>
              </a:pPr>
              <a:t>21/04/2021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CC4593-E9F4-492E-AED0-DFCDD6E29F03}" type="slidenum">
              <a:rPr lang="es-ES"/>
              <a:pPr>
                <a:defRPr/>
              </a:pPr>
              <a:t>‹Nº›</a:t>
            </a:fld>
            <a:endParaRPr lang="es-ES"/>
          </a:p>
        </p:txBody>
      </p:sp>
    </p:spTree>
    <p:extLst>
      <p:ext uri="{BB962C8B-B14F-4D97-AF65-F5344CB8AC3E}">
        <p14:creationId xmlns:p14="http://schemas.microsoft.com/office/powerpoint/2010/main" val="1825444445"/>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6DBF996-C7F4-4ACE-B131-55F1E3F353BE}" type="datetimeFigureOut">
              <a:rPr lang="es-ES"/>
              <a:pPr>
                <a:defRPr/>
              </a:pPr>
              <a:t>21/04/2021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ABD9166-DBD0-441A-A82B-CEDEACBA85EF}" type="slidenum">
              <a:rPr lang="es-ES"/>
              <a:pPr>
                <a:defRPr/>
              </a:pPr>
              <a:t>‹Nº›</a:t>
            </a:fld>
            <a:endParaRPr lang="es-ES"/>
          </a:p>
        </p:txBody>
      </p:sp>
    </p:spTree>
    <p:extLst>
      <p:ext uri="{BB962C8B-B14F-4D97-AF65-F5344CB8AC3E}">
        <p14:creationId xmlns:p14="http://schemas.microsoft.com/office/powerpoint/2010/main" val="3282668635"/>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CE614F7-8AC5-41BE-965C-D248F620D553}" type="datetimeFigureOut">
              <a:rPr lang="es-ES"/>
              <a:pPr>
                <a:defRPr/>
              </a:pPr>
              <a:t>21/04/2021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B849A62-C5C7-4229-8D33-116009FBC8C1}" type="slidenum">
              <a:rPr lang="es-ES"/>
              <a:pPr>
                <a:defRPr/>
              </a:pPr>
              <a:t>‹Nº›</a:t>
            </a:fld>
            <a:endParaRPr lang="es-ES"/>
          </a:p>
        </p:txBody>
      </p:sp>
    </p:spTree>
    <p:extLst>
      <p:ext uri="{BB962C8B-B14F-4D97-AF65-F5344CB8AC3E}">
        <p14:creationId xmlns:p14="http://schemas.microsoft.com/office/powerpoint/2010/main" val="1661893821"/>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F96C3B4-2222-405B-B649-F530F1B246D1}" type="datetimeFigureOut">
              <a:rPr lang="es-ES"/>
              <a:pPr>
                <a:defRPr/>
              </a:pPr>
              <a:t>21/04/2021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B229B47-5EAD-4048-AA46-0F1F46ABF793}" type="slidenum">
              <a:rPr lang="es-ES"/>
              <a:pPr>
                <a:defRPr/>
              </a:pPr>
              <a:t>‹Nº›</a:t>
            </a:fld>
            <a:endParaRPr lang="es-ES"/>
          </a:p>
        </p:txBody>
      </p:sp>
    </p:spTree>
    <p:extLst>
      <p:ext uri="{BB962C8B-B14F-4D97-AF65-F5344CB8AC3E}">
        <p14:creationId xmlns:p14="http://schemas.microsoft.com/office/powerpoint/2010/main" val="509278626"/>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6797B80-DEDF-4B69-8F1F-0AF8BED2690A}" type="datetimeFigureOut">
              <a:rPr lang="es-ES"/>
              <a:pPr>
                <a:defRPr/>
              </a:pPr>
              <a:t>21/04/2021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3B17B010-5497-44D4-9A55-922CD38AA8D6}" type="slidenum">
              <a:rPr lang="es-ES"/>
              <a:pPr>
                <a:defRPr/>
              </a:pPr>
              <a:t>‹Nº›</a:t>
            </a:fld>
            <a:endParaRPr lang="es-ES"/>
          </a:p>
        </p:txBody>
      </p:sp>
    </p:spTree>
    <p:extLst>
      <p:ext uri="{BB962C8B-B14F-4D97-AF65-F5344CB8AC3E}">
        <p14:creationId xmlns:p14="http://schemas.microsoft.com/office/powerpoint/2010/main" val="2642839759"/>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88038CA-3DAD-4547-96A9-174DF3782153}" type="datetimeFigureOut">
              <a:rPr lang="es-ES"/>
              <a:pPr>
                <a:defRPr/>
              </a:pPr>
              <a:t>21/04/2021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B31401A-254C-4273-98E2-8CF000E4163D}" type="slidenum">
              <a:rPr lang="es-ES"/>
              <a:pPr>
                <a:defRPr/>
              </a:pPr>
              <a:t>‹Nº›</a:t>
            </a:fld>
            <a:endParaRPr lang="es-ES"/>
          </a:p>
        </p:txBody>
      </p:sp>
    </p:spTree>
    <p:extLst>
      <p:ext uri="{BB962C8B-B14F-4D97-AF65-F5344CB8AC3E}">
        <p14:creationId xmlns:p14="http://schemas.microsoft.com/office/powerpoint/2010/main" val="1522416701"/>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C8382D3-26E5-41AA-BAB0-C155C326C3D6}" type="datetimeFigureOut">
              <a:rPr lang="es-ES"/>
              <a:pPr>
                <a:defRPr/>
              </a:pPr>
              <a:t>21/04/2021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92FE545-DE0F-4B63-9D61-D8C3541C501B}" type="slidenum">
              <a:rPr lang="es-ES"/>
              <a:pPr>
                <a:defRPr/>
              </a:pPr>
              <a:t>‹Nº›</a:t>
            </a:fld>
            <a:endParaRPr lang="es-ES"/>
          </a:p>
        </p:txBody>
      </p:sp>
    </p:spTree>
    <p:extLst>
      <p:ext uri="{BB962C8B-B14F-4D97-AF65-F5344CB8AC3E}">
        <p14:creationId xmlns:p14="http://schemas.microsoft.com/office/powerpoint/2010/main" val="4084827842"/>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7267161-DF07-4ECD-AEF0-4CE59615ECC7}" type="datetimeFigureOut">
              <a:rPr lang="es-ES"/>
              <a:pPr>
                <a:defRPr/>
              </a:pPr>
              <a:t>21/04/2021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5E7CBCE-B0CC-4E55-A48B-6F4C22483366}" type="slidenum">
              <a:rPr lang="es-ES"/>
              <a:pPr>
                <a:defRPr/>
              </a:pPr>
              <a:t>‹Nº›</a:t>
            </a:fld>
            <a:endParaRPr lang="es-ES"/>
          </a:p>
        </p:txBody>
      </p:sp>
    </p:spTree>
    <p:extLst>
      <p:ext uri="{BB962C8B-B14F-4D97-AF65-F5344CB8AC3E}">
        <p14:creationId xmlns:p14="http://schemas.microsoft.com/office/powerpoint/2010/main" val="1263873942"/>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0C05DB1-6949-4E61-BC84-F65B5FFD1488}" type="datetimeFigureOut">
              <a:rPr lang="es-ES"/>
              <a:pPr>
                <a:defRPr/>
              </a:pPr>
              <a:t>21/04/2021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73BEF8A-4D64-4671-B24A-B999BB67E035}" type="slidenum">
              <a:rPr lang="es-ES"/>
              <a:pPr>
                <a:defRPr/>
              </a:pPr>
              <a:t>‹Nº›</a:t>
            </a:fld>
            <a:endParaRPr lang="es-ES"/>
          </a:p>
        </p:txBody>
      </p:sp>
    </p:spTree>
    <p:extLst>
      <p:ext uri="{BB962C8B-B14F-4D97-AF65-F5344CB8AC3E}">
        <p14:creationId xmlns:p14="http://schemas.microsoft.com/office/powerpoint/2010/main" val="1723985229"/>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873F7CB-B247-4EDA-A7B6-30B36DFF29F8}" type="datetimeFigureOut">
              <a:rPr lang="es-ES"/>
              <a:pPr>
                <a:defRPr/>
              </a:pPr>
              <a:t>21/04/2021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439A922-0605-4E95-89E7-157596C285E6}" type="slidenum">
              <a:rPr lang="es-ES"/>
              <a:pPr>
                <a:defRPr/>
              </a:pPr>
              <a:t>‹Nº›</a:t>
            </a:fld>
            <a:endParaRPr lang="es-ES"/>
          </a:p>
        </p:txBody>
      </p:sp>
    </p:spTree>
    <p:extLst>
      <p:ext uri="{BB962C8B-B14F-4D97-AF65-F5344CB8AC3E}">
        <p14:creationId xmlns:p14="http://schemas.microsoft.com/office/powerpoint/2010/main" val="3188613972"/>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925904-106A-4035-8C71-E4CC91F9CB53}" type="datetimeFigureOut">
              <a:rPr lang="es-ES"/>
              <a:pPr>
                <a:defRPr/>
              </a:pPr>
              <a:t>21/04/2021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1CF8CB0-2509-4D53-8FAE-D8D25603CCA5}" type="slidenum">
              <a:rPr lang="es-ES"/>
              <a:pPr>
                <a:defRPr/>
              </a:pPr>
              <a:t>‹Nº›</a:t>
            </a:fld>
            <a:endParaRPr lang="es-ES"/>
          </a:p>
        </p:txBody>
      </p:sp>
    </p:spTree>
    <p:extLst>
      <p:ext uri="{BB962C8B-B14F-4D97-AF65-F5344CB8AC3E}">
        <p14:creationId xmlns:p14="http://schemas.microsoft.com/office/powerpoint/2010/main" val="1297099366"/>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53515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alpha val="57000"/>
              </a:srgbClr>
            </a:gs>
            <a:gs pos="91000">
              <a:srgbClr val="8BF9DF"/>
            </a:gs>
          </a:gsLst>
          <a:lin ang="5400000" scaled="0"/>
          <a:tileRect/>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6D884F70-5D89-4280-9607-DC7BEE89E6E7}" type="datetimeFigureOut">
              <a:rPr lang="es-ES"/>
              <a:pPr>
                <a:defRPr/>
              </a:pPr>
              <a:t>21/04/2021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3E517726-8999-4834-87B4-183AEA8FC97E}"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eaLnBrk="1" hangingPunct="1"/>
            <a:endParaRPr lang="es-ES" smtClean="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7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10" Type="http://schemas.openxmlformats.org/officeDocument/2006/relationships/audio" Target="../media/audio1.wav"/><Relationship Id="rId4" Type="http://schemas.microsoft.com/office/2007/relationships/hdphoto" Target="../media/hdphoto1.wdp"/><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9.jpeg"/></Relationships>
</file>

<file path=ppt/slides/_rels/slide48.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4">
                <a:shade val="45000"/>
                <a:satMod val="135000"/>
              </a:schemeClr>
              <a:prstClr val="white"/>
            </a:duotone>
            <a:extLst>
              <a:ext uri="{BEBA8EAE-BF5A-486C-A8C5-ECC9F3942E4B}">
                <a14:imgProps xmlns:a14="http://schemas.microsoft.com/office/drawing/2010/main">
                  <a14:imgLayer r:embed="rId4">
                    <a14:imgEffect>
                      <a14:colorTemperature colorTemp="6000"/>
                    </a14:imgEffect>
                    <a14:imgEffect>
                      <a14:saturation sat="0"/>
                    </a14:imgEffect>
                  </a14:imgLayer>
                </a14:imgProps>
              </a:ext>
            </a:extLst>
          </a:blip>
          <a:srcRect/>
          <a:stretch>
            <a:fillRect/>
          </a:stretch>
        </p:blipFill>
        <p:spPr bwMode="auto">
          <a:xfrm>
            <a:off x="2" y="0"/>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394197" y="3394205"/>
            <a:ext cx="6858000" cy="6960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9" y="3394205"/>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6783317"/>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43724" y="5611366"/>
            <a:ext cx="618613" cy="766988"/>
          </a:xfrm>
          <a:prstGeom prst="rect">
            <a:avLst/>
          </a:prstGeom>
          <a:noFill/>
          <a:ln w="38100">
            <a:solidFill>
              <a:srgbClr val="1CDEF8"/>
            </a:solidFill>
            <a:miter lim="800000"/>
            <a:headEnd/>
            <a:tailEnd/>
          </a:ln>
        </p:spPr>
      </p:pic>
      <p:sp>
        <p:nvSpPr>
          <p:cNvPr id="19" name="18 Rectángulo"/>
          <p:cNvSpPr/>
          <p:nvPr/>
        </p:nvSpPr>
        <p:spPr>
          <a:xfrm>
            <a:off x="1980357" y="4572019"/>
            <a:ext cx="26922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59632" y="1916832"/>
            <a:ext cx="7056784" cy="3410707"/>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niña más </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bonita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del mundo!</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920299" y="5547179"/>
            <a:ext cx="2008837" cy="93406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467547" y="764704"/>
            <a:ext cx="1025524"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179515" y="188643"/>
            <a:ext cx="781050" cy="1066799"/>
          </a:xfrm>
          <a:prstGeom prst="rect">
            <a:avLst/>
          </a:prstGeom>
          <a:noFill/>
          <a:ln w="9525">
            <a:noFill/>
            <a:miter lim="800000"/>
            <a:headEnd/>
            <a:tailEnd/>
          </a:ln>
        </p:spPr>
      </p:pic>
    </p:spTree>
    <p:extLst>
      <p:ext uri="{BB962C8B-B14F-4D97-AF65-F5344CB8AC3E}">
        <p14:creationId xmlns:p14="http://schemas.microsoft.com/office/powerpoint/2010/main" val="3435494975"/>
      </p:ext>
    </p:extLst>
  </p:cSld>
  <p:clrMapOvr>
    <a:masterClrMapping/>
  </p:clrMapOvr>
  <mc:AlternateContent xmlns:mc="http://schemas.openxmlformats.org/markup-compatibility/2006" xmlns:p14="http://schemas.microsoft.com/office/powerpoint/2010/main">
    <mc:Choice Requires="p14">
      <p:transition spd="slow" p14:dur="1400" advTm="12000">
        <p14:ripple/>
        <p:sndAc>
          <p:stSnd>
            <p:snd r:embed="rId2" name="06 - Carlos Ponce - Estrellita.wav"/>
          </p:stSnd>
        </p:sndAc>
      </p:transition>
    </mc:Choice>
    <mc:Fallback xmlns="">
      <p:transition spd="slow" advTm="12000">
        <p:fade/>
        <p:sndAc>
          <p:stSnd>
            <p:snd r:embed="rId10" name="06 - Carlos Ponce - Estrellit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nna-ojos-sonrisa"/>
          <p:cNvPicPr>
            <a:picLocks noChangeAspect="1" noChangeArrowheads="1"/>
          </p:cNvPicPr>
          <p:nvPr/>
        </p:nvPicPr>
        <p:blipFill rotWithShape="1">
          <a:blip r:embed="rId2">
            <a:extLst>
              <a:ext uri="{28A0092B-C50C-407E-A947-70E740481C1C}">
                <a14:useLocalDpi xmlns:a14="http://schemas.microsoft.com/office/drawing/2010/main" val="0"/>
              </a:ext>
            </a:extLst>
          </a:blip>
          <a:srcRect t="11765"/>
          <a:stretch/>
        </p:blipFill>
        <p:spPr bwMode="auto">
          <a:xfrm>
            <a:off x="1378546" y="0"/>
            <a:ext cx="6667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8886685"/>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eb31a5cdc0bda4d9cc53864de320b5a7.jpg"/>
          <p:cNvPicPr>
            <a:picLocks noChangeAspect="1" noChangeArrowheads="1"/>
          </p:cNvPicPr>
          <p:nvPr/>
        </p:nvPicPr>
        <p:blipFill>
          <a:blip r:embed="rId2"/>
          <a:srcRect/>
          <a:stretch>
            <a:fillRect/>
          </a:stretch>
        </p:blipFill>
        <p:spPr bwMode="auto">
          <a:xfrm>
            <a:off x="1447269" y="0"/>
            <a:ext cx="5681126" cy="7101408"/>
          </a:xfrm>
          <a:prstGeom prst="rect">
            <a:avLst/>
          </a:prstGeom>
          <a:noFill/>
        </p:spPr>
      </p:pic>
      <p:sp>
        <p:nvSpPr>
          <p:cNvPr id="3" name="2 Rectángulo"/>
          <p:cNvSpPr/>
          <p:nvPr/>
        </p:nvSpPr>
        <p:spPr>
          <a:xfrm>
            <a:off x="0" y="0"/>
            <a:ext cx="9144000" cy="6858000"/>
          </a:xfrm>
          <a:prstGeom prst="rect">
            <a:avLst/>
          </a:prstGeom>
          <a:solidFill>
            <a:srgbClr val="92D050">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4" name="3 Rectángulo"/>
          <p:cNvSpPr/>
          <p:nvPr/>
        </p:nvSpPr>
        <p:spPr>
          <a:xfrm>
            <a:off x="0" y="-24780"/>
            <a:ext cx="9144000" cy="6858000"/>
          </a:xfrm>
          <a:prstGeom prst="rect">
            <a:avLst/>
          </a:prstGeom>
          <a:solidFill>
            <a:srgbClr val="00B050">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3000"/>
                                        <p:tgtEl>
                                          <p:spTgt spid="4"/>
                                        </p:tgtEl>
                                        <p:attrNameLst>
                                          <p:attrName>ppt_w</p:attrName>
                                        </p:attrNameLst>
                                      </p:cBhvr>
                                      <p:tavLst>
                                        <p:tav tm="0">
                                          <p:val>
                                            <p:strVal val="ppt_w"/>
                                          </p:val>
                                        </p:tav>
                                        <p:tav tm="100000">
                                          <p:val>
                                            <p:strVal val="2/3*ppt_w"/>
                                          </p:val>
                                        </p:tav>
                                      </p:tavLst>
                                    </p:anim>
                                    <p:anim calcmode="lin" valueType="num">
                                      <p:cBhvr>
                                        <p:cTn id="10" dur="3000"/>
                                        <p:tgtEl>
                                          <p:spTgt spid="4"/>
                                        </p:tgtEl>
                                        <p:attrNameLst>
                                          <p:attrName>ppt_h</p:attrName>
                                        </p:attrNameLst>
                                      </p:cBhvr>
                                      <p:tavLst>
                                        <p:tav tm="0">
                                          <p:val>
                                            <p:strVal val="ppt_h"/>
                                          </p:val>
                                        </p:tav>
                                        <p:tav tm="100000">
                                          <p:val>
                                            <p:strVal val="2/3*ppt_h"/>
                                          </p:val>
                                        </p:tav>
                                      </p:tavLst>
                                    </p:anim>
                                    <p:set>
                                      <p:cBhvr>
                                        <p:cTn id="11" dur="1" fill="hold">
                                          <p:stCondLst>
                                            <p:cond delay="2999"/>
                                          </p:stCondLst>
                                        </p:cTn>
                                        <p:tgtEl>
                                          <p:spTgt spid="4"/>
                                        </p:tgtEl>
                                        <p:attrNameLst>
                                          <p:attrName>style.visibility</p:attrName>
                                        </p:attrNameLst>
                                      </p:cBhvr>
                                      <p:to>
                                        <p:strVal val="hidden"/>
                                      </p:to>
                                    </p:set>
                                  </p:childTnLst>
                                </p:cTn>
                              </p:par>
                              <p:par>
                                <p:cTn id="12" presetID="21" presetClass="exit" presetSubtype="8" fill="hold" grpId="1" nodeType="withEffect">
                                  <p:stCondLst>
                                    <p:cond delay="0"/>
                                  </p:stCondLst>
                                  <p:childTnLst>
                                    <p:animEffect transition="out" filter="wheel(8)">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xit" presetSubtype="288" fill="hold" grpId="0" nodeType="withEffect">
                                  <p:stCondLst>
                                    <p:cond delay="0"/>
                                  </p:stCondLst>
                                  <p:childTnLst>
                                    <p:anim calcmode="lin" valueType="num">
                                      <p:cBhvr>
                                        <p:cTn id="16" dur="3000"/>
                                        <p:tgtEl>
                                          <p:spTgt spid="3"/>
                                        </p:tgtEl>
                                        <p:attrNameLst>
                                          <p:attrName>ppt_w</p:attrName>
                                        </p:attrNameLst>
                                      </p:cBhvr>
                                      <p:tavLst>
                                        <p:tav tm="0">
                                          <p:val>
                                            <p:strVal val="ppt_w"/>
                                          </p:val>
                                        </p:tav>
                                        <p:tav tm="100000">
                                          <p:val>
                                            <p:strVal val="2/3*ppt_w"/>
                                          </p:val>
                                        </p:tav>
                                      </p:tavLst>
                                    </p:anim>
                                    <p:anim calcmode="lin" valueType="num">
                                      <p:cBhvr>
                                        <p:cTn id="17" dur="3000"/>
                                        <p:tgtEl>
                                          <p:spTgt spid="3"/>
                                        </p:tgtEl>
                                        <p:attrNameLst>
                                          <p:attrName>ppt_h</p:attrName>
                                        </p:attrNameLst>
                                      </p:cBhvr>
                                      <p:tavLst>
                                        <p:tav tm="0">
                                          <p:val>
                                            <p:strVal val="ppt_h"/>
                                          </p:val>
                                        </p:tav>
                                        <p:tav tm="100000">
                                          <p:val>
                                            <p:strVal val="2/3*ppt_h"/>
                                          </p:val>
                                        </p:tav>
                                      </p:tavLst>
                                    </p:anim>
                                    <p:set>
                                      <p:cBhvr>
                                        <p:cTn id="1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893490"/>
            <a:ext cx="7750596" cy="5157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998991"/>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1627" y="548680"/>
            <a:ext cx="6343515"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6000" b="1" i="1" dirty="0" smtClean="0">
                <a:solidFill>
                  <a:srgbClr val="C00000"/>
                </a:solidFill>
                <a:latin typeface="Ravie" pitchFamily="82" charset="0"/>
                <a:cs typeface="Microsoft Sans Serif" pitchFamily="34" charset="0"/>
              </a:rPr>
              <a:t>¡Fue proclamada como la niña más bonita del mundo!</a:t>
            </a:r>
            <a:endParaRPr lang="es-ES" altLang="es-ES" sz="6000" b="1" i="1" dirty="0">
              <a:solidFill>
                <a:srgbClr val="C00000"/>
              </a:solidFill>
              <a:latin typeface="Ravie" pitchFamily="82"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4265599556"/>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nna-abirgo"/>
          <p:cNvPicPr>
            <a:picLocks noChangeAspect="1" noChangeArrowheads="1"/>
          </p:cNvPicPr>
          <p:nvPr/>
        </p:nvPicPr>
        <p:blipFill rotWithShape="1">
          <a:blip r:embed="rId2">
            <a:extLst>
              <a:ext uri="{28A0092B-C50C-407E-A947-70E740481C1C}">
                <a14:useLocalDpi xmlns:a14="http://schemas.microsoft.com/office/drawing/2010/main" val="0"/>
              </a:ext>
            </a:extLst>
          </a:blip>
          <a:srcRect t="9054"/>
          <a:stretch/>
        </p:blipFill>
        <p:spPr bwMode="auto">
          <a:xfrm>
            <a:off x="1475656" y="0"/>
            <a:ext cx="6091436" cy="7265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2469492"/>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nna-ojos-sonrisa-flor"/>
          <p:cNvPicPr>
            <a:picLocks noChangeAspect="1" noChangeArrowheads="1"/>
          </p:cNvPicPr>
          <p:nvPr/>
        </p:nvPicPr>
        <p:blipFill rotWithShape="1">
          <a:blip r:embed="rId2">
            <a:extLst>
              <a:ext uri="{28A0092B-C50C-407E-A947-70E740481C1C}">
                <a14:useLocalDpi xmlns:a14="http://schemas.microsoft.com/office/drawing/2010/main" val="0"/>
              </a:ext>
            </a:extLst>
          </a:blip>
          <a:srcRect t="10656"/>
          <a:stretch/>
        </p:blipFill>
        <p:spPr bwMode="auto">
          <a:xfrm>
            <a:off x="1187624" y="0"/>
            <a:ext cx="6667500" cy="6944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032030"/>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7025" y="-85725"/>
            <a:ext cx="5949950" cy="702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0" y="-25152"/>
            <a:ext cx="9144000" cy="6858000"/>
          </a:xfrm>
          <a:prstGeom prst="rect">
            <a:avLst/>
          </a:prstGeom>
          <a:solidFill>
            <a:srgbClr val="F692B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4" name="3 Rectángulo"/>
          <p:cNvSpPr/>
          <p:nvPr/>
        </p:nvSpPr>
        <p:spPr>
          <a:xfrm>
            <a:off x="0" y="15230"/>
            <a:ext cx="9144000" cy="6858000"/>
          </a:xfrm>
          <a:prstGeom prst="rect">
            <a:avLst/>
          </a:prstGeom>
          <a:solidFill>
            <a:srgbClr val="D6FC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sz="1200"/>
          </a:p>
        </p:txBody>
      </p:sp>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6" presetClass="exit" presetSubtype="37" fill="hold" grpId="1" nodeType="withEffect">
                                  <p:stCondLst>
                                    <p:cond delay="0"/>
                                  </p:stCondLst>
                                  <p:childTnLst>
                                    <p:animEffect transition="out" filter="barn(outVertic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anna-abirgo-rojo-sue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891480"/>
            <a:ext cx="6667500" cy="8743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017785"/>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59300" y="1700808"/>
            <a:ext cx="6501132"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C00000"/>
                </a:solidFill>
                <a:latin typeface="+mj-lt"/>
              </a:rPr>
              <a:t>Su madre no desaprovecha ninguna oportunidad para publicar fotografías de su hermosa </a:t>
            </a:r>
            <a:r>
              <a:rPr lang="es-ES" altLang="es-ES" sz="2400" b="1" i="1" dirty="0" smtClean="0">
                <a:solidFill>
                  <a:srgbClr val="C00000"/>
                </a:solidFill>
                <a:latin typeface="+mj-lt"/>
              </a:rPr>
              <a:t>hija. Los </a:t>
            </a:r>
            <a:r>
              <a:rPr lang="es-ES" altLang="es-ES" sz="2400" b="1" i="1" dirty="0">
                <a:solidFill>
                  <a:srgbClr val="C00000"/>
                </a:solidFill>
                <a:latin typeface="+mj-lt"/>
              </a:rPr>
              <a:t>hijos siempre serán el orgullo de un padre y por fortuna, los padres son esos seres que siempre estarán con nosotros, que sin importar lo que hagamos o cómo seamos, siempre nos apoyarán, guiarán e impulsarán para ser mejor cada día y lograr los </a:t>
            </a:r>
            <a:r>
              <a:rPr lang="es-ES" altLang="es-ES" sz="2400" b="1" i="1" dirty="0" smtClean="0">
                <a:solidFill>
                  <a:srgbClr val="C00000"/>
                </a:solidFill>
                <a:latin typeface="+mj-lt"/>
              </a:rPr>
              <a:t>objetivos. Pero</a:t>
            </a:r>
            <a:r>
              <a:rPr lang="es-ES" altLang="es-ES" sz="2400" b="1" i="1" dirty="0">
                <a:solidFill>
                  <a:srgbClr val="C00000"/>
                </a:solidFill>
                <a:latin typeface="+mj-lt"/>
              </a:rPr>
              <a:t> ¿hasta que punto debe llegar un padre justificándose con el cuento de que ¨es por el bien¨ de su hijo?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2507763054"/>
      </p:ext>
    </p:extLst>
  </p:cSld>
  <p:clrMapOvr>
    <a:masterClrMapping/>
  </p:clrMapOvr>
  <mc:AlternateContent xmlns:mc="http://schemas.openxmlformats.org/markup-compatibility/2006" xmlns:p14="http://schemas.microsoft.com/office/powerpoint/2010/main">
    <mc:Choice Requires="p14">
      <p:transition spd="slow" p14:dur="1400" advTm="30000">
        <p14:ripp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Jose Luis\Desktop\001-9.jpg"/>
          <p:cNvPicPr>
            <a:picLocks noChangeAspect="1" noChangeArrowheads="1"/>
          </p:cNvPicPr>
          <p:nvPr/>
        </p:nvPicPr>
        <p:blipFill>
          <a:blip r:embed="rId2"/>
          <a:srcRect/>
          <a:stretch>
            <a:fillRect/>
          </a:stretch>
        </p:blipFill>
        <p:spPr bwMode="auto">
          <a:xfrm>
            <a:off x="-1476672" y="0"/>
            <a:ext cx="1143000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thylane2-"/>
          <p:cNvPicPr>
            <a:picLocks noChangeAspect="1" noChangeArrowheads="1"/>
          </p:cNvPicPr>
          <p:nvPr/>
        </p:nvPicPr>
        <p:blipFill rotWithShape="1">
          <a:blip r:embed="rId2">
            <a:extLst>
              <a:ext uri="{28A0092B-C50C-407E-A947-70E740481C1C}">
                <a14:useLocalDpi xmlns:a14="http://schemas.microsoft.com/office/drawing/2010/main" val="0"/>
              </a:ext>
            </a:extLst>
          </a:blip>
          <a:srcRect l="8416" t="13499" r="13711" b="10072"/>
          <a:stretch/>
        </p:blipFill>
        <p:spPr bwMode="auto">
          <a:xfrm>
            <a:off x="-1" y="0"/>
            <a:ext cx="586455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12160" y="3284984"/>
            <a:ext cx="2880320" cy="2862322"/>
          </a:xfrm>
          <a:prstGeom prst="rect">
            <a:avLst/>
          </a:prstGeom>
        </p:spPr>
        <p:txBody>
          <a:bodyPr wrap="square">
            <a:spAutoFit/>
          </a:bodyPr>
          <a:lstStyle/>
          <a:p>
            <a:pPr algn="ctr"/>
            <a:r>
              <a:rPr lang="es-ES" b="1" dirty="0" err="1"/>
              <a:t>Thylane</a:t>
            </a:r>
            <a:r>
              <a:rPr lang="es-ES" b="1" dirty="0"/>
              <a:t> </a:t>
            </a:r>
            <a:r>
              <a:rPr lang="es-ES" b="1" dirty="0" err="1"/>
              <a:t>Blondeau</a:t>
            </a:r>
            <a:r>
              <a:rPr lang="es-ES" b="1" dirty="0"/>
              <a:t>, la nena que se hizo famosa a los 4 años por desfilar en la pasarela de Jean Paul </a:t>
            </a:r>
            <a:r>
              <a:rPr lang="es-ES" b="1" dirty="0" err="1"/>
              <a:t>Gaultier</a:t>
            </a:r>
            <a:r>
              <a:rPr lang="es-ES" b="1" dirty="0"/>
              <a:t>, ya tiene 15 años y avanza en su </a:t>
            </a:r>
            <a:r>
              <a:rPr lang="es-ES" b="1" dirty="0" err="1"/>
              <a:t>carerra</a:t>
            </a:r>
            <a:r>
              <a:rPr lang="es-ES" b="1" dirty="0"/>
              <a:t> con una belleza que parece haberla convertido en la heredera natural de Kate </a:t>
            </a:r>
            <a:r>
              <a:rPr lang="es-ES" b="1" dirty="0" err="1"/>
              <a:t>Moss</a:t>
            </a:r>
            <a:r>
              <a:rPr lang="es-ES" b="1" dirty="0"/>
              <a:t>.</a:t>
            </a:r>
          </a:p>
        </p:txBody>
      </p:sp>
    </p:spTree>
    <p:extLst>
      <p:ext uri="{BB962C8B-B14F-4D97-AF65-F5344CB8AC3E}">
        <p14:creationId xmlns:p14="http://schemas.microsoft.com/office/powerpoint/2010/main" val="3150676980"/>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484784"/>
            <a:ext cx="6592936" cy="373894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3568" y="332656"/>
            <a:ext cx="3168352" cy="646331"/>
          </a:xfrm>
          <a:prstGeom prst="rect">
            <a:avLst/>
          </a:prstGeom>
        </p:spPr>
        <p:txBody>
          <a:bodyPr wrap="square">
            <a:spAutoFit/>
          </a:bodyPr>
          <a:lstStyle/>
          <a:p>
            <a:r>
              <a:rPr lang="es-ES" dirty="0"/>
              <a:t>Así es como lucía la pequeña cuando ganó dicho título:</a:t>
            </a:r>
          </a:p>
        </p:txBody>
      </p:sp>
    </p:spTree>
    <p:extLst>
      <p:ext uri="{BB962C8B-B14F-4D97-AF65-F5344CB8AC3E}">
        <p14:creationId xmlns:p14="http://schemas.microsoft.com/office/powerpoint/2010/main" val="3608934827"/>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23728" y="511433"/>
            <a:ext cx="6501132"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400" b="1" i="1" dirty="0">
              <a:solidFill>
                <a:srgbClr val="C00000"/>
              </a:solidFill>
              <a:latin typeface="+mj-lt"/>
            </a:endParaRPr>
          </a:p>
          <a:p>
            <a:pPr algn="ctr"/>
            <a:r>
              <a:rPr lang="es-ES" altLang="es-ES" sz="2400" b="1" i="1" dirty="0">
                <a:solidFill>
                  <a:srgbClr val="C00000"/>
                </a:solidFill>
                <a:latin typeface="+mj-lt"/>
              </a:rPr>
              <a:t>Nacida el 4 de enero de 2001 en Francia, a los 9 años </a:t>
            </a:r>
            <a:r>
              <a:rPr lang="es-ES" altLang="es-ES" sz="2400" b="1" i="1" dirty="0" err="1">
                <a:solidFill>
                  <a:srgbClr val="C00000"/>
                </a:solidFill>
                <a:latin typeface="+mj-lt"/>
              </a:rPr>
              <a:t>Thylane</a:t>
            </a:r>
            <a:r>
              <a:rPr lang="es-ES" altLang="es-ES" sz="2400" b="1" i="1" dirty="0">
                <a:solidFill>
                  <a:srgbClr val="C00000"/>
                </a:solidFill>
                <a:latin typeface="+mj-lt"/>
              </a:rPr>
              <a:t> fue tapa de la revista Vogue en una producción controversial, donde aparecía con mucho maquillaje, </a:t>
            </a:r>
            <a:r>
              <a:rPr lang="es-ES" altLang="es-ES" sz="2400" b="1" i="1" dirty="0" err="1">
                <a:solidFill>
                  <a:srgbClr val="C00000"/>
                </a:solidFill>
                <a:latin typeface="+mj-lt"/>
              </a:rPr>
              <a:t>stilettos</a:t>
            </a:r>
            <a:r>
              <a:rPr lang="es-ES" altLang="es-ES" sz="2400" b="1" i="1" dirty="0">
                <a:solidFill>
                  <a:srgbClr val="C00000"/>
                </a:solidFill>
                <a:latin typeface="+mj-lt"/>
              </a:rPr>
              <a:t> dorados y sobre una cama con mantas de leopardo junto a dos conejitos y la palabra "</a:t>
            </a:r>
            <a:r>
              <a:rPr lang="es-ES" altLang="es-ES" sz="2400" b="1" i="1" dirty="0" err="1">
                <a:solidFill>
                  <a:srgbClr val="C00000"/>
                </a:solidFill>
                <a:latin typeface="+mj-lt"/>
              </a:rPr>
              <a:t>cadeaux</a:t>
            </a:r>
            <a:r>
              <a:rPr lang="es-ES" altLang="es-ES" sz="2400" b="1" i="1" dirty="0">
                <a:solidFill>
                  <a:srgbClr val="C00000"/>
                </a:solidFill>
                <a:latin typeface="+mj-lt"/>
              </a:rPr>
              <a:t>" (regalo en francés) en el fondo. La revista fue acusada de </a:t>
            </a:r>
            <a:r>
              <a:rPr lang="es-ES" altLang="es-ES" sz="2400" b="1" i="1" dirty="0" err="1">
                <a:solidFill>
                  <a:srgbClr val="C00000"/>
                </a:solidFill>
                <a:latin typeface="+mj-lt"/>
              </a:rPr>
              <a:t>sexualizar</a:t>
            </a:r>
            <a:r>
              <a:rPr lang="es-ES" altLang="es-ES" sz="2400" b="1" i="1" dirty="0">
                <a:solidFill>
                  <a:srgbClr val="C00000"/>
                </a:solidFill>
                <a:latin typeface="+mj-lt"/>
              </a:rPr>
              <a:t> a la infancia y debió pedir disculpas </a:t>
            </a:r>
            <a:r>
              <a:rPr lang="es-ES" altLang="es-ES" sz="2400" b="1" i="1" dirty="0" smtClean="0">
                <a:solidFill>
                  <a:srgbClr val="C00000"/>
                </a:solidFill>
                <a:latin typeface="+mj-lt"/>
              </a:rPr>
              <a:t>públicas. A </a:t>
            </a:r>
            <a:r>
              <a:rPr lang="es-ES" altLang="es-ES" sz="2400" b="1" i="1" dirty="0">
                <a:solidFill>
                  <a:srgbClr val="C00000"/>
                </a:solidFill>
                <a:latin typeface="+mj-lt"/>
              </a:rPr>
              <a:t>pesar de la polémica, la niña se convirtió desde entonces en una figura de la industria de la moda y en poco tiempo se convirtió en una supermodelo muy cotizada, seguida por millones de personas de todo el mundo y que comparte en sus redes sociales las imágenes de una vida extraordinaria. </a:t>
            </a: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2343085423"/>
      </p:ext>
    </p:extLst>
  </p:cSld>
  <p:clrMapOvr>
    <a:masterClrMapping/>
  </p:clrMapOvr>
  <mc:AlternateContent xmlns:mc="http://schemas.openxmlformats.org/markup-compatibility/2006">
    <mc:Choice xmlns:p14="http://schemas.microsoft.com/office/powerpoint/2010/main" Requires="p14">
      <p:transition spd="slow" p14:dur="1400" advTm="38000">
        <p14:ripp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4221088"/>
            <a:ext cx="1872208" cy="2308324"/>
          </a:xfrm>
          <a:prstGeom prst="rect">
            <a:avLst/>
          </a:prstGeom>
        </p:spPr>
        <p:txBody>
          <a:bodyPr wrap="square">
            <a:spAutoFit/>
          </a:bodyPr>
          <a:lstStyle/>
          <a:p>
            <a:r>
              <a:rPr lang="es-ES" b="1" dirty="0" smtClean="0"/>
              <a:t>Su madre es su principal admiradora y constantemente está publicando fotografías de la pequeña en sus redes.</a:t>
            </a:r>
            <a:endParaRPr lang="es-ES" dirty="0"/>
          </a:p>
        </p:txBody>
      </p:sp>
      <p:pic>
        <p:nvPicPr>
          <p:cNvPr id="3" name="Picture 2" descr="C:\Users\Jose Luis\Desktop\f7bf136692b97659cf55c4a4633358b0--beautiful-models-beautiful-children.jpg"/>
          <p:cNvPicPr>
            <a:picLocks noChangeAspect="1" noChangeArrowheads="1"/>
          </p:cNvPicPr>
          <p:nvPr/>
        </p:nvPicPr>
        <p:blipFill>
          <a:blip r:embed="rId2"/>
          <a:srcRect/>
          <a:stretch>
            <a:fillRect/>
          </a:stretch>
        </p:blipFill>
        <p:spPr bwMode="auto">
          <a:xfrm>
            <a:off x="3131840" y="-48816"/>
            <a:ext cx="4737886" cy="711970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15000">
        <p14:ripple/>
      </p:transition>
    </mc:Choice>
    <mc:Fallback xmlns="">
      <p:transition spd="slow" advTm="1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Jose Luis\Desktop\7-1.png"/>
          <p:cNvPicPr>
            <a:picLocks noChangeAspect="1" noChangeArrowheads="1"/>
          </p:cNvPicPr>
          <p:nvPr/>
        </p:nvPicPr>
        <p:blipFill>
          <a:blip r:embed="rId2"/>
          <a:srcRect t="7375"/>
          <a:stretch>
            <a:fillRect/>
          </a:stretch>
        </p:blipFill>
        <p:spPr bwMode="auto">
          <a:xfrm>
            <a:off x="1471372" y="-171400"/>
            <a:ext cx="6082034" cy="70294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5-3.png"/>
          <p:cNvPicPr>
            <a:picLocks noChangeAspect="1" noChangeArrowheads="1"/>
          </p:cNvPicPr>
          <p:nvPr/>
        </p:nvPicPr>
        <p:blipFill>
          <a:blip r:embed="rId3"/>
          <a:srcRect t="7621"/>
          <a:stretch>
            <a:fillRect/>
          </a:stretch>
        </p:blipFill>
        <p:spPr bwMode="auto">
          <a:xfrm>
            <a:off x="1475656" y="0"/>
            <a:ext cx="5976664" cy="6889279"/>
          </a:xfrm>
          <a:prstGeom prst="rect">
            <a:avLst/>
          </a:prstGeom>
          <a:noFill/>
        </p:spPr>
      </p:pic>
      <p:sp>
        <p:nvSpPr>
          <p:cNvPr id="2" name="1 Rectángulo"/>
          <p:cNvSpPr/>
          <p:nvPr/>
        </p:nvSpPr>
        <p:spPr>
          <a:xfrm>
            <a:off x="6237312" y="5589240"/>
            <a:ext cx="2430016" cy="923330"/>
          </a:xfrm>
          <a:prstGeom prst="rect">
            <a:avLst/>
          </a:prstGeom>
        </p:spPr>
        <p:txBody>
          <a:bodyPr wrap="square">
            <a:spAutoFit/>
          </a:bodyPr>
          <a:lstStyle/>
          <a:p>
            <a:r>
              <a:rPr lang="es-ES" dirty="0" smtClean="0"/>
              <a:t>Su belleza ha cautivado a todos los medios de comunicación.</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advTm="11000">
        <p14:ripple/>
        <p:sndAc>
          <p:stSnd>
            <p:snd r:embed="rId2" name="Nikos Ignatiadis   Flight To Rhodos.wav"/>
          </p:stSnd>
        </p:sndAc>
      </p:transition>
    </mc:Choice>
    <mc:Fallback xmlns="">
      <p:transition spd="slow" advTm="11000">
        <p:fade/>
        <p:sndAc>
          <p:stSnd>
            <p:snd r:embed="rId4" name="Nikos Ignatiadis   Flight To Rhodos.wav"/>
          </p:stSnd>
        </p:sndAc>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Jose Luis\Desktop\2-7.png"/>
          <p:cNvPicPr>
            <a:picLocks noChangeAspect="1" noChangeArrowheads="1"/>
          </p:cNvPicPr>
          <p:nvPr/>
        </p:nvPicPr>
        <p:blipFill>
          <a:blip r:embed="rId2"/>
          <a:srcRect/>
          <a:stretch>
            <a:fillRect/>
          </a:stretch>
        </p:blipFill>
        <p:spPr bwMode="auto">
          <a:xfrm>
            <a:off x="1446213" y="0"/>
            <a:ext cx="5790083" cy="704035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3116" y="2972915"/>
            <a:ext cx="1888604" cy="3693319"/>
          </a:xfrm>
          <a:prstGeom prst="rect">
            <a:avLst/>
          </a:prstGeom>
        </p:spPr>
        <p:txBody>
          <a:bodyPr wrap="square">
            <a:spAutoFit/>
          </a:bodyPr>
          <a:lstStyle/>
          <a:p>
            <a:r>
              <a:rPr lang="es-ES" dirty="0"/>
              <a:t>Y aunque sus ojos azules rasgados podrían parecer modificados de forma digital, esto por su color intenso así como brillante, la belleza de Anna es natural, pues la pequeña no se pinta el pelo ni usa maquillaje.</a:t>
            </a:r>
          </a:p>
        </p:txBody>
      </p:sp>
      <p:pic>
        <p:nvPicPr>
          <p:cNvPr id="8196" name="Picture 4" descr="anna-oj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6500" y="-947193"/>
            <a:ext cx="6667500" cy="7772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1636838"/>
      </p:ext>
    </p:extLst>
  </p:cSld>
  <p:clrMapOvr>
    <a:masterClrMapping/>
  </p:clrMapOvr>
  <mc:AlternateContent xmlns:mc="http://schemas.openxmlformats.org/markup-compatibility/2006" xmlns:p14="http://schemas.microsoft.com/office/powerpoint/2010/main">
    <mc:Choice Requires="p14">
      <p:transition spd="slow" p14:dur="1400" advTm="17000">
        <p14:ripple/>
      </p:transition>
    </mc:Choice>
    <mc:Fallback xmlns="">
      <p:transition spd="slow" advTm="1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Jose Luis\Desktop\1-5.png"/>
          <p:cNvPicPr>
            <a:picLocks noChangeAspect="1" noChangeArrowheads="1"/>
          </p:cNvPicPr>
          <p:nvPr/>
        </p:nvPicPr>
        <p:blipFill>
          <a:blip r:embed="rId2"/>
          <a:srcRect t="8380"/>
          <a:stretch>
            <a:fillRect/>
          </a:stretch>
        </p:blipFill>
        <p:spPr bwMode="auto">
          <a:xfrm>
            <a:off x="971600" y="-3448"/>
            <a:ext cx="7092280" cy="713578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Jose Luis\Desktop\3-3.png"/>
          <p:cNvPicPr>
            <a:picLocks noChangeAspect="1" noChangeArrowheads="1"/>
          </p:cNvPicPr>
          <p:nvPr/>
        </p:nvPicPr>
        <p:blipFill>
          <a:blip r:embed="rId2"/>
          <a:srcRect t="8621"/>
          <a:stretch>
            <a:fillRect/>
          </a:stretch>
        </p:blipFill>
        <p:spPr bwMode="auto">
          <a:xfrm>
            <a:off x="2099091" y="0"/>
            <a:ext cx="7044909" cy="6858000"/>
          </a:xfrm>
          <a:prstGeom prst="rect">
            <a:avLst/>
          </a:prstGeom>
          <a:noFill/>
        </p:spPr>
      </p:pic>
      <p:sp>
        <p:nvSpPr>
          <p:cNvPr id="3" name="2 Rectángulo"/>
          <p:cNvSpPr/>
          <p:nvPr/>
        </p:nvSpPr>
        <p:spPr>
          <a:xfrm>
            <a:off x="179512" y="4444662"/>
            <a:ext cx="1656184" cy="2031325"/>
          </a:xfrm>
          <a:prstGeom prst="rect">
            <a:avLst/>
          </a:prstGeom>
        </p:spPr>
        <p:txBody>
          <a:bodyPr wrap="square">
            <a:spAutoFit/>
          </a:bodyPr>
          <a:lstStyle/>
          <a:p>
            <a:pPr algn="ctr"/>
            <a:r>
              <a:rPr lang="es-ES" b="1" dirty="0" smtClean="0"/>
              <a:t>Anna, madre de la pequeña, ya ha logrado muchísimos seguidores en su cuenta de </a:t>
            </a:r>
            <a:r>
              <a:rPr lang="es-ES" b="1" dirty="0" err="1" smtClean="0"/>
              <a:t>Instagram</a:t>
            </a:r>
            <a:r>
              <a:rPr lang="es-ES" b="1" dirty="0" smtClean="0"/>
              <a:t>:</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advTm="13000">
        <p14:ripple/>
      </p:transition>
    </mc:Choice>
    <mc:Fallback xmlns="">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Jose Luis\Desktop\8-1.png"/>
          <p:cNvPicPr>
            <a:picLocks noChangeAspect="1" noChangeArrowheads="1"/>
          </p:cNvPicPr>
          <p:nvPr/>
        </p:nvPicPr>
        <p:blipFill>
          <a:blip r:embed="rId2"/>
          <a:srcRect t="7812"/>
          <a:stretch>
            <a:fillRect/>
          </a:stretch>
        </p:blipFill>
        <p:spPr bwMode="auto">
          <a:xfrm>
            <a:off x="1547664" y="-1"/>
            <a:ext cx="6120680" cy="7026307"/>
          </a:xfrm>
          <a:prstGeom prst="rect">
            <a:avLst/>
          </a:prstGeom>
          <a:noFill/>
        </p:spPr>
      </p:pic>
      <p:sp>
        <p:nvSpPr>
          <p:cNvPr id="2" name="1 Rectángulo"/>
          <p:cNvSpPr/>
          <p:nvPr/>
        </p:nvSpPr>
        <p:spPr>
          <a:xfrm>
            <a:off x="251520" y="6237312"/>
            <a:ext cx="3032946" cy="369332"/>
          </a:xfrm>
          <a:prstGeom prst="rect">
            <a:avLst/>
          </a:prstGeom>
        </p:spPr>
        <p:txBody>
          <a:bodyPr wrap="none">
            <a:spAutoFit/>
          </a:bodyPr>
          <a:lstStyle/>
          <a:p>
            <a:r>
              <a:rPr lang="es-ES" dirty="0" smtClean="0"/>
              <a:t>Es muy linda . ¿Tú qué opinas?</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63688" y="1700808"/>
            <a:ext cx="6539127"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C00000"/>
                </a:solidFill>
                <a:latin typeface="+mj-lt"/>
              </a:rPr>
              <a:t>La madre de esta pequeña ha sido sumamente criticada en las redes sociales pues a través de sus distintas cuentas comparte un sinfín de fotografías de su hija para que el mundo entero la admire pues hace un año la pequeña fue nombrada como ¨la niña más bella del mundo</a:t>
            </a:r>
            <a:r>
              <a:rPr lang="es-ES" altLang="es-ES" sz="2400" b="1" i="1" dirty="0" smtClean="0">
                <a:solidFill>
                  <a:srgbClr val="C00000"/>
                </a:solidFill>
                <a:latin typeface="+mj-lt"/>
              </a:rPr>
              <a:t>¨. Los </a:t>
            </a:r>
            <a:r>
              <a:rPr lang="es-ES" altLang="es-ES" sz="2400" b="1" i="1" dirty="0">
                <a:solidFill>
                  <a:srgbClr val="C00000"/>
                </a:solidFill>
                <a:latin typeface="+mj-lt"/>
              </a:rPr>
              <a:t>usuarios argumentan que sólo la está exponiendo pues actualmente subir fotografías de un pequeño es muy arriesgado cuando no sabemos quien está detrás de un monitor y las intenciones que pueda tener o lo que pueda hacer con dicha imagen.</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3691597685"/>
      </p:ext>
    </p:extLst>
  </p:cSld>
  <p:clrMapOvr>
    <a:masterClrMapping/>
  </p:clrMapOvr>
  <mc:AlternateContent xmlns:mc="http://schemas.openxmlformats.org/markup-compatibility/2006" xmlns:p14="http://schemas.microsoft.com/office/powerpoint/2010/main">
    <mc:Choice Requires="p14">
      <p:transition spd="slow" p14:dur="140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2-58.jpg"/>
          <p:cNvPicPr>
            <a:picLocks noChangeAspect="1" noChangeArrowheads="1"/>
          </p:cNvPicPr>
          <p:nvPr/>
        </p:nvPicPr>
        <p:blipFill>
          <a:blip r:embed="rId2"/>
          <a:srcRect/>
          <a:stretch>
            <a:fillRect/>
          </a:stretch>
        </p:blipFill>
        <p:spPr bwMode="auto">
          <a:xfrm>
            <a:off x="713" y="0"/>
            <a:ext cx="9143287" cy="7029400"/>
          </a:xfrm>
          <a:prstGeom prst="rect">
            <a:avLst/>
          </a:prstGeom>
          <a:noFill/>
        </p:spPr>
      </p:pic>
      <p:sp>
        <p:nvSpPr>
          <p:cNvPr id="2" name="1 Rectángulo"/>
          <p:cNvSpPr/>
          <p:nvPr/>
        </p:nvSpPr>
        <p:spPr>
          <a:xfrm>
            <a:off x="179512" y="260648"/>
            <a:ext cx="2502024" cy="1200329"/>
          </a:xfrm>
          <a:prstGeom prst="rect">
            <a:avLst/>
          </a:prstGeom>
        </p:spPr>
        <p:txBody>
          <a:bodyPr wrap="square">
            <a:spAutoFit/>
          </a:bodyPr>
          <a:lstStyle/>
          <a:p>
            <a:r>
              <a:rPr lang="es-ES" b="1" dirty="0" smtClean="0"/>
              <a:t>Así es como luce actualmente:</a:t>
            </a:r>
            <a:endParaRPr lang="es-ES" dirty="0" smtClean="0"/>
          </a:p>
          <a:p>
            <a:r>
              <a:rPr lang="es-ES" dirty="0" smtClean="0"/>
              <a:t/>
            </a:r>
            <a:br>
              <a:rPr lang="es-ES" dirty="0" smtClean="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Users\Jose Luis\Desktop\725345b429353ab55bf11c0cf3d9a54c.jpg"/>
          <p:cNvPicPr>
            <a:picLocks noChangeAspect="1" noChangeArrowheads="1"/>
          </p:cNvPicPr>
          <p:nvPr/>
        </p:nvPicPr>
        <p:blipFill>
          <a:blip r:embed="rId2"/>
          <a:srcRect/>
          <a:stretch>
            <a:fillRect/>
          </a:stretch>
        </p:blipFill>
        <p:spPr bwMode="auto">
          <a:xfrm>
            <a:off x="-100044" y="-99392"/>
            <a:ext cx="9225075" cy="695504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3182719"/>
            <a:ext cx="2502024" cy="2308324"/>
          </a:xfrm>
          <a:prstGeom prst="rect">
            <a:avLst/>
          </a:prstGeom>
        </p:spPr>
        <p:txBody>
          <a:bodyPr wrap="square">
            <a:spAutoFit/>
          </a:bodyPr>
          <a:lstStyle/>
          <a:p>
            <a:r>
              <a:rPr lang="es-ES" sz="2400" dirty="0"/>
              <a:t>Saltó a la fama cuando fue nombrada como 'la niña más linda del mundo' a los seis años.</a:t>
            </a:r>
          </a:p>
        </p:txBody>
      </p:sp>
      <p:pic>
        <p:nvPicPr>
          <p:cNvPr id="3" name="Picture 2" descr="C:\Users\Jose Luis\Desktop\cb85655555c46e8cd00154f7929edb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7012" y="260869"/>
            <a:ext cx="5583907" cy="5689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997322"/>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sers\Jose Luis\Desktop\b33e632834b7375e520db88bb08e8912.jpg"/>
          <p:cNvPicPr>
            <a:picLocks noChangeAspect="1" noChangeArrowheads="1"/>
          </p:cNvPicPr>
          <p:nvPr/>
        </p:nvPicPr>
        <p:blipFill rotWithShape="1">
          <a:blip r:embed="rId2"/>
          <a:srcRect l="6689" t="2759" r="5980" b="4251"/>
          <a:stretch/>
        </p:blipFill>
        <p:spPr bwMode="auto">
          <a:xfrm>
            <a:off x="0" y="-166256"/>
            <a:ext cx="9144000" cy="7453747"/>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fb17233adb914f52b68ab26167dff0b6--newborn-babies-newborns.jpg"/>
          <p:cNvPicPr>
            <a:picLocks noChangeAspect="1" noChangeArrowheads="1"/>
          </p:cNvPicPr>
          <p:nvPr/>
        </p:nvPicPr>
        <p:blipFill>
          <a:blip r:embed="rId2"/>
          <a:srcRect/>
          <a:stretch>
            <a:fillRect/>
          </a:stretch>
        </p:blipFill>
        <p:spPr bwMode="auto">
          <a:xfrm>
            <a:off x="928662" y="0"/>
            <a:ext cx="6858000" cy="6858000"/>
          </a:xfrm>
          <a:prstGeom prst="rect">
            <a:avLst/>
          </a:prstGeom>
          <a:noFill/>
        </p:spPr>
      </p:pic>
      <p:sp>
        <p:nvSpPr>
          <p:cNvPr id="4" name="3 Rectángulo"/>
          <p:cNvSpPr/>
          <p:nvPr/>
        </p:nvSpPr>
        <p:spPr>
          <a:xfrm>
            <a:off x="-4465" y="-22126"/>
            <a:ext cx="9178925" cy="6880126"/>
          </a:xfrm>
          <a:prstGeom prst="rect">
            <a:avLst/>
          </a:prstGeom>
          <a:solidFill>
            <a:srgbClr val="F692B6">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Jose Luis\Desktop\Kristina-Pimenova-7.jpg"/>
          <p:cNvPicPr>
            <a:picLocks noChangeAspect="1" noChangeArrowheads="1"/>
          </p:cNvPicPr>
          <p:nvPr/>
        </p:nvPicPr>
        <p:blipFill>
          <a:blip r:embed="rId2"/>
          <a:srcRect/>
          <a:stretch>
            <a:fillRect/>
          </a:stretch>
        </p:blipFill>
        <p:spPr bwMode="auto">
          <a:xfrm>
            <a:off x="1619672" y="0"/>
            <a:ext cx="5981700" cy="727710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Users\Jose Luis\Desktop\7c2553b783e4bdadb1f34822ac2f08e9--the-most-beautiful-girl-kristina-pimenova.jpg"/>
          <p:cNvPicPr>
            <a:picLocks noChangeAspect="1" noChangeArrowheads="1"/>
          </p:cNvPicPr>
          <p:nvPr/>
        </p:nvPicPr>
        <p:blipFill>
          <a:blip r:embed="rId2"/>
          <a:srcRect/>
          <a:stretch>
            <a:fillRect/>
          </a:stretch>
        </p:blipFill>
        <p:spPr bwMode="auto">
          <a:xfrm>
            <a:off x="1979712" y="0"/>
            <a:ext cx="4752528" cy="714893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187624" y="1174957"/>
            <a:ext cx="7488832"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C00000"/>
                </a:solidFill>
                <a:latin typeface="+mj-lt"/>
              </a:rPr>
              <a:t>El tiempo avanza y no vamos a negar que esta niña cada vez es más hermosa, ¿estás de acuerdo? y aunque los comentarios hacía la pequeña sean positivos y halagadores, la madre se ha ganado el odio de algunos cuantos, pues hay quienes dicen que está lucrando con la imagen de la pequeña y no le permite tener una infancia normal como cualquier otro niño de su edad, sin contar que la expone terriblemente y está abusando de sus </a:t>
            </a:r>
            <a:r>
              <a:rPr lang="es-ES" altLang="es-ES" sz="2400" b="1" i="1" dirty="0" smtClean="0">
                <a:solidFill>
                  <a:srgbClr val="C00000"/>
                </a:solidFill>
                <a:latin typeface="+mj-lt"/>
              </a:rPr>
              <a:t>derechos. Pero </a:t>
            </a:r>
            <a:r>
              <a:rPr lang="es-ES" altLang="es-ES" sz="2400" b="1" i="1" dirty="0">
                <a:solidFill>
                  <a:srgbClr val="C00000"/>
                </a:solidFill>
                <a:latin typeface="+mj-lt"/>
              </a:rPr>
              <a:t>tal parece que los comentarios negativos no le importan a esta madre pues ella continúa presumiendo a su pequeña hermosa hija sin límites. ¿Qué opinas al respecto? ¿Consideras que esta madre hace mal exhibiendo a su pequeña de esa manera? </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1297994295"/>
      </p:ext>
    </p:extLst>
  </p:cSld>
  <p:clrMapOvr>
    <a:masterClrMapping/>
  </p:clrMapOvr>
  <mc:AlternateContent xmlns:mc="http://schemas.openxmlformats.org/markup-compatibility/2006" xmlns:p14="http://schemas.microsoft.com/office/powerpoint/2010/main">
    <mc:Choice Requires="p14">
      <p:transition spd="slow" p14:dur="1400" advTm="40000">
        <p14:ripple/>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Jose Luis\Desktop\B3i6_T1CUAExdu4.jpg"/>
          <p:cNvPicPr>
            <a:picLocks noChangeAspect="1" noChangeArrowheads="1"/>
          </p:cNvPicPr>
          <p:nvPr/>
        </p:nvPicPr>
        <p:blipFill>
          <a:blip r:embed="rId3"/>
          <a:srcRect/>
          <a:stretch>
            <a:fillRect/>
          </a:stretch>
        </p:blipFill>
        <p:spPr bwMode="auto">
          <a:xfrm>
            <a:off x="-803823" y="0"/>
            <a:ext cx="11357594" cy="685800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400" advTm="8000">
        <p14:ripple/>
        <p:sndAc>
          <p:stSnd>
            <p:snd r:embed="rId2" name="PEQUEÑA FLOR.wav"/>
          </p:stSnd>
        </p:sndAc>
      </p:transition>
    </mc:Choice>
    <mc:Fallback>
      <p:transition spd="slow" advTm="8000">
        <p:fade/>
        <p:sndAc>
          <p:stSnd>
            <p:snd r:embed="rId2" name="PEQUEÑA FLOR.wav"/>
          </p:stSnd>
        </p:sndAc>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4e75eaa31a41d2d79a3e5925659b0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296" y="-243408"/>
            <a:ext cx="7101408"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0915406"/>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Kristina-Pimenova-12-423x637.jpg"/>
          <p:cNvPicPr>
            <a:picLocks noChangeAspect="1" noChangeArrowheads="1"/>
          </p:cNvPicPr>
          <p:nvPr/>
        </p:nvPicPr>
        <p:blipFill>
          <a:blip r:embed="rId2"/>
          <a:srcRect/>
          <a:stretch>
            <a:fillRect/>
          </a:stretch>
        </p:blipFill>
        <p:spPr bwMode="auto">
          <a:xfrm>
            <a:off x="2051720" y="0"/>
            <a:ext cx="4608512" cy="6940005"/>
          </a:xfrm>
          <a:prstGeom prst="rect">
            <a:avLst/>
          </a:prstGeom>
          <a:noFill/>
        </p:spPr>
      </p:pic>
      <p:sp>
        <p:nvSpPr>
          <p:cNvPr id="4" name="3 Rectángulo"/>
          <p:cNvSpPr/>
          <p:nvPr/>
        </p:nvSpPr>
        <p:spPr>
          <a:xfrm>
            <a:off x="-25102" y="0"/>
            <a:ext cx="9144000" cy="6858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6" name="5 Rectángulo"/>
          <p:cNvSpPr/>
          <p:nvPr/>
        </p:nvSpPr>
        <p:spPr>
          <a:xfrm>
            <a:off x="3770" y="-10294"/>
            <a:ext cx="9144000" cy="685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1" presetClass="exit" presetSubtype="4" fill="hold" grpId="0" nodeType="withEffect">
                                  <p:stCondLst>
                                    <p:cond delay="0"/>
                                  </p:stCondLst>
                                  <p:childTnLst>
                                    <p:animEffect transition="out" filter="wheel(4)">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ylene2-"/>
          <p:cNvPicPr>
            <a:picLocks noChangeAspect="1" noChangeArrowheads="1"/>
          </p:cNvPicPr>
          <p:nvPr/>
        </p:nvPicPr>
        <p:blipFill rotWithShape="1">
          <a:blip r:embed="rId2">
            <a:extLst>
              <a:ext uri="{28A0092B-C50C-407E-A947-70E740481C1C}">
                <a14:useLocalDpi xmlns:a14="http://schemas.microsoft.com/office/drawing/2010/main" val="0"/>
              </a:ext>
            </a:extLst>
          </a:blip>
          <a:srcRect l="4464" t="11172" r="3953" b="2246"/>
          <a:stretch/>
        </p:blipFill>
        <p:spPr bwMode="auto">
          <a:xfrm>
            <a:off x="0" y="-29344"/>
            <a:ext cx="5203771" cy="6887344"/>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508104" y="2960889"/>
            <a:ext cx="3168352"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C00000"/>
                </a:solidFill>
                <a:latin typeface="+mj-lt"/>
              </a:rPr>
              <a:t>ASÍ LUCE AHORA LA NIÑA QUE HACE CASI 10 AÑOS FUE ELEGIDA ‘LA MÁS LINDA DEL </a:t>
            </a:r>
            <a:r>
              <a:rPr lang="es-ES" altLang="es-ES" sz="2400" b="1" i="1" dirty="0" smtClean="0">
                <a:solidFill>
                  <a:srgbClr val="C00000"/>
                </a:solidFill>
                <a:latin typeface="+mj-lt"/>
              </a:rPr>
              <a:t>MUNDO’  </a:t>
            </a:r>
            <a:r>
              <a:rPr lang="es-ES" altLang="es-ES" sz="2400" b="1" i="1" dirty="0" err="1" smtClean="0">
                <a:solidFill>
                  <a:srgbClr val="C00000"/>
                </a:solidFill>
                <a:latin typeface="+mj-lt"/>
              </a:rPr>
              <a:t>Thylane</a:t>
            </a:r>
            <a:r>
              <a:rPr lang="es-ES" altLang="es-ES" sz="2400" b="1" i="1" dirty="0" smtClean="0">
                <a:solidFill>
                  <a:srgbClr val="C00000"/>
                </a:solidFill>
                <a:latin typeface="+mj-lt"/>
              </a:rPr>
              <a:t> </a:t>
            </a:r>
            <a:r>
              <a:rPr lang="es-ES" altLang="es-ES" sz="2400" b="1" i="1" dirty="0" err="1">
                <a:solidFill>
                  <a:srgbClr val="C00000"/>
                </a:solidFill>
                <a:latin typeface="+mj-lt"/>
              </a:rPr>
              <a:t>Blondeau</a:t>
            </a:r>
            <a:r>
              <a:rPr lang="es-ES" altLang="es-ES" sz="2400" b="1" i="1" dirty="0">
                <a:solidFill>
                  <a:srgbClr val="C00000"/>
                </a:solidFill>
                <a:latin typeface="+mj-lt"/>
              </a:rPr>
              <a:t> empezó a trabajar de modelo cuando apenas tenía 4 años de </a:t>
            </a:r>
            <a:r>
              <a:rPr lang="es-ES" altLang="es-ES" sz="2400" b="1" i="1" dirty="0" smtClean="0">
                <a:solidFill>
                  <a:srgbClr val="C00000"/>
                </a:solidFill>
                <a:latin typeface="+mj-lt"/>
              </a:rPr>
              <a:t>edad.</a:t>
            </a: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83403" y="5733256"/>
            <a:ext cx="1440736" cy="1366752"/>
          </a:xfrm>
          <a:prstGeom prst="rect">
            <a:avLst/>
          </a:prstGeom>
          <a:noFill/>
        </p:spPr>
      </p:pic>
    </p:spTree>
    <p:extLst>
      <p:ext uri="{BB962C8B-B14F-4D97-AF65-F5344CB8AC3E}">
        <p14:creationId xmlns:p14="http://schemas.microsoft.com/office/powerpoint/2010/main" val="2578856763"/>
      </p:ext>
    </p:extLst>
  </p:cSld>
  <p:clrMapOvr>
    <a:masterClrMapping/>
  </p:clrMapOvr>
  <mc:AlternateContent xmlns:mc="http://schemas.openxmlformats.org/markup-compatibility/2006" xmlns:p14="http://schemas.microsoft.com/office/powerpoint/2010/main">
    <mc:Choice Requires="p14">
      <p:transition spd="slow" p14:dur="1400" advTm="40000">
        <p14:ripple/>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60" y="476672"/>
            <a:ext cx="9228238"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912802"/>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thyla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0"/>
            <a:ext cx="7092280" cy="7092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9355787"/>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images (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84" y="980728"/>
            <a:ext cx="9162256" cy="4581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536808"/>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1520" y="1217384"/>
            <a:ext cx="3792438"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C00000"/>
                </a:solidFill>
                <a:latin typeface="+mj-lt"/>
              </a:rPr>
              <a:t>¡Qué tiempos! La niña que nos robó el corazón ahora es toda una jovencita. </a:t>
            </a:r>
            <a:r>
              <a:rPr lang="es-ES" altLang="es-ES" sz="2000" b="1" i="1" dirty="0" err="1">
                <a:solidFill>
                  <a:srgbClr val="C00000"/>
                </a:solidFill>
                <a:latin typeface="+mj-lt"/>
              </a:rPr>
              <a:t>Thylane</a:t>
            </a:r>
            <a:r>
              <a:rPr lang="es-ES" altLang="es-ES" sz="2000" b="1" i="1" dirty="0">
                <a:solidFill>
                  <a:srgbClr val="C00000"/>
                </a:solidFill>
                <a:latin typeface="+mj-lt"/>
              </a:rPr>
              <a:t> </a:t>
            </a:r>
            <a:r>
              <a:rPr lang="es-ES" altLang="es-ES" sz="2000" b="1" i="1" dirty="0" err="1" smtClean="0">
                <a:solidFill>
                  <a:srgbClr val="C00000"/>
                </a:solidFill>
                <a:latin typeface="+mj-lt"/>
              </a:rPr>
              <a:t>Blondeau</a:t>
            </a:r>
            <a:r>
              <a:rPr lang="es-ES" altLang="es-ES" sz="2000" b="1" i="1" dirty="0" smtClean="0">
                <a:solidFill>
                  <a:srgbClr val="C00000"/>
                </a:solidFill>
                <a:latin typeface="+mj-lt"/>
              </a:rPr>
              <a:t> Aunque </a:t>
            </a:r>
            <a:r>
              <a:rPr lang="es-ES" altLang="es-ES" sz="2000" b="1" i="1" dirty="0">
                <a:solidFill>
                  <a:srgbClr val="C00000"/>
                </a:solidFill>
                <a:latin typeface="+mj-lt"/>
              </a:rPr>
              <a:t>ya no conserva el rostro de niña, </a:t>
            </a:r>
            <a:r>
              <a:rPr lang="es-ES" altLang="es-ES" sz="2000" b="1" i="1" dirty="0" err="1">
                <a:solidFill>
                  <a:srgbClr val="C00000"/>
                </a:solidFill>
                <a:latin typeface="+mj-lt"/>
              </a:rPr>
              <a:t>Thylane</a:t>
            </a:r>
            <a:r>
              <a:rPr lang="es-ES" altLang="es-ES" sz="2000" b="1" i="1" dirty="0">
                <a:solidFill>
                  <a:srgbClr val="C00000"/>
                </a:solidFill>
                <a:latin typeface="+mj-lt"/>
              </a:rPr>
              <a:t> tiene los mismos ojos azulados y la hermosa mirada que dieron de qué hablar hace años en todo el mundo. La joven, de 16 años de edad, es hija del futbolista Patrick </a:t>
            </a:r>
            <a:r>
              <a:rPr lang="es-ES" altLang="es-ES" sz="2000" b="1" i="1" dirty="0" err="1">
                <a:solidFill>
                  <a:srgbClr val="C00000"/>
                </a:solidFill>
                <a:latin typeface="+mj-lt"/>
              </a:rPr>
              <a:t>Blondeau</a:t>
            </a:r>
            <a:r>
              <a:rPr lang="es-ES" altLang="es-ES" sz="2000" b="1" i="1" dirty="0">
                <a:solidFill>
                  <a:srgbClr val="C00000"/>
                </a:solidFill>
                <a:latin typeface="+mj-lt"/>
              </a:rPr>
              <a:t> y de la diseñadora </a:t>
            </a:r>
            <a:r>
              <a:rPr lang="es-ES" altLang="es-ES" sz="2000" b="1" i="1" dirty="0" err="1">
                <a:solidFill>
                  <a:srgbClr val="C00000"/>
                </a:solidFill>
                <a:latin typeface="+mj-lt"/>
              </a:rPr>
              <a:t>Véronika</a:t>
            </a:r>
            <a:r>
              <a:rPr lang="es-ES" altLang="es-ES" sz="2000" b="1" i="1" dirty="0">
                <a:solidFill>
                  <a:srgbClr val="C00000"/>
                </a:solidFill>
                <a:latin typeface="+mj-lt"/>
              </a:rPr>
              <a:t> </a:t>
            </a:r>
            <a:r>
              <a:rPr lang="es-ES" altLang="es-ES" sz="2000" b="1" i="1" dirty="0" err="1">
                <a:solidFill>
                  <a:srgbClr val="C00000"/>
                </a:solidFill>
                <a:latin typeface="+mj-lt"/>
              </a:rPr>
              <a:t>Loubry</a:t>
            </a:r>
            <a:r>
              <a:rPr lang="es-ES" altLang="es-ES" sz="2000" b="1" i="1" dirty="0">
                <a:solidFill>
                  <a:srgbClr val="C00000"/>
                </a:solidFill>
                <a:latin typeface="+mj-lt"/>
              </a:rPr>
              <a:t>. La primera vez que debutó sobre la pasarela fue a los cuatro años, cuando participó en el desfile de Jean Paul </a:t>
            </a:r>
            <a:r>
              <a:rPr lang="es-ES" altLang="es-ES" sz="2000" b="1" i="1" dirty="0" err="1">
                <a:solidFill>
                  <a:srgbClr val="C00000"/>
                </a:solidFill>
                <a:latin typeface="+mj-lt"/>
              </a:rPr>
              <a:t>Gaultier</a:t>
            </a:r>
            <a:r>
              <a:rPr lang="es-ES" altLang="es-ES" sz="2000" b="1" i="1" dirty="0">
                <a:solidFill>
                  <a:srgbClr val="C00000"/>
                </a:solidFill>
                <a:latin typeface="+mj-lt"/>
              </a:rPr>
              <a:t>.</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268526" y="5776998"/>
            <a:ext cx="1440736" cy="1366752"/>
          </a:xfrm>
          <a:prstGeom prst="rect">
            <a:avLst/>
          </a:prstGeom>
          <a:noFill/>
        </p:spPr>
      </p:pic>
      <p:pic>
        <p:nvPicPr>
          <p:cNvPr id="6" name="Picture 2" descr="Thylane Blondeau empezó a trabajar de modelo cuando apenas tenía 4 años de edad"/>
          <p:cNvPicPr>
            <a:picLocks noChangeAspect="1" noChangeArrowheads="1"/>
          </p:cNvPicPr>
          <p:nvPr/>
        </p:nvPicPr>
        <p:blipFill rotWithShape="1">
          <a:blip r:embed="rId3">
            <a:extLst>
              <a:ext uri="{28A0092B-C50C-407E-A947-70E740481C1C}">
                <a14:useLocalDpi xmlns:a14="http://schemas.microsoft.com/office/drawing/2010/main" val="0"/>
              </a:ext>
            </a:extLst>
          </a:blip>
          <a:srcRect l="6854" r="6814"/>
          <a:stretch/>
        </p:blipFill>
        <p:spPr bwMode="auto">
          <a:xfrm>
            <a:off x="4244280" y="-1"/>
            <a:ext cx="4933950" cy="714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7862211"/>
      </p:ext>
    </p:extLst>
  </p:cSld>
  <p:clrMapOvr>
    <a:masterClrMapping/>
  </p:clrMapOvr>
  <mc:AlternateContent xmlns:mc="http://schemas.openxmlformats.org/markup-compatibility/2006" xmlns:p14="http://schemas.microsoft.com/office/powerpoint/2010/main">
    <mc:Choice Requires="p14">
      <p:transition spd="slow" p14:dur="1400" advTm="40000">
        <p14:ripple/>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us.hola.com/imagenes/moda/201709139420/thylane-blondeau-modelo-nina-mas-bonita-adolescente-nyfw/0-60-731/thylane3--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4094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tumblr_nt0fhuNzO61softpoo1_5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00" y="0"/>
            <a:ext cx="4762500" cy="712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7865564"/>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tmb1_51723_2016053109565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43" y="692696"/>
            <a:ext cx="9310881"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509348"/>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La-nina-mas-guapa-del-mundo-tiene-ahora-18-anos_gallery_image_mobile.png.cr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388987"/>
            <a:ext cx="7344816" cy="598713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89" y="0"/>
            <a:ext cx="9178925" cy="6880126"/>
          </a:xfrm>
          <a:prstGeom prst="rect">
            <a:avLst/>
          </a:prstGeom>
          <a:solidFill>
            <a:srgbClr val="F692B6">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Tree>
    <p:extLst>
      <p:ext uri="{BB962C8B-B14F-4D97-AF65-F5344CB8AC3E}">
        <p14:creationId xmlns:p14="http://schemas.microsoft.com/office/powerpoint/2010/main" val="3660067744"/>
      </p:ext>
    </p:extLst>
  </p:cSld>
  <p:clrMapOvr>
    <a:masterClrMapping/>
  </p:clrMapOvr>
  <mc:AlternateContent xmlns:mc="http://schemas.openxmlformats.org/markup-compatibility/2006">
    <mc:Choice xmlns:p14="http://schemas.microsoft.com/office/powerpoint/2010/main" Requires="p14">
      <p:transition spd="slow" p14:dur="1400" advTm="8000">
        <p14:ripple/>
        <p:sndAc>
          <p:stSnd>
            <p:snd r:embed="rId2" name="GRABIELA.wav"/>
          </p:stSnd>
        </p:sndAc>
      </p:transition>
    </mc:Choice>
    <mc:Fallback>
      <p:transition spd="slow" advTm="8000">
        <p:fade/>
        <p:sndAc>
          <p:stSnd>
            <p:snd r:embed="rId2" name="GRABIEL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70" y="764704"/>
            <a:ext cx="9216917" cy="4806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347332"/>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0"/>
            <a:ext cx="7261350"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041930"/>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450_10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0"/>
            <a:ext cx="6048672" cy="70299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25152"/>
            <a:ext cx="9144000" cy="6858000"/>
          </a:xfrm>
          <a:prstGeom prst="rect">
            <a:avLst/>
          </a:prstGeom>
          <a:solidFill>
            <a:srgbClr val="F692B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4" name="3 Rectángulo"/>
          <p:cNvSpPr/>
          <p:nvPr/>
        </p:nvSpPr>
        <p:spPr>
          <a:xfrm>
            <a:off x="0" y="15230"/>
            <a:ext cx="9144000" cy="6858000"/>
          </a:xfrm>
          <a:prstGeom prst="rect">
            <a:avLst/>
          </a:prstGeom>
          <a:solidFill>
            <a:srgbClr val="D6FC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sz="1200"/>
          </a:p>
        </p:txBody>
      </p:sp>
    </p:spTree>
    <p:extLst>
      <p:ext uri="{BB962C8B-B14F-4D97-AF65-F5344CB8AC3E}">
        <p14:creationId xmlns:p14="http://schemas.microsoft.com/office/powerpoint/2010/main" val="2880382590"/>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6" presetClass="exit" presetSubtype="37" fill="hold" grpId="1" nodeType="withEffect">
                                  <p:stCondLst>
                                    <p:cond delay="0"/>
                                  </p:stCondLst>
                                  <p:childTnLst>
                                    <p:animEffect transition="out" filter="barn(outVertic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Thylane Blondeau empezó a trabajar de modelo cuando apenas tenía 4 años de e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1400"/>
            <a:ext cx="6606292" cy="71246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25152"/>
            <a:ext cx="9144000" cy="6858000"/>
          </a:xfrm>
          <a:prstGeom prst="rect">
            <a:avLst/>
          </a:prstGeom>
          <a:solidFill>
            <a:srgbClr val="EF4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a:p>
        </p:txBody>
      </p:sp>
      <p:sp>
        <p:nvSpPr>
          <p:cNvPr id="4" name="3 Rectángulo"/>
          <p:cNvSpPr/>
          <p:nvPr/>
        </p:nvSpPr>
        <p:spPr>
          <a:xfrm>
            <a:off x="-35818" y="-25152"/>
            <a:ext cx="9144000" cy="6858000"/>
          </a:xfrm>
          <a:prstGeom prst="rect">
            <a:avLst/>
          </a:prstGeom>
          <a:solidFill>
            <a:srgbClr val="8BF9D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sz="1200">
              <a:solidFill>
                <a:srgbClr val="8BF9DF"/>
              </a:solidFill>
            </a:endParaRPr>
          </a:p>
        </p:txBody>
      </p:sp>
    </p:spTree>
    <p:extLst>
      <p:ext uri="{BB962C8B-B14F-4D97-AF65-F5344CB8AC3E}">
        <p14:creationId xmlns:p14="http://schemas.microsoft.com/office/powerpoint/2010/main" val="3877816961"/>
      </p:ext>
    </p:extLst>
  </p:cSld>
  <p:clrMapOvr>
    <a:masterClrMapping/>
  </p:clrMapOvr>
  <mc:AlternateContent xmlns:mc="http://schemas.openxmlformats.org/markup-compatibility/2006" xmlns:p14="http://schemas.microsoft.com/office/powerpoint/2010/main">
    <mc:Choice Requires="p14">
      <p:transition spd="slow" p14:dur="1400" advTm="8000">
        <p14:ripp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6" presetClass="exit" presetSubtype="37" fill="hold" grpId="1" nodeType="withEffect">
                                  <p:stCondLst>
                                    <p:cond delay="0"/>
                                  </p:stCondLst>
                                  <p:childTnLst>
                                    <p:animEffect transition="out" filter="barn(outVertic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5"/>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5"/>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7"/>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28"/>
            <a:ext cx="602552" cy="684513"/>
          </a:xfrm>
          <a:prstGeom prst="rect">
            <a:avLst/>
          </a:prstGeom>
          <a:noFill/>
          <a:ln w="38100">
            <a:solidFill>
              <a:srgbClr val="1CDEF8"/>
            </a:solidFill>
            <a:miter lim="800000"/>
            <a:headEnd/>
            <a:tailEnd/>
          </a:ln>
        </p:spPr>
      </p:pic>
      <p:sp>
        <p:nvSpPr>
          <p:cNvPr id="19" name="18 Rectángulo"/>
          <p:cNvSpPr/>
          <p:nvPr/>
        </p:nvSpPr>
        <p:spPr>
          <a:xfrm>
            <a:off x="1980357" y="4572019"/>
            <a:ext cx="26922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1" y="501226"/>
            <a:ext cx="3927795" cy="436793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164916" y="925700"/>
            <a:ext cx="349819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miércoles, 21 de abril de 2021</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09:38</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268080" y="5611367"/>
            <a:ext cx="2008837" cy="934065"/>
          </a:xfrm>
          <a:prstGeom prst="rect">
            <a:avLst/>
          </a:prstGeom>
          <a:noFill/>
        </p:spPr>
      </p:pic>
    </p:spTree>
    <p:extLst>
      <p:ext uri="{BB962C8B-B14F-4D97-AF65-F5344CB8AC3E}">
        <p14:creationId xmlns:p14="http://schemas.microsoft.com/office/powerpoint/2010/main" val="3187279120"/>
      </p:ext>
    </p:extLst>
  </p:cSld>
  <p:clrMapOvr>
    <a:masterClrMapping/>
  </p:clrMapOvr>
  <mc:AlternateContent xmlns:mc="http://schemas.openxmlformats.org/markup-compatibility/2006" xmlns:p14="http://schemas.microsoft.com/office/powerpoint/2010/main">
    <mc:Choice Requires="p14">
      <p:transition spd="slow" p14:dur="1400" advTm="13000">
        <p14:ripp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es-ES" smtClean="0">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s-ES" smtClean="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latin typeface="Arial" charset="0"/>
              </a:rPr>
              <a:t> </a:t>
            </a:r>
          </a:p>
          <a:p>
            <a:pPr eaLnBrk="1" hangingPunct="1">
              <a:spcBef>
                <a:spcPct val="50000"/>
              </a:spcBef>
            </a:pPr>
            <a:endParaRPr lang="es-ES" b="1" smtClean="0">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niña más bonita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niña más bonita del mundo</Template>
  <TotalTime>0</TotalTime>
  <Words>559</Words>
  <Application>Microsoft Office PowerPoint</Application>
  <PresentationFormat>Presentación en pantalla (4:3)</PresentationFormat>
  <Paragraphs>30</Paragraphs>
  <Slides>48</Slides>
  <Notes>1</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¡La niña más bonita del mundo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2021-04-21T07:38:07Z</dcterms:created>
  <dcterms:modified xsi:type="dcterms:W3CDTF">2021-04-21T08:42:17Z</dcterms:modified>
</cp:coreProperties>
</file>