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1" r:id="rId3"/>
    <p:sldId id="316" r:id="rId4"/>
    <p:sldId id="300" r:id="rId5"/>
    <p:sldId id="279" r:id="rId6"/>
    <p:sldId id="281" r:id="rId7"/>
    <p:sldId id="256" r:id="rId8"/>
    <p:sldId id="310" r:id="rId9"/>
    <p:sldId id="314" r:id="rId10"/>
    <p:sldId id="312" r:id="rId11"/>
    <p:sldId id="266" r:id="rId12"/>
    <p:sldId id="276" r:id="rId13"/>
    <p:sldId id="270" r:id="rId14"/>
    <p:sldId id="265" r:id="rId15"/>
    <p:sldId id="299" r:id="rId16"/>
    <p:sldId id="301" r:id="rId17"/>
    <p:sldId id="302" r:id="rId18"/>
    <p:sldId id="304" r:id="rId19"/>
    <p:sldId id="263" r:id="rId20"/>
    <p:sldId id="272" r:id="rId21"/>
    <p:sldId id="275" r:id="rId22"/>
    <p:sldId id="269" r:id="rId23"/>
    <p:sldId id="273" r:id="rId24"/>
    <p:sldId id="267" r:id="rId25"/>
    <p:sldId id="274" r:id="rId26"/>
    <p:sldId id="278" r:id="rId27"/>
    <p:sldId id="280" r:id="rId28"/>
    <p:sldId id="282" r:id="rId29"/>
    <p:sldId id="283" r:id="rId30"/>
    <p:sldId id="284" r:id="rId31"/>
    <p:sldId id="285" r:id="rId32"/>
    <p:sldId id="289" r:id="rId33"/>
    <p:sldId id="268" r:id="rId34"/>
    <p:sldId id="290" r:id="rId35"/>
    <p:sldId id="291" r:id="rId36"/>
    <p:sldId id="292" r:id="rId37"/>
    <p:sldId id="305" r:id="rId38"/>
    <p:sldId id="306" r:id="rId39"/>
    <p:sldId id="309" r:id="rId40"/>
    <p:sldId id="313" r:id="rId41"/>
    <p:sldId id="317" r:id="rId42"/>
    <p:sldId id="294" r:id="rId43"/>
    <p:sldId id="303" r:id="rId44"/>
    <p:sldId id="296" r:id="rId45"/>
    <p:sldId id="318" r:id="rId46"/>
    <p:sldId id="319" r:id="rId47"/>
    <p:sldId id="295" r:id="rId48"/>
    <p:sldId id="320" r:id="rId49"/>
    <p:sldId id="308" r:id="rId50"/>
    <p:sldId id="322" r:id="rId51"/>
    <p:sldId id="324" r:id="rId5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U523ziDQn3KLeKpwNp4VcQ" hashData="3doHq1wrkWIVfMwHvFCBWH8rFS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09D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67" autoAdjust="0"/>
    <p:restoredTop sz="94754" autoAdjust="0"/>
  </p:normalViewPr>
  <p:slideViewPr>
    <p:cSldViewPr>
      <p:cViewPr varScale="1">
        <p:scale>
          <a:sx n="38" d="100"/>
          <a:sy n="38" d="100"/>
        </p:scale>
        <p:origin x="-67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C514874-6714-430D-B649-E440D4EBB779}" type="datetimeFigureOut">
              <a:rPr lang="es-ES"/>
              <a:pPr>
                <a:defRPr/>
              </a:pPr>
              <a:t>27/02/2014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AE0D7DB-DAD4-4362-AE30-949BCC9A9E8E}" type="slidenum">
              <a:rPr lang="es-ES"/>
              <a:pPr>
                <a:defRPr/>
              </a:pPr>
              <a:t>‹Nº›</a:t>
            </a:fld>
            <a:endParaRPr lang="es-ES"/>
          </a:p>
        </p:txBody>
      </p:sp>
    </p:spTree>
  </p:cSld>
  <p:clrMapOvr>
    <a:masterClrMapping/>
  </p:clrMapOvr>
  <p:transition spd="slow" advClick="0" advTm="6000">
    <p:blind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0032245-A8F9-446B-92D4-C400317570E8}" type="datetimeFigureOut">
              <a:rPr lang="es-ES"/>
              <a:pPr>
                <a:defRPr/>
              </a:pPr>
              <a:t>27/02/2014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2C9C435-DEDE-4AFD-A8A6-A17C009F0282}" type="slidenum">
              <a:rPr lang="es-ES"/>
              <a:pPr>
                <a:defRPr/>
              </a:pPr>
              <a:t>‹Nº›</a:t>
            </a:fld>
            <a:endParaRPr lang="es-ES"/>
          </a:p>
        </p:txBody>
      </p:sp>
    </p:spTree>
  </p:cSld>
  <p:clrMapOvr>
    <a:masterClrMapping/>
  </p:clrMapOvr>
  <p:transition spd="slow" advClick="0" advTm="6000">
    <p:blind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2EDDCF0-A4E0-4E83-9219-3E9C3ED1E963}" type="datetimeFigureOut">
              <a:rPr lang="es-ES"/>
              <a:pPr>
                <a:defRPr/>
              </a:pPr>
              <a:t>27/02/2014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531AD3B-71A7-40A4-A5A8-1A986A9E0948}" type="slidenum">
              <a:rPr lang="es-ES"/>
              <a:pPr>
                <a:defRPr/>
              </a:pPr>
              <a:t>‹Nº›</a:t>
            </a:fld>
            <a:endParaRPr lang="es-ES"/>
          </a:p>
        </p:txBody>
      </p:sp>
    </p:spTree>
  </p:cSld>
  <p:clrMapOvr>
    <a:masterClrMapping/>
  </p:clrMapOvr>
  <p:transition spd="slow" advClick="0" advTm="6000">
    <p:blind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D56D42C-AB38-4619-9EDF-1A936BF78F66}" type="datetimeFigureOut">
              <a:rPr lang="es-ES"/>
              <a:pPr>
                <a:defRPr/>
              </a:pPr>
              <a:t>27/02/2014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EAE8C67-41C7-4D45-AEBC-6E234D06FF66}" type="slidenum">
              <a:rPr lang="es-ES"/>
              <a:pPr>
                <a:defRPr/>
              </a:pPr>
              <a:t>‹Nº›</a:t>
            </a:fld>
            <a:endParaRPr lang="es-ES"/>
          </a:p>
        </p:txBody>
      </p:sp>
    </p:spTree>
  </p:cSld>
  <p:clrMapOvr>
    <a:masterClrMapping/>
  </p:clrMapOvr>
  <p:transition spd="slow" advClick="0" advTm="6000">
    <p:blind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7A9A1F84-FBC4-44D9-A309-20B19D6F5220}" type="datetimeFigureOut">
              <a:rPr lang="es-ES"/>
              <a:pPr>
                <a:defRPr/>
              </a:pPr>
              <a:t>27/02/2014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3264E06-FD4C-4B13-BDBB-3C6FFAB554E6}" type="slidenum">
              <a:rPr lang="es-ES"/>
              <a:pPr>
                <a:defRPr/>
              </a:pPr>
              <a:t>‹Nº›</a:t>
            </a:fld>
            <a:endParaRPr lang="es-ES"/>
          </a:p>
        </p:txBody>
      </p:sp>
    </p:spTree>
  </p:cSld>
  <p:clrMapOvr>
    <a:masterClrMapping/>
  </p:clrMapOvr>
  <p:transition spd="slow" advClick="0" advTm="6000">
    <p:blind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C1670A7-40B7-455E-AF9E-3DFCF5BBC8CF}" type="datetimeFigureOut">
              <a:rPr lang="es-ES"/>
              <a:pPr>
                <a:defRPr/>
              </a:pPr>
              <a:t>27/02/2014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996936E-4889-4FDB-A8D5-228073527B12}" type="slidenum">
              <a:rPr lang="es-ES"/>
              <a:pPr>
                <a:defRPr/>
              </a:pPr>
              <a:t>‹Nº›</a:t>
            </a:fld>
            <a:endParaRPr lang="es-ES"/>
          </a:p>
        </p:txBody>
      </p:sp>
    </p:spTree>
  </p:cSld>
  <p:clrMapOvr>
    <a:masterClrMapping/>
  </p:clrMapOvr>
  <p:transition spd="slow" advClick="0" advTm="6000">
    <p:blind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1539F4A-818B-4721-9091-75EBA39A41A4}" type="datetimeFigureOut">
              <a:rPr lang="es-ES"/>
              <a:pPr>
                <a:defRPr/>
              </a:pPr>
              <a:t>27/02/2014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00A0BA8D-C510-4DDE-BD53-C640D0544E7F}" type="slidenum">
              <a:rPr lang="es-ES"/>
              <a:pPr>
                <a:defRPr/>
              </a:pPr>
              <a:t>‹Nº›</a:t>
            </a:fld>
            <a:endParaRPr lang="es-ES"/>
          </a:p>
        </p:txBody>
      </p:sp>
    </p:spTree>
  </p:cSld>
  <p:clrMapOvr>
    <a:masterClrMapping/>
  </p:clrMapOvr>
  <p:transition spd="slow" advClick="0" advTm="6000">
    <p:blind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4686C67-8E3E-4287-826A-7BD7EC1C9BFA}" type="datetimeFigureOut">
              <a:rPr lang="es-ES"/>
              <a:pPr>
                <a:defRPr/>
              </a:pPr>
              <a:t>27/02/2014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E4F942E-7F4C-4D3C-B2CD-33D9601D1BCB}" type="slidenum">
              <a:rPr lang="es-ES"/>
              <a:pPr>
                <a:defRPr/>
              </a:pPr>
              <a:t>‹Nº›</a:t>
            </a:fld>
            <a:endParaRPr lang="es-ES"/>
          </a:p>
        </p:txBody>
      </p:sp>
    </p:spTree>
  </p:cSld>
  <p:clrMapOvr>
    <a:masterClrMapping/>
  </p:clrMapOvr>
  <p:transition spd="slow" advClick="0" advTm="6000">
    <p:blind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0CB52C3-4625-4724-BF00-090B0E73696E}" type="datetimeFigureOut">
              <a:rPr lang="es-ES"/>
              <a:pPr>
                <a:defRPr/>
              </a:pPr>
              <a:t>27/02/2014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FAD965C-52CE-4E36-BC1C-92BFF47FD9B0}" type="slidenum">
              <a:rPr lang="es-ES"/>
              <a:pPr>
                <a:defRPr/>
              </a:pPr>
              <a:t>‹Nº›</a:t>
            </a:fld>
            <a:endParaRPr lang="es-ES"/>
          </a:p>
        </p:txBody>
      </p:sp>
    </p:spTree>
  </p:cSld>
  <p:clrMapOvr>
    <a:masterClrMapping/>
  </p:clrMapOvr>
  <p:transition spd="slow" advClick="0" advTm="6000">
    <p:blind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CF9677E-D3F9-47C0-BB6F-D0E6CEAEFE0F}" type="datetimeFigureOut">
              <a:rPr lang="es-ES"/>
              <a:pPr>
                <a:defRPr/>
              </a:pPr>
              <a:t>27/02/2014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133955-6788-4961-90F1-E2E4C09CCFCA}" type="slidenum">
              <a:rPr lang="es-ES"/>
              <a:pPr>
                <a:defRPr/>
              </a:pPr>
              <a:t>‹Nº›</a:t>
            </a:fld>
            <a:endParaRPr lang="es-ES"/>
          </a:p>
        </p:txBody>
      </p:sp>
    </p:spTree>
  </p:cSld>
  <p:clrMapOvr>
    <a:masterClrMapping/>
  </p:clrMapOvr>
  <p:transition spd="slow" advClick="0" advTm="6000">
    <p:blind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AEA08B9-4114-4A03-9403-D7F7B3C83573}" type="datetimeFigureOut">
              <a:rPr lang="es-ES"/>
              <a:pPr>
                <a:defRPr/>
              </a:pPr>
              <a:t>27/02/2014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8FFBFF5-8118-4C91-A6F2-731F6B6D7A1C}" type="slidenum">
              <a:rPr lang="es-ES"/>
              <a:pPr>
                <a:defRPr/>
              </a:pPr>
              <a:t>‹Nº›</a:t>
            </a:fld>
            <a:endParaRPr lang="es-ES"/>
          </a:p>
        </p:txBody>
      </p:sp>
    </p:spTree>
  </p:cSld>
  <p:clrMapOvr>
    <a:masterClrMapping/>
  </p:clrMapOvr>
  <p:transition spd="slow" advClick="0" advTm="6000">
    <p:blind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022AFD1-9C99-481F-8296-1686C27BAE8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E28EE9E-0CA3-44CE-95BB-CF5E18A2D340}" type="datetimeFigureOut">
              <a:rPr lang="es-ES"/>
              <a:pPr>
                <a:defRPr/>
              </a:pPr>
              <a:t>27/02/2014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7F74160C-347B-483D-81E6-AFBA3B4ABE8B}"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6000">
    <p:blinds/>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A37881C-61EE-4A90-8D13-2A9ADC5622B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5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9" name="Picture 11" descr="C:\Documents and Settings\Dell\Escritorio\Imagen1.jpg"/>
          <p:cNvPicPr>
            <a:picLocks noChangeAspect="1" noChangeArrowheads="1"/>
          </p:cNvPicPr>
          <p:nvPr/>
        </p:nvPicPr>
        <p:blipFill>
          <a:blip r:embed="rId3"/>
          <a:srcRect/>
          <a:stretch>
            <a:fillRect/>
          </a:stretch>
        </p:blipFill>
        <p:spPr bwMode="auto">
          <a:xfrm>
            <a:off x="0" y="-15876"/>
            <a:ext cx="9159876" cy="6873876"/>
          </a:xfrm>
          <a:prstGeom prst="rect">
            <a:avLst/>
          </a:prstGeom>
          <a:noFill/>
        </p:spPr>
      </p:pic>
      <p:sp>
        <p:nvSpPr>
          <p:cNvPr id="6" name="5 Rectángulo"/>
          <p:cNvSpPr/>
          <p:nvPr/>
        </p:nvSpPr>
        <p:spPr>
          <a:xfrm>
            <a:off x="857224" y="571480"/>
            <a:ext cx="7500958" cy="4524297"/>
          </a:xfrm>
          <a:prstGeom prst="rect">
            <a:avLst/>
          </a:prstGeom>
        </p:spPr>
        <p:txBody>
          <a:bodyPr lIns="91422" tIns="45711" rIns="91422" bIns="45711">
            <a:spAutoFit/>
          </a:bodyPr>
          <a:lstStyle/>
          <a:p>
            <a:pPr algn="ctr">
              <a:defRPr/>
            </a:pP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EN RECUERDO DE PACO DE LUCIA</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2051" name="Picture 8"/>
          <p:cNvPicPr>
            <a:picLocks noChangeAspect="1" noChangeArrowheads="1"/>
          </p:cNvPicPr>
          <p:nvPr/>
        </p:nvPicPr>
        <p:blipFill>
          <a:blip r:embed="rId4"/>
          <a:srcRect/>
          <a:stretch>
            <a:fillRect/>
          </a:stretch>
        </p:blipFill>
        <p:spPr bwMode="auto">
          <a:xfrm>
            <a:off x="785813" y="5143500"/>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
        <p:nvSpPr>
          <p:cNvPr id="2058" name="16 CuadroTexto"/>
          <p:cNvSpPr txBox="1">
            <a:spLocks noChangeArrowheads="1"/>
          </p:cNvSpPr>
          <p:nvPr/>
        </p:nvSpPr>
        <p:spPr bwMode="auto">
          <a:xfrm>
            <a:off x="428625" y="6072188"/>
            <a:ext cx="2428863" cy="369332"/>
          </a:xfrm>
          <a:prstGeom prst="rect">
            <a:avLst/>
          </a:prstGeom>
          <a:solidFill>
            <a:srgbClr val="FF33CC"/>
          </a:solidFill>
          <a:ln w="9525">
            <a:noFill/>
            <a:miter lim="800000"/>
            <a:headEnd/>
            <a:tailEnd/>
          </a:ln>
        </p:spPr>
        <p:txBody>
          <a:bodyPr wrap="square">
            <a:spAutoFit/>
          </a:bodyPr>
          <a:lstStyle/>
          <a:p>
            <a:r>
              <a:rPr lang="es-ES" dirty="0" smtClean="0"/>
              <a:t>ENTRE DOS AGUAS</a:t>
            </a:r>
            <a:endParaRPr lang="es-ES" dirty="0"/>
          </a:p>
        </p:txBody>
      </p:sp>
    </p:spTree>
  </p:cSld>
  <p:clrMapOvr>
    <a:masterClrMapping/>
  </p:clrMapOvr>
  <p:transition spd="slow" advClick="0" advTm="6000">
    <p:blinds/>
    <p:sndAc>
      <p:stSnd loop="1">
        <p:snd r:embed="rId2" name="Paco De Lucia - Entre Dos Agua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400" decel="100000"/>
                                        <p:tgtEl>
                                          <p:spTgt spid="6">
                                            <p:txEl>
                                              <p:pRg st="0" end="0"/>
                                            </p:txEl>
                                          </p:spTgt>
                                        </p:tgtEl>
                                      </p:cBhvr>
                                    </p:animEffect>
                                    <p:anim calcmode="lin" valueType="num">
                                      <p:cBhvr>
                                        <p:cTn id="8" dur="24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24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24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6">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aco 2.jpg"/>
          <p:cNvPicPr>
            <a:picLocks noChangeAspect="1" noChangeArrowheads="1"/>
          </p:cNvPicPr>
          <p:nvPr/>
        </p:nvPicPr>
        <p:blipFill>
          <a:blip r:embed="rId2"/>
          <a:srcRect/>
          <a:stretch>
            <a:fillRect/>
          </a:stretch>
        </p:blipFill>
        <p:spPr bwMode="auto">
          <a:xfrm>
            <a:off x="-738188" y="0"/>
            <a:ext cx="9882188" cy="6858000"/>
          </a:xfrm>
          <a:prstGeom prst="rect">
            <a:avLst/>
          </a:prstGeom>
          <a:noFill/>
          <a:ln w="9525">
            <a:noFill/>
            <a:miter lim="800000"/>
            <a:headEnd/>
            <a:tailEnd/>
          </a:ln>
        </p:spPr>
      </p:pic>
      <p:sp>
        <p:nvSpPr>
          <p:cNvPr id="3" name="2 Rectángulo"/>
          <p:cNvSpPr/>
          <p:nvPr/>
        </p:nvSpPr>
        <p:spPr>
          <a:xfrm>
            <a:off x="500034" y="428604"/>
            <a:ext cx="3570208" cy="3416320"/>
          </a:xfrm>
          <a:prstGeom prst="rect">
            <a:avLst/>
          </a:prstGeom>
          <a:noFill/>
        </p:spPr>
        <p:txBody>
          <a:bodyPr wrap="none">
            <a:spAutoFit/>
          </a:bodyPr>
          <a:lstStyle/>
          <a:p>
            <a:pPr algn="ctr">
              <a:defRPr/>
            </a:pPr>
            <a:r>
              <a:rPr lang="es-ES" sz="7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ENTRE </a:t>
            </a:r>
          </a:p>
          <a:p>
            <a:pPr algn="ctr">
              <a:defRPr/>
            </a:pPr>
            <a:r>
              <a:rPr lang="es-ES" sz="7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DOS</a:t>
            </a:r>
          </a:p>
          <a:p>
            <a:pPr algn="ctr">
              <a:defRPr/>
            </a:pPr>
            <a:r>
              <a:rPr lang="es-ES" sz="7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AGUAS</a:t>
            </a:r>
          </a:p>
        </p:txBody>
      </p:sp>
    </p:spTree>
  </p:cSld>
  <p:clrMapOvr>
    <a:masterClrMapping/>
  </p:clrMapOvr>
  <p:transition spd="slow" advClick="0" advTm="6000">
    <p:blind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acolu1.jpg"/>
          <p:cNvPicPr>
            <a:picLocks noChangeAspect="1" noChangeArrowheads="1"/>
          </p:cNvPicPr>
          <p:nvPr/>
        </p:nvPicPr>
        <p:blipFill>
          <a:blip r:embed="rId2"/>
          <a:srcRect/>
          <a:stretch>
            <a:fillRect/>
          </a:stretch>
        </p:blipFill>
        <p:spPr bwMode="auto">
          <a:xfrm>
            <a:off x="0" y="0"/>
            <a:ext cx="9144000" cy="4071938"/>
          </a:xfrm>
          <a:prstGeom prst="rect">
            <a:avLst/>
          </a:prstGeom>
          <a:noFill/>
          <a:ln w="9525">
            <a:noFill/>
            <a:miter lim="800000"/>
            <a:headEnd/>
            <a:tailEnd/>
          </a:ln>
        </p:spPr>
      </p:pic>
      <p:sp>
        <p:nvSpPr>
          <p:cNvPr id="8195" name="2 Rectángulo"/>
          <p:cNvSpPr>
            <a:spLocks noChangeArrowheads="1"/>
          </p:cNvSpPr>
          <p:nvPr/>
        </p:nvSpPr>
        <p:spPr bwMode="auto">
          <a:xfrm>
            <a:off x="428625" y="4357688"/>
            <a:ext cx="8215313" cy="2246312"/>
          </a:xfrm>
          <a:prstGeom prst="rect">
            <a:avLst/>
          </a:prstGeom>
          <a:noFill/>
          <a:ln w="9525">
            <a:noFill/>
            <a:miter lim="800000"/>
            <a:headEnd/>
            <a:tailEnd/>
          </a:ln>
        </p:spPr>
        <p:txBody>
          <a:bodyPr>
            <a:spAutoFit/>
          </a:bodyPr>
          <a:lstStyle/>
          <a:p>
            <a:pPr algn="ctr"/>
            <a:r>
              <a:rPr lang="es-ES" sz="2000" i="1">
                <a:latin typeface="Calibri" pitchFamily="34" charset="0"/>
              </a:rPr>
              <a:t>Según ha informado el gabinete de prensa del ayuntamiento de Algeciras, de donde era natural el artista, </a:t>
            </a:r>
            <a:r>
              <a:rPr lang="es-ES" sz="2000" b="1" i="1">
                <a:latin typeface="Calibri" pitchFamily="34" charset="0"/>
              </a:rPr>
              <a:t>el fallecimiento lo ha confirmado su sobrino</a:t>
            </a:r>
            <a:r>
              <a:rPr lang="es-ES" sz="2000" i="1">
                <a:latin typeface="Calibri" pitchFamily="34" charset="0"/>
              </a:rPr>
              <a:t>, Ramón Sánchez, hijo de Ramón de Algeciras.</a:t>
            </a:r>
          </a:p>
          <a:p>
            <a:pPr algn="ctr"/>
            <a:r>
              <a:rPr lang="es-ES" sz="2000" i="1">
                <a:latin typeface="Calibri" pitchFamily="34" charset="0"/>
              </a:rPr>
              <a:t>Paco de Lucía, según informaron a Efe otras fuentes, podría haber sufrido un infarto m</a:t>
            </a:r>
            <a:r>
              <a:rPr lang="es-ES" sz="2000" b="1" i="1">
                <a:latin typeface="Calibri" pitchFamily="34" charset="0"/>
              </a:rPr>
              <a:t>ientras jugaba con sus hijos en la playa.</a:t>
            </a:r>
            <a:endParaRPr lang="es-ES" sz="2000" i="1">
              <a:latin typeface="Calibri" pitchFamily="34" charset="0"/>
            </a:endParaRPr>
          </a:p>
          <a:p>
            <a:pPr algn="ctr"/>
            <a:r>
              <a:rPr lang="es-ES" sz="2000" i="1">
                <a:latin typeface="Calibri" pitchFamily="34" charset="0"/>
              </a:rPr>
              <a:t>De nombre Francisco Sánchez Gómez, Paco de Lucía </a:t>
            </a:r>
            <a:r>
              <a:rPr lang="es-ES" sz="2000" b="1" i="1">
                <a:latin typeface="Calibri" pitchFamily="34" charset="0"/>
              </a:rPr>
              <a:t>era considerado el mayor exponente del flamenco mundial.</a:t>
            </a:r>
            <a:endParaRPr lang="es-ES" sz="2000" i="1">
              <a:latin typeface="Calibri" pitchFamily="34" charset="0"/>
            </a:endParaRPr>
          </a:p>
        </p:txBody>
      </p:sp>
      <p:sp>
        <p:nvSpPr>
          <p:cNvPr id="4" name="Rectangle 1"/>
          <p:cNvSpPr/>
          <p:nvPr/>
        </p:nvSpPr>
        <p:spPr>
          <a:xfrm>
            <a:off x="0" y="4000504"/>
            <a:ext cx="9144000" cy="2857496"/>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6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aco-de-Lucia-interpreta-Entre_54402575876_53699622600_601_341.jpg"/>
          <p:cNvPicPr>
            <a:picLocks noChangeAspect="1" noChangeArrowheads="1"/>
          </p:cNvPicPr>
          <p:nvPr/>
        </p:nvPicPr>
        <p:blipFill>
          <a:blip r:embed="rId2"/>
          <a:srcRect/>
          <a:stretch>
            <a:fillRect/>
          </a:stretch>
        </p:blipFill>
        <p:spPr bwMode="auto">
          <a:xfrm>
            <a:off x="-1143000" y="0"/>
            <a:ext cx="103346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Exporto-guitarra-espanola.jpg"/>
          <p:cNvPicPr>
            <a:picLocks noChangeAspect="1" noChangeArrowheads="1"/>
          </p:cNvPicPr>
          <p:nvPr/>
        </p:nvPicPr>
        <p:blipFill>
          <a:blip r:embed="rId2"/>
          <a:srcRect/>
          <a:stretch>
            <a:fillRect/>
          </a:stretch>
        </p:blipFill>
        <p:spPr bwMode="auto">
          <a:xfrm>
            <a:off x="0" y="0"/>
            <a:ext cx="928370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3 Rectángulo"/>
          <p:cNvSpPr>
            <a:spLocks noChangeArrowheads="1"/>
          </p:cNvSpPr>
          <p:nvPr/>
        </p:nvSpPr>
        <p:spPr bwMode="auto">
          <a:xfrm>
            <a:off x="5357813" y="714375"/>
            <a:ext cx="3571875" cy="5632450"/>
          </a:xfrm>
          <a:prstGeom prst="rect">
            <a:avLst/>
          </a:prstGeom>
          <a:noFill/>
          <a:ln w="9525">
            <a:noFill/>
            <a:miter lim="800000"/>
            <a:headEnd/>
            <a:tailEnd/>
          </a:ln>
        </p:spPr>
        <p:txBody>
          <a:bodyPr>
            <a:spAutoFit/>
          </a:bodyPr>
          <a:lstStyle/>
          <a:p>
            <a:pPr algn="ctr"/>
            <a:r>
              <a:rPr lang="es-ES" sz="2000" i="1">
                <a:latin typeface="Calibri" pitchFamily="34" charset="0"/>
              </a:rPr>
              <a:t> </a:t>
            </a:r>
            <a:r>
              <a:rPr lang="es-ES" sz="2000" b="1" i="1">
                <a:latin typeface="Calibri" pitchFamily="34" charset="0"/>
              </a:rPr>
              <a:t> Hoy España y el mundo de la música se viste de luto</a:t>
            </a:r>
            <a:r>
              <a:rPr lang="es-ES" sz="2000" i="1">
                <a:latin typeface="Calibri" pitchFamily="34" charset="0"/>
              </a:rPr>
              <a:t>. El gran genio Paco de Lucía fallecía en México, país donde residía junto a su familia a los 66 años de edad. Las primeras informaciones aseguran que un ataque de corazón ha sido el que ha arrebatado la vida al gran compositor.</a:t>
            </a:r>
          </a:p>
          <a:p>
            <a:pPr algn="ctr"/>
            <a:r>
              <a:rPr lang="es-ES" sz="2000" i="1">
                <a:latin typeface="Calibri" pitchFamily="34" charset="0"/>
              </a:rPr>
              <a:t>   </a:t>
            </a:r>
            <a:r>
              <a:rPr lang="es-ES" sz="2000" b="1" i="1">
                <a:latin typeface="Calibri" pitchFamily="34" charset="0"/>
              </a:rPr>
              <a:t>Miles de personas en muestras sus condolencias</a:t>
            </a:r>
            <a:r>
              <a:rPr lang="es-ES" sz="2000" i="1">
                <a:latin typeface="Calibri" pitchFamily="34" charset="0"/>
              </a:rPr>
              <a:t> y respetos a la familia de este gran artista. Anónimos y famosos no han dudado en alabar la figura de este compositor y dedicarle unas palabras.</a:t>
            </a:r>
          </a:p>
        </p:txBody>
      </p:sp>
      <p:pic>
        <p:nvPicPr>
          <p:cNvPr id="11267" name="Picture 2" descr="C:\Documents and Settings\Dell\Escritorio\1393406022831.jpg"/>
          <p:cNvPicPr>
            <a:picLocks noChangeAspect="1" noChangeArrowheads="1"/>
          </p:cNvPicPr>
          <p:nvPr/>
        </p:nvPicPr>
        <p:blipFill>
          <a:blip r:embed="rId2"/>
          <a:srcRect/>
          <a:stretch>
            <a:fillRect/>
          </a:stretch>
        </p:blipFill>
        <p:spPr bwMode="auto">
          <a:xfrm>
            <a:off x="0" y="-50800"/>
            <a:ext cx="4857750" cy="6908800"/>
          </a:xfrm>
          <a:prstGeom prst="rect">
            <a:avLst/>
          </a:prstGeom>
          <a:noFill/>
          <a:ln w="9525">
            <a:noFill/>
            <a:miter lim="800000"/>
            <a:headEnd/>
            <a:tailEnd/>
          </a:ln>
        </p:spPr>
      </p:pic>
      <p:sp>
        <p:nvSpPr>
          <p:cNvPr id="4" name="Rectangle 1"/>
          <p:cNvSpPr/>
          <p:nvPr/>
        </p:nvSpPr>
        <p:spPr>
          <a:xfrm>
            <a:off x="4786314" y="0"/>
            <a:ext cx="4357686" cy="6858000"/>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41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paco-de-lucia-entre-dos-aguas_2_imagenGrande1.jpg"/>
          <p:cNvPicPr>
            <a:picLocks noChangeAspect="1" noChangeArrowheads="1"/>
          </p:cNvPicPr>
          <p:nvPr/>
        </p:nvPicPr>
        <p:blipFill>
          <a:blip r:embed="rId2"/>
          <a:srcRect/>
          <a:stretch>
            <a:fillRect/>
          </a:stretch>
        </p:blipFill>
        <p:spPr bwMode="auto">
          <a:xfrm>
            <a:off x="0" y="0"/>
            <a:ext cx="9144000" cy="6867525"/>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paco-de-lucia-camaron-de-la-isla.jpg"/>
          <p:cNvPicPr>
            <a:picLocks noChangeAspect="1" noChangeArrowheads="1"/>
          </p:cNvPicPr>
          <p:nvPr/>
        </p:nvPicPr>
        <p:blipFill>
          <a:blip r:embed="rId2"/>
          <a:srcRect/>
          <a:stretch>
            <a:fillRect/>
          </a:stretch>
        </p:blipFill>
        <p:spPr bwMode="auto">
          <a:xfrm>
            <a:off x="0" y="0"/>
            <a:ext cx="918527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hqdefaul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1571625" y="1428750"/>
            <a:ext cx="6286500" cy="4154488"/>
          </a:xfrm>
          <a:prstGeom prst="rect">
            <a:avLst/>
          </a:prstGeom>
          <a:noFill/>
          <a:ln w="9525">
            <a:noFill/>
            <a:miter lim="800000"/>
            <a:headEnd/>
            <a:tailEnd/>
          </a:ln>
        </p:spPr>
        <p:txBody>
          <a:bodyPr>
            <a:spAutoFit/>
          </a:bodyPr>
          <a:lstStyle/>
          <a:p>
            <a:pPr algn="ctr"/>
            <a:r>
              <a:rPr lang="es-ES" sz="2400" b="1" i="1">
                <a:latin typeface="Calibri" pitchFamily="34" charset="0"/>
              </a:rPr>
              <a:t>Muere Paco de Lucía y a todos los que trabajamos en las secciones de cultura de los periódicos de España se nos vienen a la cabeza las frases que escribimos hace dos años y medio cuando murió Enrique Morente. "El hombre que reinventó el flamenco, el hombre que abrió las puertas al campo al flamenco". El peligro es pecar por hiperbólicos, pero la sensación es que es verdad, que sin Paco de Lucía y sin Morente (que, en realidad, llego después), se acaba una era heroica en la historia del flamenco.</a:t>
            </a:r>
          </a:p>
        </p:txBody>
      </p:sp>
      <p:sp>
        <p:nvSpPr>
          <p:cNvPr id="3" name="4 Rectángulo"/>
          <p:cNvSpPr/>
          <p:nvPr/>
        </p:nvSpPr>
        <p:spPr>
          <a:xfrm>
            <a:off x="285720" y="285727"/>
            <a:ext cx="8501122" cy="6357457"/>
          </a:xfrm>
          <a:prstGeom prst="frame">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000100" y="928670"/>
            <a:ext cx="7072362" cy="5072098"/>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5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1393401834008.jpg"/>
          <p:cNvPicPr>
            <a:picLocks noChangeAspect="1" noChangeArrowheads="1"/>
          </p:cNvPicPr>
          <p:nvPr/>
        </p:nvPicPr>
        <p:blipFill>
          <a:blip r:embed="rId2"/>
          <a:srcRect/>
          <a:stretch>
            <a:fillRect/>
          </a:stretch>
        </p:blipFill>
        <p:spPr bwMode="auto">
          <a:xfrm>
            <a:off x="0" y="-214313"/>
            <a:ext cx="4929188" cy="7421563"/>
          </a:xfrm>
          <a:prstGeom prst="rect">
            <a:avLst/>
          </a:prstGeom>
          <a:noFill/>
          <a:ln w="9525">
            <a:noFill/>
            <a:miter lim="800000"/>
            <a:headEnd/>
            <a:tailEnd/>
          </a:ln>
        </p:spPr>
      </p:pic>
      <p:pic>
        <p:nvPicPr>
          <p:cNvPr id="16387" name="Picture 2" descr="C:\Documents and Settings\Dell\Escritorio\1393401834008.jpg"/>
          <p:cNvPicPr>
            <a:picLocks noChangeAspect="1" noChangeArrowheads="1"/>
          </p:cNvPicPr>
          <p:nvPr/>
        </p:nvPicPr>
        <p:blipFill>
          <a:blip r:embed="rId3"/>
          <a:srcRect/>
          <a:stretch>
            <a:fillRect/>
          </a:stretch>
        </p:blipFill>
        <p:spPr bwMode="auto">
          <a:xfrm>
            <a:off x="4500563" y="-285750"/>
            <a:ext cx="4643437" cy="7421563"/>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1393401842713.jpg"/>
          <p:cNvPicPr>
            <a:picLocks noChangeAspect="1" noChangeArrowheads="1"/>
          </p:cNvPicPr>
          <p:nvPr/>
        </p:nvPicPr>
        <p:blipFill>
          <a:blip r:embed="rId2"/>
          <a:srcRect/>
          <a:stretch>
            <a:fillRect/>
          </a:stretch>
        </p:blipFill>
        <p:spPr bwMode="auto">
          <a:xfrm>
            <a:off x="0" y="0"/>
            <a:ext cx="981075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428625" y="1166813"/>
            <a:ext cx="8286750" cy="4524375"/>
          </a:xfrm>
          <a:prstGeom prst="rect">
            <a:avLst/>
          </a:prstGeom>
          <a:noFill/>
          <a:ln w="9525">
            <a:noFill/>
            <a:miter lim="800000"/>
            <a:headEnd/>
            <a:tailEnd/>
          </a:ln>
        </p:spPr>
        <p:txBody>
          <a:bodyPr>
            <a:spAutoFit/>
          </a:bodyPr>
          <a:lstStyle/>
          <a:p>
            <a:pPr algn="ctr"/>
            <a:r>
              <a:rPr lang="es-ES" sz="2400" b="1" i="1">
                <a:latin typeface="Calibri" pitchFamily="34" charset="0"/>
              </a:rPr>
              <a:t>Cualquiera puede comprobarlo pinchando 'Entre dos aguas' en su buscador, la rumba que es su hito y que Paco de Lucía a veces desdeñaba. En la pantalla aparece el guitarrista en su gran momento, la segunda mitad de los setenta y con su aspecto icónico, apuesto, entallado y patilludo. Los espectadores de la época, en vez de sentirse intimidados como con otros flamencos, debían de encontrar irresistible a aquel tipo a la moda. Treinta y tantos años después, a Paco de Lucía lo veíamos en el Festival de Jazz de Vitoria con Wynton Marsalis y reconfortaba ver lo bien que envejecía el genio, a pesar de las mil leyendas de excesos y locuras. Alguno pudo pensar que Dios era inmortal, pero no.</a:t>
            </a:r>
          </a:p>
        </p:txBody>
      </p:sp>
      <p:sp>
        <p:nvSpPr>
          <p:cNvPr id="3" name="Rectangle 1"/>
          <p:cNvSpPr/>
          <p:nvPr/>
        </p:nvSpPr>
        <p:spPr>
          <a:xfrm>
            <a:off x="1000100" y="928670"/>
            <a:ext cx="7072362" cy="5072098"/>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 name="4 Rectángulo"/>
          <p:cNvSpPr/>
          <p:nvPr/>
        </p:nvSpPr>
        <p:spPr>
          <a:xfrm>
            <a:off x="285720" y="285727"/>
            <a:ext cx="8501122" cy="6357457"/>
          </a:xfrm>
          <a:prstGeom prst="frame">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Click="0" advTm="44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pacolu2.jpg"/>
          <p:cNvPicPr>
            <a:picLocks noChangeAspect="1" noChangeArrowheads="1"/>
          </p:cNvPicPr>
          <p:nvPr/>
        </p:nvPicPr>
        <p:blipFill>
          <a:blip r:embed="rId2"/>
          <a:srcRect/>
          <a:stretch>
            <a:fillRect/>
          </a:stretch>
        </p:blipFill>
        <p:spPr bwMode="auto">
          <a:xfrm>
            <a:off x="0" y="0"/>
            <a:ext cx="9120188"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paco_malaga[1].jpg"/>
          <p:cNvPicPr>
            <a:picLocks noChangeAspect="1" noChangeArrowheads="1"/>
          </p:cNvPicPr>
          <p:nvPr/>
        </p:nvPicPr>
        <p:blipFill>
          <a:blip r:embed="rId2"/>
          <a:srcRect/>
          <a:stretch>
            <a:fillRect/>
          </a:stretch>
        </p:blipFill>
        <p:spPr bwMode="auto">
          <a:xfrm>
            <a:off x="0" y="0"/>
            <a:ext cx="93313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Paco-de-Lucia-la-renovacion-de_54402581614_53699622600_601_341.jpg"/>
          <p:cNvPicPr>
            <a:picLocks noChangeAspect="1" noChangeArrowheads="1"/>
          </p:cNvPicPr>
          <p:nvPr/>
        </p:nvPicPr>
        <p:blipFill>
          <a:blip r:embed="rId2"/>
          <a:srcRect/>
          <a:stretch>
            <a:fillRect/>
          </a:stretch>
        </p:blipFill>
        <p:spPr bwMode="auto">
          <a:xfrm>
            <a:off x="0" y="0"/>
            <a:ext cx="93440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paco-camaron.jpg"/>
          <p:cNvPicPr>
            <a:picLocks noChangeAspect="1" noChangeArrowheads="1"/>
          </p:cNvPicPr>
          <p:nvPr/>
        </p:nvPicPr>
        <p:blipFill>
          <a:blip r:embed="rId2"/>
          <a:srcRect/>
          <a:stretch>
            <a:fillRect/>
          </a:stretch>
        </p:blipFill>
        <p:spPr bwMode="auto">
          <a:xfrm>
            <a:off x="0" y="0"/>
            <a:ext cx="9307513"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Rectángulo"/>
          <p:cNvSpPr>
            <a:spLocks noChangeArrowheads="1"/>
          </p:cNvSpPr>
          <p:nvPr/>
        </p:nvSpPr>
        <p:spPr bwMode="auto">
          <a:xfrm>
            <a:off x="500063" y="1143000"/>
            <a:ext cx="3571875" cy="923925"/>
          </a:xfrm>
          <a:prstGeom prst="rect">
            <a:avLst/>
          </a:prstGeom>
          <a:noFill/>
          <a:ln w="9525">
            <a:noFill/>
            <a:miter lim="800000"/>
            <a:headEnd/>
            <a:tailEnd/>
          </a:ln>
        </p:spPr>
        <p:txBody>
          <a:bodyPr>
            <a:spAutoFit/>
          </a:bodyPr>
          <a:lstStyle/>
          <a:p>
            <a:r>
              <a:rPr lang="es-ES" b="1">
                <a:latin typeface="Calibri" pitchFamily="34" charset="0"/>
              </a:rPr>
              <a:t>El Juli</a:t>
            </a:r>
          </a:p>
          <a:p>
            <a:r>
              <a:rPr lang="es-ES" b="1">
                <a:latin typeface="Calibri" pitchFamily="34" charset="0"/>
              </a:rPr>
              <a:t>Hoy nos deja un genio...grande entre los grandes Paco de Lucia</a:t>
            </a:r>
          </a:p>
        </p:txBody>
      </p:sp>
      <p:sp>
        <p:nvSpPr>
          <p:cNvPr id="46083" name="3 Rectángulo"/>
          <p:cNvSpPr>
            <a:spLocks noChangeArrowheads="1"/>
          </p:cNvSpPr>
          <p:nvPr/>
        </p:nvSpPr>
        <p:spPr bwMode="auto">
          <a:xfrm>
            <a:off x="5072063" y="4929188"/>
            <a:ext cx="3714750" cy="1200150"/>
          </a:xfrm>
          <a:prstGeom prst="rect">
            <a:avLst/>
          </a:prstGeom>
          <a:noFill/>
          <a:ln w="9525">
            <a:noFill/>
            <a:miter lim="800000"/>
            <a:headEnd/>
            <a:tailEnd/>
          </a:ln>
        </p:spPr>
        <p:txBody>
          <a:bodyPr>
            <a:spAutoFit/>
          </a:bodyPr>
          <a:lstStyle/>
          <a:p>
            <a:r>
              <a:rPr lang="es-ES" b="1">
                <a:latin typeface="Calibri" pitchFamily="34" charset="0"/>
              </a:rPr>
              <a:t>David Bustamante        </a:t>
            </a:r>
          </a:p>
          <a:p>
            <a:r>
              <a:rPr lang="es-ES" b="1">
                <a:latin typeface="Calibri" pitchFamily="34" charset="0"/>
              </a:rPr>
              <a:t>Se nos fue uno de los artistas más grandes de nuestro país... DEP #PacoDeLucia Gracias por tu legado</a:t>
            </a:r>
            <a:r>
              <a:rPr lang="es-ES">
                <a:latin typeface="Calibri" pitchFamily="34" charset="0"/>
              </a:rPr>
              <a:t>. </a:t>
            </a:r>
          </a:p>
        </p:txBody>
      </p:sp>
      <p:sp>
        <p:nvSpPr>
          <p:cNvPr id="46084" name="4 Rectángulo"/>
          <p:cNvSpPr>
            <a:spLocks noChangeArrowheads="1"/>
          </p:cNvSpPr>
          <p:nvPr/>
        </p:nvSpPr>
        <p:spPr bwMode="auto">
          <a:xfrm>
            <a:off x="571500" y="4929188"/>
            <a:ext cx="4000500" cy="1477962"/>
          </a:xfrm>
          <a:prstGeom prst="rect">
            <a:avLst/>
          </a:prstGeom>
          <a:noFill/>
          <a:ln w="9525">
            <a:noFill/>
            <a:miter lim="800000"/>
            <a:headEnd/>
            <a:tailEnd/>
          </a:ln>
        </p:spPr>
        <p:txBody>
          <a:bodyPr>
            <a:spAutoFit/>
          </a:bodyPr>
          <a:lstStyle/>
          <a:p>
            <a:r>
              <a:rPr lang="es-ES" b="1">
                <a:latin typeface="Calibri" pitchFamily="34" charset="0"/>
              </a:rPr>
              <a:t>Wally Lopez        </a:t>
            </a:r>
          </a:p>
          <a:p>
            <a:r>
              <a:rPr lang="es-ES" b="1">
                <a:latin typeface="Calibri" pitchFamily="34" charset="0"/>
              </a:rPr>
              <a:t>Se nos ha ido otro grande d la musica... d los mas grandes sin duda...m hubiera encantado conocerle... d.e.p. Paco De Lucia</a:t>
            </a:r>
          </a:p>
        </p:txBody>
      </p:sp>
      <p:sp>
        <p:nvSpPr>
          <p:cNvPr id="46085" name="5 Rectángulo"/>
          <p:cNvSpPr>
            <a:spLocks noChangeArrowheads="1"/>
          </p:cNvSpPr>
          <p:nvPr/>
        </p:nvSpPr>
        <p:spPr bwMode="auto">
          <a:xfrm>
            <a:off x="571500" y="3286125"/>
            <a:ext cx="3714750" cy="1477963"/>
          </a:xfrm>
          <a:prstGeom prst="rect">
            <a:avLst/>
          </a:prstGeom>
          <a:noFill/>
          <a:ln w="9525">
            <a:noFill/>
            <a:miter lim="800000"/>
            <a:headEnd/>
            <a:tailEnd/>
          </a:ln>
        </p:spPr>
        <p:txBody>
          <a:bodyPr>
            <a:spAutoFit/>
          </a:bodyPr>
          <a:lstStyle/>
          <a:p>
            <a:r>
              <a:rPr lang="es-ES" b="1">
                <a:latin typeface="Calibri" pitchFamily="34" charset="0"/>
              </a:rPr>
              <a:t>kiko rivera        </a:t>
            </a:r>
          </a:p>
          <a:p>
            <a:r>
              <a:rPr lang="es-ES" b="1">
                <a:latin typeface="Calibri" pitchFamily="34" charset="0"/>
              </a:rPr>
              <a:t>Levantarte con la triste noticia de la muerte de un grande de la guitarra española.Descanse en paz don paco de lucia </a:t>
            </a:r>
          </a:p>
        </p:txBody>
      </p:sp>
      <p:sp>
        <p:nvSpPr>
          <p:cNvPr id="46086" name="6 Rectángulo"/>
          <p:cNvSpPr>
            <a:spLocks noChangeArrowheads="1"/>
          </p:cNvSpPr>
          <p:nvPr/>
        </p:nvSpPr>
        <p:spPr bwMode="auto">
          <a:xfrm>
            <a:off x="5143500" y="1143000"/>
            <a:ext cx="4000500" cy="1477963"/>
          </a:xfrm>
          <a:prstGeom prst="rect">
            <a:avLst/>
          </a:prstGeom>
          <a:noFill/>
          <a:ln w="9525">
            <a:noFill/>
            <a:miter lim="800000"/>
            <a:headEnd/>
            <a:tailEnd/>
          </a:ln>
        </p:spPr>
        <p:txBody>
          <a:bodyPr>
            <a:spAutoFit/>
          </a:bodyPr>
          <a:lstStyle/>
          <a:p>
            <a:r>
              <a:rPr lang="es-ES" b="1">
                <a:latin typeface="Calibri" pitchFamily="34" charset="0"/>
              </a:rPr>
              <a:t>Jose Manuel Soto </a:t>
            </a:r>
          </a:p>
          <a:p>
            <a:r>
              <a:rPr lang="es-ES" b="1">
                <a:latin typeface="Calibri" pitchFamily="34" charset="0"/>
              </a:rPr>
              <a:t>Paco puso el flamenco donde està, la música mas hermosa del mundo, respetada y admirada por los publicos d todo el planeta #PacodeLucía</a:t>
            </a:r>
          </a:p>
        </p:txBody>
      </p:sp>
      <p:sp>
        <p:nvSpPr>
          <p:cNvPr id="46087" name="7 Rectángulo"/>
          <p:cNvSpPr>
            <a:spLocks noChangeArrowheads="1"/>
          </p:cNvSpPr>
          <p:nvPr/>
        </p:nvSpPr>
        <p:spPr bwMode="auto">
          <a:xfrm>
            <a:off x="5072063" y="3214688"/>
            <a:ext cx="3786187" cy="1477962"/>
          </a:xfrm>
          <a:prstGeom prst="rect">
            <a:avLst/>
          </a:prstGeom>
          <a:noFill/>
          <a:ln w="9525">
            <a:noFill/>
            <a:miter lim="800000"/>
            <a:headEnd/>
            <a:tailEnd/>
          </a:ln>
        </p:spPr>
        <p:txBody>
          <a:bodyPr>
            <a:spAutoFit/>
          </a:bodyPr>
          <a:lstStyle/>
          <a:p>
            <a:r>
              <a:rPr lang="es-ES" b="1">
                <a:latin typeface="Calibri" pitchFamily="34" charset="0"/>
              </a:rPr>
              <a:t>Manu Tenorio      </a:t>
            </a:r>
          </a:p>
          <a:p>
            <a:r>
              <a:rPr lang="es-ES" b="1">
                <a:latin typeface="Calibri" pitchFamily="34" charset="0"/>
              </a:rPr>
              <a:t>#PacodeLucía La guitarra flamenca nunca fue más guitarra ni más flamenca que entre las manos de Paco de Lucía. D.E.P</a:t>
            </a:r>
          </a:p>
        </p:txBody>
      </p:sp>
      <p:sp>
        <p:nvSpPr>
          <p:cNvPr id="46088" name="8 Rectángulo"/>
          <p:cNvSpPr>
            <a:spLocks noChangeArrowheads="1"/>
          </p:cNvSpPr>
          <p:nvPr/>
        </p:nvSpPr>
        <p:spPr bwMode="auto">
          <a:xfrm>
            <a:off x="500063" y="2071688"/>
            <a:ext cx="4000500" cy="1200150"/>
          </a:xfrm>
          <a:prstGeom prst="rect">
            <a:avLst/>
          </a:prstGeom>
          <a:noFill/>
          <a:ln w="9525">
            <a:noFill/>
            <a:miter lim="800000"/>
            <a:headEnd/>
            <a:tailEnd/>
          </a:ln>
        </p:spPr>
        <p:txBody>
          <a:bodyPr>
            <a:spAutoFit/>
          </a:bodyPr>
          <a:lstStyle/>
          <a:p>
            <a:r>
              <a:rPr lang="es-ES" b="1">
                <a:latin typeface="Calibri" pitchFamily="34" charset="0"/>
              </a:rPr>
              <a:t>Ricky Martin        </a:t>
            </a:r>
          </a:p>
          <a:p>
            <a:r>
              <a:rPr lang="es-ES" b="1">
                <a:latin typeface="Calibri" pitchFamily="34" charset="0"/>
              </a:rPr>
              <a:t>Que triste. Una gran pérdida. Se nos fue un genio de la música. Paco de Lucía descansa en paz.</a:t>
            </a:r>
          </a:p>
        </p:txBody>
      </p:sp>
      <p:sp>
        <p:nvSpPr>
          <p:cNvPr id="11" name="10 Rectángulo"/>
          <p:cNvSpPr/>
          <p:nvPr/>
        </p:nvSpPr>
        <p:spPr>
          <a:xfrm>
            <a:off x="1071538" y="214290"/>
            <a:ext cx="6917278" cy="646331"/>
          </a:xfrm>
          <a:prstGeom prst="rect">
            <a:avLst/>
          </a:prstGeom>
          <a:noFill/>
        </p:spPr>
        <p:txBody>
          <a:bodyPr>
            <a:spAutoFit/>
          </a:bodyPr>
          <a:lstStyle/>
          <a:p>
            <a:pPr algn="ctr">
              <a:defRPr/>
            </a:pPr>
            <a:r>
              <a:rPr lang="es-ES" sz="3600" b="1" dirty="0">
                <a:ln w="10541" cmpd="sng">
                  <a:solidFill>
                    <a:schemeClr val="accent1">
                      <a:shade val="88000"/>
                      <a:satMod val="110000"/>
                    </a:schemeClr>
                  </a:solidFill>
                  <a:prstDash val="solid"/>
                </a:ln>
              </a:rPr>
              <a:t>NOTAS DE CONDOLENCIA</a:t>
            </a:r>
          </a:p>
        </p:txBody>
      </p:sp>
      <p:sp>
        <p:nvSpPr>
          <p:cNvPr id="10" name="Rectangle 1"/>
          <p:cNvSpPr/>
          <p:nvPr/>
        </p:nvSpPr>
        <p:spPr>
          <a:xfrm>
            <a:off x="1000100" y="928670"/>
            <a:ext cx="7072362" cy="5072098"/>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2" name="4 Rectángulo"/>
          <p:cNvSpPr/>
          <p:nvPr/>
        </p:nvSpPr>
        <p:spPr>
          <a:xfrm>
            <a:off x="285720" y="285727"/>
            <a:ext cx="8501122" cy="6357457"/>
          </a:xfrm>
          <a:prstGeom prst="frame">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Click="0" advTm="5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1393401842777.jpg"/>
          <p:cNvPicPr>
            <a:picLocks noChangeAspect="1" noChangeArrowheads="1"/>
          </p:cNvPicPr>
          <p:nvPr/>
        </p:nvPicPr>
        <p:blipFill>
          <a:blip r:embed="rId2"/>
          <a:srcRect/>
          <a:stretch>
            <a:fillRect/>
          </a:stretch>
        </p:blipFill>
        <p:spPr bwMode="auto">
          <a:xfrm>
            <a:off x="0" y="0"/>
            <a:ext cx="9144000" cy="6931025"/>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1393401834064.jpg"/>
          <p:cNvPicPr>
            <a:picLocks noChangeAspect="1" noChangeArrowheads="1"/>
          </p:cNvPicPr>
          <p:nvPr/>
        </p:nvPicPr>
        <p:blipFill>
          <a:blip r:embed="rId2"/>
          <a:srcRect/>
          <a:stretch>
            <a:fillRect/>
          </a:stretch>
        </p:blipFill>
        <p:spPr bwMode="auto">
          <a:xfrm>
            <a:off x="0" y="0"/>
            <a:ext cx="9358313" cy="7358063"/>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1393401842774.jpg"/>
          <p:cNvPicPr>
            <a:picLocks noChangeAspect="1" noChangeArrowheads="1"/>
          </p:cNvPicPr>
          <p:nvPr/>
        </p:nvPicPr>
        <p:blipFill>
          <a:blip r:embed="rId2"/>
          <a:srcRect/>
          <a:stretch>
            <a:fillRect/>
          </a:stretch>
        </p:blipFill>
        <p:spPr bwMode="auto">
          <a:xfrm>
            <a:off x="0" y="0"/>
            <a:ext cx="9224963"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1393401834340.jpg"/>
          <p:cNvPicPr>
            <a:picLocks noChangeAspect="1" noChangeArrowheads="1"/>
          </p:cNvPicPr>
          <p:nvPr/>
        </p:nvPicPr>
        <p:blipFill>
          <a:blip r:embed="rId2"/>
          <a:srcRect/>
          <a:stretch>
            <a:fillRect/>
          </a:stretch>
        </p:blipFill>
        <p:spPr bwMode="auto">
          <a:xfrm>
            <a:off x="1071563" y="0"/>
            <a:ext cx="685800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214313" y="3995738"/>
            <a:ext cx="8572500" cy="2862262"/>
          </a:xfrm>
          <a:prstGeom prst="rect">
            <a:avLst/>
          </a:prstGeom>
          <a:noFill/>
          <a:ln w="9525">
            <a:noFill/>
            <a:miter lim="800000"/>
            <a:headEnd/>
            <a:tailEnd/>
          </a:ln>
        </p:spPr>
        <p:txBody>
          <a:bodyPr>
            <a:spAutoFit/>
          </a:bodyPr>
          <a:lstStyle/>
          <a:p>
            <a:pPr algn="ctr"/>
            <a:r>
              <a:rPr lang="es-ES" i="1">
                <a:latin typeface="Calibri" pitchFamily="34" charset="0"/>
              </a:rPr>
              <a:t>El algecireño más universal recibió numerosos premios a lo largo de su carrera, entre otros el Premio Nacional de Guitarra de Arte Flamenco, la Medalla de Oro al Mérito en las Bellas Artes (1992), la Distinción Honorífica de los Premios de la Música (2002) o el </a:t>
            </a:r>
            <a:r>
              <a:rPr lang="es-ES" b="1" i="1">
                <a:latin typeface="Calibri" pitchFamily="34" charset="0"/>
              </a:rPr>
              <a:t>Premio Príncipe de Asturias de las Artes (2004).</a:t>
            </a:r>
            <a:endParaRPr lang="es-ES" i="1">
              <a:latin typeface="Calibri" pitchFamily="34" charset="0"/>
            </a:endParaRPr>
          </a:p>
          <a:p>
            <a:pPr algn="ctr"/>
            <a:r>
              <a:rPr lang="es-ES" i="1">
                <a:latin typeface="Calibri" pitchFamily="34" charset="0"/>
              </a:rPr>
              <a:t>Fue además el </a:t>
            </a:r>
            <a:r>
              <a:rPr lang="es-ES" b="1" i="1">
                <a:latin typeface="Calibri" pitchFamily="34" charset="0"/>
              </a:rPr>
              <a:t>primer español en ser nombrado Doctor Honoris Causa por el prestigioso centro universitario Berklee College of Music</a:t>
            </a:r>
            <a:r>
              <a:rPr lang="es-ES" i="1">
                <a:latin typeface="Calibri" pitchFamily="34" charset="0"/>
              </a:rPr>
              <a:t>, de Boston (Estados Unidos).</a:t>
            </a:r>
          </a:p>
          <a:p>
            <a:pPr algn="ctr"/>
            <a:r>
              <a:rPr lang="es-ES" i="1">
                <a:latin typeface="Calibri" pitchFamily="34" charset="0"/>
              </a:rPr>
              <a:t>Durante la ceremonia de nombramiento, el músico recordó sus "difíciles inicios", cuando él era un niño y el flamenco </a:t>
            </a:r>
            <a:r>
              <a:rPr lang="es-ES" b="1" i="1">
                <a:latin typeface="Calibri" pitchFamily="34" charset="0"/>
              </a:rPr>
              <a:t>estaba considerado "la música de los andaluces".</a:t>
            </a:r>
            <a:endParaRPr lang="es-ES" i="1">
              <a:latin typeface="Calibri" pitchFamily="34" charset="0"/>
            </a:endParaRPr>
          </a:p>
          <a:p>
            <a:pPr algn="ctr"/>
            <a:r>
              <a:rPr lang="es-ES" i="1">
                <a:latin typeface="Calibri" pitchFamily="34" charset="0"/>
              </a:rPr>
              <a:t>De Lucía colaboró con grandes artistas como </a:t>
            </a:r>
            <a:r>
              <a:rPr lang="es-ES" b="1" i="1">
                <a:latin typeface="Calibri" pitchFamily="34" charset="0"/>
              </a:rPr>
              <a:t>Al Di Meola </a:t>
            </a:r>
            <a:r>
              <a:rPr lang="es-ES" i="1">
                <a:latin typeface="Calibri" pitchFamily="34" charset="0"/>
              </a:rPr>
              <a:t>o </a:t>
            </a:r>
            <a:r>
              <a:rPr lang="es-ES" b="1" i="1">
                <a:latin typeface="Calibri" pitchFamily="34" charset="0"/>
              </a:rPr>
              <a:t>John McLaughlin</a:t>
            </a:r>
            <a:r>
              <a:rPr lang="es-ES" i="1">
                <a:latin typeface="Calibri" pitchFamily="34" charset="0"/>
              </a:rPr>
              <a:t>, algo que él consideraba "como un paréntesis en mi trabajo dedicado al flamenco".</a:t>
            </a:r>
          </a:p>
        </p:txBody>
      </p:sp>
      <p:pic>
        <p:nvPicPr>
          <p:cNvPr id="21507" name="Picture 2" descr="C:\Documents and Settings\Dell\Escritorio\images.jpg"/>
          <p:cNvPicPr>
            <a:picLocks noChangeAspect="1" noChangeArrowheads="1"/>
          </p:cNvPicPr>
          <p:nvPr/>
        </p:nvPicPr>
        <p:blipFill>
          <a:blip r:embed="rId2"/>
          <a:srcRect b="12790"/>
          <a:stretch>
            <a:fillRect/>
          </a:stretch>
        </p:blipFill>
        <p:spPr bwMode="auto">
          <a:xfrm>
            <a:off x="1071563" y="0"/>
            <a:ext cx="6858000" cy="3979863"/>
          </a:xfrm>
          <a:prstGeom prst="rect">
            <a:avLst/>
          </a:prstGeom>
          <a:noFill/>
          <a:ln w="9525">
            <a:noFill/>
            <a:miter lim="800000"/>
            <a:headEnd/>
            <a:tailEnd/>
          </a:ln>
        </p:spPr>
      </p:pic>
      <p:sp>
        <p:nvSpPr>
          <p:cNvPr id="4" name="Rectangle 1"/>
          <p:cNvSpPr/>
          <p:nvPr/>
        </p:nvSpPr>
        <p:spPr>
          <a:xfrm>
            <a:off x="0" y="4000504"/>
            <a:ext cx="9144000" cy="2857496"/>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39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1393401842712.jpg"/>
          <p:cNvPicPr>
            <a:picLocks noChangeAspect="1" noChangeArrowheads="1"/>
          </p:cNvPicPr>
          <p:nvPr/>
        </p:nvPicPr>
        <p:blipFill>
          <a:blip r:embed="rId2"/>
          <a:srcRect/>
          <a:stretch>
            <a:fillRect/>
          </a:stretch>
        </p:blipFill>
        <p:spPr bwMode="auto">
          <a:xfrm>
            <a:off x="0" y="0"/>
            <a:ext cx="92170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1393401842711.jpg"/>
          <p:cNvPicPr>
            <a:picLocks noChangeAspect="1" noChangeArrowheads="1"/>
          </p:cNvPicPr>
          <p:nvPr/>
        </p:nvPicPr>
        <p:blipFill>
          <a:blip r:embed="rId2"/>
          <a:srcRect/>
          <a:stretch>
            <a:fillRect/>
          </a:stretch>
        </p:blipFill>
        <p:spPr bwMode="auto">
          <a:xfrm>
            <a:off x="0" y="0"/>
            <a:ext cx="914717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1393401834179.jpg"/>
          <p:cNvPicPr>
            <a:picLocks noChangeAspect="1" noChangeArrowheads="1"/>
          </p:cNvPicPr>
          <p:nvPr/>
        </p:nvPicPr>
        <p:blipFill>
          <a:blip r:embed="rId2"/>
          <a:srcRect/>
          <a:stretch>
            <a:fillRect/>
          </a:stretch>
        </p:blipFill>
        <p:spPr bwMode="auto">
          <a:xfrm>
            <a:off x="0" y="0"/>
            <a:ext cx="9253538" cy="714375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13934043643575.jpg"/>
          <p:cNvPicPr>
            <a:picLocks noChangeAspect="1" noChangeArrowheads="1"/>
          </p:cNvPicPr>
          <p:nvPr/>
        </p:nvPicPr>
        <p:blipFill>
          <a:blip r:embed="rId2"/>
          <a:srcRect/>
          <a:stretch>
            <a:fillRect/>
          </a:stretch>
        </p:blipFill>
        <p:spPr bwMode="auto">
          <a:xfrm>
            <a:off x="0" y="0"/>
            <a:ext cx="1047750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1393401842710.jpg"/>
          <p:cNvPicPr>
            <a:picLocks noChangeAspect="1" noChangeArrowheads="1"/>
          </p:cNvPicPr>
          <p:nvPr/>
        </p:nvPicPr>
        <p:blipFill>
          <a:blip r:embed="rId2"/>
          <a:srcRect/>
          <a:stretch>
            <a:fillRect/>
          </a:stretch>
        </p:blipFill>
        <p:spPr bwMode="auto">
          <a:xfrm>
            <a:off x="0" y="0"/>
            <a:ext cx="97504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1393401834178.jpg"/>
          <p:cNvPicPr>
            <a:picLocks noChangeAspect="1" noChangeArrowheads="1"/>
          </p:cNvPicPr>
          <p:nvPr/>
        </p:nvPicPr>
        <p:blipFill>
          <a:blip r:embed="rId2"/>
          <a:srcRect/>
          <a:stretch>
            <a:fillRect/>
          </a:stretch>
        </p:blipFill>
        <p:spPr bwMode="auto">
          <a:xfrm>
            <a:off x="0" y="0"/>
            <a:ext cx="9799638"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1393406047008.jpg"/>
          <p:cNvPicPr>
            <a:picLocks noChangeAspect="1" noChangeArrowheads="1"/>
          </p:cNvPicPr>
          <p:nvPr/>
        </p:nvPicPr>
        <p:blipFill>
          <a:blip r:embed="rId2"/>
          <a:srcRect/>
          <a:stretch>
            <a:fillRect/>
          </a:stretch>
        </p:blipFill>
        <p:spPr bwMode="auto">
          <a:xfrm>
            <a:off x="0" y="0"/>
            <a:ext cx="104616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BhYvLxTCcAAvcJy.png"/>
          <p:cNvPicPr>
            <a:picLocks noChangeAspect="1" noChangeArrowheads="1"/>
          </p:cNvPicPr>
          <p:nvPr/>
        </p:nvPicPr>
        <p:blipFill>
          <a:blip r:embed="rId2"/>
          <a:srcRect/>
          <a:stretch>
            <a:fillRect/>
          </a:stretch>
        </p:blipFill>
        <p:spPr bwMode="auto">
          <a:xfrm>
            <a:off x="0" y="0"/>
            <a:ext cx="9218613"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5500688" y="2214563"/>
            <a:ext cx="3286125" cy="4154487"/>
          </a:xfrm>
          <a:prstGeom prst="rect">
            <a:avLst/>
          </a:prstGeom>
          <a:noFill/>
          <a:ln w="9525">
            <a:noFill/>
            <a:miter lim="800000"/>
            <a:headEnd/>
            <a:tailEnd/>
          </a:ln>
        </p:spPr>
        <p:txBody>
          <a:bodyPr>
            <a:spAutoFit/>
          </a:bodyPr>
          <a:lstStyle/>
          <a:p>
            <a:pPr algn="ctr"/>
            <a:r>
              <a:rPr lang="es-ES" sz="2400" b="1" i="1">
                <a:latin typeface="Calibri" pitchFamily="34" charset="0"/>
              </a:rPr>
              <a:t>Paco de Lucía, una de las grandes figuras de la música española en el siglo XX, ha muerto en México. Su virtuosismo en la guitarra le hizo admirado en todo el mundo y redescubrió las inmensas posibilidades de la guitarra española en la modernidad. </a:t>
            </a:r>
          </a:p>
        </p:txBody>
      </p:sp>
      <p:pic>
        <p:nvPicPr>
          <p:cNvPr id="22531" name="Picture 2" descr="C:\Documents and Settings\Dell\Escritorio\1393401834223.jpg"/>
          <p:cNvPicPr>
            <a:picLocks noChangeAspect="1" noChangeArrowheads="1"/>
          </p:cNvPicPr>
          <p:nvPr/>
        </p:nvPicPr>
        <p:blipFill>
          <a:blip r:embed="rId2"/>
          <a:srcRect/>
          <a:stretch>
            <a:fillRect/>
          </a:stretch>
        </p:blipFill>
        <p:spPr bwMode="auto">
          <a:xfrm>
            <a:off x="0" y="0"/>
            <a:ext cx="4957763" cy="6858000"/>
          </a:xfrm>
          <a:prstGeom prst="rect">
            <a:avLst/>
          </a:prstGeom>
          <a:noFill/>
          <a:ln w="9525">
            <a:noFill/>
            <a:miter lim="800000"/>
            <a:headEnd/>
            <a:tailEnd/>
          </a:ln>
        </p:spPr>
      </p:pic>
      <p:sp>
        <p:nvSpPr>
          <p:cNvPr id="4" name="Rectangle 1"/>
          <p:cNvSpPr/>
          <p:nvPr/>
        </p:nvSpPr>
        <p:spPr>
          <a:xfrm>
            <a:off x="4929190" y="0"/>
            <a:ext cx="4214810" cy="6858000"/>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3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fotonoticia_20140226090123_673.jpg"/>
          <p:cNvPicPr>
            <a:picLocks noChangeAspect="1" noChangeArrowheads="1"/>
          </p:cNvPicPr>
          <p:nvPr/>
        </p:nvPicPr>
        <p:blipFill>
          <a:blip r:embed="rId2"/>
          <a:srcRect/>
          <a:stretch>
            <a:fillRect/>
          </a:stretch>
        </p:blipFill>
        <p:spPr bwMode="auto">
          <a:xfrm>
            <a:off x="0" y="0"/>
            <a:ext cx="92297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fotonoticia_20140226093452_673.jpg"/>
          <p:cNvPicPr>
            <a:picLocks noChangeAspect="1" noChangeArrowheads="1"/>
          </p:cNvPicPr>
          <p:nvPr/>
        </p:nvPicPr>
        <p:blipFill>
          <a:blip r:embed="rId2"/>
          <a:srcRect/>
          <a:stretch>
            <a:fillRect/>
          </a:stretch>
        </p:blipFill>
        <p:spPr bwMode="auto">
          <a:xfrm>
            <a:off x="0" y="0"/>
            <a:ext cx="931545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C:\Documents and Settings\Dell\Escritorio\fotonoticia_20140226093452_673.jpg"/>
          <p:cNvPicPr>
            <a:picLocks noChangeAspect="1" noChangeArrowheads="1"/>
          </p:cNvPicPr>
          <p:nvPr/>
        </p:nvPicPr>
        <p:blipFill>
          <a:blip r:embed="rId2"/>
          <a:srcRect/>
          <a:stretch>
            <a:fillRect/>
          </a:stretch>
        </p:blipFill>
        <p:spPr bwMode="auto">
          <a:xfrm>
            <a:off x="0" y="0"/>
            <a:ext cx="931545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961f9b2d-1150-4a05-9caf-bad441cfb25b.jpg"/>
          <p:cNvPicPr>
            <a:picLocks noChangeAspect="1" noChangeArrowheads="1"/>
          </p:cNvPicPr>
          <p:nvPr/>
        </p:nvPicPr>
        <p:blipFill>
          <a:blip r:embed="rId2"/>
          <a:srcRect/>
          <a:stretch>
            <a:fillRect/>
          </a:stretch>
        </p:blipFill>
        <p:spPr bwMode="auto">
          <a:xfrm>
            <a:off x="0" y="0"/>
            <a:ext cx="9644063" cy="6888163"/>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camaron-montilla-paco-lucia-644x362.jpg"/>
          <p:cNvPicPr>
            <a:picLocks noChangeAspect="1" noChangeArrowheads="1"/>
          </p:cNvPicPr>
          <p:nvPr/>
        </p:nvPicPr>
        <p:blipFill>
          <a:blip r:embed="rId2"/>
          <a:srcRect/>
          <a:stretch>
            <a:fillRect/>
          </a:stretch>
        </p:blipFill>
        <p:spPr bwMode="auto">
          <a:xfrm>
            <a:off x="-6350" y="571500"/>
            <a:ext cx="9150350" cy="5572125"/>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1667664_8-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1315771799597.jpg"/>
          <p:cNvPicPr>
            <a:picLocks noChangeAspect="1" noChangeArrowheads="1"/>
          </p:cNvPicPr>
          <p:nvPr/>
        </p:nvPicPr>
        <p:blipFill>
          <a:blip r:embed="rId2"/>
          <a:srcRect/>
          <a:stretch>
            <a:fillRect/>
          </a:stretch>
        </p:blipFill>
        <p:spPr bwMode="auto">
          <a:xfrm>
            <a:off x="0" y="428625"/>
            <a:ext cx="9271000" cy="5786438"/>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paco-lucia--644x362.jpg"/>
          <p:cNvPicPr>
            <a:picLocks noChangeAspect="1" noChangeArrowheads="1"/>
          </p:cNvPicPr>
          <p:nvPr/>
        </p:nvPicPr>
        <p:blipFill>
          <a:blip r:embed="rId2"/>
          <a:srcRect/>
          <a:stretch>
            <a:fillRect/>
          </a:stretch>
        </p:blipFill>
        <p:spPr bwMode="auto">
          <a:xfrm>
            <a:off x="-6350" y="714375"/>
            <a:ext cx="9150350" cy="51435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484668-la-superficie-del-agua-de-un-rio.jpg"/>
          <p:cNvPicPr>
            <a:picLocks noChangeAspect="1" noChangeArrowheads="1"/>
          </p:cNvPicPr>
          <p:nvPr/>
        </p:nvPicPr>
        <p:blipFill>
          <a:blip r:embed="rId2"/>
          <a:srcRect l="23125" t="55833"/>
          <a:stretch>
            <a:fillRect/>
          </a:stretch>
        </p:blipFill>
        <p:spPr bwMode="auto">
          <a:xfrm>
            <a:off x="0" y="0"/>
            <a:ext cx="9144000" cy="6858000"/>
          </a:xfrm>
          <a:prstGeom prst="rect">
            <a:avLst/>
          </a:prstGeom>
          <a:noFill/>
          <a:ln w="9525">
            <a:noFill/>
            <a:miter lim="800000"/>
            <a:headEnd/>
            <a:tailEnd/>
          </a:ln>
        </p:spPr>
      </p:pic>
      <p:sp>
        <p:nvSpPr>
          <p:cNvPr id="48131" name="1 Rectángulo"/>
          <p:cNvSpPr>
            <a:spLocks noChangeArrowheads="1"/>
          </p:cNvSpPr>
          <p:nvPr/>
        </p:nvSpPr>
        <p:spPr bwMode="auto">
          <a:xfrm>
            <a:off x="1285875" y="1500188"/>
            <a:ext cx="6858000" cy="4246562"/>
          </a:xfrm>
          <a:prstGeom prst="rect">
            <a:avLst/>
          </a:prstGeom>
          <a:noFill/>
          <a:ln w="9525">
            <a:noFill/>
            <a:miter lim="800000"/>
            <a:headEnd/>
            <a:tailEnd/>
          </a:ln>
        </p:spPr>
        <p:txBody>
          <a:bodyPr>
            <a:spAutoFit/>
          </a:bodyPr>
          <a:lstStyle/>
          <a:p>
            <a:pPr algn="ctr"/>
            <a:r>
              <a:rPr lang="es-ES" b="1" i="1" dirty="0"/>
              <a:t>Maestro del mejor flamenco, pionero en su evolución y su apertura a la fusión con otras músicas y otros estilos, hubo un tiempo en que sus constantes aportaciones convirtieron a Paco de Lucía en un revolucionario del género, y su influencia ha sido de tal calado que puede inferirse que ha cambiado la concepción del toque en más de una ocasión durante las últimas tres décadas. Esa inquietud innovadora no siempre fue bien entendida por los defensores a ultranza de la ortodoxia del género, que al principio llegaron a causarle cierto desasosiego, si bien pronto entendió que él no podría traicionar jamás la esencia del flamenco porque lo lleva en sus genes, y haga lo que haga sonará a flamenco. A partir de ese momento, empezó a tocar con mayor espontaneidad y a permitirse libertades inusitadas que a la postre resultaron siempre enriquecedoras. </a:t>
            </a:r>
          </a:p>
        </p:txBody>
      </p:sp>
      <p:sp>
        <p:nvSpPr>
          <p:cNvPr id="4" name="4 Rectángulo"/>
          <p:cNvSpPr/>
          <p:nvPr/>
        </p:nvSpPr>
        <p:spPr>
          <a:xfrm>
            <a:off x="285720" y="285727"/>
            <a:ext cx="8501122" cy="6357457"/>
          </a:xfrm>
          <a:prstGeom prst="frame">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Rectangle 1"/>
          <p:cNvSpPr/>
          <p:nvPr/>
        </p:nvSpPr>
        <p:spPr>
          <a:xfrm>
            <a:off x="1000100" y="928670"/>
            <a:ext cx="7072362" cy="5072098"/>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57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paco_de_lucia-meister_der_spanischen_gitarre.jpg"/>
          <p:cNvPicPr>
            <a:picLocks noChangeAspect="1" noChangeArrowheads="1"/>
          </p:cNvPicPr>
          <p:nvPr/>
        </p:nvPicPr>
        <p:blipFill>
          <a:blip r:embed="rId2"/>
          <a:srcRect/>
          <a:stretch>
            <a:fillRect/>
          </a:stretch>
        </p:blipFill>
        <p:spPr bwMode="auto">
          <a:xfrm>
            <a:off x="0" y="0"/>
            <a:ext cx="3192463" cy="3357563"/>
          </a:xfrm>
          <a:prstGeom prst="rect">
            <a:avLst/>
          </a:prstGeom>
          <a:noFill/>
          <a:ln w="9525">
            <a:noFill/>
            <a:miter lim="800000"/>
            <a:headEnd/>
            <a:tailEnd/>
          </a:ln>
        </p:spPr>
      </p:pic>
      <p:pic>
        <p:nvPicPr>
          <p:cNvPr id="49155" name="Picture 2" descr="C:\Documents and Settings\Dell\Escritorio\Paco_De_Lucia-Nueva_Antologia-Trasera.jpg"/>
          <p:cNvPicPr>
            <a:picLocks noChangeAspect="1" noChangeArrowheads="1"/>
          </p:cNvPicPr>
          <p:nvPr/>
        </p:nvPicPr>
        <p:blipFill>
          <a:blip r:embed="rId3"/>
          <a:srcRect/>
          <a:stretch>
            <a:fillRect/>
          </a:stretch>
        </p:blipFill>
        <p:spPr bwMode="auto">
          <a:xfrm>
            <a:off x="3071813" y="1285875"/>
            <a:ext cx="6072187" cy="4629150"/>
          </a:xfrm>
          <a:prstGeom prst="rect">
            <a:avLst/>
          </a:prstGeom>
          <a:noFill/>
          <a:ln w="9525">
            <a:noFill/>
            <a:miter lim="800000"/>
            <a:headEnd/>
            <a:tailEnd/>
          </a:ln>
        </p:spPr>
      </p:pic>
      <p:pic>
        <p:nvPicPr>
          <p:cNvPr id="49156" name="Picture 2" descr="C:\Documents and Settings\Dell\Escritorio\lucia_paco_3.jpg"/>
          <p:cNvPicPr>
            <a:picLocks noChangeAspect="1" noChangeArrowheads="1"/>
          </p:cNvPicPr>
          <p:nvPr/>
        </p:nvPicPr>
        <p:blipFill>
          <a:blip r:embed="rId4"/>
          <a:srcRect/>
          <a:stretch>
            <a:fillRect/>
          </a:stretch>
        </p:blipFill>
        <p:spPr bwMode="auto">
          <a:xfrm>
            <a:off x="0" y="3357563"/>
            <a:ext cx="3108325" cy="3500437"/>
          </a:xfrm>
          <a:prstGeom prst="rect">
            <a:avLst/>
          </a:prstGeom>
          <a:noFill/>
          <a:ln w="9525">
            <a:noFill/>
            <a:miter lim="800000"/>
            <a:headEnd/>
            <a:tailEnd/>
          </a:ln>
        </p:spPr>
      </p:pic>
      <p:sp>
        <p:nvSpPr>
          <p:cNvPr id="5" name="4 Rectángulo"/>
          <p:cNvSpPr/>
          <p:nvPr/>
        </p:nvSpPr>
        <p:spPr>
          <a:xfrm>
            <a:off x="4286248" y="214290"/>
            <a:ext cx="2839240" cy="923330"/>
          </a:xfrm>
          <a:prstGeom prst="rect">
            <a:avLst/>
          </a:prstGeom>
          <a:noFill/>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5400" b="1" cap="all" dirty="0">
                <a:ln/>
                <a:effectLst>
                  <a:outerShdw blurRad="19685" dist="12700" dir="5400000" algn="tl" rotWithShape="0">
                    <a:schemeClr val="accent1">
                      <a:satMod val="130000"/>
                      <a:alpha val="60000"/>
                    </a:schemeClr>
                  </a:outerShdw>
                  <a:reflection blurRad="10000" stA="55000" endPos="48000" dist="500" dir="5400000" sy="-100000" algn="bl" rotWithShape="0"/>
                </a:effectLst>
              </a:rPr>
              <a:t>DISCOS</a:t>
            </a:r>
          </a:p>
        </p:txBody>
      </p:sp>
    </p:spTree>
  </p:cSld>
  <p:clrMapOvr>
    <a:masterClrMapping/>
  </p:clrMapOvr>
  <p:transition spd="slow" advClick="0" advTm="6000">
    <p:blind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pacodeluciaanto1.jpg"/>
          <p:cNvPicPr>
            <a:picLocks noChangeAspect="1" noChangeArrowheads="1"/>
          </p:cNvPicPr>
          <p:nvPr/>
        </p:nvPicPr>
        <p:blipFill>
          <a:blip r:embed="rId2"/>
          <a:srcRect/>
          <a:stretch>
            <a:fillRect/>
          </a:stretch>
        </p:blipFill>
        <p:spPr bwMode="auto">
          <a:xfrm>
            <a:off x="714375" y="285750"/>
            <a:ext cx="3143250" cy="3143250"/>
          </a:xfrm>
          <a:prstGeom prst="rect">
            <a:avLst/>
          </a:prstGeom>
          <a:noFill/>
          <a:ln w="9525">
            <a:noFill/>
            <a:miter lim="800000"/>
            <a:headEnd/>
            <a:tailEnd/>
          </a:ln>
        </p:spPr>
      </p:pic>
      <p:pic>
        <p:nvPicPr>
          <p:cNvPr id="50179" name="Picture 2" descr="C:\Documents and Settings\Dell\Escritorio\20060531175912-foto-paco-de-lucia-blog.jpg"/>
          <p:cNvPicPr>
            <a:picLocks noChangeAspect="1" noChangeArrowheads="1"/>
          </p:cNvPicPr>
          <p:nvPr/>
        </p:nvPicPr>
        <p:blipFill>
          <a:blip r:embed="rId3"/>
          <a:srcRect/>
          <a:stretch>
            <a:fillRect/>
          </a:stretch>
        </p:blipFill>
        <p:spPr bwMode="auto">
          <a:xfrm>
            <a:off x="1071563" y="3571875"/>
            <a:ext cx="2989262" cy="2928938"/>
          </a:xfrm>
          <a:prstGeom prst="rect">
            <a:avLst/>
          </a:prstGeom>
          <a:noFill/>
          <a:ln w="9525">
            <a:noFill/>
            <a:miter lim="800000"/>
            <a:headEnd/>
            <a:tailEnd/>
          </a:ln>
        </p:spPr>
      </p:pic>
      <p:pic>
        <p:nvPicPr>
          <p:cNvPr id="50180" name="Picture 2" descr="C:\Documents and Settings\Dell\Escritorio\pacodelucia-recitaldeguitarra-front.jpg"/>
          <p:cNvPicPr>
            <a:picLocks noChangeAspect="1" noChangeArrowheads="1"/>
          </p:cNvPicPr>
          <p:nvPr/>
        </p:nvPicPr>
        <p:blipFill>
          <a:blip r:embed="rId4"/>
          <a:srcRect/>
          <a:stretch>
            <a:fillRect/>
          </a:stretch>
        </p:blipFill>
        <p:spPr bwMode="auto">
          <a:xfrm>
            <a:off x="5000625" y="3500438"/>
            <a:ext cx="3048000" cy="3038475"/>
          </a:xfrm>
          <a:prstGeom prst="rect">
            <a:avLst/>
          </a:prstGeom>
          <a:noFill/>
          <a:ln w="9525">
            <a:noFill/>
            <a:miter lim="800000"/>
            <a:headEnd/>
            <a:tailEnd/>
          </a:ln>
        </p:spPr>
      </p:pic>
      <p:pic>
        <p:nvPicPr>
          <p:cNvPr id="50181" name="Picture 2" descr="C:\Documents and Settings\Dell\Escritorio\51vyTSM09AL__SL500_AA280_.jpg"/>
          <p:cNvPicPr>
            <a:picLocks noChangeAspect="1" noChangeArrowheads="1"/>
          </p:cNvPicPr>
          <p:nvPr/>
        </p:nvPicPr>
        <p:blipFill>
          <a:blip r:embed="rId5"/>
          <a:srcRect/>
          <a:stretch>
            <a:fillRect/>
          </a:stretch>
        </p:blipFill>
        <p:spPr bwMode="auto">
          <a:xfrm>
            <a:off x="5357813" y="214313"/>
            <a:ext cx="3071812" cy="3071812"/>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paco-de-lucia-y-farru.jpg"/>
          <p:cNvPicPr>
            <a:picLocks noChangeAspect="1" noChangeArrowheads="1"/>
          </p:cNvPicPr>
          <p:nvPr/>
        </p:nvPicPr>
        <p:blipFill>
          <a:blip r:embed="rId2"/>
          <a:srcRect/>
          <a:stretch>
            <a:fillRect/>
          </a:stretch>
        </p:blipFill>
        <p:spPr bwMode="auto">
          <a:xfrm>
            <a:off x="0" y="0"/>
            <a:ext cx="9686925"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Paco-de-Lucia-en-una-imagen-de_54401751381_51347059679_342_226.jpg"/>
          <p:cNvPicPr>
            <a:picLocks noChangeAspect="1" noChangeArrowheads="1"/>
          </p:cNvPicPr>
          <p:nvPr/>
        </p:nvPicPr>
        <p:blipFill>
          <a:blip r:embed="rId2"/>
          <a:srcRect/>
          <a:stretch>
            <a:fillRect/>
          </a:stretch>
        </p:blipFill>
        <p:spPr bwMode="auto">
          <a:xfrm>
            <a:off x="0" y="0"/>
            <a:ext cx="918845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Rectángulo"/>
          <p:cNvSpPr>
            <a:spLocks noChangeArrowheads="1"/>
          </p:cNvSpPr>
          <p:nvPr/>
        </p:nvSpPr>
        <p:spPr bwMode="auto">
          <a:xfrm>
            <a:off x="357188" y="5572125"/>
            <a:ext cx="8429625" cy="1477963"/>
          </a:xfrm>
          <a:prstGeom prst="rect">
            <a:avLst/>
          </a:prstGeom>
          <a:noFill/>
          <a:ln w="9525">
            <a:noFill/>
            <a:miter lim="800000"/>
            <a:headEnd/>
            <a:tailEnd/>
          </a:ln>
        </p:spPr>
        <p:txBody>
          <a:bodyPr>
            <a:spAutoFit/>
          </a:bodyPr>
          <a:lstStyle/>
          <a:p>
            <a:pPr algn="ctr"/>
            <a:r>
              <a:rPr lang="es-ES" i="1"/>
              <a:t>Durante los Premios Príncipe de Asturias, en Oviedo. Los Príncipes de Asturias, Don Felipe y Doña Letizia, junto al guitarrista Paco de Lucía, (con su hija Antonia en brazos) al finalizar el concierto Premio Príncipe de Asturias de las Artes 2004. 20 de Octubre de 2004. </a:t>
            </a:r>
            <a:br>
              <a:rPr lang="es-ES" i="1"/>
            </a:br>
            <a:endParaRPr lang="es-ES"/>
          </a:p>
        </p:txBody>
      </p:sp>
      <p:pic>
        <p:nvPicPr>
          <p:cNvPr id="53251" name="Picture 2" descr="C:\Documents and Settings\Dell\Escritorio\1117534546296.jpg"/>
          <p:cNvPicPr>
            <a:picLocks noChangeAspect="1" noChangeArrowheads="1"/>
          </p:cNvPicPr>
          <p:nvPr/>
        </p:nvPicPr>
        <p:blipFill>
          <a:blip r:embed="rId2"/>
          <a:srcRect/>
          <a:stretch>
            <a:fillRect/>
          </a:stretch>
        </p:blipFill>
        <p:spPr bwMode="auto">
          <a:xfrm>
            <a:off x="785813" y="0"/>
            <a:ext cx="7389812" cy="5357813"/>
          </a:xfrm>
          <a:prstGeom prst="rect">
            <a:avLst/>
          </a:prstGeom>
          <a:noFill/>
          <a:ln w="9525">
            <a:noFill/>
            <a:miter lim="800000"/>
            <a:headEnd/>
            <a:tailEnd/>
          </a:ln>
        </p:spPr>
      </p:pic>
      <p:sp>
        <p:nvSpPr>
          <p:cNvPr id="4" name="Rectangle 1"/>
          <p:cNvSpPr/>
          <p:nvPr/>
        </p:nvSpPr>
        <p:spPr>
          <a:xfrm>
            <a:off x="0" y="5357826"/>
            <a:ext cx="9144000" cy="1500174"/>
          </a:xfrm>
          <a:prstGeom prst="rect">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lucia_paco.jpg"/>
          <p:cNvPicPr>
            <a:picLocks noChangeAspect="1" noChangeArrowheads="1"/>
          </p:cNvPicPr>
          <p:nvPr/>
        </p:nvPicPr>
        <p:blipFill>
          <a:blip r:embed="rId2"/>
          <a:srcRect/>
          <a:stretch>
            <a:fillRect/>
          </a:stretch>
        </p:blipFill>
        <p:spPr bwMode="auto">
          <a:xfrm>
            <a:off x="0" y="0"/>
            <a:ext cx="9144000" cy="716915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InseparablesPaco-Lucia-guitarra-vigentesMARTIN-BONETTO_CLAIMA20131117_0147_14.jpg"/>
          <p:cNvPicPr>
            <a:picLocks noChangeAspect="1" noChangeArrowheads="1"/>
          </p:cNvPicPr>
          <p:nvPr/>
        </p:nvPicPr>
        <p:blipFill>
          <a:blip r:embed="rId2"/>
          <a:srcRect/>
          <a:stretch>
            <a:fillRect/>
          </a:stretch>
        </p:blipFill>
        <p:spPr bwMode="auto">
          <a:xfrm>
            <a:off x="-1882775" y="0"/>
            <a:ext cx="12045950" cy="6858000"/>
          </a:xfrm>
          <a:prstGeom prst="rect">
            <a:avLst/>
          </a:prstGeom>
          <a:noFill/>
          <a:ln w="9525">
            <a:noFill/>
            <a:miter lim="800000"/>
            <a:headEnd/>
            <a:tailEnd/>
          </a:ln>
        </p:spPr>
      </p:pic>
    </p:spTree>
  </p:cSld>
  <p:clrMapOvr>
    <a:masterClrMapping/>
  </p:clrMapOvr>
  <p:transition spd="slow" advClick="0" advTm="6000">
    <p:blinds/>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071670" y="1428736"/>
            <a:ext cx="4680108" cy="2308306"/>
          </a:xfrm>
          <a:prstGeom prst="rect">
            <a:avLst/>
          </a:prstGeom>
        </p:spPr>
        <p:txBody>
          <a:bodyPr lIns="91422" tIns="45711" rIns="91422" bIns="45711">
            <a:spAutoFit/>
          </a:bodyPr>
          <a:lstStyle/>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 E. P.</a:t>
            </a:r>
          </a:p>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PACO DE LUCIA</a:t>
            </a:r>
          </a:p>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EL ARTE  CON GUITARRA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409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410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410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410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4103" name="Picture 2" descr="CARA"/>
          <p:cNvPicPr>
            <a:picLocks noChangeAspect="1" noChangeArrowheads="1"/>
          </p:cNvPicPr>
          <p:nvPr/>
        </p:nvPicPr>
        <p:blipFill>
          <a:blip r:embed="rId3"/>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0000">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6">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6">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NTRE DOS AGU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ENTRE DOS AGUAS</Template>
  <TotalTime>36</TotalTime>
  <Words>870</Words>
  <Application>Microsoft Office PowerPoint</Application>
  <PresentationFormat>Presentación en pantalla (4:3)</PresentationFormat>
  <Paragraphs>68</Paragraphs>
  <Slides>50</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50</vt:i4>
      </vt:variant>
    </vt:vector>
  </HeadingPairs>
  <TitlesOfParts>
    <vt:vector size="55" baseType="lpstr">
      <vt:lpstr>Arial</vt:lpstr>
      <vt:lpstr>Calibri</vt:lpstr>
      <vt:lpstr>Berlin Sans FB Demi</vt:lpstr>
      <vt:lpstr>ENTRE DOS AGUAS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2014-02-27T16:36:22Z</dcterms:created>
  <dcterms:modified xsi:type="dcterms:W3CDTF">2014-02-27T17:12:25Z</dcterms:modified>
</cp:coreProperties>
</file>