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9"/>
  </p:notesMasterIdLst>
  <p:sldIdLst>
    <p:sldId id="300" r:id="rId3"/>
    <p:sldId id="310" r:id="rId4"/>
    <p:sldId id="264" r:id="rId5"/>
    <p:sldId id="311" r:id="rId6"/>
    <p:sldId id="268" r:id="rId7"/>
    <p:sldId id="281" r:id="rId8"/>
    <p:sldId id="270" r:id="rId9"/>
    <p:sldId id="260" r:id="rId10"/>
    <p:sldId id="266" r:id="rId11"/>
    <p:sldId id="269" r:id="rId12"/>
    <p:sldId id="265" r:id="rId13"/>
    <p:sldId id="295" r:id="rId14"/>
    <p:sldId id="263" r:id="rId15"/>
    <p:sldId id="275" r:id="rId16"/>
    <p:sldId id="258" r:id="rId17"/>
    <p:sldId id="285" r:id="rId18"/>
    <p:sldId id="283" r:id="rId19"/>
    <p:sldId id="289" r:id="rId20"/>
    <p:sldId id="286" r:id="rId21"/>
    <p:sldId id="293" r:id="rId22"/>
    <p:sldId id="312" r:id="rId23"/>
    <p:sldId id="277" r:id="rId24"/>
    <p:sldId id="290" r:id="rId25"/>
    <p:sldId id="301" r:id="rId26"/>
    <p:sldId id="292" r:id="rId27"/>
    <p:sldId id="291" r:id="rId28"/>
    <p:sldId id="294" r:id="rId29"/>
    <p:sldId id="299" r:id="rId30"/>
    <p:sldId id="276" r:id="rId31"/>
    <p:sldId id="297" r:id="rId32"/>
    <p:sldId id="313" r:id="rId33"/>
    <p:sldId id="272" r:id="rId34"/>
    <p:sldId id="262" r:id="rId35"/>
    <p:sldId id="261" r:id="rId36"/>
    <p:sldId id="305" r:id="rId37"/>
    <p:sldId id="314" r:id="rId3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LwMR4JbNk3atikn8Ip/DQ==" hashData="nntCgCd4a5jZFxRF9TiXDSqxuM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CC99"/>
    <a:srgbClr val="CC99FF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029" autoAdjust="0"/>
    <p:restoredTop sz="94698" autoAdjust="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21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2CD5F-77BD-459A-957E-F7A28C91FECD}" type="datetimeFigureOut">
              <a:rPr lang="es-ES" smtClean="0"/>
              <a:pPr/>
              <a:t>07/10/2014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770521-F24F-4428-A485-466EAC5CB7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70521-F24F-4428-A485-466EAC5CB7CE}" type="slidenum">
              <a:rPr lang="es-ES" smtClean="0"/>
              <a:pPr/>
              <a:t>12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66A290-2027-447B-B0A1-B81C13D5ED1E}" type="slidenum">
              <a:rPr lang="es-ES" smtClean="0"/>
              <a:pPr/>
              <a:t>24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C3EBD-8D6F-4D31-A840-631575897BB5}" type="datetimeFigureOut">
              <a:rPr lang="es-ES" smtClean="0"/>
              <a:pPr/>
              <a:t>07/10/2014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5E302-C713-4E49-B02A-6006F3CF3A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C3EBD-8D6F-4D31-A840-631575897BB5}" type="datetimeFigureOut">
              <a:rPr lang="es-ES" smtClean="0"/>
              <a:pPr/>
              <a:t>07/10/2014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5E302-C713-4E49-B02A-6006F3CF3A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C3EBD-8D6F-4D31-A840-631575897BB5}" type="datetimeFigureOut">
              <a:rPr lang="es-ES" smtClean="0"/>
              <a:pPr/>
              <a:t>07/10/2014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5E302-C713-4E49-B02A-6006F3CF3A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C3EBD-8D6F-4D31-A840-631575897BB5}" type="datetimeFigureOut">
              <a:rPr lang="es-ES" smtClean="0"/>
              <a:pPr/>
              <a:t>07/10/2014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5E302-C713-4E49-B02A-6006F3CF3A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C3EBD-8D6F-4D31-A840-631575897BB5}" type="datetimeFigureOut">
              <a:rPr lang="es-ES" smtClean="0"/>
              <a:pPr/>
              <a:t>07/10/2014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5E302-C713-4E49-B02A-6006F3CF3A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C3EBD-8D6F-4D31-A840-631575897BB5}" type="datetimeFigureOut">
              <a:rPr lang="es-ES" smtClean="0"/>
              <a:pPr/>
              <a:t>07/10/2014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5E302-C713-4E49-B02A-6006F3CF3A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C3EBD-8D6F-4D31-A840-631575897BB5}" type="datetimeFigureOut">
              <a:rPr lang="es-ES" smtClean="0"/>
              <a:pPr/>
              <a:t>07/10/2014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5E302-C713-4E49-B02A-6006F3CF3A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C3EBD-8D6F-4D31-A840-631575897BB5}" type="datetimeFigureOut">
              <a:rPr lang="es-ES" smtClean="0"/>
              <a:pPr/>
              <a:t>07/10/2014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5E302-C713-4E49-B02A-6006F3CF3A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C3EBD-8D6F-4D31-A840-631575897BB5}" type="datetimeFigureOut">
              <a:rPr lang="es-ES" smtClean="0"/>
              <a:pPr/>
              <a:t>07/10/2014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5E302-C713-4E49-B02A-6006F3CF3A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C3EBD-8D6F-4D31-A840-631575897BB5}" type="datetimeFigureOut">
              <a:rPr lang="es-ES" smtClean="0"/>
              <a:pPr/>
              <a:t>07/10/2014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5E302-C713-4E49-B02A-6006F3CF3A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C3EBD-8D6F-4D31-A840-631575897BB5}" type="datetimeFigureOut">
              <a:rPr lang="es-ES" smtClean="0"/>
              <a:pPr/>
              <a:t>07/10/2014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5E302-C713-4E49-B02A-6006F3CF3A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4D0596-57FC-4B04-8DE5-A48F604CAD4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1C3EBD-8D6F-4D31-A840-631575897BB5}" type="datetimeFigureOut">
              <a:rPr lang="es-ES" smtClean="0"/>
              <a:pPr/>
              <a:t>07/10/2014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5E302-C713-4E49-B02A-6006F3CF3A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0D1F9FA-DAF5-4B37-8527-262ABEBF7B1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19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5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Documents and Settings\Dell\Escritorio\Nacimiento%20Arco%20Iri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5834" y="-136525"/>
            <a:ext cx="9326033" cy="6994525"/>
          </a:xfrm>
          <a:prstGeom prst="rect">
            <a:avLst/>
          </a:prstGeom>
          <a:noFill/>
        </p:spPr>
      </p:pic>
      <p:pic>
        <p:nvPicPr>
          <p:cNvPr id="16" name="Picture 2" descr="C:\Documents and Settings\Dell\Escritorio\El_arco_iris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6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3" y="28575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313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071538" y="6000768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467544" y="1340768"/>
            <a:ext cx="7121821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66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En algún lugar</a:t>
            </a:r>
          </a:p>
          <a:p>
            <a:r>
              <a:rPr lang="es-ES" sz="66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 sobre</a:t>
            </a:r>
          </a:p>
          <a:p>
            <a:r>
              <a:rPr lang="es-ES" sz="66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 el Arco Iris</a:t>
            </a:r>
            <a:endParaRPr lang="es-ES" sz="66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med" advTm="12000">
    <p:dissolve/>
    <p:sndAc>
      <p:stSnd loop="1">
        <p:snd r:embed="rId2" name="isreal kamamawiwo - 50 first dates - somewhere over the rainb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000"/>
                            </p:stCondLst>
                            <p:childTnLst>
                              <p:par>
                                <p:cTn id="1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0"/>
                            </p:stCondLst>
                            <p:childTnLst>
                              <p:par>
                                <p:cTn id="2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2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2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2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Nacimiento%20Arco%20Ir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14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C99">
            <a:alpha val="8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lum bright="82000" contrast="-71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3074" name="Picture 2" descr="C:\Documents and Settings\Dell\Escritorio\imag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32656"/>
            <a:ext cx="2232248" cy="167851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67744" y="2420888"/>
            <a:ext cx="64087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Israel "IZ" </a:t>
            </a:r>
            <a:r>
              <a:rPr lang="es-ES" sz="2400" b="1" i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Kamakawiwo'ole</a:t>
            </a:r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(20 de mayo de 1959 – 26 de junio de 1997) fue un destacado músico hawaiano, especialmente conocido por sus versiones de las canciones </a:t>
            </a:r>
            <a:r>
              <a:rPr lang="es-ES" sz="2400" b="1" i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Over</a:t>
            </a:r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2400" b="1" i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the</a:t>
            </a:r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2400" b="1" i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Rainbow</a:t>
            </a:r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y </a:t>
            </a:r>
            <a:r>
              <a:rPr lang="es-ES" sz="2400" b="1" i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What</a:t>
            </a:r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a </a:t>
            </a:r>
            <a:r>
              <a:rPr lang="es-ES" sz="2400" b="1" i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Wonderful</a:t>
            </a:r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2400" b="1" i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World</a:t>
            </a:r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a las que unió en un famoso </a:t>
            </a:r>
            <a:r>
              <a:rPr lang="es-ES" sz="2400" b="1" i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medley</a:t>
            </a:r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llamado </a:t>
            </a:r>
            <a:r>
              <a:rPr lang="es-ES" sz="2400" b="1" i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Somewhere</a:t>
            </a:r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2400" b="1" i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Over</a:t>
            </a:r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2400" b="1" i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the</a:t>
            </a:r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2400" b="1" i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Rainbow</a:t>
            </a:r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 Su suave voz, su habilidad para tocar el ukelele e interpretar música hawaiana fusionada con toques de jazz y reggae, caracterizan su estilo peculiar y único.</a:t>
            </a:r>
            <a:endParaRPr lang="es-ES" sz="24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22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Documents and Settings\Dell\Escritorio\arco_iris_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93104" y="-315416"/>
            <a:ext cx="10621688" cy="8757592"/>
          </a:xfrm>
          <a:prstGeom prst="rect">
            <a:avLst/>
          </a:prstGeom>
          <a:noFill/>
        </p:spPr>
      </p:pic>
      <p:sp>
        <p:nvSpPr>
          <p:cNvPr id="23" name="22 Medio marco"/>
          <p:cNvSpPr/>
          <p:nvPr/>
        </p:nvSpPr>
        <p:spPr>
          <a:xfrm rot="2667547">
            <a:off x="3306763" y="627063"/>
            <a:ext cx="2295525" cy="2370137"/>
          </a:xfrm>
          <a:prstGeom prst="halfFrame">
            <a:avLst>
              <a:gd name="adj1" fmla="val 20091"/>
              <a:gd name="adj2" fmla="val 19626"/>
            </a:avLst>
          </a:prstGeom>
          <a:solidFill>
            <a:srgbClr val="00CC99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>
            <a:off x="0" y="0"/>
            <a:ext cx="4500563" cy="3429000"/>
          </a:xfrm>
          <a:prstGeom prst="halfFrame">
            <a:avLst>
              <a:gd name="adj1" fmla="val 11127"/>
              <a:gd name="adj2" fmla="val 10708"/>
            </a:avLst>
          </a:prstGeom>
          <a:solidFill>
            <a:schemeClr val="tx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25" name="24 Medio marco"/>
          <p:cNvSpPr/>
          <p:nvPr/>
        </p:nvSpPr>
        <p:spPr>
          <a:xfrm rot="13508278">
            <a:off x="3594894" y="3742531"/>
            <a:ext cx="2085975" cy="2398713"/>
          </a:xfrm>
          <a:prstGeom prst="halfFrame">
            <a:avLst>
              <a:gd name="adj1" fmla="val 20091"/>
              <a:gd name="adj2" fmla="val 19626"/>
            </a:avLst>
          </a:prstGeom>
          <a:solidFill>
            <a:srgbClr val="00CC99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flipH="1">
            <a:off x="4500563" y="0"/>
            <a:ext cx="4643437" cy="3429000"/>
          </a:xfrm>
          <a:prstGeom prst="halfFrame">
            <a:avLst>
              <a:gd name="adj1" fmla="val 11127"/>
              <a:gd name="adj2" fmla="val 10708"/>
            </a:avLst>
          </a:prstGeom>
          <a:solidFill>
            <a:schemeClr val="tx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4572000" y="3429000"/>
            <a:ext cx="4572000" cy="3429000"/>
          </a:xfrm>
          <a:prstGeom prst="halfFrame">
            <a:avLst>
              <a:gd name="adj1" fmla="val 11127"/>
              <a:gd name="adj2" fmla="val 10708"/>
            </a:avLst>
          </a:prstGeom>
          <a:solidFill>
            <a:schemeClr val="tx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V="1">
            <a:off x="0" y="3429000"/>
            <a:ext cx="4500563" cy="3429000"/>
          </a:xfrm>
          <a:prstGeom prst="halfFrame">
            <a:avLst>
              <a:gd name="adj1" fmla="val 11127"/>
              <a:gd name="adj2" fmla="val 10708"/>
            </a:avLst>
          </a:prstGeom>
          <a:solidFill>
            <a:schemeClr val="tx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>
              <a:solidFill>
                <a:srgbClr val="00B0F0"/>
              </a:solidFill>
            </a:endParaRPr>
          </a:p>
        </p:txBody>
      </p:sp>
      <p:sp>
        <p:nvSpPr>
          <p:cNvPr id="21" name="20 Medio marco"/>
          <p:cNvSpPr/>
          <p:nvPr/>
        </p:nvSpPr>
        <p:spPr>
          <a:xfrm rot="18815499">
            <a:off x="1831976" y="2270125"/>
            <a:ext cx="2157412" cy="2370137"/>
          </a:xfrm>
          <a:prstGeom prst="halfFrame">
            <a:avLst>
              <a:gd name="adj1" fmla="val 20091"/>
              <a:gd name="adj2" fmla="val 19626"/>
            </a:avLst>
          </a:prstGeom>
          <a:solidFill>
            <a:srgbClr val="00CC99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24" name="23 Medio marco"/>
          <p:cNvSpPr/>
          <p:nvPr/>
        </p:nvSpPr>
        <p:spPr>
          <a:xfrm rot="8006369">
            <a:off x="5031425" y="2212456"/>
            <a:ext cx="2154238" cy="2192338"/>
          </a:xfrm>
          <a:prstGeom prst="halfFrame">
            <a:avLst>
              <a:gd name="adj1" fmla="val 20091"/>
              <a:gd name="adj2" fmla="val 19626"/>
            </a:avLst>
          </a:prstGeom>
          <a:solidFill>
            <a:srgbClr val="00CC99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>
              <a:solidFill>
                <a:srgbClr val="00CC99"/>
              </a:solidFill>
            </a:endParaRPr>
          </a:p>
        </p:txBody>
      </p:sp>
    </p:spTree>
  </p:cSld>
  <p:clrMapOvr>
    <a:masterClrMapping/>
  </p:clrMapOvr>
  <p:transition spd="med" advTm="8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Dell\Escritorio\untitledqq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lum bright="82000" contrast="-71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27584" y="980728"/>
            <a:ext cx="7488832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Israel "IZ" </a:t>
            </a:r>
            <a:r>
              <a:rPr lang="es-ES" sz="2000" b="1" i="1" dirty="0" err="1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Kamakawiwo'ole</a:t>
            </a:r>
            <a:r>
              <a:rPr lang="es-ES" sz="2000" b="1" i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era músico hawaiano más conocido por su álbum de 1993 Frente a Futuro y el </a:t>
            </a:r>
            <a:r>
              <a:rPr lang="es-ES" sz="2000" b="1" i="1" dirty="0" err="1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medley</a:t>
            </a:r>
            <a:r>
              <a:rPr lang="es-ES" sz="2000" b="1" i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portada de </a:t>
            </a:r>
            <a:r>
              <a:rPr lang="es-ES" sz="2000" b="1" i="1" dirty="0" err="1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Over</a:t>
            </a:r>
            <a:r>
              <a:rPr lang="es-ES" sz="2000" b="1" i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2000" b="1" i="1" dirty="0" err="1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the</a:t>
            </a:r>
            <a:r>
              <a:rPr lang="es-ES" sz="2000" b="1" i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2000" b="1" i="1" dirty="0" err="1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Rainbow</a:t>
            </a:r>
            <a:r>
              <a:rPr lang="es-ES" sz="2000" b="1" i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y </a:t>
            </a:r>
            <a:r>
              <a:rPr lang="es-ES" sz="2000" b="1" i="1" dirty="0" err="1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What</a:t>
            </a:r>
            <a:r>
              <a:rPr lang="es-ES" sz="2000" b="1" i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a </a:t>
            </a:r>
            <a:r>
              <a:rPr lang="es-ES" sz="2000" b="1" i="1" dirty="0" err="1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Wonderful</a:t>
            </a:r>
            <a:r>
              <a:rPr lang="es-ES" sz="2000" b="1" i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2000" b="1" i="1" dirty="0" err="1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World</a:t>
            </a:r>
            <a:r>
              <a:rPr lang="es-ES" sz="2000" b="1" i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Todo el que era su mayoría canciones más populares. Nombrada una de las canciones más populares de todos los tiempos de funeral tiene viejas glorias en la agricultura Innumerables películas y anuncios de televisión. </a:t>
            </a:r>
            <a:br>
              <a:rPr lang="es-ES" sz="2000" b="1" i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2000" b="1" i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IZ largo de su vida entera, era obeso y en un punto la llevó a más de 700 libras en su "marco de 6'2. Él sufrió problemas respiratorios debido a su peso y murió en junio de 1997 de complicaciones. </a:t>
            </a:r>
            <a:br>
              <a:rPr lang="es-ES" sz="2000" b="1" i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2000" b="1" i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La bandera del estado de </a:t>
            </a:r>
            <a:r>
              <a:rPr lang="es-ES" sz="2000" b="1" i="1" dirty="0" err="1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Hawaii</a:t>
            </a:r>
            <a:r>
              <a:rPr lang="es-ES" sz="2000" b="1" i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ondearon a media asta el 10 de julio de 1997, el día de su funeral. Su ataúd de madera</a:t>
            </a:r>
            <a:r>
              <a:rPr lang="es-ES" sz="20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2000" b="1" i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 </a:t>
            </a:r>
            <a:r>
              <a:rPr lang="es-ES" sz="2000" b="1" i="1" dirty="0" err="1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koa</a:t>
            </a:r>
            <a:r>
              <a:rPr lang="es-ES" sz="2000" b="1" i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estaba en el edificio del Capitolio en Honolulu. Él era la tercera persona en la historia de </a:t>
            </a:r>
            <a:r>
              <a:rPr lang="es-ES" sz="2000" b="1" i="1" dirty="0" err="1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Hawai</a:t>
            </a:r>
            <a:r>
              <a:rPr lang="es-ES" sz="2000" b="1" i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que se adjudicarán este honor, y el único que no era un funcionario del gobierno. Aproximadamente diez mil personas asistieron al funeral. Miles de amigos y fans han reunido a sus cenizas esparcidas Fueron en el Océano Pacífico en </a:t>
            </a:r>
            <a:r>
              <a:rPr lang="es-ES" sz="2000" b="1" i="1" dirty="0" err="1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M'kua</a:t>
            </a:r>
            <a:r>
              <a:rPr lang="es-ES" sz="2000" b="1" i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Beach el 12 de julio de 1997.</a:t>
            </a:r>
            <a:endParaRPr lang="es-ES" sz="2000" b="1" i="1" dirty="0">
              <a:ln w="12700">
                <a:solidFill>
                  <a:srgbClr val="7030A0"/>
                </a:solidFill>
                <a:prstDash val="solid"/>
              </a:ln>
              <a:solidFill>
                <a:sysClr val="windowText" lastClr="00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57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Dell\Escritorio\666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17488"/>
            <a:ext cx="9142413" cy="70754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92000" contrast="8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6145" name="Picture 1" descr="C:\Documents and Settings\Dell\Escritorio\yyy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0"/>
            <a:ext cx="628774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Dell\Escritorio\Israel-IZ-Kamakawiwo-ole.jp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3791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lum bright="54000" contrast="-71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26626" name="Picture 2" descr="C:\Documents and Settings\Dell\Escritorio\ttt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-933450"/>
            <a:ext cx="5219700" cy="77914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musikmarkt.de/var/storage/images/brancheninsider/kuenstlerlexikon/act/israel-iz-kamakawiwo-ole/5586764-1-ger-DE/Israel-IZ-Kamakawiwo-ole.jp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3791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92000" contrast="8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5" name="4 Elipse"/>
          <p:cNvSpPr/>
          <p:nvPr/>
        </p:nvSpPr>
        <p:spPr>
          <a:xfrm>
            <a:off x="755576" y="0"/>
            <a:ext cx="6984776" cy="68580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314" name="Picture 2" descr="C:\Documents and Settings\Dell\Escritorio\normal_Israel_Iz_Kamakawiwo_VIDEO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188640"/>
            <a:ext cx="6696744" cy="6480720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6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rainbo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542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lum bright="82000" contrast="-71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27984" y="620688"/>
            <a:ext cx="4392488" cy="6186309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algn="ctr"/>
            <a:r>
              <a:rPr lang="es-ES" sz="2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Israel es considerado una figura emblemática de la cultura musical de Hawái y uno de los músicos hawaianos más destacados de la historia. Su música fue caracterizada por promover los valores y la cultura de Hawái. IZ destacó también por ser un abierto partidario de la independencia del archipiélago. </a:t>
            </a:r>
            <a:br>
              <a:rPr lang="es-ES" sz="2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es-ES" sz="2000" b="1" i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ysClr val="windowText" lastClr="0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es-ES" sz="2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2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2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Sus canciones han sido utilizadas en series de televisión y películas como Descubriendo a </a:t>
            </a:r>
            <a:r>
              <a:rPr lang="es-ES" sz="2000" b="1" i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Forrester</a:t>
            </a:r>
            <a:r>
              <a:rPr lang="es-ES" sz="2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¿Conoces a </a:t>
            </a:r>
            <a:r>
              <a:rPr lang="es-ES" sz="2000" b="1" i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Joe</a:t>
            </a:r>
            <a:r>
              <a:rPr lang="es-ES" sz="2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Black?, Tienes un e-mail, 50 primeras citas y Madagascar así como en capítulos de las series de televisión </a:t>
            </a:r>
            <a:r>
              <a:rPr lang="es-ES" sz="2000" b="1" i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ER,Glee</a:t>
            </a:r>
            <a:r>
              <a:rPr lang="es-ES" sz="2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y "</a:t>
            </a:r>
            <a:r>
              <a:rPr lang="es-ES" sz="2000" b="1" i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Hawaii</a:t>
            </a:r>
            <a:r>
              <a:rPr lang="es-ES" sz="2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Five-0"</a:t>
            </a:r>
            <a:r>
              <a:rPr lang="es-E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es-ES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b="1" dirty="0" smtClean="0"/>
              <a:t/>
            </a:r>
            <a:br>
              <a:rPr lang="es-ES" b="1" dirty="0" smtClean="0"/>
            </a:br>
            <a:endParaRPr lang="es-ES" dirty="0"/>
          </a:p>
        </p:txBody>
      </p:sp>
      <p:pic>
        <p:nvPicPr>
          <p:cNvPr id="3" name="Picture 2" descr="C:\Documents and Settings\Dell\Escritorio\sonrisa_de_israe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548680"/>
            <a:ext cx="3810341" cy="554461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2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Documents and Settings\Dell\Escritorio\Israel-IZ-Kamakawiwo-ole (1).jp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05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rainbow_video_Israel_k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99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>
            <a:alpha val="7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lum bright="82000" contrast="-71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15616" y="671691"/>
            <a:ext cx="745333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i="1" dirty="0" smtClean="0">
                <a:latin typeface="Arial Black" pitchFamily="34" charset="0"/>
              </a:rPr>
              <a:t>En 1982, </a:t>
            </a:r>
            <a:r>
              <a:rPr lang="es-ES" b="1" i="1" dirty="0" err="1" smtClean="0">
                <a:latin typeface="Arial Black" pitchFamily="34" charset="0"/>
              </a:rPr>
              <a:t>Skippy</a:t>
            </a:r>
            <a:r>
              <a:rPr lang="es-ES" b="1" i="1" dirty="0" smtClean="0">
                <a:latin typeface="Arial Black" pitchFamily="34" charset="0"/>
              </a:rPr>
              <a:t> </a:t>
            </a:r>
            <a:r>
              <a:rPr lang="es-ES" b="1" i="1" dirty="0" err="1" smtClean="0">
                <a:latin typeface="Arial Black" pitchFamily="34" charset="0"/>
              </a:rPr>
              <a:t>Kamakawiwo‘ole</a:t>
            </a:r>
            <a:r>
              <a:rPr lang="es-ES" b="1" i="1" dirty="0" smtClean="0">
                <a:latin typeface="Arial Black" pitchFamily="34" charset="0"/>
              </a:rPr>
              <a:t>, su hermano, falleció de un ataque cardíaco. También ese mismo año el se casó con su novia de la adolescencia Marlene y, al poco tiempo, tuvieron una hija a quien llamaron </a:t>
            </a:r>
            <a:r>
              <a:rPr lang="es-ES" b="1" i="1" dirty="0" err="1" smtClean="0">
                <a:latin typeface="Arial Black" pitchFamily="34" charset="0"/>
              </a:rPr>
              <a:t>Ceslieanne</a:t>
            </a:r>
            <a:r>
              <a:rPr lang="es-ES" b="1" i="1" dirty="0" smtClean="0">
                <a:latin typeface="Arial Black" pitchFamily="34" charset="0"/>
              </a:rPr>
              <a:t> "</a:t>
            </a:r>
            <a:r>
              <a:rPr lang="es-ES" b="1" i="1" dirty="0" err="1" smtClean="0">
                <a:latin typeface="Arial Black" pitchFamily="34" charset="0"/>
              </a:rPr>
              <a:t>Wehi</a:t>
            </a:r>
            <a:r>
              <a:rPr lang="es-ES" b="1" i="1" dirty="0" smtClean="0">
                <a:latin typeface="Arial Black" pitchFamily="34" charset="0"/>
              </a:rPr>
              <a:t>".</a:t>
            </a:r>
            <a:r>
              <a:rPr lang="es-ES" b="1" i="1" dirty="0" smtClean="0">
                <a:latin typeface="Arial Black" pitchFamily="34" charset="0"/>
              </a:rPr>
              <a:t/>
            </a:r>
            <a:br>
              <a:rPr lang="es-ES" b="1" i="1" dirty="0" smtClean="0">
                <a:latin typeface="Arial Black" pitchFamily="34" charset="0"/>
              </a:rPr>
            </a:br>
            <a:r>
              <a:rPr lang="es-ES" b="1" i="1" dirty="0" smtClean="0">
                <a:latin typeface="Arial Black" pitchFamily="34" charset="0"/>
              </a:rPr>
              <a:t>En 1990, lanzó su primer álbum como solista </a:t>
            </a:r>
            <a:r>
              <a:rPr lang="es-ES" b="1" i="1" dirty="0" err="1" smtClean="0">
                <a:latin typeface="Arial Black" pitchFamily="34" charset="0"/>
              </a:rPr>
              <a:t>Ka'ano'i</a:t>
            </a:r>
            <a:r>
              <a:rPr lang="es-ES" b="1" i="1" dirty="0" smtClean="0">
                <a:latin typeface="Arial Black" pitchFamily="34" charset="0"/>
              </a:rPr>
              <a:t> el cual le valió para ganar varios premios en Hawái. </a:t>
            </a:r>
            <a:r>
              <a:rPr lang="es-ES" b="1" i="1" dirty="0" err="1" smtClean="0">
                <a:latin typeface="Arial Black" pitchFamily="34" charset="0"/>
              </a:rPr>
              <a:t>Facing</a:t>
            </a:r>
            <a:r>
              <a:rPr lang="es-ES" b="1" i="1" dirty="0" smtClean="0">
                <a:latin typeface="Arial Black" pitchFamily="34" charset="0"/>
              </a:rPr>
              <a:t> </a:t>
            </a:r>
            <a:r>
              <a:rPr lang="es-ES" b="1" i="1" dirty="0" err="1" smtClean="0">
                <a:latin typeface="Arial Black" pitchFamily="34" charset="0"/>
              </a:rPr>
              <a:t>Future</a:t>
            </a:r>
            <a:r>
              <a:rPr lang="es-ES" b="1" i="1" dirty="0" smtClean="0">
                <a:latin typeface="Arial Black" pitchFamily="34" charset="0"/>
              </a:rPr>
              <a:t> fue lanzado en 1993, siendo generalmente considerado como su mejor trabajo y con el cual se dio a conocer fuera de Hawái. </a:t>
            </a:r>
            <a:r>
              <a:rPr lang="es-ES" b="1" i="1" dirty="0" err="1" smtClean="0">
                <a:latin typeface="Arial Black" pitchFamily="34" charset="0"/>
              </a:rPr>
              <a:t>Facing</a:t>
            </a:r>
            <a:r>
              <a:rPr lang="es-ES" b="1" i="1" dirty="0" smtClean="0">
                <a:latin typeface="Arial Black" pitchFamily="34" charset="0"/>
              </a:rPr>
              <a:t> </a:t>
            </a:r>
            <a:r>
              <a:rPr lang="es-ES" b="1" i="1" dirty="0" err="1" smtClean="0">
                <a:latin typeface="Arial Black" pitchFamily="34" charset="0"/>
              </a:rPr>
              <a:t>Future</a:t>
            </a:r>
            <a:r>
              <a:rPr lang="es-ES" b="1" i="1" dirty="0" smtClean="0">
                <a:latin typeface="Arial Black" pitchFamily="34" charset="0"/>
              </a:rPr>
              <a:t> (1993) debutó en el puesto #25 en la lista de la revista </a:t>
            </a:r>
            <a:r>
              <a:rPr lang="es-ES" b="1" i="1" dirty="0" err="1" smtClean="0">
                <a:latin typeface="Arial Black" pitchFamily="34" charset="0"/>
              </a:rPr>
              <a:t>Billboard</a:t>
            </a:r>
            <a:r>
              <a:rPr lang="es-ES" b="1" i="1" dirty="0" smtClean="0">
                <a:latin typeface="Arial Black" pitchFamily="34" charset="0"/>
              </a:rPr>
              <a:t>. </a:t>
            </a:r>
            <a:r>
              <a:rPr lang="es-ES" b="1" i="1" dirty="0" err="1" smtClean="0">
                <a:latin typeface="Arial Black" pitchFamily="34" charset="0"/>
              </a:rPr>
              <a:t>Alone</a:t>
            </a:r>
            <a:r>
              <a:rPr lang="es-ES" b="1" i="1" dirty="0" smtClean="0">
                <a:latin typeface="Arial Black" pitchFamily="34" charset="0"/>
              </a:rPr>
              <a:t> In IZ </a:t>
            </a:r>
            <a:r>
              <a:rPr lang="es-ES" b="1" i="1" dirty="0" err="1" smtClean="0">
                <a:latin typeface="Arial Black" pitchFamily="34" charset="0"/>
              </a:rPr>
              <a:t>World</a:t>
            </a:r>
            <a:r>
              <a:rPr lang="es-ES" b="1" i="1" dirty="0" smtClean="0">
                <a:latin typeface="Arial Black" pitchFamily="34" charset="0"/>
              </a:rPr>
              <a:t>, (2001) debutó de #1 en la lista mundial de </a:t>
            </a:r>
            <a:r>
              <a:rPr lang="es-ES" b="1" i="1" dirty="0" err="1" smtClean="0">
                <a:latin typeface="Arial Black" pitchFamily="34" charset="0"/>
              </a:rPr>
              <a:t>Billboard</a:t>
            </a:r>
            <a:r>
              <a:rPr lang="es-ES" b="1" i="1" dirty="0" smtClean="0">
                <a:latin typeface="Arial Black" pitchFamily="34" charset="0"/>
              </a:rPr>
              <a:t> y en #15 en la lista de ventas "Internet </a:t>
            </a:r>
            <a:r>
              <a:rPr lang="es-ES" b="1" i="1" dirty="0" err="1" smtClean="0">
                <a:latin typeface="Arial Black" pitchFamily="34" charset="0"/>
              </a:rPr>
              <a:t>Album</a:t>
            </a:r>
            <a:r>
              <a:rPr lang="es-ES" b="1" i="1" dirty="0" smtClean="0">
                <a:latin typeface="Arial Black" pitchFamily="34" charset="0"/>
              </a:rPr>
              <a:t> Sales". El álbum incluye además su canción más popular "</a:t>
            </a:r>
            <a:r>
              <a:rPr lang="es-ES" b="1" i="1" dirty="0" err="1" smtClean="0">
                <a:latin typeface="Arial Black" pitchFamily="34" charset="0"/>
              </a:rPr>
              <a:t>Somewhere</a:t>
            </a:r>
            <a:r>
              <a:rPr lang="es-ES" b="1" i="1" dirty="0" smtClean="0">
                <a:latin typeface="Arial Black" pitchFamily="34" charset="0"/>
              </a:rPr>
              <a:t> </a:t>
            </a:r>
            <a:r>
              <a:rPr lang="es-ES" b="1" i="1" dirty="0" err="1" smtClean="0">
                <a:latin typeface="Arial Black" pitchFamily="34" charset="0"/>
              </a:rPr>
              <a:t>Over</a:t>
            </a:r>
            <a:r>
              <a:rPr lang="es-ES" b="1" i="1" dirty="0" smtClean="0">
                <a:latin typeface="Arial Black" pitchFamily="34" charset="0"/>
              </a:rPr>
              <a:t> </a:t>
            </a:r>
            <a:r>
              <a:rPr lang="es-ES" b="1" i="1" dirty="0" err="1" smtClean="0">
                <a:latin typeface="Arial Black" pitchFamily="34" charset="0"/>
              </a:rPr>
              <a:t>the</a:t>
            </a:r>
            <a:r>
              <a:rPr lang="es-ES" b="1" i="1" dirty="0" smtClean="0">
                <a:latin typeface="Arial Black" pitchFamily="34" charset="0"/>
              </a:rPr>
              <a:t> </a:t>
            </a:r>
            <a:r>
              <a:rPr lang="es-ES" b="1" i="1" dirty="0" err="1" smtClean="0">
                <a:latin typeface="Arial Black" pitchFamily="34" charset="0"/>
              </a:rPr>
              <a:t>Rainbow</a:t>
            </a:r>
            <a:r>
              <a:rPr lang="es-ES" b="1" i="1" dirty="0" smtClean="0">
                <a:latin typeface="Arial Black" pitchFamily="34" charset="0"/>
              </a:rPr>
              <a:t>/</a:t>
            </a:r>
            <a:r>
              <a:rPr lang="es-ES" b="1" i="1" dirty="0" err="1" smtClean="0">
                <a:latin typeface="Arial Black" pitchFamily="34" charset="0"/>
              </a:rPr>
              <a:t>What</a:t>
            </a:r>
            <a:r>
              <a:rPr lang="es-ES" b="1" i="1" dirty="0" smtClean="0">
                <a:latin typeface="Arial Black" pitchFamily="34" charset="0"/>
              </a:rPr>
              <a:t> a </a:t>
            </a:r>
            <a:r>
              <a:rPr lang="es-ES" b="1" i="1" dirty="0" err="1" smtClean="0">
                <a:latin typeface="Arial Black" pitchFamily="34" charset="0"/>
              </a:rPr>
              <a:t>Wonderful</a:t>
            </a:r>
            <a:r>
              <a:rPr lang="es-ES" b="1" i="1" dirty="0" smtClean="0">
                <a:latin typeface="Arial Black" pitchFamily="34" charset="0"/>
              </a:rPr>
              <a:t> </a:t>
            </a:r>
            <a:r>
              <a:rPr lang="es-ES" b="1" i="1" dirty="0" err="1" smtClean="0">
                <a:latin typeface="Arial Black" pitchFamily="34" charset="0"/>
              </a:rPr>
              <a:t>World</a:t>
            </a:r>
            <a:r>
              <a:rPr lang="es-ES" b="1" i="1" dirty="0" smtClean="0">
                <a:latin typeface="Arial Black" pitchFamily="34" charset="0"/>
              </a:rPr>
              <a:t>", también, "</a:t>
            </a:r>
            <a:r>
              <a:rPr lang="es-ES" b="1" i="1" dirty="0" err="1" smtClean="0">
                <a:latin typeface="Arial Black" pitchFamily="34" charset="0"/>
              </a:rPr>
              <a:t>Hawai‘i</a:t>
            </a:r>
            <a:r>
              <a:rPr lang="es-ES" b="1" i="1" dirty="0" smtClean="0">
                <a:latin typeface="Arial Black" pitchFamily="34" charset="0"/>
              </a:rPr>
              <a:t> 78," "White Sandy Beach of </a:t>
            </a:r>
            <a:r>
              <a:rPr lang="es-ES" b="1" i="1" dirty="0" err="1" smtClean="0">
                <a:latin typeface="Arial Black" pitchFamily="34" charset="0"/>
              </a:rPr>
              <a:t>Hawai‘i</a:t>
            </a:r>
            <a:r>
              <a:rPr lang="es-ES" b="1" i="1" dirty="0" smtClean="0">
                <a:latin typeface="Arial Black" pitchFamily="34" charset="0"/>
              </a:rPr>
              <a:t>," "Maui </a:t>
            </a:r>
            <a:r>
              <a:rPr lang="es-ES" b="1" i="1" dirty="0" err="1" smtClean="0">
                <a:latin typeface="Arial Black" pitchFamily="34" charset="0"/>
              </a:rPr>
              <a:t>Hawaiian</a:t>
            </a:r>
            <a:r>
              <a:rPr lang="es-ES" b="1" i="1" dirty="0" smtClean="0">
                <a:latin typeface="Arial Black" pitchFamily="34" charset="0"/>
              </a:rPr>
              <a:t> </a:t>
            </a:r>
            <a:r>
              <a:rPr lang="es-ES" b="1" i="1" dirty="0" err="1" smtClean="0">
                <a:latin typeface="Arial Black" pitchFamily="34" charset="0"/>
              </a:rPr>
              <a:t>Sup'pa</a:t>
            </a:r>
            <a:r>
              <a:rPr lang="es-ES" b="1" i="1" dirty="0" smtClean="0">
                <a:latin typeface="Arial Black" pitchFamily="34" charset="0"/>
              </a:rPr>
              <a:t> </a:t>
            </a:r>
            <a:r>
              <a:rPr lang="es-ES" b="1" i="1" dirty="0" err="1" smtClean="0">
                <a:latin typeface="Arial Black" pitchFamily="34" charset="0"/>
              </a:rPr>
              <a:t>Man</a:t>
            </a:r>
            <a:r>
              <a:rPr lang="es-ES" b="1" i="1" dirty="0" smtClean="0">
                <a:latin typeface="Arial Black" pitchFamily="34" charset="0"/>
              </a:rPr>
              <a:t>," y "</a:t>
            </a:r>
            <a:r>
              <a:rPr lang="es-ES" b="1" i="1" dirty="0" err="1" smtClean="0">
                <a:latin typeface="Arial Black" pitchFamily="34" charset="0"/>
              </a:rPr>
              <a:t>Kaulana</a:t>
            </a:r>
            <a:r>
              <a:rPr lang="es-ES" b="1" i="1" dirty="0" smtClean="0">
                <a:latin typeface="Arial Black" pitchFamily="34" charset="0"/>
              </a:rPr>
              <a:t> </a:t>
            </a:r>
            <a:r>
              <a:rPr lang="es-ES" b="1" i="1" dirty="0" err="1" smtClean="0">
                <a:latin typeface="Arial Black" pitchFamily="34" charset="0"/>
              </a:rPr>
              <a:t>Kawaihae</a:t>
            </a:r>
            <a:r>
              <a:rPr lang="es-ES" b="1" i="1" dirty="0" smtClean="0">
                <a:latin typeface="Arial Black" pitchFamily="34" charset="0"/>
              </a:rPr>
              <a:t>". En 1994 fue elegido como la figura del espectáculo del año en Hawái de acuerdo con la HARA (</a:t>
            </a:r>
            <a:r>
              <a:rPr lang="es-ES" b="1" i="1" dirty="0" err="1" smtClean="0">
                <a:latin typeface="Arial Black" pitchFamily="34" charset="0"/>
              </a:rPr>
              <a:t>Hawaii</a:t>
            </a:r>
            <a:r>
              <a:rPr lang="es-ES" b="1" i="1" dirty="0" smtClean="0">
                <a:latin typeface="Arial Black" pitchFamily="34" charset="0"/>
              </a:rPr>
              <a:t> </a:t>
            </a:r>
            <a:r>
              <a:rPr lang="es-ES" b="1" i="1" dirty="0" err="1" smtClean="0">
                <a:latin typeface="Arial Black" pitchFamily="34" charset="0"/>
              </a:rPr>
              <a:t>Academy</a:t>
            </a:r>
            <a:r>
              <a:rPr lang="es-ES" b="1" i="1" dirty="0" smtClean="0">
                <a:latin typeface="Arial Black" pitchFamily="34" charset="0"/>
              </a:rPr>
              <a:t> of </a:t>
            </a:r>
            <a:r>
              <a:rPr lang="es-ES" b="1" i="1" dirty="0" err="1" smtClean="0">
                <a:latin typeface="Arial Black" pitchFamily="34" charset="0"/>
              </a:rPr>
              <a:t>Recording</a:t>
            </a:r>
            <a:r>
              <a:rPr lang="es-ES" b="1" i="1" dirty="0" smtClean="0">
                <a:latin typeface="Arial Black" pitchFamily="34" charset="0"/>
              </a:rPr>
              <a:t> </a:t>
            </a:r>
            <a:r>
              <a:rPr lang="es-ES" b="1" i="1" dirty="0" err="1" smtClean="0">
                <a:latin typeface="Arial Black" pitchFamily="34" charset="0"/>
              </a:rPr>
              <a:t>Arts</a:t>
            </a:r>
            <a:r>
              <a:rPr lang="es-ES" b="1" i="1" dirty="0" smtClean="0">
                <a:latin typeface="Arial Black" pitchFamily="34" charset="0"/>
              </a:rPr>
              <a:t>).</a:t>
            </a: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spd="med" advTm="53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C:\Documents and Settings\Dell\Escritorio\1340120302776-rainbow_video_Israel_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92000" contrast="87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4098" name="Picture 2" descr="C:\Documents and Settings\Dell\Escritorio\rainbow_video_Israel_k_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31193">
            <a:off x="4848640" y="749023"/>
            <a:ext cx="4051989" cy="3038992"/>
          </a:xfrm>
          <a:prstGeom prst="rect">
            <a:avLst/>
          </a:prstGeom>
          <a:noFill/>
        </p:spPr>
      </p:pic>
      <p:pic>
        <p:nvPicPr>
          <p:cNvPr id="3" name="Picture 5" descr="C:\Documents and Settings\Dell\Escritorio\mqdefaul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77626">
            <a:off x="1687149" y="3982821"/>
            <a:ext cx="5004048" cy="2819871"/>
          </a:xfrm>
          <a:prstGeom prst="rect">
            <a:avLst/>
          </a:prstGeom>
          <a:noFill/>
        </p:spPr>
      </p:pic>
      <p:pic>
        <p:nvPicPr>
          <p:cNvPr id="4" name="Picture 2" descr="C:\Documents and Settings\Dell\Escritorio\rainbow_video_Israel_k_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246521">
            <a:off x="251520" y="332656"/>
            <a:ext cx="4320480" cy="309634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Dell\Escritorio\isra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372533" cy="70294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C:\Documents and Settings\Dell\Escritorio\rosa arco ir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2851" cy="6858000"/>
          </a:xfrm>
          <a:prstGeom prst="rect">
            <a:avLst/>
          </a:prstGeom>
          <a:noFill/>
        </p:spPr>
      </p:pic>
      <p:sp>
        <p:nvSpPr>
          <p:cNvPr id="23" name="22 Medio marco"/>
          <p:cNvSpPr/>
          <p:nvPr/>
        </p:nvSpPr>
        <p:spPr>
          <a:xfrm rot="2667547">
            <a:off x="3306763" y="627063"/>
            <a:ext cx="2295525" cy="2370137"/>
          </a:xfrm>
          <a:prstGeom prst="halfFrame">
            <a:avLst>
              <a:gd name="adj1" fmla="val 20091"/>
              <a:gd name="adj2" fmla="val 19626"/>
            </a:avLst>
          </a:prstGeom>
          <a:solidFill>
            <a:srgbClr val="00CC99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>
            <a:off x="0" y="0"/>
            <a:ext cx="4500563" cy="3429000"/>
          </a:xfrm>
          <a:prstGeom prst="halfFrame">
            <a:avLst>
              <a:gd name="adj1" fmla="val 11127"/>
              <a:gd name="adj2" fmla="val 10708"/>
            </a:avLst>
          </a:prstGeom>
          <a:solidFill>
            <a:schemeClr val="tx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25" name="24 Medio marco"/>
          <p:cNvSpPr/>
          <p:nvPr/>
        </p:nvSpPr>
        <p:spPr>
          <a:xfrm rot="13508278">
            <a:off x="3594894" y="3742531"/>
            <a:ext cx="2085975" cy="2398713"/>
          </a:xfrm>
          <a:prstGeom prst="halfFrame">
            <a:avLst>
              <a:gd name="adj1" fmla="val 20091"/>
              <a:gd name="adj2" fmla="val 19626"/>
            </a:avLst>
          </a:prstGeom>
          <a:solidFill>
            <a:srgbClr val="00CC99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flipH="1">
            <a:off x="4500563" y="0"/>
            <a:ext cx="4643437" cy="3429000"/>
          </a:xfrm>
          <a:prstGeom prst="halfFrame">
            <a:avLst>
              <a:gd name="adj1" fmla="val 11127"/>
              <a:gd name="adj2" fmla="val 10708"/>
            </a:avLst>
          </a:prstGeom>
          <a:solidFill>
            <a:schemeClr val="tx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4572000" y="3429000"/>
            <a:ext cx="4572000" cy="3429000"/>
          </a:xfrm>
          <a:prstGeom prst="halfFrame">
            <a:avLst>
              <a:gd name="adj1" fmla="val 11127"/>
              <a:gd name="adj2" fmla="val 10708"/>
            </a:avLst>
          </a:prstGeom>
          <a:solidFill>
            <a:schemeClr val="tx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V="1">
            <a:off x="0" y="3429000"/>
            <a:ext cx="4500563" cy="3429000"/>
          </a:xfrm>
          <a:prstGeom prst="halfFrame">
            <a:avLst>
              <a:gd name="adj1" fmla="val 11127"/>
              <a:gd name="adj2" fmla="val 10708"/>
            </a:avLst>
          </a:prstGeom>
          <a:solidFill>
            <a:schemeClr val="tx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>
              <a:solidFill>
                <a:srgbClr val="00B0F0"/>
              </a:solidFill>
            </a:endParaRPr>
          </a:p>
        </p:txBody>
      </p:sp>
      <p:sp>
        <p:nvSpPr>
          <p:cNvPr id="21" name="20 Medio marco"/>
          <p:cNvSpPr/>
          <p:nvPr/>
        </p:nvSpPr>
        <p:spPr>
          <a:xfrm rot="18815499">
            <a:off x="1831976" y="2270125"/>
            <a:ext cx="2157412" cy="2370137"/>
          </a:xfrm>
          <a:prstGeom prst="halfFrame">
            <a:avLst>
              <a:gd name="adj1" fmla="val 20091"/>
              <a:gd name="adj2" fmla="val 19626"/>
            </a:avLst>
          </a:prstGeom>
          <a:solidFill>
            <a:srgbClr val="00CC99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24" name="23 Medio marco"/>
          <p:cNvSpPr/>
          <p:nvPr/>
        </p:nvSpPr>
        <p:spPr>
          <a:xfrm rot="8006369">
            <a:off x="5031425" y="2212456"/>
            <a:ext cx="2154238" cy="2192338"/>
          </a:xfrm>
          <a:prstGeom prst="halfFrame">
            <a:avLst>
              <a:gd name="adj1" fmla="val 20091"/>
              <a:gd name="adj2" fmla="val 19626"/>
            </a:avLst>
          </a:prstGeom>
          <a:solidFill>
            <a:srgbClr val="00CC99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>
              <a:solidFill>
                <a:srgbClr val="00CC99"/>
              </a:solidFill>
            </a:endParaRPr>
          </a:p>
        </p:txBody>
      </p:sp>
    </p:spTree>
  </p:cSld>
  <p:clrMapOvr>
    <a:masterClrMapping/>
  </p:clrMapOvr>
  <p:transition spd="med" advTm="8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lum bright="82000" contrast="-7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6024" y="4221088"/>
            <a:ext cx="8927976" cy="28623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1600" b="1" i="1" dirty="0" smtClean="0">
                <a:latin typeface="Arial Black" pitchFamily="34" charset="0"/>
              </a:rPr>
              <a:t>Al avanzar su carrera, se fue caracterizando por promover los valores y la cultura de Hawái, así como el movimiento independentista, a través de sus canciones (la letra de sus canciones a menudo abordaban el tema de la independencia abiertamente</a:t>
            </a:r>
            <a:r>
              <a:rPr lang="es-ES" sz="1600" b="1" i="1" dirty="0" smtClean="0">
                <a:latin typeface="Arial Black" pitchFamily="34" charset="0"/>
              </a:rPr>
              <a:t>).</a:t>
            </a:r>
            <a:r>
              <a:rPr lang="es-ES" sz="1600" b="1" i="1" dirty="0" smtClean="0">
                <a:latin typeface="Arial Black" pitchFamily="34" charset="0"/>
              </a:rPr>
              <a:t/>
            </a:r>
            <a:br>
              <a:rPr lang="es-ES" sz="1600" b="1" i="1" dirty="0" smtClean="0">
                <a:latin typeface="Arial Black" pitchFamily="34" charset="0"/>
              </a:rPr>
            </a:br>
            <a:r>
              <a:rPr lang="es-ES" sz="1600" b="1" i="1" dirty="0" smtClean="0">
                <a:latin typeface="Arial Black" pitchFamily="34" charset="0"/>
              </a:rPr>
              <a:t/>
            </a:r>
            <a:br>
              <a:rPr lang="es-ES" sz="1600" b="1" i="1" dirty="0" smtClean="0">
                <a:latin typeface="Arial Black" pitchFamily="34" charset="0"/>
              </a:rPr>
            </a:br>
            <a:r>
              <a:rPr lang="es-ES" sz="1600" b="1" i="1" dirty="0" smtClean="0">
                <a:latin typeface="Arial Black" pitchFamily="34" charset="0"/>
              </a:rPr>
              <a:t>En 1997, fue honrado por la </a:t>
            </a:r>
            <a:r>
              <a:rPr lang="es-ES" sz="1600" b="1" i="1" dirty="0" err="1" smtClean="0">
                <a:latin typeface="Arial Black" pitchFamily="34" charset="0"/>
              </a:rPr>
              <a:t>Hawaii</a:t>
            </a:r>
            <a:r>
              <a:rPr lang="es-ES" sz="1600" b="1" i="1" dirty="0" smtClean="0">
                <a:latin typeface="Arial Black" pitchFamily="34" charset="0"/>
              </a:rPr>
              <a:t> </a:t>
            </a:r>
            <a:r>
              <a:rPr lang="es-ES" sz="1600" b="1" i="1" dirty="0" err="1" smtClean="0">
                <a:latin typeface="Arial Black" pitchFamily="34" charset="0"/>
              </a:rPr>
              <a:t>Academy</a:t>
            </a:r>
            <a:r>
              <a:rPr lang="es-ES" sz="1600" b="1" i="1" dirty="0" smtClean="0">
                <a:latin typeface="Arial Black" pitchFamily="34" charset="0"/>
              </a:rPr>
              <a:t> of </a:t>
            </a:r>
            <a:r>
              <a:rPr lang="es-ES" sz="1600" b="1" i="1" dirty="0" err="1" smtClean="0">
                <a:latin typeface="Arial Black" pitchFamily="34" charset="0"/>
              </a:rPr>
              <a:t>Recording</a:t>
            </a:r>
            <a:r>
              <a:rPr lang="es-ES" sz="1600" b="1" i="1" dirty="0" smtClean="0">
                <a:latin typeface="Arial Black" pitchFamily="34" charset="0"/>
              </a:rPr>
              <a:t> </a:t>
            </a:r>
            <a:r>
              <a:rPr lang="es-ES" sz="1600" b="1" i="1" dirty="0" err="1" smtClean="0">
                <a:latin typeface="Arial Black" pitchFamily="34" charset="0"/>
              </a:rPr>
              <a:t>Arts</a:t>
            </a:r>
            <a:r>
              <a:rPr lang="es-ES" sz="1600" b="1" i="1" dirty="0" smtClean="0">
                <a:latin typeface="Arial Black" pitchFamily="34" charset="0"/>
              </a:rPr>
              <a:t> en la ceremonia anual de los premios Na </a:t>
            </a:r>
            <a:r>
              <a:rPr lang="es-ES" sz="1600" b="1" i="1" dirty="0" err="1" smtClean="0">
                <a:latin typeface="Arial Black" pitchFamily="34" charset="0"/>
              </a:rPr>
              <a:t>Hoku</a:t>
            </a:r>
            <a:r>
              <a:rPr lang="es-ES" sz="1600" b="1" i="1" dirty="0" smtClean="0">
                <a:latin typeface="Arial Black" pitchFamily="34" charset="0"/>
              </a:rPr>
              <a:t> </a:t>
            </a:r>
            <a:r>
              <a:rPr lang="es-ES" sz="1600" b="1" i="1" dirty="0" err="1" smtClean="0">
                <a:latin typeface="Arial Black" pitchFamily="34" charset="0"/>
              </a:rPr>
              <a:t>Hanohano</a:t>
            </a:r>
            <a:r>
              <a:rPr lang="es-ES" sz="1600" b="1" i="1" dirty="0" smtClean="0">
                <a:latin typeface="Arial Black" pitchFamily="34" charset="0"/>
              </a:rPr>
              <a:t> en cuatro de las más importantes categorías, entre ellas mejor cantante y mejor álbum. </a:t>
            </a:r>
            <a:r>
              <a:rPr lang="es-ES" sz="1600" b="1" i="1" dirty="0" err="1" smtClean="0">
                <a:latin typeface="Arial Black" pitchFamily="34" charset="0"/>
              </a:rPr>
              <a:t>Iz</a:t>
            </a:r>
            <a:r>
              <a:rPr lang="es-ES" sz="1600" b="1" i="1" dirty="0" smtClean="0">
                <a:latin typeface="Arial Black" pitchFamily="34" charset="0"/>
              </a:rPr>
              <a:t> no pudo asistir a la ceremonia y vio el evento desde su habitación en el hospital</a:t>
            </a:r>
            <a:r>
              <a:rPr lang="es-ES" sz="1600" b="1" i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 Black" pitchFamily="34" charset="0"/>
              </a:rPr>
              <a:t>.</a:t>
            </a:r>
            <a:r>
              <a:rPr lang="es-ES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/>
            </a:r>
            <a:br>
              <a:rPr lang="es-ES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</a:br>
            <a:r>
              <a:rPr lang="es-ES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/>
            </a:r>
            <a:br>
              <a:rPr lang="es-ES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</a:br>
            <a:endParaRPr lang="es-ES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4" name="Picture 5" descr="C:\Documents and Settings\Dell\Escritorio\mq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88640"/>
            <a:ext cx="6900280" cy="388843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teniz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92000" contrast="8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16" name="Picture 2" descr="C:\Documents and Settings\Dell\Escritorio\sonrisa_de_israe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476672"/>
            <a:ext cx="4008281" cy="5832648"/>
          </a:xfrm>
          <a:prstGeom prst="rect">
            <a:avLst/>
          </a:prstGeom>
          <a:noFill/>
        </p:spPr>
      </p:pic>
      <p:pic>
        <p:nvPicPr>
          <p:cNvPr id="10" name="Picture 2" descr="C:\Documents and Settings\Dell\Escritorio\40375786_150x8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3933056"/>
            <a:ext cx="3862207" cy="2448272"/>
          </a:xfrm>
          <a:prstGeom prst="rect">
            <a:avLst/>
          </a:prstGeom>
          <a:noFill/>
        </p:spPr>
      </p:pic>
      <p:pic>
        <p:nvPicPr>
          <p:cNvPr id="11" name="Picture 2" descr="C:\Documents and Settings\Dell\Escritorio\86421309_150x8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188640"/>
            <a:ext cx="3816423" cy="2808312"/>
          </a:xfrm>
          <a:prstGeom prst="rect">
            <a:avLst/>
          </a:prstGeom>
          <a:noFill/>
        </p:spPr>
      </p:pic>
      <p:sp>
        <p:nvSpPr>
          <p:cNvPr id="5" name="Cadre 4"/>
          <p:cNvSpPr>
            <a:spLocks/>
          </p:cNvSpPr>
          <p:nvPr/>
        </p:nvSpPr>
        <p:spPr bwMode="auto">
          <a:xfrm>
            <a:off x="4499992" y="332656"/>
            <a:ext cx="4248472" cy="6076056"/>
          </a:xfrm>
          <a:custGeom>
            <a:avLst/>
            <a:gdLst>
              <a:gd name="T0" fmla="*/ 2046654 w 4093308"/>
              <a:gd name="T1" fmla="*/ 0 h 5563382"/>
              <a:gd name="T2" fmla="*/ 0 w 4093308"/>
              <a:gd name="T3" fmla="*/ 2781691 h 5563382"/>
              <a:gd name="T4" fmla="*/ 2046654 w 4093308"/>
              <a:gd name="T5" fmla="*/ 5563382 h 5563382"/>
              <a:gd name="T6" fmla="*/ 4093308 w 4093308"/>
              <a:gd name="T7" fmla="*/ 2781691 h 5563382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134424 w 4093308"/>
              <a:gd name="T13" fmla="*/ 134424 h 5563382"/>
              <a:gd name="T14" fmla="*/ 3958884 w 4093308"/>
              <a:gd name="T15" fmla="*/ 5428958 h 556338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093308" h="5563382">
                <a:moveTo>
                  <a:pt x="0" y="0"/>
                </a:moveTo>
                <a:lnTo>
                  <a:pt x="4093308" y="0"/>
                </a:lnTo>
                <a:lnTo>
                  <a:pt x="4093308" y="5563382"/>
                </a:lnTo>
                <a:lnTo>
                  <a:pt x="0" y="5563382"/>
                </a:lnTo>
                <a:close/>
                <a:moveTo>
                  <a:pt x="134424" y="134424"/>
                </a:moveTo>
                <a:lnTo>
                  <a:pt x="134424" y="5428958"/>
                </a:lnTo>
                <a:lnTo>
                  <a:pt x="3958884" y="5428958"/>
                </a:lnTo>
                <a:lnTo>
                  <a:pt x="3958884" y="134424"/>
                </a:lnTo>
                <a:close/>
              </a:path>
            </a:pathLst>
          </a:custGeom>
          <a:solidFill>
            <a:srgbClr val="21D951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7988" tIns="18993" rIns="37988" bIns="18993" anchor="ctr"/>
          <a:lstStyle/>
          <a:p>
            <a:endParaRPr lang="es-ES"/>
          </a:p>
        </p:txBody>
      </p:sp>
      <p:sp>
        <p:nvSpPr>
          <p:cNvPr id="2" name="Cadre 3"/>
          <p:cNvSpPr/>
          <p:nvPr/>
        </p:nvSpPr>
        <p:spPr>
          <a:xfrm>
            <a:off x="251520" y="3789040"/>
            <a:ext cx="4032448" cy="2664296"/>
          </a:xfrm>
          <a:prstGeom prst="frame">
            <a:avLst>
              <a:gd name="adj1" fmla="val 3762"/>
            </a:avLst>
          </a:prstGeom>
          <a:solidFill>
            <a:srgbClr val="FF0080"/>
          </a:solidFill>
          <a:ln>
            <a:solidFill>
              <a:srgbClr val="FF008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7988" tIns="18993" rIns="37988" bIns="18993" anchor="ctr"/>
          <a:lstStyle/>
          <a:p>
            <a:pPr defTabSz="189940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700" dirty="0">
              <a:solidFill>
                <a:schemeClr val="tx1"/>
              </a:solidFill>
            </a:endParaRPr>
          </a:p>
        </p:txBody>
      </p:sp>
      <p:sp>
        <p:nvSpPr>
          <p:cNvPr id="4" name="Cadre 3"/>
          <p:cNvSpPr>
            <a:spLocks/>
          </p:cNvSpPr>
          <p:nvPr/>
        </p:nvSpPr>
        <p:spPr bwMode="auto">
          <a:xfrm>
            <a:off x="179512" y="0"/>
            <a:ext cx="4032448" cy="3140968"/>
          </a:xfrm>
          <a:custGeom>
            <a:avLst/>
            <a:gdLst>
              <a:gd name="T0" fmla="*/ 1835834 w 3671668"/>
              <a:gd name="T1" fmla="*/ 0 h 2459093"/>
              <a:gd name="T2" fmla="*/ 0 w 3671668"/>
              <a:gd name="T3" fmla="*/ 1229547 h 2459093"/>
              <a:gd name="T4" fmla="*/ 1835834 w 3671668"/>
              <a:gd name="T5" fmla="*/ 2459093 h 2459093"/>
              <a:gd name="T6" fmla="*/ 3671668 w 3671668"/>
              <a:gd name="T7" fmla="*/ 1229547 h 2459093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2511 w 3671668"/>
              <a:gd name="T13" fmla="*/ 92511 h 2459093"/>
              <a:gd name="T14" fmla="*/ 3579157 w 3671668"/>
              <a:gd name="T15" fmla="*/ 2366582 h 245909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71668" h="2459093">
                <a:moveTo>
                  <a:pt x="0" y="0"/>
                </a:moveTo>
                <a:lnTo>
                  <a:pt x="3671668" y="0"/>
                </a:lnTo>
                <a:lnTo>
                  <a:pt x="3671668" y="2459093"/>
                </a:lnTo>
                <a:lnTo>
                  <a:pt x="0" y="2459093"/>
                </a:lnTo>
                <a:close/>
                <a:moveTo>
                  <a:pt x="92511" y="92511"/>
                </a:moveTo>
                <a:lnTo>
                  <a:pt x="92511" y="2366582"/>
                </a:lnTo>
                <a:lnTo>
                  <a:pt x="3579157" y="2366582"/>
                </a:lnTo>
                <a:lnTo>
                  <a:pt x="3579157" y="92511"/>
                </a:lnTo>
                <a:close/>
              </a:path>
            </a:pathLst>
          </a:custGeom>
          <a:solidFill>
            <a:srgbClr val="F5F50B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7988" tIns="18993" rIns="37988" bIns="18993" anchor="ctr"/>
          <a:lstStyle/>
          <a:p>
            <a:endParaRPr lang="es-ES"/>
          </a:p>
        </p:txBody>
      </p:sp>
    </p:spTree>
  </p:cSld>
  <p:clrMapOvr>
    <a:masterClrMapping/>
  </p:clrMapOvr>
  <p:transition spd="med" advTm="11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4" grpId="0" animBg="1"/>
      <p:bldP spid="4" grpId="1" animBg="1"/>
      <p:bldP spid="4" grpId="2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IsraelKamakawiwoo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imagesee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578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200602_vtpsculpture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Dell\Escritorio\image_136314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2662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92000" contrast="8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572000" y="188640"/>
            <a:ext cx="4392488" cy="6480720"/>
          </a:xfrm>
          <a:prstGeom prst="rect">
            <a:avLst/>
          </a:prstGeom>
          <a:solidFill>
            <a:srgbClr val="FFC000">
              <a:alpha val="64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4788024" y="548680"/>
            <a:ext cx="3888432" cy="65556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1600" b="1" i="1" dirty="0" smtClean="0">
                <a:latin typeface="Arial Black" pitchFamily="34" charset="0"/>
              </a:rPr>
              <a:t>Durante la mayor parte de su vida adulta fue obeso llegando a pesar 340kg. Fue hospitalizado en numerosas ocasiones, y murió afectado de problemas respiratorios derivados de su sobrepeso el 26 de junio de 1997 a los 38 años de edad. Su cuerpo fue velado en el edificio del Capitolio en Honolulú, con la bandera a media asta en los edificios estatales. Luego de </a:t>
            </a:r>
            <a:r>
              <a:rPr lang="es-ES" sz="1600" b="1" i="1" dirty="0" err="1" smtClean="0">
                <a:latin typeface="Arial Black" pitchFamily="34" charset="0"/>
              </a:rPr>
              <a:t>cremado</a:t>
            </a:r>
            <a:r>
              <a:rPr lang="es-ES" sz="1600" b="1" i="1" dirty="0" smtClean="0">
                <a:latin typeface="Arial Black" pitchFamily="34" charset="0"/>
              </a:rPr>
              <a:t>, sus cenizas fueron esparcidas en el océano frente a la playa de </a:t>
            </a:r>
            <a:r>
              <a:rPr lang="es-ES" sz="1600" b="1" i="1" dirty="0" err="1" smtClean="0">
                <a:latin typeface="Arial Black" pitchFamily="34" charset="0"/>
              </a:rPr>
              <a:t>Makua</a:t>
            </a:r>
            <a:r>
              <a:rPr lang="es-ES" sz="1600" b="1" i="1" dirty="0" smtClean="0">
                <a:latin typeface="Arial Black" pitchFamily="34" charset="0"/>
              </a:rPr>
              <a:t>.</a:t>
            </a:r>
            <a:br>
              <a:rPr lang="es-ES" sz="1600" b="1" i="1" dirty="0" smtClean="0">
                <a:latin typeface="Arial Black" pitchFamily="34" charset="0"/>
              </a:rPr>
            </a:br>
            <a:r>
              <a:rPr lang="es-ES" sz="1600" b="1" i="1" dirty="0" smtClean="0">
                <a:latin typeface="Arial Black" pitchFamily="34" charset="0"/>
              </a:rPr>
              <a:t>Es considerado como uno de los mejores cantantes de la historia por su pensamiento positivo y protector de su pueblo, </a:t>
            </a:r>
            <a:r>
              <a:rPr lang="es-ES" sz="1600" b="1" i="1" dirty="0" err="1" smtClean="0">
                <a:latin typeface="Arial Black" pitchFamily="34" charset="0"/>
              </a:rPr>
              <a:t>Hawai</a:t>
            </a:r>
            <a:r>
              <a:rPr lang="es-ES" sz="1600" b="1" i="1" dirty="0" smtClean="0">
                <a:latin typeface="Arial Black" pitchFamily="34" charset="0"/>
              </a:rPr>
              <a:t>. </a:t>
            </a:r>
            <a:r>
              <a:rPr lang="es-ES" sz="1600" b="1" i="1" dirty="0" err="1" smtClean="0">
                <a:latin typeface="Arial Black" pitchFamily="34" charset="0"/>
              </a:rPr>
              <a:t>Tambien</a:t>
            </a:r>
            <a:r>
              <a:rPr lang="es-ES" sz="1600" b="1" i="1" dirty="0" smtClean="0">
                <a:latin typeface="Arial Black" pitchFamily="34" charset="0"/>
              </a:rPr>
              <a:t>, </a:t>
            </a:r>
            <a:r>
              <a:rPr lang="es-ES" sz="1600" b="1" i="1" dirty="0" err="1" smtClean="0">
                <a:latin typeface="Arial Black" pitchFamily="34" charset="0"/>
              </a:rPr>
              <a:t>segun</a:t>
            </a:r>
            <a:r>
              <a:rPr lang="es-ES" sz="1600" b="1" i="1" dirty="0" smtClean="0">
                <a:latin typeface="Arial Black" pitchFamily="34" charset="0"/>
              </a:rPr>
              <a:t> la revista </a:t>
            </a:r>
            <a:r>
              <a:rPr lang="es-ES" sz="1600" b="1" i="1" dirty="0" err="1" smtClean="0">
                <a:latin typeface="Arial Black" pitchFamily="34" charset="0"/>
              </a:rPr>
              <a:t>dream</a:t>
            </a:r>
            <a:r>
              <a:rPr lang="es-ES" sz="1600" b="1" i="1" dirty="0" smtClean="0">
                <a:latin typeface="Arial Black" pitchFamily="34" charset="0"/>
              </a:rPr>
              <a:t>, es un hombre a seguir por su honestidad, gentileza, lealtad y por el aprecio al vivir y ser positivo.</a:t>
            </a:r>
            <a:r>
              <a:rPr lang="es-E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es-E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es-ES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/>
            </a:r>
            <a:br>
              <a:rPr lang="es-ES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</a:br>
            <a:endParaRPr lang="es-ES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3" name="Picture 2" descr="C:\Documents and Settings\Dell\Escritorio\aaa80592f87728c2cfc1d1bdbabd6cdb-tb_2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04664"/>
            <a:ext cx="3838011" cy="6165304"/>
          </a:xfrm>
          <a:prstGeom prst="rect">
            <a:avLst/>
          </a:prstGeom>
          <a:noFill/>
        </p:spPr>
      </p:pic>
      <p:sp>
        <p:nvSpPr>
          <p:cNvPr id="4" name="Cadre 4"/>
          <p:cNvSpPr>
            <a:spLocks/>
          </p:cNvSpPr>
          <p:nvPr/>
        </p:nvSpPr>
        <p:spPr bwMode="auto">
          <a:xfrm>
            <a:off x="323528" y="260648"/>
            <a:ext cx="3960440" cy="6408712"/>
          </a:xfrm>
          <a:custGeom>
            <a:avLst/>
            <a:gdLst>
              <a:gd name="T0" fmla="*/ 2046654 w 4093308"/>
              <a:gd name="T1" fmla="*/ 0 h 5563382"/>
              <a:gd name="T2" fmla="*/ 0 w 4093308"/>
              <a:gd name="T3" fmla="*/ 2781691 h 5563382"/>
              <a:gd name="T4" fmla="*/ 2046654 w 4093308"/>
              <a:gd name="T5" fmla="*/ 5563382 h 5563382"/>
              <a:gd name="T6" fmla="*/ 4093308 w 4093308"/>
              <a:gd name="T7" fmla="*/ 2781691 h 5563382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134424 w 4093308"/>
              <a:gd name="T13" fmla="*/ 134424 h 5563382"/>
              <a:gd name="T14" fmla="*/ 3958884 w 4093308"/>
              <a:gd name="T15" fmla="*/ 5428958 h 556338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093308" h="5563382">
                <a:moveTo>
                  <a:pt x="0" y="0"/>
                </a:moveTo>
                <a:lnTo>
                  <a:pt x="4093308" y="0"/>
                </a:lnTo>
                <a:lnTo>
                  <a:pt x="4093308" y="5563382"/>
                </a:lnTo>
                <a:lnTo>
                  <a:pt x="0" y="5563382"/>
                </a:lnTo>
                <a:close/>
                <a:moveTo>
                  <a:pt x="134424" y="134424"/>
                </a:moveTo>
                <a:lnTo>
                  <a:pt x="134424" y="5428958"/>
                </a:lnTo>
                <a:lnTo>
                  <a:pt x="3958884" y="5428958"/>
                </a:lnTo>
                <a:lnTo>
                  <a:pt x="3958884" y="134424"/>
                </a:lnTo>
                <a:close/>
              </a:path>
            </a:pathLst>
          </a:custGeom>
          <a:solidFill>
            <a:srgbClr val="00B0F0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7988" tIns="18993" rIns="37988" bIns="18993" anchor="ctr"/>
          <a:lstStyle/>
          <a:p>
            <a:endParaRPr lang="es-ES"/>
          </a:p>
        </p:txBody>
      </p:sp>
      <p:sp>
        <p:nvSpPr>
          <p:cNvPr id="5" name="Cadre 4"/>
          <p:cNvSpPr>
            <a:spLocks/>
          </p:cNvSpPr>
          <p:nvPr/>
        </p:nvSpPr>
        <p:spPr bwMode="auto">
          <a:xfrm>
            <a:off x="4427984" y="0"/>
            <a:ext cx="4716016" cy="6858000"/>
          </a:xfrm>
          <a:custGeom>
            <a:avLst/>
            <a:gdLst>
              <a:gd name="T0" fmla="*/ 2046654 w 4093308"/>
              <a:gd name="T1" fmla="*/ 0 h 5563382"/>
              <a:gd name="T2" fmla="*/ 0 w 4093308"/>
              <a:gd name="T3" fmla="*/ 2781691 h 5563382"/>
              <a:gd name="T4" fmla="*/ 2046654 w 4093308"/>
              <a:gd name="T5" fmla="*/ 5563382 h 5563382"/>
              <a:gd name="T6" fmla="*/ 4093308 w 4093308"/>
              <a:gd name="T7" fmla="*/ 2781691 h 5563382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134424 w 4093308"/>
              <a:gd name="T13" fmla="*/ 134424 h 5563382"/>
              <a:gd name="T14" fmla="*/ 3958884 w 4093308"/>
              <a:gd name="T15" fmla="*/ 5428958 h 556338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093308" h="5563382">
                <a:moveTo>
                  <a:pt x="0" y="0"/>
                </a:moveTo>
                <a:lnTo>
                  <a:pt x="4093308" y="0"/>
                </a:lnTo>
                <a:lnTo>
                  <a:pt x="4093308" y="5563382"/>
                </a:lnTo>
                <a:lnTo>
                  <a:pt x="0" y="5563382"/>
                </a:lnTo>
                <a:close/>
                <a:moveTo>
                  <a:pt x="134424" y="134424"/>
                </a:moveTo>
                <a:lnTo>
                  <a:pt x="134424" y="5428958"/>
                </a:lnTo>
                <a:lnTo>
                  <a:pt x="3958884" y="5428958"/>
                </a:lnTo>
                <a:lnTo>
                  <a:pt x="3958884" y="134424"/>
                </a:lnTo>
                <a:close/>
              </a:path>
            </a:pathLst>
          </a:custGeom>
          <a:solidFill>
            <a:srgbClr val="00B0F0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7988" tIns="18993" rIns="37988" bIns="18993" anchor="ctr"/>
          <a:lstStyle/>
          <a:p>
            <a:endParaRPr lang="es-ES"/>
          </a:p>
        </p:txBody>
      </p:sp>
    </p:spTree>
  </p:cSld>
  <p:clrMapOvr>
    <a:masterClrMapping/>
  </p:clrMapOvr>
  <p:transition spd="med" advTm="53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0.jpg"/>
          <p:cNvPicPr>
            <a:picLocks noChangeAspect="1" noChangeArrowheads="1"/>
          </p:cNvPicPr>
          <p:nvPr/>
        </p:nvPicPr>
        <p:blipFill>
          <a:blip r:embed="rId2" cstate="print"/>
          <a:srcRect t="5901" b="59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Documents and Settings\Dell\Escritorio\El_arco_iris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75" name="AutoShape 7"/>
          <p:cNvSpPr>
            <a:spLocks noChangeArrowheads="1"/>
          </p:cNvSpPr>
          <p:nvPr/>
        </p:nvSpPr>
        <p:spPr bwMode="auto">
          <a:xfrm>
            <a:off x="0" y="0"/>
            <a:ext cx="9144000" cy="186055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32776" name="AutoShape 8"/>
          <p:cNvSpPr>
            <a:spLocks noChangeArrowheads="1"/>
          </p:cNvSpPr>
          <p:nvPr/>
        </p:nvSpPr>
        <p:spPr bwMode="auto">
          <a:xfrm flipV="1">
            <a:off x="0" y="5094288"/>
            <a:ext cx="9144000" cy="1763712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 dirty="0">
              <a:latin typeface="+mn-lt"/>
              <a:cs typeface="+mn-cs"/>
            </a:endParaRPr>
          </a:p>
        </p:txBody>
      </p:sp>
      <p:sp>
        <p:nvSpPr>
          <p:cNvPr id="32777" name="AutoShape 9"/>
          <p:cNvSpPr>
            <a:spLocks noChangeArrowheads="1"/>
          </p:cNvSpPr>
          <p:nvPr/>
        </p:nvSpPr>
        <p:spPr bwMode="auto">
          <a:xfrm rot="16200000">
            <a:off x="-2514600" y="2514600"/>
            <a:ext cx="6858000" cy="18288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32778" name="AutoShape 10"/>
          <p:cNvSpPr>
            <a:spLocks noChangeArrowheads="1"/>
          </p:cNvSpPr>
          <p:nvPr/>
        </p:nvSpPr>
        <p:spPr bwMode="auto">
          <a:xfrm rot="5400000" flipH="1">
            <a:off x="4800600" y="2514600"/>
            <a:ext cx="6858000" cy="18288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32779" name="Rectangle 11"/>
          <p:cNvSpPr>
            <a:spLocks noChangeArrowheads="1"/>
          </p:cNvSpPr>
          <p:nvPr/>
        </p:nvSpPr>
        <p:spPr bwMode="auto">
          <a:xfrm>
            <a:off x="1960563" y="1992313"/>
            <a:ext cx="5222875" cy="2938462"/>
          </a:xfrm>
          <a:prstGeom prst="rect">
            <a:avLst/>
          </a:pr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</p:spTree>
  </p:cSld>
  <p:clrMapOvr>
    <a:masterClrMapping/>
  </p:clrMapOvr>
  <p:transition spd="med" advTm="8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0" dur="5000"/>
                                        <p:tgtEl>
                                          <p:spTgt spid="327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lum bright="-58000" contrast="1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29698" name="Picture 2" descr="C:\Documents and Settings\Dell\Escritorio\666666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0"/>
            <a:ext cx="602876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israel_kamakawiwoole_t9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lum bright="73000" contrast="-71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260648"/>
            <a:ext cx="3380156" cy="193899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s-ES" sz="4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En algún lugar </a:t>
            </a:r>
            <a:endParaRPr lang="es-ES" sz="4000" b="1" i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4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sobre </a:t>
            </a:r>
            <a:r>
              <a:rPr lang="es-ES" sz="4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el </a:t>
            </a:r>
            <a:endParaRPr lang="es-ES" sz="4000" b="1" i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4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Arco </a:t>
            </a:r>
            <a:r>
              <a:rPr lang="es-ES" sz="4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</a:t>
            </a:r>
            <a:r>
              <a:rPr lang="es-ES" sz="4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ris </a:t>
            </a:r>
            <a:endParaRPr lang="es-ES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Picture 2" descr="C:\Documents and Settings\Dell\Escritorio\normal_Israel_Iz_Kamakawiwo_VIDEO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3789040"/>
            <a:ext cx="2880320" cy="2880320"/>
          </a:xfrm>
          <a:prstGeom prst="rect">
            <a:avLst/>
          </a:prstGeom>
          <a:noFill/>
        </p:spPr>
      </p:pic>
      <p:pic>
        <p:nvPicPr>
          <p:cNvPr id="5" name="Picture 2" descr="C:\Documents and Settings\Dell\Escritorio\sonrisa_de_israe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132856"/>
            <a:ext cx="2028883" cy="295232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860032" y="404664"/>
            <a:ext cx="4572000" cy="62478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1600" i="1" dirty="0" smtClean="0">
                <a:latin typeface="Arial Black" pitchFamily="34" charset="0"/>
              </a:rPr>
              <a:t>En algún lugar sobre el </a:t>
            </a:r>
            <a:r>
              <a:rPr lang="es-ES" sz="1600" i="1" dirty="0" smtClean="0">
                <a:latin typeface="Arial Black" pitchFamily="34" charset="0"/>
              </a:rPr>
              <a:t>Arco Iris </a:t>
            </a:r>
            <a:r>
              <a:rPr lang="es-ES" sz="1600" i="1" dirty="0" smtClean="0">
                <a:latin typeface="Arial Black" pitchFamily="34" charset="0"/>
              </a:rPr>
              <a:t/>
            </a:r>
            <a:br>
              <a:rPr lang="es-ES" sz="1600" i="1" dirty="0" smtClean="0">
                <a:latin typeface="Arial Black" pitchFamily="34" charset="0"/>
              </a:rPr>
            </a:br>
            <a:r>
              <a:rPr lang="es-ES" sz="1600" i="1" dirty="0" smtClean="0">
                <a:latin typeface="Arial Black" pitchFamily="34" charset="0"/>
              </a:rPr>
              <a:t>Camino de alto, </a:t>
            </a:r>
            <a:br>
              <a:rPr lang="es-ES" sz="1600" i="1" dirty="0" smtClean="0">
                <a:latin typeface="Arial Black" pitchFamily="34" charset="0"/>
              </a:rPr>
            </a:br>
            <a:r>
              <a:rPr lang="es-ES" sz="1600" i="1" dirty="0" smtClean="0">
                <a:latin typeface="Arial Black" pitchFamily="34" charset="0"/>
              </a:rPr>
              <a:t>Hay una tierra que he oído de </a:t>
            </a:r>
            <a:br>
              <a:rPr lang="es-ES" sz="1600" i="1" dirty="0" smtClean="0">
                <a:latin typeface="Arial Black" pitchFamily="34" charset="0"/>
              </a:rPr>
            </a:br>
            <a:r>
              <a:rPr lang="es-ES" sz="1600" i="1" dirty="0" smtClean="0">
                <a:latin typeface="Arial Black" pitchFamily="34" charset="0"/>
              </a:rPr>
              <a:t>Una vez en una canción de cuna. </a:t>
            </a:r>
            <a:br>
              <a:rPr lang="es-ES" sz="1600" i="1" dirty="0" smtClean="0">
                <a:latin typeface="Arial Black" pitchFamily="34" charset="0"/>
              </a:rPr>
            </a:br>
            <a:r>
              <a:rPr lang="es-ES" sz="1600" i="1" dirty="0" smtClean="0">
                <a:latin typeface="Arial Black" pitchFamily="34" charset="0"/>
              </a:rPr>
              <a:t>En algún lugar sobre el </a:t>
            </a:r>
            <a:r>
              <a:rPr lang="es-ES" sz="1600" i="1" dirty="0" smtClean="0">
                <a:latin typeface="Arial Black" pitchFamily="34" charset="0"/>
              </a:rPr>
              <a:t>Arco Iris </a:t>
            </a:r>
            <a:r>
              <a:rPr lang="es-ES" sz="1600" i="1" dirty="0" smtClean="0">
                <a:latin typeface="Arial Black" pitchFamily="34" charset="0"/>
              </a:rPr>
              <a:t/>
            </a:r>
            <a:br>
              <a:rPr lang="es-ES" sz="1600" i="1" dirty="0" smtClean="0">
                <a:latin typeface="Arial Black" pitchFamily="34" charset="0"/>
              </a:rPr>
            </a:br>
            <a:r>
              <a:rPr lang="es-ES" sz="1600" i="1" dirty="0" smtClean="0">
                <a:latin typeface="Arial Black" pitchFamily="34" charset="0"/>
              </a:rPr>
              <a:t>Son de color azul cielo, </a:t>
            </a:r>
            <a:br>
              <a:rPr lang="es-ES" sz="1600" i="1" dirty="0" smtClean="0">
                <a:latin typeface="Arial Black" pitchFamily="34" charset="0"/>
              </a:rPr>
            </a:br>
            <a:r>
              <a:rPr lang="es-ES" sz="1600" i="1" dirty="0" smtClean="0">
                <a:latin typeface="Arial Black" pitchFamily="34" charset="0"/>
              </a:rPr>
              <a:t>Y los sueños que te atreves a soñar </a:t>
            </a:r>
            <a:br>
              <a:rPr lang="es-ES" sz="1600" i="1" dirty="0" smtClean="0">
                <a:latin typeface="Arial Black" pitchFamily="34" charset="0"/>
              </a:rPr>
            </a:br>
            <a:r>
              <a:rPr lang="es-ES" sz="1600" i="1" dirty="0" smtClean="0">
                <a:latin typeface="Arial Black" pitchFamily="34" charset="0"/>
              </a:rPr>
              <a:t>Realmente se hagan realidad. </a:t>
            </a:r>
            <a:br>
              <a:rPr lang="es-ES" sz="1600" i="1" dirty="0" smtClean="0">
                <a:latin typeface="Arial Black" pitchFamily="34" charset="0"/>
              </a:rPr>
            </a:br>
            <a:r>
              <a:rPr lang="es-ES" sz="1600" i="1" dirty="0" smtClean="0">
                <a:latin typeface="Arial Black" pitchFamily="34" charset="0"/>
              </a:rPr>
              <a:t>Algún día yo deseo a una estrella </a:t>
            </a:r>
            <a:br>
              <a:rPr lang="es-ES" sz="1600" i="1" dirty="0" smtClean="0">
                <a:latin typeface="Arial Black" pitchFamily="34" charset="0"/>
              </a:rPr>
            </a:br>
            <a:r>
              <a:rPr lang="es-ES" sz="1600" i="1" dirty="0" smtClean="0">
                <a:latin typeface="Arial Black" pitchFamily="34" charset="0"/>
              </a:rPr>
              <a:t>Y despertar cuando las nubes están muy lejos </a:t>
            </a:r>
            <a:br>
              <a:rPr lang="es-ES" sz="1600" i="1" dirty="0" smtClean="0">
                <a:latin typeface="Arial Black" pitchFamily="34" charset="0"/>
              </a:rPr>
            </a:br>
            <a:r>
              <a:rPr lang="es-ES" sz="1600" i="1" dirty="0" smtClean="0">
                <a:latin typeface="Arial Black" pitchFamily="34" charset="0"/>
              </a:rPr>
              <a:t>Detrás de mí. </a:t>
            </a:r>
            <a:br>
              <a:rPr lang="es-ES" sz="1600" i="1" dirty="0" smtClean="0">
                <a:latin typeface="Arial Black" pitchFamily="34" charset="0"/>
              </a:rPr>
            </a:br>
            <a:r>
              <a:rPr lang="es-ES" sz="1600" i="1" dirty="0" smtClean="0">
                <a:latin typeface="Arial Black" pitchFamily="34" charset="0"/>
              </a:rPr>
              <a:t>En caso de que los problemas se derriten como gotas de limón </a:t>
            </a:r>
            <a:br>
              <a:rPr lang="es-ES" sz="1600" i="1" dirty="0" smtClean="0">
                <a:latin typeface="Arial Black" pitchFamily="34" charset="0"/>
              </a:rPr>
            </a:br>
            <a:r>
              <a:rPr lang="es-ES" sz="1600" i="1" dirty="0" smtClean="0">
                <a:latin typeface="Arial Black" pitchFamily="34" charset="0"/>
              </a:rPr>
              <a:t>Ausente por encima de la chimenea cimas </a:t>
            </a:r>
            <a:br>
              <a:rPr lang="es-ES" sz="1600" i="1" dirty="0" smtClean="0">
                <a:latin typeface="Arial Black" pitchFamily="34" charset="0"/>
              </a:rPr>
            </a:br>
            <a:r>
              <a:rPr lang="es-ES" sz="1600" i="1" dirty="0" smtClean="0">
                <a:latin typeface="Arial Black" pitchFamily="34" charset="0"/>
              </a:rPr>
              <a:t>Ahí es donde usted me </a:t>
            </a:r>
            <a:r>
              <a:rPr lang="es-ES" sz="1600" i="1" dirty="0" smtClean="0">
                <a:latin typeface="Arial Black" pitchFamily="34" charset="0"/>
              </a:rPr>
              <a:t>encontrará</a:t>
            </a:r>
            <a:r>
              <a:rPr lang="es-ES" sz="1600" i="1" dirty="0" smtClean="0">
                <a:latin typeface="Arial Black" pitchFamily="34" charset="0"/>
              </a:rPr>
              <a:t>. </a:t>
            </a:r>
            <a:br>
              <a:rPr lang="es-ES" sz="1600" i="1" dirty="0" smtClean="0">
                <a:latin typeface="Arial Black" pitchFamily="34" charset="0"/>
              </a:rPr>
            </a:br>
            <a:r>
              <a:rPr lang="es-ES" sz="1600" i="1" dirty="0" smtClean="0">
                <a:latin typeface="Arial Black" pitchFamily="34" charset="0"/>
              </a:rPr>
              <a:t>En algún lugar sobre el </a:t>
            </a:r>
            <a:r>
              <a:rPr lang="es-ES" sz="1600" i="1" dirty="0" smtClean="0">
                <a:latin typeface="Arial Black" pitchFamily="34" charset="0"/>
              </a:rPr>
              <a:t>Arco Iris </a:t>
            </a:r>
            <a:r>
              <a:rPr lang="es-ES" sz="1600" i="1" dirty="0" smtClean="0">
                <a:latin typeface="Arial Black" pitchFamily="34" charset="0"/>
              </a:rPr>
              <a:t/>
            </a:r>
            <a:br>
              <a:rPr lang="es-ES" sz="1600" i="1" dirty="0" smtClean="0">
                <a:latin typeface="Arial Black" pitchFamily="34" charset="0"/>
              </a:rPr>
            </a:br>
            <a:r>
              <a:rPr lang="es-ES" sz="1600" i="1" dirty="0" err="1" smtClean="0">
                <a:latin typeface="Arial Black" pitchFamily="34" charset="0"/>
              </a:rPr>
              <a:t>Bluebirds</a:t>
            </a:r>
            <a:r>
              <a:rPr lang="es-ES" sz="1600" i="1" dirty="0" smtClean="0">
                <a:latin typeface="Arial Black" pitchFamily="34" charset="0"/>
              </a:rPr>
              <a:t> volar. </a:t>
            </a:r>
            <a:br>
              <a:rPr lang="es-ES" sz="1600" i="1" dirty="0" smtClean="0">
                <a:latin typeface="Arial Black" pitchFamily="34" charset="0"/>
              </a:rPr>
            </a:br>
            <a:r>
              <a:rPr lang="es-ES" sz="1600" i="1" dirty="0" smtClean="0">
                <a:latin typeface="Arial Black" pitchFamily="34" charset="0"/>
              </a:rPr>
              <a:t>Las aves volar sobre el </a:t>
            </a:r>
            <a:r>
              <a:rPr lang="es-ES" sz="1600" i="1" dirty="0" smtClean="0">
                <a:latin typeface="Arial Black" pitchFamily="34" charset="0"/>
              </a:rPr>
              <a:t>Arco Iris</a:t>
            </a:r>
            <a:r>
              <a:rPr lang="es-ES" sz="1600" i="1" dirty="0" smtClean="0">
                <a:latin typeface="Arial Black" pitchFamily="34" charset="0"/>
              </a:rPr>
              <a:t>. </a:t>
            </a:r>
            <a:br>
              <a:rPr lang="es-ES" sz="1600" i="1" dirty="0" smtClean="0">
                <a:latin typeface="Arial Black" pitchFamily="34" charset="0"/>
              </a:rPr>
            </a:br>
            <a:r>
              <a:rPr lang="es-ES" sz="1600" i="1" dirty="0" smtClean="0">
                <a:latin typeface="Arial Black" pitchFamily="34" charset="0"/>
              </a:rPr>
              <a:t>¿Por qué entonces, oh por qué no puedo? </a:t>
            </a:r>
            <a:br>
              <a:rPr lang="es-ES" sz="1600" i="1" dirty="0" smtClean="0">
                <a:latin typeface="Arial Black" pitchFamily="34" charset="0"/>
              </a:rPr>
            </a:br>
            <a:r>
              <a:rPr lang="es-ES" sz="1600" i="1" dirty="0" smtClean="0">
                <a:latin typeface="Arial Black" pitchFamily="34" charset="0"/>
              </a:rPr>
              <a:t>Si poco feliz </a:t>
            </a:r>
            <a:r>
              <a:rPr lang="es-ES" sz="1600" i="1" dirty="0" err="1" smtClean="0">
                <a:latin typeface="Arial Black" pitchFamily="34" charset="0"/>
              </a:rPr>
              <a:t>bluebirds</a:t>
            </a:r>
            <a:r>
              <a:rPr lang="es-ES" sz="1600" i="1" dirty="0" smtClean="0">
                <a:latin typeface="Arial Black" pitchFamily="34" charset="0"/>
              </a:rPr>
              <a:t> volar </a:t>
            </a:r>
            <a:br>
              <a:rPr lang="es-ES" sz="1600" i="1" dirty="0" smtClean="0">
                <a:latin typeface="Arial Black" pitchFamily="34" charset="0"/>
              </a:rPr>
            </a:br>
            <a:r>
              <a:rPr lang="es-ES" sz="1600" i="1" dirty="0" smtClean="0">
                <a:latin typeface="Arial Black" pitchFamily="34" charset="0"/>
              </a:rPr>
              <a:t>Más allá del </a:t>
            </a:r>
            <a:r>
              <a:rPr lang="es-ES" sz="1600" i="1" dirty="0" smtClean="0">
                <a:latin typeface="Arial Black" pitchFamily="34" charset="0"/>
              </a:rPr>
              <a:t>Arco Iris </a:t>
            </a:r>
            <a:r>
              <a:rPr lang="es-ES" sz="1600" i="1" dirty="0" smtClean="0">
                <a:latin typeface="Arial Black" pitchFamily="34" charset="0"/>
              </a:rPr>
              <a:t/>
            </a:r>
            <a:br>
              <a:rPr lang="es-ES" sz="1600" i="1" dirty="0" smtClean="0">
                <a:latin typeface="Arial Black" pitchFamily="34" charset="0"/>
              </a:rPr>
            </a:br>
            <a:r>
              <a:rPr lang="es-ES" sz="1600" i="1" dirty="0" smtClean="0">
                <a:latin typeface="Arial Black" pitchFamily="34" charset="0"/>
              </a:rPr>
              <a:t>¿Por qué, oh ¿Por qué no puedo?</a:t>
            </a:r>
            <a:endParaRPr lang="es-ES" sz="1600" dirty="0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olorspiralillusion-in-color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52736" y="-1755576"/>
            <a:ext cx="14113568" cy="11449272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714412" y="357166"/>
            <a:ext cx="4572000" cy="2308306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</p:spTree>
  </p:cSld>
  <p:clrMapOvr>
    <a:masterClrMapping/>
  </p:clrMapOvr>
  <p:transition spd="med" advTm="9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n algún lugar sobre el arco iri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 algún lugar sobre el arco iris</Template>
  <TotalTime>53</TotalTime>
  <Words>476</Words>
  <Application>Microsoft Office PowerPoint</Application>
  <PresentationFormat>Presentación en pantalla (4:3)</PresentationFormat>
  <Paragraphs>48</Paragraphs>
  <Slides>36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En algún lugar sobre el arco iris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2014-10-07T12:34:12Z</dcterms:created>
  <dcterms:modified xsi:type="dcterms:W3CDTF">2014-10-07T13:28:02Z</dcterms:modified>
</cp:coreProperties>
</file>