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70" r:id="rId4"/>
    <p:sldId id="386" r:id="rId5"/>
    <p:sldId id="377" r:id="rId6"/>
    <p:sldId id="373" r:id="rId7"/>
    <p:sldId id="365" r:id="rId8"/>
    <p:sldId id="344" r:id="rId9"/>
    <p:sldId id="383" r:id="rId10"/>
    <p:sldId id="382" r:id="rId11"/>
    <p:sldId id="385" r:id="rId12"/>
    <p:sldId id="366" r:id="rId13"/>
    <p:sldId id="374" r:id="rId14"/>
    <p:sldId id="379" r:id="rId15"/>
    <p:sldId id="356" r:id="rId16"/>
    <p:sldId id="345" r:id="rId17"/>
    <p:sldId id="346" r:id="rId18"/>
    <p:sldId id="355" r:id="rId19"/>
    <p:sldId id="357" r:id="rId20"/>
    <p:sldId id="343" r:id="rId21"/>
    <p:sldId id="341" r:id="rId22"/>
    <p:sldId id="354" r:id="rId23"/>
    <p:sldId id="360" r:id="rId24"/>
    <p:sldId id="387" r:id="rId25"/>
    <p:sldId id="353" r:id="rId26"/>
    <p:sldId id="369" r:id="rId27"/>
    <p:sldId id="367" r:id="rId28"/>
    <p:sldId id="372" r:id="rId29"/>
    <p:sldId id="340" r:id="rId30"/>
    <p:sldId id="364" r:id="rId31"/>
    <p:sldId id="361" r:id="rId32"/>
    <p:sldId id="350" r:id="rId33"/>
    <p:sldId id="368" r:id="rId34"/>
    <p:sldId id="362" r:id="rId35"/>
    <p:sldId id="378" r:id="rId36"/>
    <p:sldId id="375" r:id="rId37"/>
    <p:sldId id="342" r:id="rId38"/>
    <p:sldId id="339" r:id="rId39"/>
    <p:sldId id="347" r:id="rId40"/>
    <p:sldId id="352" r:id="rId41"/>
    <p:sldId id="349" r:id="rId42"/>
    <p:sldId id="358" r:id="rId43"/>
    <p:sldId id="338" r:id="rId44"/>
    <p:sldId id="388"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krZ/AIneqmoMCsnUWnSRw" hashData="4oM5Jdl33mZxjcy3iB2DocaXis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5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5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5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5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5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5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5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5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5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5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5000">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FA4BDDB-1AE9-45C5-BD3D-DF0CD58B4391}" type="slidenum">
              <a:rPr lang="es-ES_tradnl"/>
              <a:pPr/>
              <a:t>‹Nº›</a:t>
            </a:fld>
            <a:endParaRPr lang="es-ES_tradnl"/>
          </a:p>
        </p:txBody>
      </p:sp>
    </p:spTree>
  </p:cSld>
  <p:clrMapOvr>
    <a:masterClrMapping/>
  </p:clrMapOvr>
  <p:transition spd="slow" advClick="0" advTm="5000">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5000">
    <p:newsflash/>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5B67FD6-171A-4166-B6AD-E1E89843C6C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ransition spd="slow" advClick="0" advTm="5000">
    <p:newsflash/>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Mario-Palacios-MasterChef-Junior-Espana_TINIMA20140107_0049_5.jpg"/>
          <p:cNvPicPr>
            <a:picLocks noChangeAspect="1" noChangeArrowheads="1"/>
          </p:cNvPicPr>
          <p:nvPr/>
        </p:nvPicPr>
        <p:blipFill>
          <a:blip r:embed="rId3"/>
          <a:srcRect l="25381" r="5397"/>
          <a:stretch>
            <a:fillRect/>
          </a:stretch>
        </p:blipFill>
        <p:spPr bwMode="auto">
          <a:xfrm>
            <a:off x="0" y="20647"/>
            <a:ext cx="9144000" cy="6837353"/>
          </a:xfrm>
          <a:prstGeom prst="rect">
            <a:avLst/>
          </a:prstGeom>
          <a:noFill/>
        </p:spPr>
      </p:pic>
      <p:sp>
        <p:nvSpPr>
          <p:cNvPr id="6" name="5 Rectángulo"/>
          <p:cNvSpPr/>
          <p:nvPr/>
        </p:nvSpPr>
        <p:spPr>
          <a:xfrm>
            <a:off x="4643438" y="214290"/>
            <a:ext cx="4786314" cy="4154965"/>
          </a:xfrm>
          <a:prstGeom prst="rect">
            <a:avLst/>
          </a:prstGeom>
        </p:spPr>
        <p:txBody>
          <a:bodyPr wrap="square" lIns="91422" tIns="45711" rIns="91422" bIns="45711">
            <a:spAutoFit/>
          </a:bodyPr>
          <a:lstStyle/>
          <a:p>
            <a:pPr algn="ctr"/>
            <a:r>
              <a:rPr lang="es-ES" sz="6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EL SUEÑO DE MARIO</a:t>
            </a:r>
            <a:endPar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214282" y="14285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214282" y="5572140"/>
            <a:ext cx="1000132" cy="1052513"/>
          </a:xfrm>
          <a:prstGeom prst="rect">
            <a:avLst/>
          </a:prstGeom>
          <a:noFill/>
          <a:ln w="38100">
            <a:solidFill>
              <a:srgbClr val="1CDEF8"/>
            </a:solidFill>
            <a:miter lim="800000"/>
            <a:headEnd/>
            <a:tailEnd/>
          </a:ln>
        </p:spPr>
      </p:pic>
      <p:sp>
        <p:nvSpPr>
          <p:cNvPr id="15" name="14 Rectángulo"/>
          <p:cNvSpPr/>
          <p:nvPr/>
        </p:nvSpPr>
        <p:spPr>
          <a:xfrm>
            <a:off x="1357290" y="6000768"/>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2000">
    <p:newsflash/>
    <p:sndAc>
      <p:stSnd loop="1">
        <p:snd r:embed="rId2" name="antonio molina - cocinero, cociner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MasterChef-Junior.jpg"/>
          <p:cNvPicPr>
            <a:picLocks noChangeAspect="1" noChangeArrowheads="1"/>
          </p:cNvPicPr>
          <p:nvPr/>
        </p:nvPicPr>
        <p:blipFill>
          <a:blip r:embed="rId2"/>
          <a:srcRect/>
          <a:stretch>
            <a:fillRect/>
          </a:stretch>
        </p:blipFill>
        <p:spPr bwMode="auto">
          <a:xfrm>
            <a:off x="0" y="0"/>
            <a:ext cx="9259498" cy="6858000"/>
          </a:xfrm>
          <a:prstGeom prst="rect">
            <a:avLst/>
          </a:prstGeom>
          <a:noFill/>
        </p:spPr>
      </p:pic>
    </p:spTree>
  </p:cSld>
  <p:clrMapOvr>
    <a:masterClrMapping/>
  </p:clrMapOvr>
  <p:transition spd="slow" advClick="0" advTm="5000">
    <p:newsfla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image-14.jpg"/>
          <p:cNvPicPr>
            <a:picLocks noChangeAspect="1" noChangeArrowheads="1"/>
          </p:cNvPicPr>
          <p:nvPr/>
        </p:nvPicPr>
        <p:blipFill>
          <a:blip r:embed="rId2"/>
          <a:srcRect/>
          <a:stretch>
            <a:fillRect/>
          </a:stretch>
        </p:blipFill>
        <p:spPr bwMode="auto">
          <a:xfrm>
            <a:off x="0" y="0"/>
            <a:ext cx="9339604" cy="6858000"/>
          </a:xfrm>
          <a:prstGeom prst="rect">
            <a:avLst/>
          </a:prstGeom>
          <a:noFill/>
        </p:spPr>
      </p:pic>
    </p:spTree>
  </p:cSld>
  <p:clrMapOvr>
    <a:masterClrMapping/>
  </p:clrMapOvr>
  <p:transition spd="slow" advClick="0" advTm="5000">
    <p:newsfla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toman-control-cocina-MasterChef-Junior_TINIMA20131219_0879_5.jpg"/>
          <p:cNvPicPr>
            <a:picLocks noChangeAspect="1" noChangeArrowheads="1"/>
          </p:cNvPicPr>
          <p:nvPr/>
        </p:nvPicPr>
        <p:blipFill>
          <a:blip r:embed="rId2"/>
          <a:srcRect/>
          <a:stretch>
            <a:fillRect/>
          </a:stretch>
        </p:blipFill>
        <p:spPr bwMode="auto">
          <a:xfrm>
            <a:off x="-1" y="0"/>
            <a:ext cx="9288165" cy="6858000"/>
          </a:xfrm>
          <a:prstGeom prst="rect">
            <a:avLst/>
          </a:prstGeom>
          <a:noFill/>
        </p:spPr>
      </p:pic>
    </p:spTree>
  </p:cSld>
  <p:clrMapOvr>
    <a:masterClrMapping/>
  </p:clrMapOvr>
  <p:transition spd="slow" advClick="0" advTm="5000">
    <p:newsfla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fotonoticia_20130905141200_500.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spd="slow" advClick="0" advTm="5000">
    <p:newsfla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1378241227938_3608_1.jpg"/>
          <p:cNvPicPr>
            <a:picLocks noChangeAspect="1" noChangeArrowheads="1"/>
          </p:cNvPicPr>
          <p:nvPr/>
        </p:nvPicPr>
        <p:blipFill>
          <a:blip r:embed="rId2"/>
          <a:srcRect/>
          <a:stretch>
            <a:fillRect/>
          </a:stretch>
        </p:blipFill>
        <p:spPr bwMode="auto">
          <a:xfrm>
            <a:off x="0" y="0"/>
            <a:ext cx="9180572" cy="6858000"/>
          </a:xfrm>
          <a:prstGeom prst="rect">
            <a:avLst/>
          </a:prstGeom>
          <a:noFill/>
        </p:spPr>
      </p:pic>
    </p:spTree>
  </p:cSld>
  <p:clrMapOvr>
    <a:masterClrMapping/>
  </p:clrMapOvr>
  <p:transition spd="slow" advClick="0" advTm="5000">
    <p:newsfla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rimero-eso-viernes%20(65).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advTm="5000">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1377098111190.jpg"/>
          <p:cNvPicPr>
            <a:picLocks noChangeAspect="1" noChangeArrowheads="1"/>
          </p:cNvPicPr>
          <p:nvPr/>
        </p:nvPicPr>
        <p:blipFill>
          <a:blip r:embed="rId2"/>
          <a:srcRect/>
          <a:stretch>
            <a:fillRect/>
          </a:stretch>
        </p:blipFill>
        <p:spPr bwMode="auto">
          <a:xfrm>
            <a:off x="0" y="0"/>
            <a:ext cx="9321499" cy="6858000"/>
          </a:xfrm>
          <a:prstGeom prst="rect">
            <a:avLst/>
          </a:prstGeom>
          <a:noFill/>
        </p:spPr>
      </p:pic>
    </p:spTree>
  </p:cSld>
  <p:clrMapOvr>
    <a:masterClrMapping/>
  </p:clrMapOvr>
  <p:transition spd="slow" advClick="0" advTm="5000">
    <p:newsfla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masterchef-junior-australia-1.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newsfla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MasterChef%20JuniorSF_bGxkOUZtOFVRdGVQaFBzRy8vMTM4ODQwMTIyNy8.jpg"/>
          <p:cNvPicPr>
            <a:picLocks noChangeAspect="1" noChangeArrowheads="1"/>
          </p:cNvPicPr>
          <p:nvPr/>
        </p:nvPicPr>
        <p:blipFill>
          <a:blip r:embed="rId2"/>
          <a:srcRect l="7757" r="8468"/>
          <a:stretch>
            <a:fillRect/>
          </a:stretch>
        </p:blipFill>
        <p:spPr bwMode="auto">
          <a:xfrm>
            <a:off x="-1" y="0"/>
            <a:ext cx="9155501" cy="6858000"/>
          </a:xfrm>
          <a:prstGeom prst="rect">
            <a:avLst/>
          </a:prstGeom>
          <a:noFill/>
        </p:spPr>
      </p:pic>
    </p:spTree>
  </p:cSld>
  <p:clrMapOvr>
    <a:masterClrMapping/>
  </p:clrMapOvr>
  <p:transition spd="slow" advClick="0" advTm="5000">
    <p:newsfla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1388011889559.jpg"/>
          <p:cNvPicPr>
            <a:picLocks noChangeAspect="1" noChangeArrowheads="1"/>
          </p:cNvPicPr>
          <p:nvPr/>
        </p:nvPicPr>
        <p:blipFill>
          <a:blip r:embed="rId2"/>
          <a:srcRect/>
          <a:stretch>
            <a:fillRect/>
          </a:stretch>
        </p:blipFill>
        <p:spPr bwMode="auto">
          <a:xfrm>
            <a:off x="0" y="0"/>
            <a:ext cx="9271023" cy="6858000"/>
          </a:xfrm>
          <a:prstGeom prst="rect">
            <a:avLst/>
          </a:prstGeom>
          <a:noFill/>
        </p:spPr>
      </p:pic>
    </p:spTree>
  </p:cSld>
  <p:clrMapOvr>
    <a:masterClrMapping/>
  </p:clrMapOvr>
  <p:transition spd="slow" advClick="0" advTm="5000">
    <p:newsfla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1388074742588.jpg"/>
          <p:cNvPicPr>
            <a:picLocks noChangeAspect="1" noChangeArrowheads="1"/>
          </p:cNvPicPr>
          <p:nvPr/>
        </p:nvPicPr>
        <p:blipFill>
          <a:blip r:embed="rId2"/>
          <a:srcRect l="13114" r="14746"/>
          <a:stretch>
            <a:fillRect/>
          </a:stretch>
        </p:blipFill>
        <p:spPr bwMode="auto">
          <a:xfrm>
            <a:off x="-116192" y="0"/>
            <a:ext cx="9260192" cy="6858000"/>
          </a:xfrm>
          <a:prstGeom prst="rect">
            <a:avLst/>
          </a:prstGeom>
          <a:noFill/>
        </p:spPr>
      </p:pic>
    </p:spTree>
  </p:cSld>
  <p:clrMapOvr>
    <a:masterClrMapping/>
  </p:clrMapOvr>
  <p:transition spd="slow" advClick="0" advTm="5000">
    <p:newsfla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MASTER~1.JPG"/>
          <p:cNvPicPr>
            <a:picLocks noChangeAspect="1" noChangeArrowheads="1"/>
          </p:cNvPicPr>
          <p:nvPr/>
        </p:nvPicPr>
        <p:blipFill>
          <a:blip r:embed="rId2"/>
          <a:srcRect/>
          <a:stretch>
            <a:fillRect/>
          </a:stretch>
        </p:blipFill>
        <p:spPr bwMode="auto">
          <a:xfrm>
            <a:off x="0" y="0"/>
            <a:ext cx="9241783" cy="6858000"/>
          </a:xfrm>
          <a:prstGeom prst="rect">
            <a:avLst/>
          </a:prstGeom>
          <a:noFill/>
        </p:spPr>
      </p:pic>
    </p:spTree>
  </p:cSld>
  <p:clrMapOvr>
    <a:masterClrMapping/>
  </p:clrMapOvr>
  <p:transition spd="slow" advClick="0" advTm="5000">
    <p:newsfla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1374659500436.jpg"/>
          <p:cNvPicPr>
            <a:picLocks noChangeAspect="1" noChangeArrowheads="1"/>
          </p:cNvPicPr>
          <p:nvPr/>
        </p:nvPicPr>
        <p:blipFill>
          <a:blip r:embed="rId2"/>
          <a:srcRect/>
          <a:stretch>
            <a:fillRect/>
          </a:stretch>
        </p:blipFill>
        <p:spPr bwMode="auto">
          <a:xfrm>
            <a:off x="-1" y="0"/>
            <a:ext cx="9144021" cy="6858000"/>
          </a:xfrm>
          <a:prstGeom prst="rect">
            <a:avLst/>
          </a:prstGeom>
          <a:noFill/>
        </p:spPr>
      </p:pic>
    </p:spTree>
  </p:cSld>
  <p:clrMapOvr>
    <a:masterClrMapping/>
  </p:clrMapOvr>
  <p:transition spd="slow" advClick="0" advTm="5000">
    <p:newsfla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rimero-eso-viernes%20(40).jpg"/>
          <p:cNvPicPr>
            <a:picLocks noChangeAspect="1" noChangeArrowheads="1"/>
          </p:cNvPicPr>
          <p:nvPr/>
        </p:nvPicPr>
        <p:blipFill>
          <a:blip r:embed="rId2"/>
          <a:srcRect/>
          <a:stretch>
            <a:fillRect/>
          </a:stretch>
        </p:blipFill>
        <p:spPr bwMode="auto">
          <a:xfrm>
            <a:off x="0" y="0"/>
            <a:ext cx="9215467" cy="6858000"/>
          </a:xfrm>
          <a:prstGeom prst="rect">
            <a:avLst/>
          </a:prstGeom>
          <a:noFill/>
        </p:spPr>
      </p:pic>
    </p:spTree>
  </p:cSld>
  <p:clrMapOvr>
    <a:masterClrMapping/>
  </p:clrMapOvr>
  <p:transition spd="slow" advClick="0" advTm="5000">
    <p:newsfla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primero-eso-viernes%20(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advTm="5000">
    <p:newsfla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387798742914.jpg"/>
          <p:cNvPicPr>
            <a:picLocks noChangeAspect="1" noChangeArrowheads="1"/>
          </p:cNvPicPr>
          <p:nvPr/>
        </p:nvPicPr>
        <p:blipFill>
          <a:blip r:embed="rId2"/>
          <a:srcRect/>
          <a:stretch>
            <a:fillRect/>
          </a:stretch>
        </p:blipFill>
        <p:spPr bwMode="auto">
          <a:xfrm>
            <a:off x="0" y="0"/>
            <a:ext cx="9271022" cy="6858000"/>
          </a:xfrm>
          <a:prstGeom prst="rect">
            <a:avLst/>
          </a:prstGeom>
          <a:noFill/>
        </p:spPr>
      </p:pic>
    </p:spTree>
  </p:cSld>
  <p:clrMapOvr>
    <a:masterClrMapping/>
  </p:clrMapOvr>
  <p:transition spd="slow" advClick="0" advTm="5000">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masterchef--644x362.jpg"/>
          <p:cNvPicPr>
            <a:picLocks noChangeAspect="1" noChangeArrowheads="1"/>
          </p:cNvPicPr>
          <p:nvPr/>
        </p:nvPicPr>
        <p:blipFill>
          <a:blip r:embed="rId2"/>
          <a:srcRect/>
          <a:stretch>
            <a:fillRect/>
          </a:stretch>
        </p:blipFill>
        <p:spPr bwMode="auto">
          <a:xfrm>
            <a:off x="0" y="0"/>
            <a:ext cx="9277426" cy="6858000"/>
          </a:xfrm>
          <a:prstGeom prst="rect">
            <a:avLst/>
          </a:prstGeom>
          <a:noFill/>
        </p:spPr>
      </p:pic>
    </p:spTree>
  </p:cSld>
  <p:clrMapOvr>
    <a:masterClrMapping/>
  </p:clrMapOvr>
  <p:transition spd="slow" advClick="0" advTm="5000">
    <p:newsfla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rimero-eso-viernes%20(7).jpg"/>
          <p:cNvPicPr>
            <a:picLocks noChangeAspect="1" noChangeArrowheads="1"/>
          </p:cNvPicPr>
          <p:nvPr/>
        </p:nvPicPr>
        <p:blipFill>
          <a:blip r:embed="rId2"/>
          <a:srcRect/>
          <a:stretch>
            <a:fillRect/>
          </a:stretch>
        </p:blipFill>
        <p:spPr bwMode="auto">
          <a:xfrm>
            <a:off x="-1" y="0"/>
            <a:ext cx="9215465" cy="6858000"/>
          </a:xfrm>
          <a:prstGeom prst="rect">
            <a:avLst/>
          </a:prstGeom>
          <a:noFill/>
        </p:spPr>
      </p:pic>
    </p:spTree>
  </p:cSld>
  <p:clrMapOvr>
    <a:masterClrMapping/>
  </p:clrMapOvr>
  <p:transition spd="slow" advClick="0" advTm="5000">
    <p:newsfla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3571876"/>
            <a:ext cx="9144000" cy="3293209"/>
          </a:xfrm>
          <a:prstGeom prst="rect">
            <a:avLst/>
          </a:prstGeom>
        </p:spPr>
        <p:txBody>
          <a:bodyPr wrap="square">
            <a:spAutoFit/>
          </a:bodyPr>
          <a:lstStyle/>
          <a:p>
            <a:pPr algn="ctr"/>
            <a:r>
              <a:rPr lang="es-ES" sz="1600" b="1" dirty="0" smtClean="0"/>
              <a:t>-¿Cómo te han recibido en La Rioja y por toda España?</a:t>
            </a:r>
          </a:p>
          <a:p>
            <a:pPr algn="ctr"/>
            <a:r>
              <a:rPr lang="es-ES" sz="1600" dirty="0" smtClean="0"/>
              <a:t>-Muy bien, mucha gente me conoce y me piden fotos, es una sensación rara. Pero estoy muy contento.</a:t>
            </a:r>
          </a:p>
          <a:p>
            <a:pPr algn="ctr"/>
            <a:r>
              <a:rPr lang="es-ES" sz="1600" b="1" dirty="0" smtClean="0"/>
              <a:t>-¿Por qué decidiste apuntarte a Máster Chef?</a:t>
            </a:r>
          </a:p>
          <a:p>
            <a:pPr algn="ctr"/>
            <a:r>
              <a:rPr lang="es-ES" sz="1600" dirty="0" smtClean="0"/>
              <a:t>-Porque me gustaba la cocina y además me gustó mucho el programa de mayores. Fui yo quien decidí presentarme, pidiendo permiso a mis padres.</a:t>
            </a:r>
          </a:p>
          <a:p>
            <a:pPr algn="ctr"/>
            <a:r>
              <a:rPr lang="es-ES" sz="1600" b="1" dirty="0" smtClean="0"/>
              <a:t>-¿Cuál ha sido el reto más complicado del programa?</a:t>
            </a:r>
          </a:p>
          <a:p>
            <a:pPr algn="ctr"/>
            <a:r>
              <a:rPr lang="es-ES" sz="1600" dirty="0" smtClean="0"/>
              <a:t>-La prueba del desayuno me costó mucho y no acabe muy contento con el resultado.</a:t>
            </a:r>
          </a:p>
          <a:p>
            <a:pPr algn="ctr"/>
            <a:r>
              <a:rPr lang="es-ES" sz="1600" b="1" dirty="0" smtClean="0"/>
              <a:t>-En cuanto al jurado, ¿qué piensas de cada uno de ellos, de quién has aprendido más?</a:t>
            </a:r>
          </a:p>
          <a:p>
            <a:pPr algn="ctr"/>
            <a:r>
              <a:rPr lang="es-ES" sz="1600" dirty="0" smtClean="0"/>
              <a:t>-Son todos muy majos y divertidos además al valorar los platos nos ayudan a mejorar explicándonos nuestros fallos.</a:t>
            </a:r>
          </a:p>
          <a:p>
            <a:pPr algn="ctr"/>
            <a:r>
              <a:rPr lang="es-ES" sz="1600" b="1" dirty="0" smtClean="0"/>
              <a:t>-¿Cómo resumirías en pocas palabras tu paso por Máster Chef Junior?</a:t>
            </a:r>
          </a:p>
          <a:p>
            <a:pPr algn="ctr"/>
            <a:r>
              <a:rPr lang="es-ES" sz="1600" dirty="0" smtClean="0"/>
              <a:t>-Ha sido una experiencia increíble que nunca olvidaré.</a:t>
            </a:r>
            <a:endParaRPr lang="es-ES" sz="1600" dirty="0"/>
          </a:p>
        </p:txBody>
      </p:sp>
      <p:pic>
        <p:nvPicPr>
          <p:cNvPr id="3" name="Picture 2" descr="C:\Documents and Settings\Dell\Escritorio\chef-200x200.jpg"/>
          <p:cNvPicPr>
            <a:picLocks noChangeAspect="1" noChangeArrowheads="1"/>
          </p:cNvPicPr>
          <p:nvPr/>
        </p:nvPicPr>
        <p:blipFill>
          <a:blip r:embed="rId2"/>
          <a:srcRect/>
          <a:stretch>
            <a:fillRect/>
          </a:stretch>
        </p:blipFill>
        <p:spPr bwMode="auto">
          <a:xfrm>
            <a:off x="285720" y="214290"/>
            <a:ext cx="3071834" cy="3071834"/>
          </a:xfrm>
          <a:prstGeom prst="rect">
            <a:avLst/>
          </a:prstGeom>
          <a:noFill/>
        </p:spPr>
      </p:pic>
      <p:sp>
        <p:nvSpPr>
          <p:cNvPr id="4" name="3 Rectángulo"/>
          <p:cNvSpPr/>
          <p:nvPr/>
        </p:nvSpPr>
        <p:spPr>
          <a:xfrm>
            <a:off x="4071934" y="0"/>
            <a:ext cx="4572000" cy="3539430"/>
          </a:xfrm>
          <a:prstGeom prst="rect">
            <a:avLst/>
          </a:prstGeom>
        </p:spPr>
        <p:txBody>
          <a:bodyPr>
            <a:spAutoFit/>
          </a:bodyPr>
          <a:lstStyle/>
          <a:p>
            <a:pPr algn="ctr"/>
            <a:r>
              <a:rPr lang="es-ES" sz="1600" b="1" dirty="0" smtClean="0"/>
              <a:t>Ana Luna en el último reto?</a:t>
            </a:r>
          </a:p>
          <a:p>
            <a:pPr algn="ctr"/>
            <a:r>
              <a:rPr lang="es-ES" sz="1600" dirty="0" smtClean="0"/>
              <a:t>-Fue una prueba con mucha presión pero no mucha rivalidad porque nos hemos hecho muy amigos.</a:t>
            </a:r>
          </a:p>
          <a:p>
            <a:pPr algn="ctr"/>
            <a:r>
              <a:rPr lang="es-ES" sz="1600" b="1" dirty="0" smtClean="0"/>
              <a:t>-¿Qué es lo mejor que te llevas de Máster Chef ?</a:t>
            </a:r>
          </a:p>
          <a:p>
            <a:pPr algn="ctr"/>
            <a:r>
              <a:rPr lang="es-ES" sz="1600" dirty="0" smtClean="0"/>
              <a:t>-Me llevo una experiencia inolvidable y siempre recordaré todos los momentos que he vivido y toda la gente que he conocido, especialmente, a mis compañeros.</a:t>
            </a:r>
          </a:p>
          <a:p>
            <a:pPr algn="ctr"/>
            <a:r>
              <a:rPr lang="es-ES" sz="1600" b="1" dirty="0" smtClean="0"/>
              <a:t>-¿Qué es lo más importante que has aprendido?</a:t>
            </a:r>
          </a:p>
          <a:p>
            <a:pPr algn="ctr"/>
            <a:r>
              <a:rPr lang="es-ES" sz="1600" dirty="0" smtClean="0"/>
              <a:t>-He aprendido muchas cosas de cocina que no sabía.</a:t>
            </a:r>
          </a:p>
        </p:txBody>
      </p:sp>
    </p:spTree>
  </p:cSld>
  <p:clrMapOvr>
    <a:masterClrMapping/>
  </p:clrMapOvr>
  <p:transition spd="slow" advClick="0" advTm="60000">
    <p:newsfla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51540_mario-cocinando-final-primera-edicion-masterchef-junior-espana.jpg"/>
          <p:cNvPicPr>
            <a:picLocks noChangeAspect="1" noChangeArrowheads="1"/>
          </p:cNvPicPr>
          <p:nvPr/>
        </p:nvPicPr>
        <p:blipFill>
          <a:blip r:embed="rId2"/>
          <a:srcRect/>
          <a:stretch>
            <a:fillRect/>
          </a:stretch>
        </p:blipFill>
        <p:spPr bwMode="auto">
          <a:xfrm>
            <a:off x="0" y="0"/>
            <a:ext cx="9210567" cy="6858000"/>
          </a:xfrm>
          <a:prstGeom prst="rect">
            <a:avLst/>
          </a:prstGeom>
          <a:noFill/>
        </p:spPr>
      </p:pic>
      <p:sp>
        <p:nvSpPr>
          <p:cNvPr id="3" name="2 Rectángulo"/>
          <p:cNvSpPr/>
          <p:nvPr/>
        </p:nvSpPr>
        <p:spPr>
          <a:xfrm>
            <a:off x="5643570" y="2071678"/>
            <a:ext cx="2143124" cy="1477328"/>
          </a:xfrm>
          <a:prstGeom prst="rect">
            <a:avLst/>
          </a:prstGeom>
        </p:spPr>
        <p:txBody>
          <a:bodyPr wrap="square">
            <a:spAutoFit/>
          </a:bodyPr>
          <a:lstStyle/>
          <a:p>
            <a:pPr algn="ctr"/>
            <a:r>
              <a:rPr lang="es-ES" b="1" dirty="0" smtClean="0">
                <a:solidFill>
                  <a:srgbClr val="FFFF00"/>
                </a:solidFill>
              </a:rPr>
              <a:t>Mario cocinando en la final de la primera edición de ‘ Máster Chef Junior' España</a:t>
            </a:r>
          </a:p>
        </p:txBody>
      </p:sp>
    </p:spTree>
  </p:cSld>
  <p:clrMapOvr>
    <a:masterClrMapping/>
  </p:clrMapOvr>
  <p:transition spd="slow" advClick="0" advTm="9000">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140107_masterchef_junior_.jpg"/>
          <p:cNvPicPr>
            <a:picLocks noChangeAspect="1" noChangeArrowheads="1"/>
          </p:cNvPicPr>
          <p:nvPr/>
        </p:nvPicPr>
        <p:blipFill>
          <a:blip r:embed="rId2"/>
          <a:srcRect/>
          <a:stretch>
            <a:fillRect/>
          </a:stretch>
        </p:blipFill>
        <p:spPr bwMode="auto">
          <a:xfrm>
            <a:off x="-7460" y="0"/>
            <a:ext cx="9151460" cy="5000636"/>
          </a:xfrm>
          <a:prstGeom prst="rect">
            <a:avLst/>
          </a:prstGeom>
          <a:noFill/>
        </p:spPr>
      </p:pic>
      <p:sp>
        <p:nvSpPr>
          <p:cNvPr id="2" name="1 Rectángulo"/>
          <p:cNvSpPr/>
          <p:nvPr/>
        </p:nvSpPr>
        <p:spPr>
          <a:xfrm>
            <a:off x="0" y="5000636"/>
            <a:ext cx="9144000" cy="2308324"/>
          </a:xfrm>
          <a:prstGeom prst="rect">
            <a:avLst/>
          </a:prstGeom>
        </p:spPr>
        <p:txBody>
          <a:bodyPr wrap="square">
            <a:spAutoFit/>
          </a:bodyPr>
          <a:lstStyle/>
          <a:p>
            <a:pPr algn="ctr"/>
            <a:r>
              <a:rPr lang="es-ES" dirty="0" smtClean="0"/>
              <a:t>En el último reto de la noche, </a:t>
            </a:r>
            <a:r>
              <a:rPr lang="es-ES" b="1" dirty="0" smtClean="0"/>
              <a:t>Mario ha apostado por elaborar cocochas de bacalao al pilpil con berberechos que han conquistado al jurado. "Es un plato digno de un restaurante de alta cocina</a:t>
            </a:r>
            <a:r>
              <a:rPr lang="es-ES" dirty="0" smtClean="0"/>
              <a:t>. Todos los alimentos unidos en la boca provocan una explosión de sabor que no te esperas. Está muy bueno", ha reconocido Samantha Vallejo - Nájera durante la valoración. Como ha explicado el propio Mario, se trata de una receta que ha aprendido viendo cocinar a su madre y a su abuela. </a:t>
            </a:r>
            <a:br>
              <a:rPr lang="es-ES" dirty="0" smtClean="0"/>
            </a:br>
            <a:r>
              <a:rPr lang="es-ES" dirty="0" smtClean="0"/>
              <a:t/>
            </a:r>
            <a:br>
              <a:rPr lang="es-ES" dirty="0" smtClean="0"/>
            </a:br>
            <a:endParaRPr lang="es-ES" dirty="0"/>
          </a:p>
        </p:txBody>
      </p:sp>
    </p:spTree>
  </p:cSld>
  <p:clrMapOvr>
    <a:masterClrMapping/>
  </p:clrMapOvr>
  <p:transition spd="slow" advClick="0" advTm="19000">
    <p:newsfla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cocochas-de-bacalao-con-berberechos-al-pil-pil_at_casa-de-apa-y-ama-12088.jpg"/>
          <p:cNvPicPr>
            <a:picLocks noChangeAspect="1" noChangeArrowheads="1"/>
          </p:cNvPicPr>
          <p:nvPr/>
        </p:nvPicPr>
        <p:blipFill>
          <a:blip r:embed="rId2"/>
          <a:srcRect/>
          <a:stretch>
            <a:fillRect/>
          </a:stretch>
        </p:blipFill>
        <p:spPr bwMode="auto">
          <a:xfrm>
            <a:off x="0" y="0"/>
            <a:ext cx="9164364" cy="6858000"/>
          </a:xfrm>
          <a:prstGeom prst="rect">
            <a:avLst/>
          </a:prstGeom>
          <a:noFill/>
        </p:spPr>
      </p:pic>
    </p:spTree>
  </p:cSld>
  <p:clrMapOvr>
    <a:masterClrMapping/>
  </p:clrMapOvr>
  <p:transition spd="slow" advClick="0" advTm="5000">
    <p:newsfla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51541_mario-ana-luna-finalistas-primera-edicion-espanola-masterchef-junior.jpg"/>
          <p:cNvPicPr>
            <a:picLocks noChangeAspect="1" noChangeArrowheads="1"/>
          </p:cNvPicPr>
          <p:nvPr/>
        </p:nvPicPr>
        <p:blipFill>
          <a:blip r:embed="rId2"/>
          <a:srcRect/>
          <a:stretch>
            <a:fillRect/>
          </a:stretch>
        </p:blipFill>
        <p:spPr bwMode="auto">
          <a:xfrm>
            <a:off x="0" y="0"/>
            <a:ext cx="10072726" cy="6858000"/>
          </a:xfrm>
          <a:prstGeom prst="rect">
            <a:avLst/>
          </a:prstGeom>
          <a:noFill/>
        </p:spPr>
      </p:pic>
      <p:sp>
        <p:nvSpPr>
          <p:cNvPr id="2" name="1 Rectángulo"/>
          <p:cNvSpPr/>
          <p:nvPr/>
        </p:nvSpPr>
        <p:spPr>
          <a:xfrm>
            <a:off x="1142976" y="671691"/>
            <a:ext cx="2571736" cy="6186309"/>
          </a:xfrm>
          <a:prstGeom prst="rect">
            <a:avLst/>
          </a:prstGeom>
        </p:spPr>
        <p:txBody>
          <a:bodyPr wrap="square">
            <a:spAutoFit/>
          </a:bodyPr>
          <a:lstStyle/>
          <a:p>
            <a:pPr algn="ctr"/>
            <a:r>
              <a:rPr lang="es-ES" sz="2000" b="1" dirty="0" smtClean="0">
                <a:solidFill>
                  <a:srgbClr val="FF0000"/>
                </a:solidFill>
              </a:rPr>
              <a:t>Ana Luna, segunda finalista de ‘ Máster Chef Junior'</a:t>
            </a:r>
          </a:p>
          <a:p>
            <a:pPr algn="ctr"/>
            <a:r>
              <a:rPr lang="es-ES" sz="2000" dirty="0" smtClean="0">
                <a:solidFill>
                  <a:srgbClr val="FF0000"/>
                </a:solidFill>
              </a:rPr>
              <a:t/>
            </a:r>
            <a:br>
              <a:rPr lang="es-ES" sz="2000" dirty="0" smtClean="0">
                <a:solidFill>
                  <a:srgbClr val="FF0000"/>
                </a:solidFill>
              </a:rPr>
            </a:br>
            <a:r>
              <a:rPr lang="es-ES" sz="2000" dirty="0" smtClean="0">
                <a:solidFill>
                  <a:srgbClr val="FF0000"/>
                </a:solidFill>
              </a:rPr>
              <a:t>Pero su compañera </a:t>
            </a:r>
            <a:r>
              <a:rPr lang="es-ES" sz="2000" b="1" dirty="0" smtClean="0">
                <a:solidFill>
                  <a:srgbClr val="FF0000"/>
                </a:solidFill>
              </a:rPr>
              <a:t>Ana Luna</a:t>
            </a:r>
            <a:r>
              <a:rPr lang="es-ES" sz="2000" dirty="0" smtClean="0">
                <a:solidFill>
                  <a:srgbClr val="FF0000"/>
                </a:solidFill>
              </a:rPr>
              <a:t> no le ha puesto la victoria en bandeja. La </a:t>
            </a:r>
            <a:r>
              <a:rPr lang="es-ES" sz="2000" b="1" dirty="0" smtClean="0">
                <a:solidFill>
                  <a:srgbClr val="FF0000"/>
                </a:solidFill>
              </a:rPr>
              <a:t>segunda finalista de ‘ Máster Chef Junior'</a:t>
            </a:r>
            <a:r>
              <a:rPr lang="es-ES" sz="2000" dirty="0" smtClean="0">
                <a:solidFill>
                  <a:srgbClr val="FF0000"/>
                </a:solidFill>
              </a:rPr>
              <a:t> ha elaborado un magret de pato con cuscús y salsa de frutos rojos, plato que el jurado ha alabado por ser complicado y estar bien ejecutado.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4000">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mcj-mario1-z.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spd="slow" advClick="0" advTm="5000">
    <p:newsfla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xmario-se-convierte-en-el-primer-masterchef-junior-de-espana-1024x615_jpg_pagespeed_ic_ZtNGpJxXHv.jpg"/>
          <p:cNvPicPr>
            <a:picLocks noChangeAspect="1" noChangeArrowheads="1"/>
          </p:cNvPicPr>
          <p:nvPr/>
        </p:nvPicPr>
        <p:blipFill>
          <a:blip r:embed="rId2"/>
          <a:srcRect/>
          <a:stretch>
            <a:fillRect/>
          </a:stretch>
        </p:blipFill>
        <p:spPr bwMode="auto">
          <a:xfrm>
            <a:off x="-609601" y="0"/>
            <a:ext cx="9753601" cy="6858000"/>
          </a:xfrm>
          <a:prstGeom prst="rect">
            <a:avLst/>
          </a:prstGeom>
          <a:noFill/>
        </p:spPr>
      </p:pic>
    </p:spTree>
  </p:cSld>
  <p:clrMapOvr>
    <a:masterClrMapping/>
  </p:clrMapOvr>
  <p:transition spd="slow" advClick="0" advTm="5000">
    <p:newsfla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image_content_low_1384996_20140107151501.jpg"/>
          <p:cNvPicPr>
            <a:picLocks noChangeAspect="1" noChangeArrowheads="1"/>
          </p:cNvPicPr>
          <p:nvPr/>
        </p:nvPicPr>
        <p:blipFill>
          <a:blip r:embed="rId2"/>
          <a:srcRect/>
          <a:stretch>
            <a:fillRect/>
          </a:stretch>
        </p:blipFill>
        <p:spPr bwMode="auto">
          <a:xfrm>
            <a:off x="0" y="0"/>
            <a:ext cx="9222368" cy="6858000"/>
          </a:xfrm>
          <a:prstGeom prst="rect">
            <a:avLst/>
          </a:prstGeom>
          <a:noFill/>
        </p:spPr>
      </p:pic>
    </p:spTree>
  </p:cSld>
  <p:clrMapOvr>
    <a:masterClrMapping/>
  </p:clrMapOvr>
  <p:transition spd="slow" advClick="0" advTm="5000">
    <p:newsfla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51539_mario-ganador-primer-masterchef-junior-espana.jpg"/>
          <p:cNvPicPr>
            <a:picLocks noChangeAspect="1" noChangeArrowheads="1"/>
          </p:cNvPicPr>
          <p:nvPr/>
        </p:nvPicPr>
        <p:blipFill>
          <a:blip r:embed="rId2"/>
          <a:srcRect/>
          <a:stretch>
            <a:fillRect/>
          </a:stretch>
        </p:blipFill>
        <p:spPr bwMode="auto">
          <a:xfrm>
            <a:off x="0" y="0"/>
            <a:ext cx="4786314" cy="7176928"/>
          </a:xfrm>
          <a:prstGeom prst="rect">
            <a:avLst/>
          </a:prstGeom>
          <a:noFill/>
        </p:spPr>
      </p:pic>
      <p:sp>
        <p:nvSpPr>
          <p:cNvPr id="3" name="2 Rectángulo"/>
          <p:cNvSpPr/>
          <p:nvPr/>
        </p:nvSpPr>
        <p:spPr>
          <a:xfrm>
            <a:off x="5286380" y="2571744"/>
            <a:ext cx="3428992" cy="3693319"/>
          </a:xfrm>
          <a:prstGeom prst="rect">
            <a:avLst/>
          </a:prstGeom>
        </p:spPr>
        <p:txBody>
          <a:bodyPr wrap="square">
            <a:spAutoFit/>
          </a:bodyPr>
          <a:lstStyle/>
          <a:p>
            <a:r>
              <a:rPr lang="es-ES" dirty="0" smtClean="0"/>
              <a:t>El ganador de '</a:t>
            </a:r>
            <a:r>
              <a:rPr lang="es-ES" dirty="0" err="1" smtClean="0"/>
              <a:t>MasterChef</a:t>
            </a:r>
            <a:r>
              <a:rPr lang="es-ES" dirty="0" smtClean="0"/>
              <a:t> Junior', el logroñés de 12 años, Mario Palacios ha afirmado que ahora lo importante son sus estudios, dejando la cocina para el "tiempo libre". También ha apuntado que las cocochas al </a:t>
            </a:r>
            <a:r>
              <a:rPr lang="es-ES" dirty="0" err="1" smtClean="0"/>
              <a:t>pil</a:t>
            </a:r>
            <a:r>
              <a:rPr lang="es-ES" dirty="0" smtClean="0"/>
              <a:t> </a:t>
            </a:r>
            <a:r>
              <a:rPr lang="es-ES" dirty="0" err="1" smtClean="0"/>
              <a:t>pil</a:t>
            </a:r>
            <a:r>
              <a:rPr lang="es-ES" dirty="0" smtClean="0"/>
              <a:t>, plato con el que ganó el concurso, las "hace en ocasiones especiales, como cumpleaños", aunque su plato preferido son los "huevos fritos con patatas".</a:t>
            </a:r>
          </a:p>
        </p:txBody>
      </p:sp>
    </p:spTree>
  </p:cSld>
  <p:clrMapOvr>
    <a:masterClrMapping/>
  </p:clrMapOvr>
  <p:transition spd="slow" advClick="0" advTm="24000">
    <p:newsfla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imagesCA8O0VTZ.jpg"/>
          <p:cNvPicPr>
            <a:picLocks noChangeAspect="1" noChangeArrowheads="1"/>
          </p:cNvPicPr>
          <p:nvPr/>
        </p:nvPicPr>
        <p:blipFill>
          <a:blip r:embed="rId2"/>
          <a:srcRect r="6667"/>
          <a:stretch>
            <a:fillRect/>
          </a:stretch>
        </p:blipFill>
        <p:spPr bwMode="auto">
          <a:xfrm>
            <a:off x="-1" y="0"/>
            <a:ext cx="9144001" cy="3857628"/>
          </a:xfrm>
          <a:prstGeom prst="rect">
            <a:avLst/>
          </a:prstGeom>
          <a:noFill/>
        </p:spPr>
      </p:pic>
      <p:sp>
        <p:nvSpPr>
          <p:cNvPr id="3" name="2 Rectángulo"/>
          <p:cNvSpPr/>
          <p:nvPr/>
        </p:nvSpPr>
        <p:spPr>
          <a:xfrm>
            <a:off x="0" y="3964900"/>
            <a:ext cx="9144000" cy="2893100"/>
          </a:xfrm>
          <a:prstGeom prst="rect">
            <a:avLst/>
          </a:prstGeom>
        </p:spPr>
        <p:txBody>
          <a:bodyPr wrap="square">
            <a:spAutoFit/>
          </a:bodyPr>
          <a:lstStyle/>
          <a:p>
            <a:pPr algn="ctr"/>
            <a:r>
              <a:rPr lang="es-ES" sz="1400" dirty="0" smtClean="0"/>
              <a:t>Mario tiene muy claro que quiere ser de mayor: ingeniero, aunque ahora que es el niño que mejor cocina de España igual se despierta su vocación de chef.</a:t>
            </a:r>
          </a:p>
          <a:p>
            <a:pPr algn="ctr"/>
            <a:r>
              <a:rPr lang="es-ES" sz="1400" dirty="0" smtClean="0"/>
              <a:t>Él se define como perfeccionista y competitivo, por lo que no es de extrañar que conseguirá todo lo que se proponga en la vida.</a:t>
            </a:r>
          </a:p>
          <a:p>
            <a:pPr algn="ctr"/>
            <a:r>
              <a:rPr lang="es-ES" sz="1400" b="1" dirty="0" smtClean="0"/>
              <a:t>-¿Qué sientes al convertirte en el primer </a:t>
            </a:r>
            <a:r>
              <a:rPr lang="es-ES" sz="1400" b="1" dirty="0" err="1" smtClean="0"/>
              <a:t>MasterChef</a:t>
            </a:r>
            <a:r>
              <a:rPr lang="es-ES" sz="1400" b="1" dirty="0" smtClean="0"/>
              <a:t> Junior España?</a:t>
            </a:r>
          </a:p>
          <a:p>
            <a:pPr algn="ctr"/>
            <a:r>
              <a:rPr lang="es-ES" sz="1400" dirty="0" smtClean="0"/>
              <a:t>-Me siento feliz y es muy emocionante aunque todavía no me lo creo.</a:t>
            </a:r>
          </a:p>
          <a:p>
            <a:pPr algn="ctr"/>
            <a:r>
              <a:rPr lang="es-ES" sz="1400" b="1" dirty="0" smtClean="0"/>
              <a:t>-¿Qué vas a hacer con el premio?</a:t>
            </a:r>
          </a:p>
          <a:p>
            <a:pPr algn="ctr"/>
            <a:r>
              <a:rPr lang="es-ES" sz="1400" dirty="0" smtClean="0"/>
              <a:t>-Todavía no lo se porque nunca pensaba que iba a ganar.</a:t>
            </a:r>
          </a:p>
          <a:p>
            <a:pPr algn="ctr"/>
            <a:r>
              <a:rPr lang="es-ES" sz="1400" b="1" dirty="0" smtClean="0"/>
              <a:t>-¿Por qué decidiste hacer ese plato en la final?</a:t>
            </a:r>
          </a:p>
          <a:p>
            <a:pPr algn="ctr"/>
            <a:r>
              <a:rPr lang="es-ES" sz="1400" dirty="0" smtClean="0"/>
              <a:t>-Porque es un plato que hace mi madre en ocasiones especiales y esta era una ocasión muy especial, además me gustan mucho.</a:t>
            </a:r>
          </a:p>
          <a:p>
            <a:pPr algn="ctr"/>
            <a:r>
              <a:rPr lang="es-ES" sz="1400" b="1" dirty="0" smtClean="0"/>
              <a:t>-¿De quién aprendiste a cocinar?</a:t>
            </a:r>
          </a:p>
          <a:p>
            <a:pPr algn="ctr"/>
            <a:r>
              <a:rPr lang="es-ES" sz="1400" dirty="0" smtClean="0"/>
              <a:t>-De mi madre. Empecé a cocinar cuando ella se puso enferma y tuve que ayudarle en la cocina.</a:t>
            </a:r>
          </a:p>
        </p:txBody>
      </p:sp>
    </p:spTree>
  </p:cSld>
  <p:clrMapOvr>
    <a:masterClrMapping/>
  </p:clrMapOvr>
  <p:transition spd="slow" advClick="0" advTm="39000">
    <p:newsfla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asterchefjuniorganador-640x426.jpg"/>
          <p:cNvPicPr>
            <a:picLocks noChangeAspect="1" noChangeArrowheads="1"/>
          </p:cNvPicPr>
          <p:nvPr/>
        </p:nvPicPr>
        <p:blipFill>
          <a:blip r:embed="rId2"/>
          <a:srcRect/>
          <a:stretch>
            <a:fillRect/>
          </a:stretch>
        </p:blipFill>
        <p:spPr bwMode="auto">
          <a:xfrm>
            <a:off x="-1" y="0"/>
            <a:ext cx="9337821" cy="6858000"/>
          </a:xfrm>
          <a:prstGeom prst="rect">
            <a:avLst/>
          </a:prstGeom>
          <a:noFill/>
        </p:spPr>
      </p:pic>
    </p:spTree>
  </p:cSld>
  <p:clrMapOvr>
    <a:masterClrMapping/>
  </p:clrMapOvr>
  <p:transition spd="slow" advClick="0" advTm="5000">
    <p:newsfla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Mario-Palacios-MasterChef-Junior-Espana_TINIMA20140107_0049_5.jpg"/>
          <p:cNvPicPr>
            <a:picLocks noChangeAspect="1" noChangeArrowheads="1"/>
          </p:cNvPicPr>
          <p:nvPr/>
        </p:nvPicPr>
        <p:blipFill>
          <a:blip r:embed="rId2"/>
          <a:srcRect/>
          <a:stretch>
            <a:fillRect/>
          </a:stretch>
        </p:blipFill>
        <p:spPr bwMode="auto">
          <a:xfrm>
            <a:off x="0" y="-285776"/>
            <a:ext cx="9288165" cy="5214950"/>
          </a:xfrm>
          <a:prstGeom prst="rect">
            <a:avLst/>
          </a:prstGeom>
          <a:noFill/>
        </p:spPr>
      </p:pic>
      <p:sp>
        <p:nvSpPr>
          <p:cNvPr id="2" name="1 Rectángulo"/>
          <p:cNvSpPr/>
          <p:nvPr/>
        </p:nvSpPr>
        <p:spPr>
          <a:xfrm>
            <a:off x="0" y="5000636"/>
            <a:ext cx="9001156" cy="2308324"/>
          </a:xfrm>
          <a:prstGeom prst="rect">
            <a:avLst/>
          </a:prstGeom>
        </p:spPr>
        <p:txBody>
          <a:bodyPr wrap="square">
            <a:spAutoFit/>
          </a:bodyPr>
          <a:lstStyle/>
          <a:p>
            <a:pPr algn="ctr"/>
            <a:r>
              <a:rPr lang="es-ES" dirty="0" smtClean="0"/>
              <a:t>"A lo largo de todo el concurso te hemos visto una actitud impecable, una disciplina de trabajo maravillosa y una técnica increíble para un niño como tú. </a:t>
            </a:r>
            <a:r>
              <a:rPr lang="es-ES" b="1" dirty="0" smtClean="0"/>
              <a:t>Nos has sorprendido y toda España está alucinada al verte trabajar tan sereno</a:t>
            </a:r>
            <a:r>
              <a:rPr lang="es-ES" dirty="0" smtClean="0"/>
              <a:t>. Solo faltaba la música, porque parecía que estabas bailando. Ha sido maravilloso", le ha felicitado el jurado del programa, compuesto por Pepe Rodríguez, Samantha Vallejo- Nájera y Jordi Cruz.</a:t>
            </a:r>
            <a:br>
              <a:rPr lang="es-ES" dirty="0" smtClean="0"/>
            </a:br>
            <a:r>
              <a:rPr lang="es-ES" dirty="0" smtClean="0"/>
              <a:t/>
            </a:r>
            <a:br>
              <a:rPr lang="es-ES" dirty="0" smtClean="0"/>
            </a:br>
            <a:endParaRPr lang="es-ES" dirty="0"/>
          </a:p>
        </p:txBody>
      </p:sp>
    </p:spTree>
  </p:cSld>
  <p:clrMapOvr>
    <a:masterClrMapping/>
  </p:clrMapOvr>
  <p:transition spd="slow" advClick="0" advTm="24000">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mcj-mario3-z.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spd="slow" advClick="0" advTm="5000">
    <p:newsfla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marioganador2.jpg"/>
          <p:cNvPicPr>
            <a:picLocks noChangeAspect="1" noChangeArrowheads="1"/>
          </p:cNvPicPr>
          <p:nvPr/>
        </p:nvPicPr>
        <p:blipFill>
          <a:blip r:embed="rId2"/>
          <a:srcRect/>
          <a:stretch>
            <a:fillRect/>
          </a:stretch>
        </p:blipFill>
        <p:spPr bwMode="auto">
          <a:xfrm>
            <a:off x="0" y="0"/>
            <a:ext cx="9148928" cy="6858000"/>
          </a:xfrm>
          <a:prstGeom prst="rect">
            <a:avLst/>
          </a:prstGeom>
          <a:noFill/>
        </p:spPr>
      </p:pic>
    </p:spTree>
  </p:cSld>
  <p:clrMapOvr>
    <a:masterClrMapping/>
  </p:clrMapOvr>
  <p:transition spd="slow" advClick="0" advTm="5000">
    <p:newsfla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mcj-mario5-z.jpg"/>
          <p:cNvPicPr>
            <a:picLocks noChangeAspect="1" noChangeArrowheads="1"/>
          </p:cNvPicPr>
          <p:nvPr/>
        </p:nvPicPr>
        <p:blipFill>
          <a:blip r:embed="rId3"/>
          <a:srcRect/>
          <a:stretch>
            <a:fillRect/>
          </a:stretch>
        </p:blipFill>
        <p:spPr bwMode="auto">
          <a:xfrm>
            <a:off x="-1" y="0"/>
            <a:ext cx="9546483" cy="6858000"/>
          </a:xfrm>
          <a:prstGeom prst="rect">
            <a:avLst/>
          </a:prstGeom>
          <a:noFill/>
        </p:spPr>
      </p:pic>
    </p:spTree>
  </p:cSld>
  <p:clrMapOvr>
    <a:masterClrMapping/>
  </p:clrMapOvr>
  <p:transition spd="slow" advClick="0" advTm="5000">
    <p:newsflash/>
    <p:sndAc>
      <p:stSnd>
        <p:snd r:embed="rId2" name="04 el cocinero mayor.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MasterChef-Junior-Final-Mario-ganador-315x316-285x206.jpg"/>
          <p:cNvPicPr>
            <a:picLocks noChangeAspect="1" noChangeArrowheads="1"/>
          </p:cNvPicPr>
          <p:nvPr/>
        </p:nvPicPr>
        <p:blipFill>
          <a:blip r:embed="rId2"/>
          <a:srcRect/>
          <a:stretch>
            <a:fillRect/>
          </a:stretch>
        </p:blipFill>
        <p:spPr bwMode="auto">
          <a:xfrm>
            <a:off x="0" y="0"/>
            <a:ext cx="9191541" cy="6858000"/>
          </a:xfrm>
          <a:prstGeom prst="rect">
            <a:avLst/>
          </a:prstGeom>
          <a:noFill/>
        </p:spPr>
      </p:pic>
    </p:spTree>
  </p:cSld>
  <p:clrMapOvr>
    <a:masterClrMapping/>
  </p:clrMapOvr>
  <p:transition spd="slow" advClick="0" advTm="5000">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mage_content_low_1384996_20140107151501.jpg"/>
          <p:cNvPicPr>
            <a:picLocks noChangeAspect="1" noChangeArrowheads="1"/>
          </p:cNvPicPr>
          <p:nvPr/>
        </p:nvPicPr>
        <p:blipFill>
          <a:blip r:embed="rId2"/>
          <a:srcRect/>
          <a:stretch>
            <a:fillRect/>
          </a:stretch>
        </p:blipFill>
        <p:spPr bwMode="auto">
          <a:xfrm>
            <a:off x="0" y="0"/>
            <a:ext cx="9222368" cy="6858000"/>
          </a:xfrm>
          <a:prstGeom prst="rect">
            <a:avLst/>
          </a:prstGeom>
          <a:noFill/>
        </p:spPr>
      </p:pic>
      <p:sp>
        <p:nvSpPr>
          <p:cNvPr id="2" name="1 Rectángulo"/>
          <p:cNvSpPr/>
          <p:nvPr/>
        </p:nvSpPr>
        <p:spPr>
          <a:xfrm>
            <a:off x="6072198" y="0"/>
            <a:ext cx="3071802" cy="4585871"/>
          </a:xfrm>
          <a:prstGeom prst="rect">
            <a:avLst/>
          </a:prstGeom>
        </p:spPr>
        <p:txBody>
          <a:bodyPr wrap="square">
            <a:spAutoFit/>
          </a:bodyPr>
          <a:lstStyle/>
          <a:p>
            <a:pPr algn="r"/>
            <a:r>
              <a:rPr lang="es-ES" sz="1600" dirty="0" smtClean="0">
                <a:solidFill>
                  <a:srgbClr val="FFFF00"/>
                </a:solidFill>
              </a:rPr>
              <a:t/>
            </a:r>
            <a:br>
              <a:rPr lang="es-ES" sz="1600" dirty="0" smtClean="0">
                <a:solidFill>
                  <a:srgbClr val="FFFF00"/>
                </a:solidFill>
              </a:rPr>
            </a:br>
            <a:r>
              <a:rPr lang="es-ES" sz="1600" dirty="0" smtClean="0">
                <a:solidFill>
                  <a:srgbClr val="FFFF00"/>
                </a:solidFill>
              </a:rPr>
              <a:t>Además, ha recibido un cheque de 12.000 euros para invertir en su formación. Un premio que Mario no se esperaba y que ha dedicado a su madre, a su familia y a todos los que le han apoyado a hacer realidad este sueño que intentaron alcanzar más de 3.000 niños. "</a:t>
            </a:r>
            <a:r>
              <a:rPr lang="es-ES" sz="1600" b="1" dirty="0" smtClean="0">
                <a:solidFill>
                  <a:srgbClr val="FFFF00"/>
                </a:solidFill>
              </a:rPr>
              <a:t>No me lo esperaba. Cuando estábamos los 16 aspirantes algunos me dijeron que tenía posibilidades, pero no creía que pudiera ganar</a:t>
            </a:r>
            <a:r>
              <a:rPr lang="es-ES" sz="1600" dirty="0" smtClean="0">
                <a:solidFill>
                  <a:srgbClr val="FFFF00"/>
                </a:solidFill>
              </a:rPr>
              <a:t>", ha afirmado el pequeño cocinero.</a:t>
            </a:r>
            <a:br>
              <a:rPr lang="es-ES" sz="1600" dirty="0" smtClean="0">
                <a:solidFill>
                  <a:srgbClr val="FFFF00"/>
                </a:solidFill>
              </a:rPr>
            </a:br>
            <a:r>
              <a:rPr lang="es-ES" dirty="0" smtClean="0"/>
              <a:t/>
            </a:r>
            <a:br>
              <a:rPr lang="es-ES" dirty="0" smtClean="0"/>
            </a:br>
            <a:endParaRPr lang="es-ES" dirty="0"/>
          </a:p>
        </p:txBody>
      </p:sp>
    </p:spTree>
  </p:cSld>
  <p:clrMapOvr>
    <a:masterClrMapping/>
  </p:clrMapOvr>
  <p:transition spd="slow" advClick="0" advTm="24000">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masterchef-junior--647x600.jpg"/>
          <p:cNvPicPr>
            <a:picLocks noChangeAspect="1" noChangeArrowheads="1"/>
          </p:cNvPicPr>
          <p:nvPr/>
        </p:nvPicPr>
        <p:blipFill>
          <a:blip r:embed="rId2"/>
          <a:srcRect/>
          <a:stretch>
            <a:fillRect/>
          </a:stretch>
        </p:blipFill>
        <p:spPr bwMode="auto">
          <a:xfrm>
            <a:off x="-1" y="-214338"/>
            <a:ext cx="9144001" cy="7929618"/>
          </a:xfrm>
          <a:prstGeom prst="rect">
            <a:avLst/>
          </a:prstGeom>
          <a:noFill/>
        </p:spPr>
      </p:pic>
      <p:sp>
        <p:nvSpPr>
          <p:cNvPr id="3" name="2 CuadroTexto"/>
          <p:cNvSpPr txBox="1"/>
          <p:nvPr/>
        </p:nvSpPr>
        <p:spPr>
          <a:xfrm>
            <a:off x="285720" y="214290"/>
            <a:ext cx="3249608" cy="923330"/>
          </a:xfrm>
          <a:prstGeom prst="rect">
            <a:avLst/>
          </a:prstGeom>
          <a:noFill/>
        </p:spPr>
        <p:txBody>
          <a:bodyPr wrap="none" rtlCol="0">
            <a:spAutoFit/>
          </a:bodyPr>
          <a:lstStyle/>
          <a:p>
            <a:r>
              <a:rPr lang="es-ES" dirty="0" smtClean="0">
                <a:solidFill>
                  <a:srgbClr val="FFFF00"/>
                </a:solidFill>
              </a:rPr>
              <a:t>CON FRANCIS PANIEGO</a:t>
            </a:r>
          </a:p>
          <a:p>
            <a:r>
              <a:rPr lang="es-ES" dirty="0" smtClean="0">
                <a:solidFill>
                  <a:srgbClr val="FFFF00"/>
                </a:solidFill>
              </a:rPr>
              <a:t>DOS ESTRELLAS MICHELIN</a:t>
            </a:r>
          </a:p>
          <a:p>
            <a:r>
              <a:rPr lang="es-ES" dirty="0" smtClean="0">
                <a:solidFill>
                  <a:srgbClr val="FFFF00"/>
                </a:solidFill>
              </a:rPr>
              <a:t>EN LOGROÑO</a:t>
            </a:r>
            <a:endParaRPr lang="es-ES" dirty="0">
              <a:solidFill>
                <a:srgbClr val="FFFF00"/>
              </a:solidFill>
            </a:endParaRPr>
          </a:p>
        </p:txBody>
      </p:sp>
    </p:spTree>
  </p:cSld>
  <p:clrMapOvr>
    <a:masterClrMapping/>
  </p:clrMapOvr>
  <p:transition spd="slow" advClick="0" advTm="9000">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43504" y="357166"/>
            <a:ext cx="3786182" cy="6247864"/>
          </a:xfrm>
          <a:prstGeom prst="rect">
            <a:avLst/>
          </a:prstGeom>
        </p:spPr>
        <p:txBody>
          <a:bodyPr wrap="square">
            <a:spAutoFit/>
          </a:bodyPr>
          <a:lstStyle/>
          <a:p>
            <a:pPr algn="ctr"/>
            <a:r>
              <a:rPr lang="es-ES" sz="1600" dirty="0" smtClean="0"/>
              <a:t>Palacios, acompañado de su madre, ha realizado estas manifestaciones, tras ser recibido esta mañana por el presidente del Gobierno riojano, Pedro Sanz. En la recepción, en la que le ha entregado un delantal granate con la bandera de La Rioja, también ha estado presente el consejero de Presidencia y Justicia, Emilio del Río.</a:t>
            </a:r>
          </a:p>
          <a:p>
            <a:pPr algn="ctr"/>
            <a:r>
              <a:rPr lang="es-ES" sz="1600" dirty="0" smtClean="0"/>
              <a:t>Ha dicho estar "contento" de haber sido recibido por Sanz, del que ha dicho que "es muy majo". También ha agradecido el regalo que le han entregado porque "es muy bonito".</a:t>
            </a:r>
          </a:p>
          <a:p>
            <a:pPr algn="ctr"/>
            <a:r>
              <a:rPr lang="es-ES" sz="1600" dirty="0" smtClean="0"/>
              <a:t>Mario, ha señalado que su asignatura preferida es Educación Física, aunque también le gustan "las matemáticas y ciencias naturales". Además ha apuntado que cuando llegó al colegio, estudia Primero de la Eso en Maristas, estaban "todos contentos, felicitándome y dándome la enhorabuena".</a:t>
            </a:r>
          </a:p>
          <a:p>
            <a:pPr algn="ctr"/>
            <a:r>
              <a:rPr lang="es-ES" sz="1600" dirty="0" smtClean="0"/>
              <a:t>Para finalizar, ha dicho que en La Rioja hay "muy buenos cocineros, en los que me fijo". </a:t>
            </a:r>
            <a:endParaRPr lang="es-ES" sz="1600" dirty="0"/>
          </a:p>
        </p:txBody>
      </p:sp>
      <p:pic>
        <p:nvPicPr>
          <p:cNvPr id="3" name="Picture 2" descr="C:\Documents and Settings\Dell\Escritorio\20140110-5840552w.jpg"/>
          <p:cNvPicPr>
            <a:picLocks noChangeAspect="1" noChangeArrowheads="1"/>
          </p:cNvPicPr>
          <p:nvPr/>
        </p:nvPicPr>
        <p:blipFill>
          <a:blip r:embed="rId2"/>
          <a:srcRect/>
          <a:stretch>
            <a:fillRect/>
          </a:stretch>
        </p:blipFill>
        <p:spPr bwMode="auto">
          <a:xfrm>
            <a:off x="0" y="0"/>
            <a:ext cx="4714876" cy="6858000"/>
          </a:xfrm>
          <a:prstGeom prst="rect">
            <a:avLst/>
          </a:prstGeom>
          <a:noFill/>
        </p:spPr>
      </p:pic>
    </p:spTree>
  </p:cSld>
  <p:clrMapOvr>
    <a:masterClrMapping/>
  </p:clrMapOvr>
  <p:transition spd="slow" advClick="0" advTm="50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ario-delantal--300x180.jpg"/>
          <p:cNvPicPr>
            <a:picLocks noChangeAspect="1" noChangeArrowheads="1"/>
          </p:cNvPicPr>
          <p:nvPr/>
        </p:nvPicPr>
        <p:blipFill>
          <a:blip r:embed="rId2"/>
          <a:srcRect/>
          <a:stretch>
            <a:fillRect/>
          </a:stretch>
        </p:blipFill>
        <p:spPr bwMode="auto">
          <a:xfrm>
            <a:off x="857224" y="428604"/>
            <a:ext cx="7500958" cy="4740602"/>
          </a:xfrm>
          <a:prstGeom prst="rect">
            <a:avLst/>
          </a:prstGeom>
          <a:noFill/>
        </p:spPr>
      </p:pic>
      <p:sp>
        <p:nvSpPr>
          <p:cNvPr id="3" name="2 Rectángulo"/>
          <p:cNvSpPr/>
          <p:nvPr/>
        </p:nvSpPr>
        <p:spPr>
          <a:xfrm>
            <a:off x="0" y="5380672"/>
            <a:ext cx="9144000" cy="1477328"/>
          </a:xfrm>
          <a:prstGeom prst="rect">
            <a:avLst/>
          </a:prstGeom>
        </p:spPr>
        <p:txBody>
          <a:bodyPr wrap="square">
            <a:spAutoFit/>
          </a:bodyPr>
          <a:lstStyle/>
          <a:p>
            <a:pPr algn="ctr"/>
            <a:r>
              <a:rPr lang="es-ES" b="1" dirty="0" smtClean="0"/>
              <a:t>ENCARNA VALORES</a:t>
            </a:r>
          </a:p>
          <a:p>
            <a:pPr algn="ctr"/>
            <a:r>
              <a:rPr lang="es-ES" dirty="0" smtClean="0"/>
              <a:t>Por su parte, Sanz ha dicho estar "orgulloso de tener a una persona como Mario, que trasmite, además de los valores de la cocina, ha difundido valores muy importantes, como la amistad, el trabajo en equipo y el respeto por el medio ambiente". También ha resaltado su dedicación a los estudios.</a:t>
            </a:r>
          </a:p>
        </p:txBody>
      </p:sp>
    </p:spTree>
  </p:cSld>
  <p:clrMapOvr>
    <a:masterClrMapping/>
  </p:clrMapOvr>
  <p:transition spd="slow" advClick="0" advTm="23000">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571472" y="4826675"/>
            <a:ext cx="8072494" cy="1815882"/>
          </a:xfrm>
          <a:prstGeom prst="rect">
            <a:avLst/>
          </a:prstGeom>
        </p:spPr>
        <p:txBody>
          <a:bodyPr wrap="square">
            <a:spAutoFit/>
          </a:bodyPr>
          <a:lstStyle/>
          <a:p>
            <a:pPr algn="ctr"/>
            <a:r>
              <a:rPr lang="es-ES" sz="1600" dirty="0" smtClean="0"/>
              <a:t>"Mario aparte de ser un gran cocinero, es una gran persona, un gran estudiante, que trasmite valores que también le ayudaron a ganar el premio, con esa naturalidad y esa sensatez, que le lleva a tener los pies en el suelo".</a:t>
            </a:r>
          </a:p>
          <a:p>
            <a:pPr algn="ctr"/>
            <a:r>
              <a:rPr lang="es-ES" sz="1600" dirty="0" smtClean="0"/>
              <a:t>Además, el presidente del Gobierno ha señalado que junto a las cocochas, el joven cocinero realizó un "plato representativo" de la región como son las patatas con chorizo. Ha agradecido a Palacios la "proyección" que ha dado a La Rioja.</a:t>
            </a:r>
          </a:p>
          <a:p>
            <a:pPr algn="ctr"/>
            <a:r>
              <a:rPr lang="es-ES" sz="1600" dirty="0" smtClean="0"/>
              <a:t>Posteriormente, Mario y su madre se han trasladado al Ayuntamiento de Logroño</a:t>
            </a:r>
            <a:endParaRPr lang="es-ES" sz="1600" dirty="0"/>
          </a:p>
        </p:txBody>
      </p:sp>
      <p:pic>
        <p:nvPicPr>
          <p:cNvPr id="44034" name="Picture 2" descr="C:\Documents and Settings\Dell\Escritorio\patatas-a-la-riojana-con-vino-blanco.jpg"/>
          <p:cNvPicPr>
            <a:picLocks noChangeAspect="1" noChangeArrowheads="1"/>
          </p:cNvPicPr>
          <p:nvPr/>
        </p:nvPicPr>
        <p:blipFill>
          <a:blip r:embed="rId2"/>
          <a:srcRect/>
          <a:stretch>
            <a:fillRect/>
          </a:stretch>
        </p:blipFill>
        <p:spPr bwMode="auto">
          <a:xfrm>
            <a:off x="1357290" y="214290"/>
            <a:ext cx="6215106" cy="4455043"/>
          </a:xfrm>
          <a:prstGeom prst="rect">
            <a:avLst/>
          </a:prstGeom>
          <a:noFill/>
        </p:spPr>
      </p:pic>
    </p:spTree>
  </p:cSld>
  <p:clrMapOvr>
    <a:masterClrMapping/>
  </p:clrMapOvr>
  <p:transition spd="slow" advClick="0" advTm="31000">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mario--300x180.jpg"/>
          <p:cNvPicPr>
            <a:picLocks noChangeAspect="1" noChangeArrowheads="1"/>
          </p:cNvPicPr>
          <p:nvPr/>
        </p:nvPicPr>
        <p:blipFill>
          <a:blip r:embed="rId2"/>
          <a:srcRect/>
          <a:stretch>
            <a:fillRect/>
          </a:stretch>
        </p:blipFill>
        <p:spPr bwMode="auto">
          <a:xfrm>
            <a:off x="428596" y="428604"/>
            <a:ext cx="7715304" cy="4761023"/>
          </a:xfrm>
          <a:prstGeom prst="rect">
            <a:avLst/>
          </a:prstGeom>
          <a:noFill/>
        </p:spPr>
      </p:pic>
      <p:sp>
        <p:nvSpPr>
          <p:cNvPr id="4" name="3 Rectángulo"/>
          <p:cNvSpPr/>
          <p:nvPr/>
        </p:nvSpPr>
        <p:spPr>
          <a:xfrm>
            <a:off x="571472" y="5357826"/>
            <a:ext cx="8286776" cy="1200329"/>
          </a:xfrm>
          <a:prstGeom prst="rect">
            <a:avLst/>
          </a:prstGeom>
        </p:spPr>
        <p:txBody>
          <a:bodyPr wrap="square">
            <a:spAutoFit/>
          </a:bodyPr>
          <a:lstStyle/>
          <a:p>
            <a:pPr algn="ctr"/>
            <a:r>
              <a:rPr lang="es-ES" dirty="0" smtClean="0"/>
              <a:t>Mario y su madre se han trasladado al Ayuntamiento de Logroño, donde han sido recibidos por la alcaldesa de la capital, Cuca Gamarra.</a:t>
            </a:r>
          </a:p>
          <a:p>
            <a:pPr algn="ctr"/>
            <a:r>
              <a:rPr lang="es-ES" dirty="0" smtClean="0"/>
              <a:t>El título de '</a:t>
            </a:r>
            <a:r>
              <a:rPr lang="es-ES" dirty="0" err="1" smtClean="0"/>
              <a:t>MasterChef</a:t>
            </a:r>
            <a:r>
              <a:rPr lang="es-ES" dirty="0" smtClean="0"/>
              <a:t> Junior' conseguido por Mario Palacios es un honor que conlleva un premio de 12.000 euros para continuar su formación.</a:t>
            </a:r>
            <a:endParaRPr lang="es-ES" dirty="0"/>
          </a:p>
        </p:txBody>
      </p:sp>
    </p:spTree>
  </p:cSld>
  <p:clrMapOvr>
    <a:masterClrMapping/>
  </p:clrMapOvr>
  <p:transition spd="slow" advClick="0" advTm="21000">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image_content_low_1384996_201401071515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714876" y="571480"/>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2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slow">
    <p:newsflash/>
  </p:transition>
  <p:timing>
    <p:tnLst>
      <p:par>
        <p:cTn id="1" dur="indefinite" restart="never" nodeType="tmRoot"/>
      </p:par>
    </p:tnLst>
  </p:timing>
</p:sld>
</file>

<file path=ppt/theme/theme1.xml><?xml version="1.0" encoding="utf-8"?>
<a:theme xmlns:a="http://schemas.openxmlformats.org/drawingml/2006/main" name="EL SUEÑO DE MARI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SUEÑO DE MARIO</Template>
  <TotalTime>0</TotalTime>
  <Words>1174</Words>
  <Application>Microsoft Office PowerPoint</Application>
  <PresentationFormat>Presentación en pantalla (4:3)</PresentationFormat>
  <Paragraphs>80</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EL SUEÑO DE MARIO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2014-01-11T16:52:36Z</dcterms:created>
  <dcterms:modified xsi:type="dcterms:W3CDTF">2014-01-11T16:53:32Z</dcterms:modified>
</cp:coreProperties>
</file>