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3" r:id="rId8"/>
    <p:sldId id="265" r:id="rId9"/>
    <p:sldId id="266" r:id="rId10"/>
    <p:sldId id="267" r:id="rId11"/>
    <p:sldId id="268" r:id="rId12"/>
    <p:sldId id="269" r:id="rId13"/>
    <p:sldId id="271" r:id="rId14"/>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bSQkX8AN+Up6Cyt2S0zjA==" hashData="7RHb9IsNkrOLFANVBi5YD+jCv3LCFFQQrSvxf5HnuUtwDAoavrYXn4G5EsnonCfq9xW/Er/8DpuaRCjsK6qCDw=="/>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97" autoAdjust="0"/>
    <p:restoredTop sz="95700" autoAdjust="0"/>
  </p:normalViewPr>
  <p:slideViewPr>
    <p:cSldViewPr snapToGrid="0">
      <p:cViewPr>
        <p:scale>
          <a:sx n="100" d="100"/>
          <a:sy n="100" d="100"/>
        </p:scale>
        <p:origin x="72" y="-2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53A9DE88-2011-4B0B-8F9F-6D2A82F007AB}" type="datetimeFigureOut">
              <a:rPr lang="es-CO" smtClean="0"/>
              <a:t>29/09/2015</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3081975-20B1-48B2-9D31-3DC11CFF4869}" type="slidenum">
              <a:rPr lang="es-CO" smtClean="0"/>
              <a:t>‹Nº›</a:t>
            </a:fld>
            <a:endParaRPr lang="es-CO"/>
          </a:p>
        </p:txBody>
      </p:sp>
    </p:spTree>
    <p:extLst>
      <p:ext uri="{BB962C8B-B14F-4D97-AF65-F5344CB8AC3E}">
        <p14:creationId xmlns:p14="http://schemas.microsoft.com/office/powerpoint/2010/main" val="2363867367"/>
      </p:ext>
    </p:extLst>
  </p:cSld>
  <p:clrMapOvr>
    <a:masterClrMapping/>
  </p:clrMapOvr>
  <mc:AlternateContent xmlns:mc="http://schemas.openxmlformats.org/markup-compatibility/2006">
    <mc:Choice xmlns:p14="http://schemas.microsoft.com/office/powerpoint/2010/main" Requires="p14">
      <p:transition p14:dur="0" advTm="10000"/>
    </mc:Choice>
    <mc:Fallback>
      <p:transition advTm="10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53A9DE88-2011-4B0B-8F9F-6D2A82F007AB}" type="datetimeFigureOut">
              <a:rPr lang="es-CO" smtClean="0"/>
              <a:t>29/09/2015</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3081975-20B1-48B2-9D31-3DC11CFF4869}" type="slidenum">
              <a:rPr lang="es-CO" smtClean="0"/>
              <a:t>‹Nº›</a:t>
            </a:fld>
            <a:endParaRPr lang="es-CO"/>
          </a:p>
        </p:txBody>
      </p:sp>
    </p:spTree>
    <p:extLst>
      <p:ext uri="{BB962C8B-B14F-4D97-AF65-F5344CB8AC3E}">
        <p14:creationId xmlns:p14="http://schemas.microsoft.com/office/powerpoint/2010/main" val="1815440280"/>
      </p:ext>
    </p:extLst>
  </p:cSld>
  <p:clrMapOvr>
    <a:masterClrMapping/>
  </p:clrMapOvr>
  <mc:AlternateContent xmlns:mc="http://schemas.openxmlformats.org/markup-compatibility/2006">
    <mc:Choice xmlns:p14="http://schemas.microsoft.com/office/powerpoint/2010/main" Requires="p14">
      <p:transition p14:dur="0" advTm="10000"/>
    </mc:Choice>
    <mc:Fallback>
      <p:transition advTm="10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53A9DE88-2011-4B0B-8F9F-6D2A82F007AB}" type="datetimeFigureOut">
              <a:rPr lang="es-CO" smtClean="0"/>
              <a:t>29/09/2015</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3081975-20B1-48B2-9D31-3DC11CFF4869}" type="slidenum">
              <a:rPr lang="es-CO" smtClean="0"/>
              <a:t>‹Nº›</a:t>
            </a:fld>
            <a:endParaRPr lang="es-CO"/>
          </a:p>
        </p:txBody>
      </p:sp>
    </p:spTree>
    <p:extLst>
      <p:ext uri="{BB962C8B-B14F-4D97-AF65-F5344CB8AC3E}">
        <p14:creationId xmlns:p14="http://schemas.microsoft.com/office/powerpoint/2010/main" val="71864205"/>
      </p:ext>
    </p:extLst>
  </p:cSld>
  <p:clrMapOvr>
    <a:masterClrMapping/>
  </p:clrMapOvr>
  <mc:AlternateContent xmlns:mc="http://schemas.openxmlformats.org/markup-compatibility/2006">
    <mc:Choice xmlns:p14="http://schemas.microsoft.com/office/powerpoint/2010/main" Requires="p14">
      <p:transition p14:dur="0" advTm="10000"/>
    </mc:Choice>
    <mc:Fallback>
      <p:transition advTm="10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53A9DE88-2011-4B0B-8F9F-6D2A82F007AB}" type="datetimeFigureOut">
              <a:rPr lang="es-CO" smtClean="0"/>
              <a:t>29/09/2015</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3081975-20B1-48B2-9D31-3DC11CFF4869}" type="slidenum">
              <a:rPr lang="es-CO" smtClean="0"/>
              <a:t>‹Nº›</a:t>
            </a:fld>
            <a:endParaRPr lang="es-CO"/>
          </a:p>
        </p:txBody>
      </p:sp>
    </p:spTree>
    <p:extLst>
      <p:ext uri="{BB962C8B-B14F-4D97-AF65-F5344CB8AC3E}">
        <p14:creationId xmlns:p14="http://schemas.microsoft.com/office/powerpoint/2010/main" val="2212245354"/>
      </p:ext>
    </p:extLst>
  </p:cSld>
  <p:clrMapOvr>
    <a:masterClrMapping/>
  </p:clrMapOvr>
  <mc:AlternateContent xmlns:mc="http://schemas.openxmlformats.org/markup-compatibility/2006">
    <mc:Choice xmlns:p14="http://schemas.microsoft.com/office/powerpoint/2010/main" Requires="p14">
      <p:transition p14:dur="0" advTm="10000"/>
    </mc:Choice>
    <mc:Fallback>
      <p:transition advTm="10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53A9DE88-2011-4B0B-8F9F-6D2A82F007AB}" type="datetimeFigureOut">
              <a:rPr lang="es-CO" smtClean="0"/>
              <a:t>29/09/2015</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33081975-20B1-48B2-9D31-3DC11CFF4869}" type="slidenum">
              <a:rPr lang="es-CO" smtClean="0"/>
              <a:t>‹Nº›</a:t>
            </a:fld>
            <a:endParaRPr lang="es-CO"/>
          </a:p>
        </p:txBody>
      </p:sp>
    </p:spTree>
    <p:extLst>
      <p:ext uri="{BB962C8B-B14F-4D97-AF65-F5344CB8AC3E}">
        <p14:creationId xmlns:p14="http://schemas.microsoft.com/office/powerpoint/2010/main" val="1809261131"/>
      </p:ext>
    </p:extLst>
  </p:cSld>
  <p:clrMapOvr>
    <a:masterClrMapping/>
  </p:clrMapOvr>
  <mc:AlternateContent xmlns:mc="http://schemas.openxmlformats.org/markup-compatibility/2006">
    <mc:Choice xmlns:p14="http://schemas.microsoft.com/office/powerpoint/2010/main" Requires="p14">
      <p:transition p14:dur="0" advTm="10000"/>
    </mc:Choice>
    <mc:Fallback>
      <p:transition advTm="10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53A9DE88-2011-4B0B-8F9F-6D2A82F007AB}" type="datetimeFigureOut">
              <a:rPr lang="es-CO" smtClean="0"/>
              <a:t>29/09/2015</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33081975-20B1-48B2-9D31-3DC11CFF4869}" type="slidenum">
              <a:rPr lang="es-CO" smtClean="0"/>
              <a:t>‹Nº›</a:t>
            </a:fld>
            <a:endParaRPr lang="es-CO"/>
          </a:p>
        </p:txBody>
      </p:sp>
    </p:spTree>
    <p:extLst>
      <p:ext uri="{BB962C8B-B14F-4D97-AF65-F5344CB8AC3E}">
        <p14:creationId xmlns:p14="http://schemas.microsoft.com/office/powerpoint/2010/main" val="423658567"/>
      </p:ext>
    </p:extLst>
  </p:cSld>
  <p:clrMapOvr>
    <a:masterClrMapping/>
  </p:clrMapOvr>
  <mc:AlternateContent xmlns:mc="http://schemas.openxmlformats.org/markup-compatibility/2006">
    <mc:Choice xmlns:p14="http://schemas.microsoft.com/office/powerpoint/2010/main" Requires="p14">
      <p:transition p14:dur="0" advTm="10000"/>
    </mc:Choice>
    <mc:Fallback>
      <p:transition advTm="10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53A9DE88-2011-4B0B-8F9F-6D2A82F007AB}" type="datetimeFigureOut">
              <a:rPr lang="es-CO" smtClean="0"/>
              <a:t>29/09/2015</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33081975-20B1-48B2-9D31-3DC11CFF4869}" type="slidenum">
              <a:rPr lang="es-CO" smtClean="0"/>
              <a:t>‹Nº›</a:t>
            </a:fld>
            <a:endParaRPr lang="es-CO"/>
          </a:p>
        </p:txBody>
      </p:sp>
    </p:spTree>
    <p:extLst>
      <p:ext uri="{BB962C8B-B14F-4D97-AF65-F5344CB8AC3E}">
        <p14:creationId xmlns:p14="http://schemas.microsoft.com/office/powerpoint/2010/main" val="3971208644"/>
      </p:ext>
    </p:extLst>
  </p:cSld>
  <p:clrMapOvr>
    <a:masterClrMapping/>
  </p:clrMapOvr>
  <mc:AlternateContent xmlns:mc="http://schemas.openxmlformats.org/markup-compatibility/2006">
    <mc:Choice xmlns:p14="http://schemas.microsoft.com/office/powerpoint/2010/main" Requires="p14">
      <p:transition p14:dur="0" advTm="10000"/>
    </mc:Choice>
    <mc:Fallback>
      <p:transition advTm="10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53A9DE88-2011-4B0B-8F9F-6D2A82F007AB}" type="datetimeFigureOut">
              <a:rPr lang="es-CO" smtClean="0"/>
              <a:t>29/09/2015</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3081975-20B1-48B2-9D31-3DC11CFF4869}" type="slidenum">
              <a:rPr lang="es-CO" smtClean="0"/>
              <a:t>‹Nº›</a:t>
            </a:fld>
            <a:endParaRPr lang="es-CO"/>
          </a:p>
        </p:txBody>
      </p:sp>
    </p:spTree>
    <p:extLst>
      <p:ext uri="{BB962C8B-B14F-4D97-AF65-F5344CB8AC3E}">
        <p14:creationId xmlns:p14="http://schemas.microsoft.com/office/powerpoint/2010/main" val="337515946"/>
      </p:ext>
    </p:extLst>
  </p:cSld>
  <p:clrMapOvr>
    <a:masterClrMapping/>
  </p:clrMapOvr>
  <mc:AlternateContent xmlns:mc="http://schemas.openxmlformats.org/markup-compatibility/2006">
    <mc:Choice xmlns:p14="http://schemas.microsoft.com/office/powerpoint/2010/main" Requires="p14">
      <p:transition p14:dur="0" advTm="10000"/>
    </mc:Choice>
    <mc:Fallback>
      <p:transition advTm="10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53A9DE88-2011-4B0B-8F9F-6D2A82F007AB}" type="datetimeFigureOut">
              <a:rPr lang="es-CO" smtClean="0"/>
              <a:t>29/09/2015</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3081975-20B1-48B2-9D31-3DC11CFF4869}" type="slidenum">
              <a:rPr lang="es-CO" smtClean="0"/>
              <a:t>‹Nº›</a:t>
            </a:fld>
            <a:endParaRPr lang="es-CO"/>
          </a:p>
        </p:txBody>
      </p:sp>
    </p:spTree>
    <p:extLst>
      <p:ext uri="{BB962C8B-B14F-4D97-AF65-F5344CB8AC3E}">
        <p14:creationId xmlns:p14="http://schemas.microsoft.com/office/powerpoint/2010/main" val="1749315997"/>
      </p:ext>
    </p:extLst>
  </p:cSld>
  <p:clrMapOvr>
    <a:masterClrMapping/>
  </p:clrMapOvr>
  <mc:AlternateContent xmlns:mc="http://schemas.openxmlformats.org/markup-compatibility/2006">
    <mc:Choice xmlns:p14="http://schemas.microsoft.com/office/powerpoint/2010/main" Requires="p14">
      <p:transition p14:dur="0" advTm="10000"/>
    </mc:Choice>
    <mc:Fallback>
      <p:transition advTm="10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53A9DE88-2011-4B0B-8F9F-6D2A82F007AB}" type="datetimeFigureOut">
              <a:rPr lang="es-CO" smtClean="0"/>
              <a:t>29/09/2015</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3081975-20B1-48B2-9D31-3DC11CFF4869}" type="slidenum">
              <a:rPr lang="es-CO" smtClean="0"/>
              <a:t>‹Nº›</a:t>
            </a:fld>
            <a:endParaRPr lang="es-CO"/>
          </a:p>
        </p:txBody>
      </p:sp>
    </p:spTree>
    <p:extLst>
      <p:ext uri="{BB962C8B-B14F-4D97-AF65-F5344CB8AC3E}">
        <p14:creationId xmlns:p14="http://schemas.microsoft.com/office/powerpoint/2010/main" val="778000735"/>
      </p:ext>
    </p:extLst>
  </p:cSld>
  <p:clrMapOvr>
    <a:masterClrMapping/>
  </p:clrMapOvr>
  <mc:AlternateContent xmlns:mc="http://schemas.openxmlformats.org/markup-compatibility/2006">
    <mc:Choice xmlns:p14="http://schemas.microsoft.com/office/powerpoint/2010/main" Requires="p14">
      <p:transition p14:dur="0" advTm="10000"/>
    </mc:Choice>
    <mc:Fallback>
      <p:transition advTm="10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53A9DE88-2011-4B0B-8F9F-6D2A82F007AB}" type="datetimeFigureOut">
              <a:rPr lang="es-CO" smtClean="0"/>
              <a:t>29/09/2015</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3081975-20B1-48B2-9D31-3DC11CFF4869}" type="slidenum">
              <a:rPr lang="es-CO" smtClean="0"/>
              <a:t>‹Nº›</a:t>
            </a:fld>
            <a:endParaRPr lang="es-CO"/>
          </a:p>
        </p:txBody>
      </p:sp>
    </p:spTree>
    <p:extLst>
      <p:ext uri="{BB962C8B-B14F-4D97-AF65-F5344CB8AC3E}">
        <p14:creationId xmlns:p14="http://schemas.microsoft.com/office/powerpoint/2010/main" val="1161979899"/>
      </p:ext>
    </p:extLst>
  </p:cSld>
  <p:clrMapOvr>
    <a:masterClrMapping/>
  </p:clrMapOvr>
  <mc:AlternateContent xmlns:mc="http://schemas.openxmlformats.org/markup-compatibility/2006">
    <mc:Choice xmlns:p14="http://schemas.microsoft.com/office/powerpoint/2010/main" Requires="p14">
      <p:transition p14:dur="0" advTm="10000"/>
    </mc:Choice>
    <mc:Fallback>
      <p:transition advTm="10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A9DE88-2011-4B0B-8F9F-6D2A82F007AB}" type="datetimeFigureOut">
              <a:rPr lang="es-CO" smtClean="0"/>
              <a:t>29/09/2015</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81975-20B1-48B2-9D31-3DC11CFF4869}" type="slidenum">
              <a:rPr lang="es-CO" smtClean="0"/>
              <a:t>‹Nº›</a:t>
            </a:fld>
            <a:endParaRPr lang="es-CO"/>
          </a:p>
        </p:txBody>
      </p:sp>
    </p:spTree>
    <p:extLst>
      <p:ext uri="{BB962C8B-B14F-4D97-AF65-F5344CB8AC3E}">
        <p14:creationId xmlns:p14="http://schemas.microsoft.com/office/powerpoint/2010/main" val="11752812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p14:dur="0" advTm="10000"/>
    </mc:Choice>
    <mc:Fallback>
      <p:transition advTm="10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Layout" Target="../slideLayouts/slideLayout7.xml"/><Relationship Id="rId5" Type="http://schemas.openxmlformats.org/officeDocument/2006/relationships/hyperlink" Target="http://www.buscabiografias.com/biografia/verDetalle/5808/Nube%20Roja%20Red%20Cloud" TargetMode="External"/><Relationship Id="rId4" Type="http://schemas.openxmlformats.org/officeDocument/2006/relationships/hyperlink" Target="http://www.buscabiografias.com/biografia/verDetalle/5872/Toro%20Sentado%20Sitting%20Bull" TargetMode="External"/></Relationships>
</file>

<file path=ppt/slides/_rels/slide3.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hyperlink" Target="http://www.buscabiografias.com/biografia/verDetalle/5734/George%20Armstrong%20Custer" TargetMode="External"/><Relationship Id="rId7" Type="http://schemas.openxmlformats.org/officeDocument/2006/relationships/image" Target="../media/image7.jpeg"/><Relationship Id="rId2" Type="http://schemas.openxmlformats.org/officeDocument/2006/relationships/image" Target="../media/image5.jpg"/><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hyperlink" Target="http://www.buscabiografias.com/biografia/verDetalle/5808/Nube%20Roja%20Red%20Cloud" TargetMode="External"/><Relationship Id="rId4" Type="http://schemas.openxmlformats.org/officeDocument/2006/relationships/hyperlink" Target="http://www.buscabiografias.com/biografia/verDetalle/5872/Toro%20Sentado%20Sitting%20Bull"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4.bp.blogspot.com/-s9tSYtW4xNY/UPkyRDNYuhI/AAAAAAAAM6M/TcUMZADsV6g/s1600/crazy+horse+memorial+(4).JPG"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3.bp.blogspot.com/-G5Ec_4xwLTA/UPkzw1OeZEI/AAAAAAAAM6k/LLi0JOCYqiE/s1600/crazyhorse_st.jpg" TargetMode="External"/><Relationship Id="rId2" Type="http://schemas.openxmlformats.org/officeDocument/2006/relationships/image" Target="../media/image14.jp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4.bp.blogspot.com/-tFtqj7Ub0Ds/UPlTujTIpPI/AAAAAAAAM8I/6flEE6SVSLA/s1600/crazy+horse+memorial+(18).JPG"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mailto:canelfree@yahoo.com" TargetMode="External"/><Relationship Id="rId2" Type="http://schemas.openxmlformats.org/officeDocument/2006/relationships/image" Target="../media/image18.jpg"/><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hyperlink" Target="https://vk.com/mispps" TargetMode="External"/><Relationship Id="rId3" Type="http://schemas.openxmlformats.org/officeDocument/2006/relationships/image" Target="../media/image20.png"/><Relationship Id="rId7" Type="http://schemas.openxmlformats.org/officeDocument/2006/relationships/hyperlink" Target="https://www.facebook.com/mispps" TargetMode="External"/><Relationship Id="rId12" Type="http://schemas.openxmlformats.org/officeDocument/2006/relationships/image" Target="../media/image25.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22.png"/><Relationship Id="rId11" Type="http://schemas.openxmlformats.org/officeDocument/2006/relationships/hyperlink" Target="https://plus.google.com/+Mispps/" TargetMode="External"/><Relationship Id="rId5" Type="http://schemas.openxmlformats.org/officeDocument/2006/relationships/image" Target="../media/image21.png"/><Relationship Id="rId10" Type="http://schemas.openxmlformats.org/officeDocument/2006/relationships/image" Target="../media/image2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endParaRPr lang="es-CO" dirty="0"/>
          </a:p>
        </p:txBody>
      </p:sp>
      <p:sp>
        <p:nvSpPr>
          <p:cNvPr id="3" name="Subtítulo 2"/>
          <p:cNvSpPr>
            <a:spLocks noGrp="1"/>
          </p:cNvSpPr>
          <p:nvPr>
            <p:ph type="subTitle" idx="1"/>
          </p:nvPr>
        </p:nvSpPr>
        <p:spPr/>
        <p:txBody>
          <a:bodyPr/>
          <a:lstStyle/>
          <a:p>
            <a:endParaRPr lang="es-CO" dirty="0"/>
          </a:p>
        </p:txBody>
      </p:sp>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ángulo 4"/>
          <p:cNvSpPr/>
          <p:nvPr/>
        </p:nvSpPr>
        <p:spPr>
          <a:xfrm>
            <a:off x="5829300" y="671481"/>
            <a:ext cx="6715124" cy="584775"/>
          </a:xfrm>
          <a:prstGeom prst="rect">
            <a:avLst/>
          </a:prstGeom>
        </p:spPr>
        <p:txBody>
          <a:bodyPr wrap="square">
            <a:spAutoFit/>
          </a:bodyPr>
          <a:lstStyle/>
          <a:p>
            <a:r>
              <a:rPr lang="es-ES" sz="3200" b="1" kern="1800" dirty="0">
                <a:solidFill>
                  <a:schemeClr val="bg1"/>
                </a:solidFill>
                <a:latin typeface="Algerian" panose="04020705040A02060702" pitchFamily="82" charset="0"/>
                <a:ea typeface="Times New Roman" panose="02020603050405020304" pitchFamily="18" charset="0"/>
              </a:rPr>
              <a:t>Caballo Loco - Crazy Horse </a:t>
            </a:r>
            <a:endParaRPr lang="es-CO" sz="3200" b="1" dirty="0">
              <a:solidFill>
                <a:schemeClr val="bg1"/>
              </a:solidFill>
              <a:latin typeface="Algerian" panose="04020705040A02060702" pitchFamily="82" charset="0"/>
            </a:endParaRPr>
          </a:p>
        </p:txBody>
      </p:sp>
      <p:sp>
        <p:nvSpPr>
          <p:cNvPr id="7" name="Rectángulo 6"/>
          <p:cNvSpPr/>
          <p:nvPr/>
        </p:nvSpPr>
        <p:spPr>
          <a:xfrm>
            <a:off x="6962776" y="238540"/>
            <a:ext cx="3990146" cy="584775"/>
          </a:xfrm>
          <a:prstGeom prst="rect">
            <a:avLst/>
          </a:prstGeom>
        </p:spPr>
        <p:txBody>
          <a:bodyPr wrap="square">
            <a:spAutoFit/>
          </a:bodyPr>
          <a:lstStyle/>
          <a:p>
            <a:r>
              <a:rPr lang="es-ES" sz="3200" b="1" dirty="0">
                <a:solidFill>
                  <a:schemeClr val="bg1"/>
                </a:solidFill>
                <a:latin typeface="Algerian" panose="04020705040A02060702" pitchFamily="82" charset="0"/>
                <a:ea typeface="Times New Roman" panose="02020603050405020304" pitchFamily="18" charset="0"/>
              </a:rPr>
              <a:t>Tashunka Witko</a:t>
            </a:r>
            <a:endParaRPr lang="es-CO" sz="3200" b="1" dirty="0">
              <a:solidFill>
                <a:schemeClr val="bg1"/>
              </a:solidFill>
              <a:latin typeface="Algerian" panose="04020705040A02060702" pitchFamily="82" charset="0"/>
            </a:endParaRPr>
          </a:p>
        </p:txBody>
      </p:sp>
      <p:pic>
        <p:nvPicPr>
          <p:cNvPr id="9" name="NATIVE AMERICAN FLUTE &amp; DRUMS SACRED SPIRIT">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068157964"/>
      </p:ext>
    </p:extLst>
  </p:cSld>
  <p:clrMapOvr>
    <a:masterClrMapping/>
  </p:clrMapOvr>
  <mc:AlternateContent xmlns:mc="http://schemas.openxmlformats.org/markup-compatibility/2006">
    <mc:Choice xmlns:p14="http://schemas.microsoft.com/office/powerpoint/2010/main" Requires="p14">
      <p:transition p14:dur="10" advTm="10000"/>
    </mc:Choice>
    <mc:Fallback>
      <p:transition advTm="1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p:cTn id="7" fill="hold" display="0">
                  <p:stCondLst>
                    <p:cond delay="indefinite"/>
                  </p:stCondLst>
                  <p:endCondLst>
                    <p:cond evt="onStopAudio" delay="0">
                      <p:tgtEl>
                        <p:sldTgt/>
                      </p:tgtEl>
                    </p:cond>
                  </p:endCondLst>
                </p:cTn>
                <p:tgtEl>
                  <p:spTgt spid="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7999"/>
          </a:xfrm>
          <a:prstGeom prst="rect">
            <a:avLst/>
          </a:prstGeom>
        </p:spPr>
      </p:pic>
      <p:pic>
        <p:nvPicPr>
          <p:cNvPr id="3" name="Imagen 2" descr="Caballo Loco - Crazy Horse "/>
          <p:cNvPicPr/>
          <p:nvPr/>
        </p:nvPicPr>
        <p:blipFill>
          <a:blip r:embed="rId3">
            <a:extLst>
              <a:ext uri="{28A0092B-C50C-407E-A947-70E740481C1C}">
                <a14:useLocalDpi xmlns:a14="http://schemas.microsoft.com/office/drawing/2010/main" val="0"/>
              </a:ext>
            </a:extLst>
          </a:blip>
          <a:srcRect/>
          <a:stretch>
            <a:fillRect/>
          </a:stretch>
        </p:blipFill>
        <p:spPr bwMode="auto">
          <a:xfrm>
            <a:off x="-1" y="-1"/>
            <a:ext cx="2365513" cy="2435087"/>
          </a:xfrm>
          <a:prstGeom prst="rect">
            <a:avLst/>
          </a:prstGeom>
          <a:noFill/>
          <a:ln>
            <a:noFill/>
          </a:ln>
        </p:spPr>
      </p:pic>
      <p:sp>
        <p:nvSpPr>
          <p:cNvPr id="4" name="Rectángulo 3"/>
          <p:cNvSpPr/>
          <p:nvPr/>
        </p:nvSpPr>
        <p:spPr>
          <a:xfrm>
            <a:off x="3896139" y="278296"/>
            <a:ext cx="7026965" cy="369332"/>
          </a:xfrm>
          <a:prstGeom prst="rect">
            <a:avLst/>
          </a:prstGeom>
        </p:spPr>
        <p:txBody>
          <a:bodyPr wrap="square">
            <a:spAutoFit/>
          </a:bodyPr>
          <a:lstStyle/>
          <a:p>
            <a:r>
              <a:rPr lang="es-ES" b="1" dirty="0">
                <a:latin typeface="Algerian" panose="04020705040A02060702" pitchFamily="82" charset="0"/>
                <a:ea typeface="Times New Roman" panose="02020603050405020304" pitchFamily="18" charset="0"/>
              </a:rPr>
              <a:t>"Uno no vende la tierra por la que camina su pueblo</a:t>
            </a:r>
            <a:r>
              <a:rPr lang="es-ES" b="1" dirty="0" smtClean="0">
                <a:latin typeface="Algerian" panose="04020705040A02060702" pitchFamily="82" charset="0"/>
                <a:ea typeface="Times New Roman" panose="02020603050405020304" pitchFamily="18" charset="0"/>
              </a:rPr>
              <a:t>"</a:t>
            </a:r>
            <a:endParaRPr lang="es-CO" b="1" dirty="0">
              <a:latin typeface="Algerian" panose="04020705040A02060702" pitchFamily="82" charset="0"/>
            </a:endParaRPr>
          </a:p>
        </p:txBody>
      </p:sp>
      <p:sp>
        <p:nvSpPr>
          <p:cNvPr id="5" name="Rectángulo 4"/>
          <p:cNvSpPr/>
          <p:nvPr/>
        </p:nvSpPr>
        <p:spPr>
          <a:xfrm>
            <a:off x="4124326" y="925924"/>
            <a:ext cx="6038850" cy="707886"/>
          </a:xfrm>
          <a:prstGeom prst="rect">
            <a:avLst/>
          </a:prstGeom>
        </p:spPr>
        <p:txBody>
          <a:bodyPr wrap="square">
            <a:spAutoFit/>
          </a:bodyPr>
          <a:lstStyle/>
          <a:p>
            <a:r>
              <a:rPr lang="es-ES" b="1" dirty="0" smtClean="0">
                <a:solidFill>
                  <a:schemeClr val="accent1">
                    <a:lumMod val="50000"/>
                  </a:schemeClr>
                </a:solidFill>
                <a:latin typeface="Times New Roman" panose="02020603050405020304" pitchFamily="18" charset="0"/>
                <a:ea typeface="Times New Roman" panose="02020603050405020304" pitchFamily="18" charset="0"/>
              </a:rPr>
              <a:t>        </a:t>
            </a:r>
            <a:r>
              <a:rPr lang="es-ES" sz="2000" b="1" dirty="0" smtClean="0">
                <a:solidFill>
                  <a:schemeClr val="accent1">
                    <a:lumMod val="50000"/>
                  </a:schemeClr>
                </a:solidFill>
                <a:latin typeface="+mj-lt"/>
                <a:ea typeface="Times New Roman" panose="02020603050405020304" pitchFamily="18" charset="0"/>
              </a:rPr>
              <a:t>El Caballo Loco </a:t>
            </a:r>
            <a:r>
              <a:rPr lang="es-ES" sz="2000" dirty="0" smtClean="0">
                <a:latin typeface="+mj-lt"/>
                <a:ea typeface="Times New Roman" panose="02020603050405020304" pitchFamily="18" charset="0"/>
              </a:rPr>
              <a:t>Junto </a:t>
            </a:r>
            <a:r>
              <a:rPr lang="es-ES" sz="2000" dirty="0">
                <a:latin typeface="+mj-lt"/>
                <a:ea typeface="Times New Roman" panose="02020603050405020304" pitchFamily="18" charset="0"/>
              </a:rPr>
              <a:t>a </a:t>
            </a:r>
            <a:r>
              <a:rPr lang="es-ES" sz="2000" b="1" u="sng" dirty="0">
                <a:solidFill>
                  <a:srgbClr val="0000FF"/>
                </a:solidFill>
                <a:latin typeface="+mj-lt"/>
                <a:ea typeface="Times New Roman" panose="02020603050405020304" pitchFamily="18" charset="0"/>
                <a:cs typeface="Times New Roman" panose="02020603050405020304" pitchFamily="18" charset="0"/>
                <a:hlinkClick r:id="rId4"/>
              </a:rPr>
              <a:t>Toro Sentado</a:t>
            </a:r>
            <a:r>
              <a:rPr lang="es-ES" sz="2000" dirty="0">
                <a:latin typeface="+mj-lt"/>
                <a:ea typeface="Times New Roman" panose="02020603050405020304" pitchFamily="18" charset="0"/>
              </a:rPr>
              <a:t> y </a:t>
            </a:r>
            <a:r>
              <a:rPr lang="es-ES" sz="2000" b="1" u="sng" dirty="0">
                <a:solidFill>
                  <a:srgbClr val="0000FF"/>
                </a:solidFill>
                <a:latin typeface="+mj-lt"/>
                <a:ea typeface="Times New Roman" panose="02020603050405020304" pitchFamily="18" charset="0"/>
                <a:cs typeface="Times New Roman" panose="02020603050405020304" pitchFamily="18" charset="0"/>
                <a:hlinkClick r:id="rId5"/>
              </a:rPr>
              <a:t>Nube Roja</a:t>
            </a:r>
            <a:r>
              <a:rPr lang="es-ES" sz="2000" dirty="0">
                <a:latin typeface="+mj-lt"/>
                <a:ea typeface="Times New Roman" panose="02020603050405020304" pitchFamily="18" charset="0"/>
              </a:rPr>
              <a:t> </a:t>
            </a:r>
            <a:endParaRPr lang="es-ES" sz="2000" dirty="0" smtClean="0">
              <a:latin typeface="+mj-lt"/>
              <a:ea typeface="Times New Roman" panose="02020603050405020304" pitchFamily="18" charset="0"/>
            </a:endParaRPr>
          </a:p>
          <a:p>
            <a:r>
              <a:rPr lang="es-ES" sz="2000" dirty="0">
                <a:latin typeface="+mj-lt"/>
                <a:ea typeface="Times New Roman" panose="02020603050405020304" pitchFamily="18" charset="0"/>
              </a:rPr>
              <a:t> </a:t>
            </a:r>
            <a:r>
              <a:rPr lang="es-ES" sz="2000" dirty="0" smtClean="0">
                <a:latin typeface="+mj-lt"/>
                <a:ea typeface="Times New Roman" panose="02020603050405020304" pitchFamily="18" charset="0"/>
              </a:rPr>
              <a:t>          forma </a:t>
            </a:r>
            <a:r>
              <a:rPr lang="es-ES" sz="2000" dirty="0">
                <a:latin typeface="+mj-lt"/>
                <a:ea typeface="Times New Roman" panose="02020603050405020304" pitchFamily="18" charset="0"/>
              </a:rPr>
              <a:t>la gran trilogía de grandes líderes sioux. </a:t>
            </a:r>
            <a:endParaRPr lang="es-CO" sz="2000" dirty="0">
              <a:latin typeface="+mj-lt"/>
            </a:endParaRPr>
          </a:p>
        </p:txBody>
      </p:sp>
      <p:sp>
        <p:nvSpPr>
          <p:cNvPr id="6" name="Rectángulo 5"/>
          <p:cNvSpPr/>
          <p:nvPr/>
        </p:nvSpPr>
        <p:spPr>
          <a:xfrm>
            <a:off x="276225" y="2435086"/>
            <a:ext cx="1819275" cy="369332"/>
          </a:xfrm>
          <a:prstGeom prst="rect">
            <a:avLst/>
          </a:prstGeom>
        </p:spPr>
        <p:txBody>
          <a:bodyPr wrap="square">
            <a:spAutoFit/>
          </a:bodyPr>
          <a:lstStyle/>
          <a:p>
            <a:r>
              <a:rPr lang="es-ES" b="1" dirty="0">
                <a:latin typeface="Times New Roman" panose="02020603050405020304" pitchFamily="18" charset="0"/>
                <a:ea typeface="Times New Roman" panose="02020603050405020304" pitchFamily="18" charset="0"/>
              </a:rPr>
              <a:t>Tashunka Witko</a:t>
            </a:r>
            <a:endParaRPr lang="es-CO" b="1" dirty="0"/>
          </a:p>
        </p:txBody>
      </p:sp>
    </p:spTree>
    <p:extLst>
      <p:ext uri="{BB962C8B-B14F-4D97-AF65-F5344CB8AC3E}">
        <p14:creationId xmlns:p14="http://schemas.microsoft.com/office/powerpoint/2010/main" val="2346890634"/>
      </p:ext>
    </p:extLst>
  </p:cSld>
  <p:clrMapOvr>
    <a:masterClrMapping/>
  </p:clrMapOvr>
  <mc:AlternateContent xmlns:mc="http://schemas.openxmlformats.org/markup-compatibility/2006">
    <mc:Choice xmlns:p14="http://schemas.microsoft.com/office/powerpoint/2010/main" Requires="p14">
      <p:transition p14:dur="0" advTm="10000"/>
    </mc:Choice>
    <mc:Fallback>
      <p:transition advTm="10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958"/>
            <a:ext cx="12192000" cy="6870957"/>
          </a:xfrm>
          <a:prstGeom prst="rect">
            <a:avLst/>
          </a:prstGeom>
        </p:spPr>
      </p:pic>
      <p:sp>
        <p:nvSpPr>
          <p:cNvPr id="3" name="Rectángulo 2"/>
          <p:cNvSpPr/>
          <p:nvPr/>
        </p:nvSpPr>
        <p:spPr>
          <a:xfrm>
            <a:off x="2703443" y="417443"/>
            <a:ext cx="6440557" cy="3416320"/>
          </a:xfrm>
          <a:prstGeom prst="rect">
            <a:avLst/>
          </a:prstGeom>
        </p:spPr>
        <p:txBody>
          <a:bodyPr wrap="square">
            <a:spAutoFit/>
          </a:bodyPr>
          <a:lstStyle/>
          <a:p>
            <a:r>
              <a:rPr lang="es-ES" dirty="0" smtClean="0">
                <a:latin typeface="Times New Roman" panose="02020603050405020304" pitchFamily="18" charset="0"/>
                <a:ea typeface="Times New Roman" panose="02020603050405020304" pitchFamily="18" charset="0"/>
              </a:rPr>
              <a:t>                                 </a:t>
            </a:r>
            <a:r>
              <a:rPr lang="es-ES" b="1" dirty="0" smtClean="0">
                <a:solidFill>
                  <a:schemeClr val="bg1"/>
                </a:solidFill>
                <a:latin typeface="+mj-lt"/>
                <a:ea typeface="Times New Roman" panose="02020603050405020304" pitchFamily="18" charset="0"/>
              </a:rPr>
              <a:t>Se </a:t>
            </a:r>
            <a:r>
              <a:rPr lang="es-ES" b="1" dirty="0">
                <a:solidFill>
                  <a:schemeClr val="bg1"/>
                </a:solidFill>
                <a:latin typeface="+mj-lt"/>
                <a:ea typeface="Times New Roman" panose="02020603050405020304" pitchFamily="18" charset="0"/>
              </a:rPr>
              <a:t>cree que nació en 1840. </a:t>
            </a:r>
            <a:br>
              <a:rPr lang="es-ES" b="1" dirty="0">
                <a:solidFill>
                  <a:schemeClr val="bg1"/>
                </a:solidFill>
                <a:latin typeface="+mj-lt"/>
                <a:ea typeface="Times New Roman" panose="02020603050405020304" pitchFamily="18" charset="0"/>
              </a:rPr>
            </a:br>
            <a:r>
              <a:rPr lang="es-ES" b="1" dirty="0">
                <a:solidFill>
                  <a:schemeClr val="bg1"/>
                </a:solidFill>
                <a:latin typeface="+mj-lt"/>
                <a:ea typeface="Times New Roman" panose="02020603050405020304" pitchFamily="18" charset="0"/>
              </a:rPr>
              <a:t/>
            </a:r>
            <a:br>
              <a:rPr lang="es-ES" b="1" dirty="0">
                <a:solidFill>
                  <a:schemeClr val="bg1"/>
                </a:solidFill>
                <a:latin typeface="+mj-lt"/>
                <a:ea typeface="Times New Roman" panose="02020603050405020304" pitchFamily="18" charset="0"/>
              </a:rPr>
            </a:br>
            <a:r>
              <a:rPr lang="es-ES" b="1" dirty="0" smtClean="0">
                <a:solidFill>
                  <a:schemeClr val="bg1"/>
                </a:solidFill>
                <a:latin typeface="+mj-lt"/>
                <a:ea typeface="Times New Roman" panose="02020603050405020304" pitchFamily="18" charset="0"/>
              </a:rPr>
              <a:t>   Líder </a:t>
            </a:r>
            <a:r>
              <a:rPr lang="es-ES" b="1" dirty="0">
                <a:solidFill>
                  <a:schemeClr val="bg1"/>
                </a:solidFill>
                <a:latin typeface="+mj-lt"/>
                <a:ea typeface="Times New Roman" panose="02020603050405020304" pitchFamily="18" charset="0"/>
              </a:rPr>
              <a:t>guerrero sioux, de innegable talento táctico, artífice del planteamiento de la batalla de Little Bighorn, en el que </a:t>
            </a:r>
            <a:r>
              <a:rPr lang="es-ES" b="1" dirty="0" smtClean="0">
                <a:solidFill>
                  <a:schemeClr val="bg1"/>
                </a:solidFill>
                <a:latin typeface="+mj-lt"/>
                <a:ea typeface="Times New Roman" panose="02020603050405020304" pitchFamily="18" charset="0"/>
              </a:rPr>
              <a:t>sucumbió</a:t>
            </a:r>
          </a:p>
          <a:p>
            <a:r>
              <a:rPr lang="es-ES" b="1" dirty="0" smtClean="0">
                <a:solidFill>
                  <a:schemeClr val="bg1"/>
                </a:solidFill>
                <a:latin typeface="+mj-lt"/>
                <a:ea typeface="Times New Roman" panose="02020603050405020304" pitchFamily="18" charset="0"/>
              </a:rPr>
              <a:t>   gran </a:t>
            </a:r>
            <a:r>
              <a:rPr lang="es-ES" b="1" dirty="0">
                <a:solidFill>
                  <a:schemeClr val="bg1"/>
                </a:solidFill>
                <a:latin typeface="+mj-lt"/>
                <a:ea typeface="Times New Roman" panose="02020603050405020304" pitchFamily="18" charset="0"/>
              </a:rPr>
              <a:t>parte del 7º Regimiento de Caballería, comandado por </a:t>
            </a:r>
            <a:r>
              <a:rPr lang="es-ES" b="1" dirty="0" smtClean="0">
                <a:solidFill>
                  <a:schemeClr val="bg1"/>
                </a:solidFill>
                <a:latin typeface="+mj-lt"/>
                <a:ea typeface="Times New Roman" panose="02020603050405020304" pitchFamily="18" charset="0"/>
              </a:rPr>
              <a:t>el</a:t>
            </a:r>
          </a:p>
          <a:p>
            <a:r>
              <a:rPr lang="es-ES" b="1" dirty="0" smtClean="0">
                <a:solidFill>
                  <a:schemeClr val="bg1"/>
                </a:solidFill>
                <a:latin typeface="+mj-lt"/>
                <a:ea typeface="Times New Roman" panose="02020603050405020304" pitchFamily="18" charset="0"/>
              </a:rPr>
              <a:t>                               general </a:t>
            </a:r>
            <a:r>
              <a:rPr lang="es-ES" b="1" u="sng" dirty="0" smtClean="0">
                <a:solidFill>
                  <a:schemeClr val="bg1"/>
                </a:solidFill>
                <a:latin typeface="+mj-lt"/>
                <a:ea typeface="Times New Roman" panose="02020603050405020304" pitchFamily="18" charset="0"/>
                <a:cs typeface="Times New Roman" panose="02020603050405020304" pitchFamily="18" charset="0"/>
                <a:hlinkClick r:id="rId3"/>
              </a:rPr>
              <a:t>George Armstrong Custer</a:t>
            </a:r>
            <a:r>
              <a:rPr lang="es-ES" b="1" dirty="0" smtClean="0">
                <a:solidFill>
                  <a:schemeClr val="bg1"/>
                </a:solidFill>
                <a:latin typeface="+mj-lt"/>
                <a:ea typeface="Times New Roman" panose="02020603050405020304" pitchFamily="18" charset="0"/>
              </a:rPr>
              <a:t> </a:t>
            </a:r>
            <a:r>
              <a:rPr lang="es-ES" b="1" dirty="0">
                <a:solidFill>
                  <a:schemeClr val="bg1"/>
                </a:solidFill>
                <a:latin typeface="+mj-lt"/>
                <a:ea typeface="Times New Roman" panose="02020603050405020304" pitchFamily="18" charset="0"/>
              </a:rPr>
              <a:t/>
            </a:r>
            <a:br>
              <a:rPr lang="es-ES" b="1" dirty="0">
                <a:solidFill>
                  <a:schemeClr val="bg1"/>
                </a:solidFill>
                <a:latin typeface="+mj-lt"/>
                <a:ea typeface="Times New Roman" panose="02020603050405020304" pitchFamily="18" charset="0"/>
              </a:rPr>
            </a:br>
            <a:r>
              <a:rPr lang="es-ES" b="1" dirty="0">
                <a:solidFill>
                  <a:schemeClr val="bg1"/>
                </a:solidFill>
                <a:latin typeface="+mj-lt"/>
                <a:ea typeface="Times New Roman" panose="02020603050405020304" pitchFamily="18" charset="0"/>
              </a:rPr>
              <a:t/>
            </a:r>
            <a:br>
              <a:rPr lang="es-ES" b="1" dirty="0">
                <a:solidFill>
                  <a:schemeClr val="bg1"/>
                </a:solidFill>
                <a:latin typeface="+mj-lt"/>
                <a:ea typeface="Times New Roman" panose="02020603050405020304" pitchFamily="18" charset="0"/>
              </a:rPr>
            </a:br>
            <a:r>
              <a:rPr lang="es-ES" b="1" dirty="0" smtClean="0">
                <a:solidFill>
                  <a:schemeClr val="bg1"/>
                </a:solidFill>
                <a:latin typeface="+mj-lt"/>
                <a:ea typeface="Times New Roman" panose="02020603050405020304" pitchFamily="18" charset="0"/>
              </a:rPr>
              <a:t>    Junto </a:t>
            </a:r>
            <a:r>
              <a:rPr lang="es-ES" b="1" dirty="0">
                <a:solidFill>
                  <a:schemeClr val="bg1"/>
                </a:solidFill>
                <a:latin typeface="+mj-lt"/>
                <a:ea typeface="Times New Roman" panose="02020603050405020304" pitchFamily="18" charset="0"/>
              </a:rPr>
              <a:t>a </a:t>
            </a:r>
            <a:r>
              <a:rPr lang="es-ES" b="1" u="sng" dirty="0">
                <a:solidFill>
                  <a:schemeClr val="bg1"/>
                </a:solidFill>
                <a:latin typeface="+mj-lt"/>
                <a:ea typeface="Times New Roman" panose="02020603050405020304" pitchFamily="18" charset="0"/>
                <a:cs typeface="Times New Roman" panose="02020603050405020304" pitchFamily="18" charset="0"/>
                <a:hlinkClick r:id="rId4"/>
              </a:rPr>
              <a:t>Toro </a:t>
            </a:r>
            <a:r>
              <a:rPr lang="es-ES" b="1" u="sng" dirty="0" smtClean="0">
                <a:solidFill>
                  <a:schemeClr val="bg1"/>
                </a:solidFill>
                <a:latin typeface="+mj-lt"/>
                <a:ea typeface="Times New Roman" panose="02020603050405020304" pitchFamily="18" charset="0"/>
                <a:cs typeface="Times New Roman" panose="02020603050405020304" pitchFamily="18" charset="0"/>
                <a:hlinkClick r:id="rId4"/>
              </a:rPr>
              <a:t>Sentado</a:t>
            </a:r>
            <a:r>
              <a:rPr lang="es-ES" b="1" u="sng" dirty="0">
                <a:solidFill>
                  <a:schemeClr val="bg1"/>
                </a:solidFill>
                <a:latin typeface="+mj-lt"/>
                <a:ea typeface="Times New Roman" panose="02020603050405020304" pitchFamily="18" charset="0"/>
                <a:cs typeface="Times New Roman" panose="02020603050405020304" pitchFamily="18" charset="0"/>
              </a:rPr>
              <a:t>-</a:t>
            </a:r>
            <a:r>
              <a:rPr lang="es-ES" b="1" u="sng" dirty="0" smtClean="0">
                <a:solidFill>
                  <a:schemeClr val="bg1"/>
                </a:solidFill>
                <a:latin typeface="+mj-lt"/>
                <a:ea typeface="Times New Roman" panose="02020603050405020304" pitchFamily="18" charset="0"/>
                <a:cs typeface="Times New Roman" panose="02020603050405020304" pitchFamily="18" charset="0"/>
              </a:rPr>
              <a:t>Sitting Bull</a:t>
            </a:r>
            <a:r>
              <a:rPr lang="es-ES" b="1" dirty="0" smtClean="0">
                <a:solidFill>
                  <a:schemeClr val="bg1"/>
                </a:solidFill>
                <a:latin typeface="+mj-lt"/>
                <a:ea typeface="Times New Roman" panose="02020603050405020304" pitchFamily="18" charset="0"/>
              </a:rPr>
              <a:t> </a:t>
            </a:r>
            <a:r>
              <a:rPr lang="es-ES" b="1" dirty="0">
                <a:solidFill>
                  <a:schemeClr val="bg1"/>
                </a:solidFill>
                <a:latin typeface="+mj-lt"/>
                <a:ea typeface="Times New Roman" panose="02020603050405020304" pitchFamily="18" charset="0"/>
              </a:rPr>
              <a:t>y </a:t>
            </a:r>
            <a:r>
              <a:rPr lang="es-ES" b="1" u="sng" dirty="0">
                <a:solidFill>
                  <a:schemeClr val="bg1"/>
                </a:solidFill>
                <a:latin typeface="+mj-lt"/>
                <a:ea typeface="Times New Roman" panose="02020603050405020304" pitchFamily="18" charset="0"/>
                <a:cs typeface="Times New Roman" panose="02020603050405020304" pitchFamily="18" charset="0"/>
                <a:hlinkClick r:id="rId5"/>
              </a:rPr>
              <a:t>Nube </a:t>
            </a:r>
            <a:r>
              <a:rPr lang="es-ES" b="1" u="sng" dirty="0" smtClean="0">
                <a:solidFill>
                  <a:schemeClr val="bg1"/>
                </a:solidFill>
                <a:latin typeface="+mj-lt"/>
                <a:ea typeface="Times New Roman" panose="02020603050405020304" pitchFamily="18" charset="0"/>
                <a:cs typeface="Times New Roman" panose="02020603050405020304" pitchFamily="18" charset="0"/>
                <a:hlinkClick r:id="rId5"/>
              </a:rPr>
              <a:t>Roja</a:t>
            </a:r>
            <a:r>
              <a:rPr lang="es-ES" b="1" u="sng" dirty="0" smtClean="0">
                <a:solidFill>
                  <a:schemeClr val="bg1"/>
                </a:solidFill>
                <a:latin typeface="+mj-lt"/>
                <a:ea typeface="Times New Roman" panose="02020603050405020304" pitchFamily="18" charset="0"/>
                <a:cs typeface="Times New Roman" panose="02020603050405020304" pitchFamily="18" charset="0"/>
              </a:rPr>
              <a:t>-Red Cloud</a:t>
            </a:r>
            <a:r>
              <a:rPr lang="es-ES" b="1" dirty="0" smtClean="0">
                <a:solidFill>
                  <a:schemeClr val="bg1"/>
                </a:solidFill>
                <a:latin typeface="+mj-lt"/>
                <a:ea typeface="Times New Roman" panose="02020603050405020304" pitchFamily="18" charset="0"/>
              </a:rPr>
              <a:t> </a:t>
            </a:r>
            <a:r>
              <a:rPr lang="es-ES" b="1" dirty="0">
                <a:solidFill>
                  <a:schemeClr val="bg1"/>
                </a:solidFill>
                <a:latin typeface="+mj-lt"/>
                <a:ea typeface="Times New Roman" panose="02020603050405020304" pitchFamily="18" charset="0"/>
              </a:rPr>
              <a:t>forma la </a:t>
            </a:r>
            <a:endParaRPr lang="es-ES" b="1" dirty="0" smtClean="0">
              <a:solidFill>
                <a:schemeClr val="bg1"/>
              </a:solidFill>
              <a:latin typeface="+mj-lt"/>
              <a:ea typeface="Times New Roman" panose="02020603050405020304" pitchFamily="18" charset="0"/>
            </a:endParaRPr>
          </a:p>
          <a:p>
            <a:r>
              <a:rPr lang="es-ES" b="1" dirty="0" smtClean="0">
                <a:solidFill>
                  <a:schemeClr val="bg1"/>
                </a:solidFill>
                <a:latin typeface="+mj-lt"/>
                <a:ea typeface="Times New Roman" panose="02020603050405020304" pitchFamily="18" charset="0"/>
              </a:rPr>
              <a:t>  gran </a:t>
            </a:r>
            <a:r>
              <a:rPr lang="es-ES" b="1" dirty="0">
                <a:solidFill>
                  <a:schemeClr val="bg1"/>
                </a:solidFill>
                <a:latin typeface="+mj-lt"/>
                <a:ea typeface="Times New Roman" panose="02020603050405020304" pitchFamily="18" charset="0"/>
              </a:rPr>
              <a:t>trilogía de grandes líderes sioux. Siendo un joven, luchó </a:t>
            </a:r>
            <a:r>
              <a:rPr lang="es-ES" b="1" dirty="0" smtClean="0">
                <a:solidFill>
                  <a:schemeClr val="bg1"/>
                </a:solidFill>
                <a:latin typeface="+mj-lt"/>
                <a:ea typeface="Times New Roman" panose="02020603050405020304" pitchFamily="18" charset="0"/>
              </a:rPr>
              <a:t>contra                                                                      </a:t>
            </a:r>
            <a:r>
              <a:rPr lang="es-ES" b="1" dirty="0">
                <a:solidFill>
                  <a:schemeClr val="bg1"/>
                </a:solidFill>
                <a:latin typeface="+mj-lt"/>
                <a:ea typeface="Times New Roman" panose="02020603050405020304" pitchFamily="18" charset="0"/>
              </a:rPr>
              <a:t>las tropas estadounidenses en Wyoming, a las órdenes del jefe </a:t>
            </a:r>
            <a:r>
              <a:rPr lang="es-ES" b="1" dirty="0" smtClean="0">
                <a:solidFill>
                  <a:schemeClr val="bg1"/>
                </a:solidFill>
                <a:latin typeface="+mj-lt"/>
                <a:ea typeface="Times New Roman" panose="02020603050405020304" pitchFamily="18" charset="0"/>
              </a:rPr>
              <a:t>oglala</a:t>
            </a:r>
          </a:p>
          <a:p>
            <a:r>
              <a:rPr lang="es-ES" b="1" dirty="0" smtClean="0">
                <a:solidFill>
                  <a:schemeClr val="bg1"/>
                </a:solidFill>
                <a:latin typeface="+mj-lt"/>
                <a:ea typeface="Times New Roman" panose="02020603050405020304" pitchFamily="18" charset="0"/>
              </a:rPr>
              <a:t>                                       </a:t>
            </a:r>
            <a:r>
              <a:rPr lang="es-ES" b="1" dirty="0" smtClean="0">
                <a:solidFill>
                  <a:schemeClr val="accent5"/>
                </a:solidFill>
                <a:latin typeface="+mj-lt"/>
                <a:ea typeface="Times New Roman" panose="02020603050405020304" pitchFamily="18" charset="0"/>
              </a:rPr>
              <a:t>Nube </a:t>
            </a:r>
            <a:r>
              <a:rPr lang="es-ES" b="1" dirty="0">
                <a:solidFill>
                  <a:schemeClr val="accent5"/>
                </a:solidFill>
                <a:latin typeface="+mj-lt"/>
                <a:ea typeface="Times New Roman" panose="02020603050405020304" pitchFamily="18" charset="0"/>
              </a:rPr>
              <a:t>Roja </a:t>
            </a:r>
            <a:r>
              <a:rPr lang="es-ES" b="1" dirty="0">
                <a:solidFill>
                  <a:schemeClr val="bg1"/>
                </a:solidFill>
                <a:latin typeface="+mj-lt"/>
                <a:ea typeface="Times New Roman" panose="02020603050405020304" pitchFamily="18" charset="0"/>
              </a:rPr>
              <a:t>(Red Cloud). </a:t>
            </a:r>
            <a:br>
              <a:rPr lang="es-ES" b="1" dirty="0">
                <a:solidFill>
                  <a:schemeClr val="bg1"/>
                </a:solidFill>
                <a:latin typeface="+mj-lt"/>
                <a:ea typeface="Times New Roman" panose="02020603050405020304" pitchFamily="18" charset="0"/>
              </a:rPr>
            </a:br>
            <a:endParaRPr lang="es-CO" b="1" dirty="0">
              <a:solidFill>
                <a:schemeClr val="bg1"/>
              </a:solidFill>
              <a:latin typeface="+mj-lt"/>
            </a:endParaRPr>
          </a:p>
        </p:txBody>
      </p:sp>
      <p:pic>
        <p:nvPicPr>
          <p:cNvPr id="4" name="Imagen 3" descr="Nube Roja - Red Cloud "/>
          <p:cNvPicPr/>
          <p:nvPr/>
        </p:nvPicPr>
        <p:blipFill>
          <a:blip r:embed="rId6">
            <a:extLst>
              <a:ext uri="{28A0092B-C50C-407E-A947-70E740481C1C}">
                <a14:useLocalDpi xmlns:a14="http://schemas.microsoft.com/office/drawing/2010/main" val="0"/>
              </a:ext>
            </a:extLst>
          </a:blip>
          <a:srcRect/>
          <a:stretch>
            <a:fillRect/>
          </a:stretch>
        </p:blipFill>
        <p:spPr bwMode="auto">
          <a:xfrm>
            <a:off x="9906000" y="1466850"/>
            <a:ext cx="1524000" cy="1724025"/>
          </a:xfrm>
          <a:prstGeom prst="rect">
            <a:avLst/>
          </a:prstGeom>
          <a:noFill/>
          <a:ln>
            <a:noFill/>
          </a:ln>
        </p:spPr>
      </p:pic>
      <p:pic>
        <p:nvPicPr>
          <p:cNvPr id="5" name="Imagen 4" descr="Toro Sentado - Sitting Bull "/>
          <p:cNvPicPr/>
          <p:nvPr/>
        </p:nvPicPr>
        <p:blipFill>
          <a:blip r:embed="rId7">
            <a:extLst>
              <a:ext uri="{28A0092B-C50C-407E-A947-70E740481C1C}">
                <a14:useLocalDpi xmlns:a14="http://schemas.microsoft.com/office/drawing/2010/main" val="0"/>
              </a:ext>
            </a:extLst>
          </a:blip>
          <a:srcRect/>
          <a:stretch>
            <a:fillRect/>
          </a:stretch>
        </p:blipFill>
        <p:spPr bwMode="auto">
          <a:xfrm>
            <a:off x="627822" y="1552575"/>
            <a:ext cx="1447800" cy="1638300"/>
          </a:xfrm>
          <a:prstGeom prst="rect">
            <a:avLst/>
          </a:prstGeom>
          <a:noFill/>
          <a:ln>
            <a:noFill/>
          </a:ln>
        </p:spPr>
      </p:pic>
      <p:sp>
        <p:nvSpPr>
          <p:cNvPr id="6" name="Rectángulo 5"/>
          <p:cNvSpPr/>
          <p:nvPr/>
        </p:nvSpPr>
        <p:spPr>
          <a:xfrm>
            <a:off x="495300" y="3190875"/>
            <a:ext cx="6898010" cy="276999"/>
          </a:xfrm>
          <a:prstGeom prst="rect">
            <a:avLst/>
          </a:prstGeom>
        </p:spPr>
        <p:txBody>
          <a:bodyPr wrap="square">
            <a:spAutoFit/>
          </a:bodyPr>
          <a:lstStyle/>
          <a:p>
            <a:r>
              <a:rPr lang="es-ES" sz="1200" b="1" u="sng" dirty="0">
                <a:solidFill>
                  <a:schemeClr val="bg1"/>
                </a:solidFill>
                <a:latin typeface="+mj-lt"/>
                <a:ea typeface="Times New Roman" panose="02020603050405020304" pitchFamily="18" charset="0"/>
                <a:cs typeface="Times New Roman" panose="02020603050405020304" pitchFamily="18" charset="0"/>
                <a:hlinkClick r:id="rId4"/>
              </a:rPr>
              <a:t>Toro Sentado</a:t>
            </a:r>
            <a:r>
              <a:rPr lang="es-ES" sz="1200" b="1" u="sng" dirty="0">
                <a:solidFill>
                  <a:schemeClr val="bg1"/>
                </a:solidFill>
                <a:latin typeface="+mj-lt"/>
                <a:ea typeface="Times New Roman" panose="02020603050405020304" pitchFamily="18" charset="0"/>
                <a:cs typeface="Times New Roman" panose="02020603050405020304" pitchFamily="18" charset="0"/>
              </a:rPr>
              <a:t>-Sitting Bull</a:t>
            </a:r>
            <a:r>
              <a:rPr lang="es-ES" sz="1200" b="1" dirty="0">
                <a:solidFill>
                  <a:schemeClr val="bg1"/>
                </a:solidFill>
                <a:latin typeface="+mj-lt"/>
                <a:ea typeface="Times New Roman" panose="02020603050405020304" pitchFamily="18" charset="0"/>
              </a:rPr>
              <a:t> </a:t>
            </a:r>
            <a:endParaRPr lang="es-CO" sz="1200" dirty="0">
              <a:latin typeface="+mj-lt"/>
            </a:endParaRPr>
          </a:p>
        </p:txBody>
      </p:sp>
      <p:sp>
        <p:nvSpPr>
          <p:cNvPr id="7" name="Rectángulo 6"/>
          <p:cNvSpPr/>
          <p:nvPr/>
        </p:nvSpPr>
        <p:spPr>
          <a:xfrm>
            <a:off x="9906000" y="3190875"/>
            <a:ext cx="2114550" cy="276999"/>
          </a:xfrm>
          <a:prstGeom prst="rect">
            <a:avLst/>
          </a:prstGeom>
        </p:spPr>
        <p:txBody>
          <a:bodyPr wrap="square">
            <a:spAutoFit/>
          </a:bodyPr>
          <a:lstStyle/>
          <a:p>
            <a:r>
              <a:rPr lang="es-ES" sz="1200" b="1" u="sng" dirty="0">
                <a:solidFill>
                  <a:schemeClr val="bg1"/>
                </a:solidFill>
                <a:latin typeface="+mj-lt"/>
                <a:ea typeface="Times New Roman" panose="02020603050405020304" pitchFamily="18" charset="0"/>
                <a:cs typeface="Times New Roman" panose="02020603050405020304" pitchFamily="18" charset="0"/>
                <a:hlinkClick r:id="rId5"/>
              </a:rPr>
              <a:t>Nube Roja</a:t>
            </a:r>
            <a:r>
              <a:rPr lang="es-ES" sz="1200" b="1" u="sng" dirty="0">
                <a:solidFill>
                  <a:schemeClr val="bg1"/>
                </a:solidFill>
                <a:latin typeface="+mj-lt"/>
                <a:ea typeface="Times New Roman" panose="02020603050405020304" pitchFamily="18" charset="0"/>
                <a:cs typeface="Times New Roman" panose="02020603050405020304" pitchFamily="18" charset="0"/>
              </a:rPr>
              <a:t>-Red Cloud</a:t>
            </a:r>
            <a:r>
              <a:rPr lang="es-ES" sz="1200" b="1" dirty="0">
                <a:solidFill>
                  <a:schemeClr val="bg1"/>
                </a:solidFill>
                <a:latin typeface="+mj-lt"/>
                <a:ea typeface="Times New Roman" panose="02020603050405020304" pitchFamily="18" charset="0"/>
              </a:rPr>
              <a:t> </a:t>
            </a:r>
            <a:endParaRPr lang="es-CO" sz="1200" dirty="0">
              <a:latin typeface="+mj-lt"/>
            </a:endParaRPr>
          </a:p>
        </p:txBody>
      </p:sp>
      <p:pic>
        <p:nvPicPr>
          <p:cNvPr id="8" name="Imagen 7" descr="George Armstrong Custer"/>
          <p:cNvPicPr/>
          <p:nvPr/>
        </p:nvPicPr>
        <p:blipFill>
          <a:blip r:embed="rId8">
            <a:extLst>
              <a:ext uri="{28A0092B-C50C-407E-A947-70E740481C1C}">
                <a14:useLocalDpi xmlns:a14="http://schemas.microsoft.com/office/drawing/2010/main" val="0"/>
              </a:ext>
            </a:extLst>
          </a:blip>
          <a:srcRect/>
          <a:stretch>
            <a:fillRect/>
          </a:stretch>
        </p:blipFill>
        <p:spPr bwMode="auto">
          <a:xfrm>
            <a:off x="5334000" y="3743325"/>
            <a:ext cx="1524000" cy="1524000"/>
          </a:xfrm>
          <a:prstGeom prst="rect">
            <a:avLst/>
          </a:prstGeom>
          <a:noFill/>
          <a:ln>
            <a:noFill/>
          </a:ln>
        </p:spPr>
      </p:pic>
      <p:sp>
        <p:nvSpPr>
          <p:cNvPr id="9" name="Rectángulo 8"/>
          <p:cNvSpPr/>
          <p:nvPr/>
        </p:nvSpPr>
        <p:spPr>
          <a:xfrm>
            <a:off x="5238750" y="5367989"/>
            <a:ext cx="1762125" cy="276999"/>
          </a:xfrm>
          <a:prstGeom prst="rect">
            <a:avLst/>
          </a:prstGeom>
        </p:spPr>
        <p:txBody>
          <a:bodyPr wrap="square">
            <a:spAutoFit/>
          </a:bodyPr>
          <a:lstStyle/>
          <a:p>
            <a:r>
              <a:rPr lang="es-ES" sz="1200" b="1" u="sng" dirty="0">
                <a:solidFill>
                  <a:schemeClr val="bg1"/>
                </a:solidFill>
                <a:latin typeface="+mj-lt"/>
                <a:ea typeface="Times New Roman" panose="02020603050405020304" pitchFamily="18" charset="0"/>
                <a:cs typeface="Times New Roman" panose="02020603050405020304" pitchFamily="18" charset="0"/>
                <a:hlinkClick r:id="rId3"/>
              </a:rPr>
              <a:t>George Armstrong Custer</a:t>
            </a:r>
            <a:r>
              <a:rPr lang="es-ES" sz="1200" b="1" dirty="0">
                <a:solidFill>
                  <a:schemeClr val="bg1"/>
                </a:solidFill>
                <a:latin typeface="+mj-lt"/>
                <a:ea typeface="Times New Roman" panose="02020603050405020304" pitchFamily="18" charset="0"/>
              </a:rPr>
              <a:t> </a:t>
            </a:r>
            <a:endParaRPr lang="es-CO" sz="1200" dirty="0">
              <a:latin typeface="+mj-lt"/>
            </a:endParaRPr>
          </a:p>
        </p:txBody>
      </p:sp>
    </p:spTree>
    <p:extLst>
      <p:ext uri="{BB962C8B-B14F-4D97-AF65-F5344CB8AC3E}">
        <p14:creationId xmlns:p14="http://schemas.microsoft.com/office/powerpoint/2010/main" val="946063810"/>
      </p:ext>
    </p:extLst>
  </p:cSld>
  <p:clrMapOvr>
    <a:masterClrMapping/>
  </p:clrMapOvr>
  <mc:AlternateContent xmlns:mc="http://schemas.openxmlformats.org/markup-compatibility/2006">
    <mc:Choice xmlns:p14="http://schemas.microsoft.com/office/powerpoint/2010/main" Requires="p14">
      <p:transition p14:dur="0" advTm="20000"/>
    </mc:Choice>
    <mc:Fallback>
      <p:transition advTm="20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42979"/>
            <a:ext cx="12192000" cy="7000979"/>
          </a:xfrm>
          <a:prstGeom prst="rect">
            <a:avLst/>
          </a:prstGeom>
        </p:spPr>
      </p:pic>
      <p:sp>
        <p:nvSpPr>
          <p:cNvPr id="4" name="Rectángulo 3"/>
          <p:cNvSpPr/>
          <p:nvPr/>
        </p:nvSpPr>
        <p:spPr>
          <a:xfrm>
            <a:off x="4819650" y="257174"/>
            <a:ext cx="7172325" cy="2246769"/>
          </a:xfrm>
          <a:prstGeom prst="rect">
            <a:avLst/>
          </a:prstGeom>
        </p:spPr>
        <p:txBody>
          <a:bodyPr wrap="square">
            <a:spAutoFit/>
          </a:bodyPr>
          <a:lstStyle/>
          <a:p>
            <a:endParaRPr lang="es-ES" sz="2000" b="1" dirty="0" smtClean="0">
              <a:solidFill>
                <a:srgbClr val="333333"/>
              </a:solidFill>
              <a:latin typeface="+mj-lt"/>
              <a:ea typeface="Times New Roman" panose="02020603050405020304" pitchFamily="18" charset="0"/>
              <a:cs typeface="Times New Roman" panose="02020603050405020304" pitchFamily="18" charset="0"/>
            </a:endParaRPr>
          </a:p>
          <a:p>
            <a:r>
              <a:rPr lang="es-ES" sz="2000" b="1" dirty="0" smtClean="0">
                <a:solidFill>
                  <a:srgbClr val="333333"/>
                </a:solidFill>
                <a:latin typeface="+mj-lt"/>
                <a:ea typeface="Times New Roman" panose="02020603050405020304" pitchFamily="18" charset="0"/>
                <a:cs typeface="Times New Roman" panose="02020603050405020304" pitchFamily="18" charset="0"/>
              </a:rPr>
              <a:t>Un </a:t>
            </a:r>
            <a:r>
              <a:rPr lang="es-ES" sz="2000" b="1" dirty="0">
                <a:solidFill>
                  <a:srgbClr val="333333"/>
                </a:solidFill>
                <a:latin typeface="+mj-lt"/>
                <a:ea typeface="Times New Roman" panose="02020603050405020304" pitchFamily="18" charset="0"/>
                <a:cs typeface="Times New Roman" panose="02020603050405020304" pitchFamily="18" charset="0"/>
              </a:rPr>
              <a:t>5 de septiembre del año 1877 moría asesinado </a:t>
            </a:r>
            <a:r>
              <a:rPr lang="es-ES" sz="2000" b="1" dirty="0" smtClean="0">
                <a:solidFill>
                  <a:srgbClr val="333333"/>
                </a:solidFill>
                <a:latin typeface="+mj-lt"/>
                <a:ea typeface="Times New Roman" panose="02020603050405020304" pitchFamily="18" charset="0"/>
                <a:cs typeface="Times New Roman" panose="02020603050405020304" pitchFamily="18" charset="0"/>
              </a:rPr>
              <a:t>Tashunka Witko</a:t>
            </a:r>
            <a:r>
              <a:rPr lang="es-ES" sz="2000" b="1" dirty="0">
                <a:solidFill>
                  <a:srgbClr val="333333"/>
                </a:solidFill>
                <a:latin typeface="+mj-lt"/>
                <a:ea typeface="Times New Roman" panose="02020603050405020304" pitchFamily="18" charset="0"/>
                <a:cs typeface="Times New Roman" panose="02020603050405020304" pitchFamily="18" charset="0"/>
              </a:rPr>
              <a:t>, </a:t>
            </a:r>
            <a:endParaRPr lang="es-ES" sz="2000" b="1" dirty="0" smtClean="0">
              <a:solidFill>
                <a:srgbClr val="333333"/>
              </a:solidFill>
              <a:latin typeface="+mj-lt"/>
              <a:ea typeface="Times New Roman" panose="02020603050405020304" pitchFamily="18" charset="0"/>
              <a:cs typeface="Times New Roman" panose="02020603050405020304" pitchFamily="18" charset="0"/>
            </a:endParaRPr>
          </a:p>
          <a:p>
            <a:r>
              <a:rPr lang="es-ES" sz="2000" b="1" dirty="0" smtClean="0">
                <a:solidFill>
                  <a:srgbClr val="333333"/>
                </a:solidFill>
                <a:latin typeface="+mj-lt"/>
                <a:ea typeface="Times New Roman" panose="02020603050405020304" pitchFamily="18" charset="0"/>
                <a:cs typeface="Times New Roman" panose="02020603050405020304" pitchFamily="18" charset="0"/>
              </a:rPr>
              <a:t>        el nativo </a:t>
            </a:r>
            <a:r>
              <a:rPr lang="es-ES" sz="2000" b="1" dirty="0">
                <a:solidFill>
                  <a:srgbClr val="333333"/>
                </a:solidFill>
                <a:latin typeface="+mj-lt"/>
                <a:ea typeface="Times New Roman" panose="02020603050405020304" pitchFamily="18" charset="0"/>
                <a:cs typeface="Times New Roman" panose="02020603050405020304" pitchFamily="18" charset="0"/>
              </a:rPr>
              <a:t>norteamericano más </a:t>
            </a:r>
            <a:r>
              <a:rPr lang="es-ES" sz="2000" b="1" dirty="0" smtClean="0">
                <a:solidFill>
                  <a:srgbClr val="333333"/>
                </a:solidFill>
                <a:latin typeface="+mj-lt"/>
                <a:ea typeface="Times New Roman" panose="02020603050405020304" pitchFamily="18" charset="0"/>
                <a:cs typeface="Times New Roman" panose="02020603050405020304" pitchFamily="18" charset="0"/>
              </a:rPr>
              <a:t>carismático de la historia,         cuyo nombre por desgracia es mas conocido por un famoso cabaret</a:t>
            </a:r>
          </a:p>
          <a:p>
            <a:r>
              <a:rPr lang="es-ES" sz="2000" b="1" dirty="0" smtClean="0">
                <a:solidFill>
                  <a:srgbClr val="333333"/>
                </a:solidFill>
                <a:latin typeface="+mj-lt"/>
                <a:ea typeface="Times New Roman" panose="02020603050405020304" pitchFamily="18" charset="0"/>
                <a:cs typeface="Times New Roman" panose="02020603050405020304" pitchFamily="18" charset="0"/>
              </a:rPr>
              <a:t>                                        francés: Crazy Horse.</a:t>
            </a:r>
          </a:p>
          <a:p>
            <a:r>
              <a:rPr lang="es-ES" sz="2000" b="1" dirty="0" smtClean="0">
                <a:solidFill>
                  <a:srgbClr val="333333"/>
                </a:solidFill>
                <a:latin typeface="+mj-lt"/>
                <a:cs typeface="Times New Roman" panose="02020603050405020304" pitchFamily="18" charset="0"/>
              </a:rPr>
              <a:t>   El único caudillo nativo americano relativamente importante del</a:t>
            </a:r>
          </a:p>
          <a:p>
            <a:r>
              <a:rPr lang="es-ES" sz="2000" b="1" dirty="0" smtClean="0">
                <a:solidFill>
                  <a:srgbClr val="333333"/>
                </a:solidFill>
                <a:latin typeface="+mj-lt"/>
                <a:cs typeface="Times New Roman" panose="02020603050405020304" pitchFamily="18" charset="0"/>
              </a:rPr>
              <a:t>           que no se conserva ningún retrato, dibujo o fotografía.</a:t>
            </a:r>
            <a:endParaRPr lang="es-CO" sz="2000" b="1" dirty="0">
              <a:latin typeface="+mj-lt"/>
            </a:endParaRPr>
          </a:p>
        </p:txBody>
      </p:sp>
    </p:spTree>
    <p:extLst>
      <p:ext uri="{BB962C8B-B14F-4D97-AF65-F5344CB8AC3E}">
        <p14:creationId xmlns:p14="http://schemas.microsoft.com/office/powerpoint/2010/main" val="913506300"/>
      </p:ext>
    </p:extLst>
  </p:cSld>
  <p:clrMapOvr>
    <a:masterClrMapping/>
  </p:clrMapOvr>
  <mc:AlternateContent xmlns:mc="http://schemas.openxmlformats.org/markup-compatibility/2006">
    <mc:Choice xmlns:p14="http://schemas.microsoft.com/office/powerpoint/2010/main" Requires="p14">
      <p:transition p14:dur="0" advTm="20000"/>
    </mc:Choice>
    <mc:Fallback>
      <p:transition advTm="20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414"/>
            <a:ext cx="12192000" cy="6853586"/>
          </a:xfrm>
          <a:prstGeom prst="rect">
            <a:avLst/>
          </a:prstGeom>
        </p:spPr>
      </p:pic>
      <p:sp>
        <p:nvSpPr>
          <p:cNvPr id="3" name="Rectángulo 2"/>
          <p:cNvSpPr/>
          <p:nvPr/>
        </p:nvSpPr>
        <p:spPr>
          <a:xfrm>
            <a:off x="2524124" y="466725"/>
            <a:ext cx="8943975" cy="4247317"/>
          </a:xfrm>
          <a:prstGeom prst="rect">
            <a:avLst/>
          </a:prstGeom>
        </p:spPr>
        <p:txBody>
          <a:bodyPr wrap="square">
            <a:spAutoFit/>
          </a:bodyPr>
          <a:lstStyle/>
          <a:p>
            <a:r>
              <a:rPr lang="es-ES" b="1" dirty="0" smtClean="0">
                <a:solidFill>
                  <a:schemeClr val="bg1"/>
                </a:solidFill>
                <a:latin typeface="+mj-lt"/>
                <a:ea typeface="Times New Roman" panose="02020603050405020304" pitchFamily="18" charset="0"/>
                <a:cs typeface="Times New Roman" panose="02020603050405020304" pitchFamily="18" charset="0"/>
              </a:rPr>
              <a:t>Hace </a:t>
            </a:r>
            <a:r>
              <a:rPr lang="es-ES" b="1" dirty="0">
                <a:solidFill>
                  <a:schemeClr val="bg1"/>
                </a:solidFill>
                <a:latin typeface="+mj-lt"/>
                <a:ea typeface="Times New Roman" panose="02020603050405020304" pitchFamily="18" charset="0"/>
                <a:cs typeface="Times New Roman" panose="02020603050405020304" pitchFamily="18" charset="0"/>
              </a:rPr>
              <a:t>años se publicó en Estados Unidos </a:t>
            </a:r>
            <a:r>
              <a:rPr lang="es-ES" b="1" dirty="0" smtClean="0">
                <a:solidFill>
                  <a:schemeClr val="bg1"/>
                </a:solidFill>
                <a:latin typeface="+mj-lt"/>
                <a:ea typeface="Times New Roman" panose="02020603050405020304" pitchFamily="18" charset="0"/>
                <a:cs typeface="Times New Roman" panose="02020603050405020304" pitchFamily="18" charset="0"/>
              </a:rPr>
              <a:t>(La muerte de El Caballo Loco) </a:t>
            </a:r>
            <a:r>
              <a:rPr lang="es-ES" b="1" i="1" dirty="0" smtClean="0">
                <a:solidFill>
                  <a:schemeClr val="bg1"/>
                </a:solidFill>
                <a:latin typeface="+mj-lt"/>
                <a:ea typeface="Times New Roman" panose="02020603050405020304" pitchFamily="18" charset="0"/>
                <a:cs typeface="Times New Roman" panose="02020603050405020304" pitchFamily="18" charset="0"/>
              </a:rPr>
              <a:t>The </a:t>
            </a:r>
            <a:r>
              <a:rPr lang="es-ES" b="1" i="1" dirty="0">
                <a:solidFill>
                  <a:schemeClr val="bg1"/>
                </a:solidFill>
                <a:latin typeface="+mj-lt"/>
                <a:ea typeface="Times New Roman" panose="02020603050405020304" pitchFamily="18" charset="0"/>
                <a:cs typeface="Times New Roman" panose="02020603050405020304" pitchFamily="18" charset="0"/>
              </a:rPr>
              <a:t>killing of Crazy Horse</a:t>
            </a:r>
            <a:r>
              <a:rPr lang="es-ES" b="1" dirty="0">
                <a:solidFill>
                  <a:schemeClr val="bg1"/>
                </a:solidFill>
                <a:latin typeface="+mj-lt"/>
                <a:ea typeface="Times New Roman" panose="02020603050405020304" pitchFamily="18" charset="0"/>
                <a:cs typeface="Times New Roman" panose="02020603050405020304" pitchFamily="18" charset="0"/>
              </a:rPr>
              <a:t>, del también Pulitzer Thomas Powers, tal vez la obra definitiva sobre aquella muerte y aquel hombre. Como este señala en su último capítulo “</a:t>
            </a:r>
            <a:r>
              <a:rPr lang="es-ES" b="1" i="1" dirty="0">
                <a:solidFill>
                  <a:schemeClr val="bg1"/>
                </a:solidFill>
                <a:latin typeface="+mj-lt"/>
                <a:ea typeface="Times New Roman" panose="02020603050405020304" pitchFamily="18" charset="0"/>
                <a:cs typeface="Times New Roman" panose="02020603050405020304" pitchFamily="18" charset="0"/>
              </a:rPr>
              <a:t>ningún hombre fue más venerado que Crazy Horse en estas tierras”.</a:t>
            </a:r>
            <a:r>
              <a:rPr lang="es-ES" b="1" dirty="0">
                <a:solidFill>
                  <a:schemeClr val="bg1"/>
                </a:solidFill>
                <a:latin typeface="+mj-lt"/>
                <a:ea typeface="Times New Roman" panose="02020603050405020304" pitchFamily="18" charset="0"/>
                <a:cs typeface="Times New Roman" panose="02020603050405020304" pitchFamily="18" charset="0"/>
              </a:rPr>
              <a:t/>
            </a:r>
            <a:br>
              <a:rPr lang="es-ES" b="1" dirty="0">
                <a:solidFill>
                  <a:schemeClr val="bg1"/>
                </a:solidFill>
                <a:latin typeface="+mj-lt"/>
                <a:ea typeface="Times New Roman" panose="02020603050405020304" pitchFamily="18" charset="0"/>
                <a:cs typeface="Times New Roman" panose="02020603050405020304" pitchFamily="18" charset="0"/>
              </a:rPr>
            </a:br>
            <a:r>
              <a:rPr lang="es-ES" b="1" dirty="0">
                <a:solidFill>
                  <a:schemeClr val="bg1"/>
                </a:solidFill>
                <a:latin typeface="+mj-lt"/>
                <a:ea typeface="Times New Roman" panose="02020603050405020304" pitchFamily="18" charset="0"/>
                <a:cs typeface="Times New Roman" panose="02020603050405020304" pitchFamily="18" charset="0"/>
              </a:rPr>
              <a:t>Parece bastante evidente que Caballo Loco acabó sus días de la forma que él había profetizado, siendo sujetado por uno de los suyos. En este caso el Judas parece que fue Little Big Man, el pequeños gran hombre, quien le había acompañado en muchas de las heroicas batallas de mitad del siglo XIX, quien acabó </a:t>
            </a:r>
            <a:r>
              <a:rPr lang="es-ES" b="1" dirty="0">
                <a:solidFill>
                  <a:schemeClr val="bg1"/>
                </a:solidFill>
                <a:latin typeface="+mj-lt"/>
              </a:rPr>
              <a:t>inmovilizándole para que el soldado Gentles le clavara la </a:t>
            </a:r>
            <a:r>
              <a:rPr lang="es-ES" b="1" dirty="0" smtClean="0">
                <a:solidFill>
                  <a:schemeClr val="bg1"/>
                </a:solidFill>
                <a:latin typeface="+mj-lt"/>
              </a:rPr>
              <a:t>bayoneta.</a:t>
            </a:r>
          </a:p>
          <a:p>
            <a:r>
              <a:rPr lang="es-ES" b="1" dirty="0">
                <a:solidFill>
                  <a:schemeClr val="bg1"/>
                </a:solidFill>
                <a:latin typeface="+mj-lt"/>
              </a:rPr>
              <a:t>En su libro, Powers si habla de que poco antes de morir Tashunka Witko había entregado su saco medicinal a Fast Thunder para que lo guardara a buen recaudo. Cuando murió Crazy Horse, éste lo conservó en su casa en la reserva de Pine Ridge: cuando él también murió, el saco no salió de las manos de la familia que lo mantuvo en secreto. Finalmente acabaron enterrándolo a los pies de un álamo, guarecidos bajo una tienda que levantaron para protegerse de medidas curiosas: temían que podría ser destruido en aquellos años turbulentos de la II Guerra Mundial.</a:t>
            </a:r>
            <a:br>
              <a:rPr lang="es-ES" b="1" dirty="0">
                <a:solidFill>
                  <a:schemeClr val="bg1"/>
                </a:solidFill>
                <a:latin typeface="+mj-lt"/>
              </a:rPr>
            </a:br>
            <a:endParaRPr lang="es-CO" b="1" dirty="0">
              <a:solidFill>
                <a:schemeClr val="bg1"/>
              </a:solidFill>
              <a:latin typeface="+mj-lt"/>
            </a:endParaRPr>
          </a:p>
        </p:txBody>
      </p:sp>
    </p:spTree>
    <p:extLst>
      <p:ext uri="{BB962C8B-B14F-4D97-AF65-F5344CB8AC3E}">
        <p14:creationId xmlns:p14="http://schemas.microsoft.com/office/powerpoint/2010/main" val="456518991"/>
      </p:ext>
    </p:extLst>
  </p:cSld>
  <p:clrMapOvr>
    <a:masterClrMapping/>
  </p:clrMapOvr>
  <mc:AlternateContent xmlns:mc="http://schemas.openxmlformats.org/markup-compatibility/2006">
    <mc:Choice xmlns:p14="http://schemas.microsoft.com/office/powerpoint/2010/main" Requires="p14">
      <p:transition p14:dur="0" advTm="45000"/>
    </mc:Choice>
    <mc:Fallback>
      <p:transition advTm="45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Resultado de imagen para truenos y relampagos nativos americanos"/>
          <p:cNvSpPr>
            <a:spLocks noChangeAspect="1" noChangeArrowheads="1"/>
          </p:cNvSpPr>
          <p:nvPr/>
        </p:nvSpPr>
        <p:spPr bwMode="auto">
          <a:xfrm>
            <a:off x="-3175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149"/>
            <a:ext cx="12192000" cy="6338068"/>
          </a:xfrm>
          <a:prstGeom prst="rect">
            <a:avLst/>
          </a:prstGeom>
        </p:spPr>
      </p:pic>
      <p:sp>
        <p:nvSpPr>
          <p:cNvPr id="7" name="Rectángulo 6"/>
          <p:cNvSpPr/>
          <p:nvPr/>
        </p:nvSpPr>
        <p:spPr>
          <a:xfrm>
            <a:off x="866775" y="3448050"/>
            <a:ext cx="10229850" cy="1708160"/>
          </a:xfrm>
          <a:prstGeom prst="rect">
            <a:avLst/>
          </a:prstGeom>
        </p:spPr>
        <p:txBody>
          <a:bodyPr wrap="square">
            <a:spAutoFit/>
          </a:bodyPr>
          <a:lstStyle/>
          <a:p>
            <a:pPr>
              <a:lnSpc>
                <a:spcPts val="1800"/>
              </a:lnSpc>
              <a:spcAft>
                <a:spcPts val="800"/>
              </a:spcAft>
            </a:pPr>
            <a:r>
              <a:rPr lang="es-ES" b="1" dirty="0">
                <a:solidFill>
                  <a:srgbClr val="FFFF00"/>
                </a:solidFill>
                <a:latin typeface="+mj-lt"/>
                <a:ea typeface="Times New Roman" panose="02020603050405020304" pitchFamily="18" charset="0"/>
                <a:cs typeface="Times New Roman" panose="02020603050405020304" pitchFamily="18" charset="0"/>
              </a:rPr>
              <a:t>Según contaron a Powers las descendientes de </a:t>
            </a:r>
            <a:r>
              <a:rPr lang="es-ES" b="1" dirty="0" smtClean="0">
                <a:solidFill>
                  <a:srgbClr val="FFFF00"/>
                </a:solidFill>
                <a:latin typeface="+mj-lt"/>
                <a:ea typeface="Times New Roman" panose="02020603050405020304" pitchFamily="18" charset="0"/>
                <a:cs typeface="Times New Roman" panose="02020603050405020304" pitchFamily="18" charset="0"/>
              </a:rPr>
              <a:t>Bárbara </a:t>
            </a:r>
            <a:r>
              <a:rPr lang="es-ES" b="1" dirty="0">
                <a:solidFill>
                  <a:srgbClr val="FFFF00"/>
                </a:solidFill>
                <a:latin typeface="+mj-lt"/>
                <a:ea typeface="Times New Roman" panose="02020603050405020304" pitchFamily="18" charset="0"/>
                <a:cs typeface="Times New Roman" panose="02020603050405020304" pitchFamily="18" charset="0"/>
              </a:rPr>
              <a:t>Adams, nieta de Teresa ( la nieta de Fast Thunder, que fue quien enterró el saco), éste tenía el tamaño de un bebé, estaba recubierto de tela de manta y su interior estaba recubierto de piel de ciervo curtida. Podría contener cualquiera de los habituales objetos que guardaban los “sicun” </a:t>
            </a:r>
            <a:r>
              <a:rPr lang="es-ES" b="1" dirty="0" smtClean="0">
                <a:solidFill>
                  <a:srgbClr val="FFFF00"/>
                </a:solidFill>
                <a:latin typeface="+mj-lt"/>
                <a:ea typeface="Times New Roman" panose="02020603050405020304" pitchFamily="18" charset="0"/>
                <a:cs typeface="Times New Roman" panose="02020603050405020304" pitchFamily="18" charset="0"/>
              </a:rPr>
              <a:t>– </a:t>
            </a:r>
            <a:r>
              <a:rPr lang="es-CO" dirty="0" smtClean="0">
                <a:solidFill>
                  <a:srgbClr val="FFFF00"/>
                </a:solidFill>
                <a:latin typeface="+mj-lt"/>
              </a:rPr>
              <a:t>shamans</a:t>
            </a:r>
            <a:r>
              <a:rPr lang="es-CO" dirty="0" smtClean="0"/>
              <a:t> </a:t>
            </a:r>
            <a:r>
              <a:rPr lang="es-ES" b="1" dirty="0" smtClean="0">
                <a:solidFill>
                  <a:srgbClr val="FFFF00"/>
                </a:solidFill>
                <a:latin typeface="+mj-lt"/>
                <a:ea typeface="Times New Roman" panose="02020603050405020304" pitchFamily="18" charset="0"/>
                <a:cs typeface="Times New Roman" panose="02020603050405020304" pitchFamily="18" charset="0"/>
              </a:rPr>
              <a:t>en </a:t>
            </a:r>
            <a:r>
              <a:rPr lang="es-ES" b="1" dirty="0">
                <a:solidFill>
                  <a:srgbClr val="FFFF00"/>
                </a:solidFill>
                <a:latin typeface="+mj-lt"/>
                <a:ea typeface="Times New Roman" panose="02020603050405020304" pitchFamily="18" charset="0"/>
                <a:cs typeface="Times New Roman" panose="02020603050405020304" pitchFamily="18" charset="0"/>
              </a:rPr>
              <a:t>esos sacos: piedras capaces de dar un poder especial, hierbas o partes de animales que descubrieron en alguna visión. Sin embargo nadie sabe que contenía el saco de Caballo Loco. Cuando Teresa fue a abrirlo antes de enterrarlo escucharon el ruido sordo de unas alas de búho contra la tienda, que tenía la intensidad del trueno.</a:t>
            </a:r>
            <a:endParaRPr lang="es-CO" sz="1600" b="1" dirty="0">
              <a:solidFill>
                <a:srgbClr val="FFFF00"/>
              </a:solidFill>
              <a:effectLst/>
              <a:latin typeface="+mj-lt"/>
              <a:ea typeface="Calibri" panose="020F0502020204030204" pitchFamily="34" charset="0"/>
              <a:cs typeface="Times New Roman" panose="02020603050405020304" pitchFamily="18" charset="0"/>
            </a:endParaRPr>
          </a:p>
        </p:txBody>
      </p:sp>
      <p:sp>
        <p:nvSpPr>
          <p:cNvPr id="8" name="Rectángulo 7"/>
          <p:cNvSpPr/>
          <p:nvPr/>
        </p:nvSpPr>
        <p:spPr>
          <a:xfrm>
            <a:off x="1781176" y="485775"/>
            <a:ext cx="8058149" cy="784830"/>
          </a:xfrm>
          <a:prstGeom prst="rect">
            <a:avLst/>
          </a:prstGeom>
        </p:spPr>
        <p:txBody>
          <a:bodyPr wrap="square">
            <a:spAutoFit/>
          </a:bodyPr>
          <a:lstStyle/>
          <a:p>
            <a:pPr algn="ctr">
              <a:lnSpc>
                <a:spcPts val="1800"/>
              </a:lnSpc>
              <a:spcAft>
                <a:spcPts val="1800"/>
              </a:spcAft>
            </a:pPr>
            <a:r>
              <a:rPr lang="en-US" b="1" i="1" dirty="0">
                <a:solidFill>
                  <a:srgbClr val="FFFF00"/>
                </a:solidFill>
                <a:latin typeface="Algerian" panose="04020705040A02060702" pitchFamily="82" charset="0"/>
                <a:ea typeface="Times New Roman" panose="02020603050405020304" pitchFamily="18" charset="0"/>
                <a:cs typeface="Times New Roman" panose="02020603050405020304" pitchFamily="18" charset="0"/>
              </a:rPr>
              <a:t>“When I die I’ll come back as thunder and lightning”</a:t>
            </a:r>
            <a:r>
              <a:rPr lang="en-US" b="1" dirty="0">
                <a:solidFill>
                  <a:srgbClr val="FFFF00"/>
                </a:solidFill>
                <a:latin typeface="Algerian" panose="04020705040A02060702" pitchFamily="82" charset="0"/>
                <a:ea typeface="Times New Roman" panose="02020603050405020304" pitchFamily="18" charset="0"/>
                <a:cs typeface="Times New Roman" panose="02020603050405020304" pitchFamily="18" charset="0"/>
              </a:rPr>
              <a:t/>
            </a:r>
            <a:br>
              <a:rPr lang="en-US" b="1" dirty="0">
                <a:solidFill>
                  <a:srgbClr val="FFFF00"/>
                </a:solidFill>
                <a:latin typeface="Algerian" panose="04020705040A02060702" pitchFamily="82" charset="0"/>
                <a:ea typeface="Times New Roman" panose="02020603050405020304" pitchFamily="18" charset="0"/>
                <a:cs typeface="Times New Roman" panose="02020603050405020304" pitchFamily="18" charset="0"/>
              </a:rPr>
            </a:br>
            <a:r>
              <a:rPr lang="en-US" b="1" dirty="0" smtClean="0">
                <a:solidFill>
                  <a:srgbClr val="FFFF00"/>
                </a:solidFill>
                <a:latin typeface="Algerian" panose="04020705040A02060702" pitchFamily="82" charset="0"/>
                <a:ea typeface="Times New Roman" panose="02020603050405020304" pitchFamily="18" charset="0"/>
                <a:cs typeface="Times New Roman" panose="02020603050405020304" pitchFamily="18" charset="0"/>
              </a:rPr>
              <a:t>“Cuando Muera Regresare </a:t>
            </a:r>
            <a:r>
              <a:rPr lang="es-CO" b="1" dirty="0" smtClean="0">
                <a:solidFill>
                  <a:srgbClr val="FFFF00"/>
                </a:solidFill>
                <a:latin typeface="Algerian" panose="04020705040A02060702" pitchFamily="82" charset="0"/>
                <a:ea typeface="Times New Roman" panose="02020603050405020304" pitchFamily="18" charset="0"/>
                <a:cs typeface="Times New Roman" panose="02020603050405020304" pitchFamily="18" charset="0"/>
              </a:rPr>
              <a:t>en</a:t>
            </a:r>
            <a:r>
              <a:rPr lang="en-US" b="1" dirty="0" smtClean="0">
                <a:solidFill>
                  <a:srgbClr val="FFFF00"/>
                </a:solidFill>
                <a:latin typeface="Algerian" panose="04020705040A02060702" pitchFamily="82" charset="0"/>
                <a:ea typeface="Times New Roman" panose="02020603050405020304" pitchFamily="18" charset="0"/>
                <a:cs typeface="Times New Roman" panose="02020603050405020304" pitchFamily="18" charset="0"/>
              </a:rPr>
              <a:t> forma de rayo y trueno”    Tashunka </a:t>
            </a:r>
            <a:r>
              <a:rPr lang="en-US" b="1" dirty="0">
                <a:solidFill>
                  <a:srgbClr val="FFFF00"/>
                </a:solidFill>
                <a:latin typeface="Algerian" panose="04020705040A02060702" pitchFamily="82" charset="0"/>
                <a:ea typeface="Times New Roman" panose="02020603050405020304" pitchFamily="18" charset="0"/>
                <a:cs typeface="Times New Roman" panose="02020603050405020304" pitchFamily="18" charset="0"/>
              </a:rPr>
              <a:t>Witko</a:t>
            </a:r>
            <a:endParaRPr lang="es-CO" sz="1600" b="1" dirty="0">
              <a:solidFill>
                <a:srgbClr val="FFFF00"/>
              </a:solidFill>
              <a:effectLst/>
              <a:latin typeface="Algerian" panose="04020705040A02060702" pitchFamily="82"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45131237"/>
      </p:ext>
    </p:extLst>
  </p:cSld>
  <p:clrMapOvr>
    <a:masterClrMapping/>
  </p:clrMapOvr>
  <mc:AlternateContent xmlns:mc="http://schemas.openxmlformats.org/markup-compatibility/2006">
    <mc:Choice xmlns:p14="http://schemas.microsoft.com/office/powerpoint/2010/main" Requires="p14">
      <p:transition p14:dur="0" advTm="40000"/>
    </mc:Choice>
    <mc:Fallback>
      <p:transition advTm="40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http://4.bp.blogspot.com/-s9tSYtW4xNY/UPkyRDNYuhI/AAAAAAAAM6M/TcUMZADsV6g/s400/crazy+horse+memorial+(4).JPG">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p:spPr>
      </p:pic>
      <p:sp>
        <p:nvSpPr>
          <p:cNvPr id="3" name="Rectángulo 2"/>
          <p:cNvSpPr/>
          <p:nvPr/>
        </p:nvSpPr>
        <p:spPr>
          <a:xfrm>
            <a:off x="5191125" y="628650"/>
            <a:ext cx="6762749" cy="369332"/>
          </a:xfrm>
          <a:prstGeom prst="rect">
            <a:avLst/>
          </a:prstGeom>
        </p:spPr>
        <p:txBody>
          <a:bodyPr wrap="square">
            <a:spAutoFit/>
          </a:bodyPr>
          <a:lstStyle/>
          <a:p>
            <a:r>
              <a:rPr lang="es-CO" b="1" dirty="0">
                <a:solidFill>
                  <a:schemeClr val="bg1"/>
                </a:solidFill>
                <a:latin typeface="Algerian" panose="04020705040A02060702" pitchFamily="82" charset="0"/>
                <a:ea typeface="Times New Roman" panose="02020603050405020304" pitchFamily="18" charset="0"/>
                <a:cs typeface="Times New Roman" panose="02020603050405020304" pitchFamily="18" charset="0"/>
              </a:rPr>
              <a:t>Crazy Horse Memorial, el monumento a Caballo Loco </a:t>
            </a:r>
            <a:endParaRPr lang="es-CO" dirty="0">
              <a:solidFill>
                <a:schemeClr val="bg1"/>
              </a:solidFill>
              <a:latin typeface="Algerian" panose="04020705040A02060702" pitchFamily="82" charset="0"/>
            </a:endParaRPr>
          </a:p>
        </p:txBody>
      </p:sp>
      <p:sp>
        <p:nvSpPr>
          <p:cNvPr id="4" name="Rectángulo 3"/>
          <p:cNvSpPr/>
          <p:nvPr/>
        </p:nvSpPr>
        <p:spPr>
          <a:xfrm>
            <a:off x="5753100" y="1238250"/>
            <a:ext cx="5238750" cy="2041585"/>
          </a:xfrm>
          <a:prstGeom prst="rect">
            <a:avLst/>
          </a:prstGeom>
        </p:spPr>
        <p:txBody>
          <a:bodyPr wrap="square">
            <a:spAutoFit/>
          </a:bodyPr>
          <a:lstStyle/>
          <a:p>
            <a:pPr algn="just">
              <a:lnSpc>
                <a:spcPts val="1920"/>
              </a:lnSpc>
              <a:spcAft>
                <a:spcPts val="0"/>
              </a:spcAft>
            </a:pPr>
            <a:r>
              <a:rPr lang="es-ES_tradnl" b="1" dirty="0">
                <a:solidFill>
                  <a:schemeClr val="bg1"/>
                </a:solidFill>
                <a:latin typeface="+mj-lt"/>
                <a:ea typeface="Times New Roman" panose="02020603050405020304" pitchFamily="18" charset="0"/>
                <a:cs typeface="Times New Roman" panose="02020603050405020304" pitchFamily="18" charset="0"/>
              </a:rPr>
              <a:t>Para los que no </a:t>
            </a:r>
            <a:r>
              <a:rPr lang="es-ES_tradnl" b="1" dirty="0" smtClean="0">
                <a:solidFill>
                  <a:schemeClr val="bg1"/>
                </a:solidFill>
                <a:latin typeface="+mj-lt"/>
                <a:ea typeface="Times New Roman" panose="02020603050405020304" pitchFamily="18" charset="0"/>
                <a:cs typeface="Times New Roman" panose="02020603050405020304" pitchFamily="18" charset="0"/>
              </a:rPr>
              <a:t>conocen </a:t>
            </a:r>
            <a:r>
              <a:rPr lang="es-ES_tradnl" b="1" dirty="0">
                <a:solidFill>
                  <a:schemeClr val="bg1"/>
                </a:solidFill>
                <a:latin typeface="+mj-lt"/>
                <a:ea typeface="Times New Roman" panose="02020603050405020304" pitchFamily="18" charset="0"/>
                <a:cs typeface="Times New Roman" panose="02020603050405020304" pitchFamily="18" charset="0"/>
              </a:rPr>
              <a:t>nada de este lugar </a:t>
            </a:r>
            <a:r>
              <a:rPr lang="es-ES_tradnl" b="1" dirty="0" smtClean="0">
                <a:solidFill>
                  <a:schemeClr val="bg1"/>
                </a:solidFill>
                <a:latin typeface="+mj-lt"/>
                <a:ea typeface="Times New Roman" panose="02020603050405020304" pitchFamily="18" charset="0"/>
                <a:cs typeface="Times New Roman" panose="02020603050405020304" pitchFamily="18" charset="0"/>
              </a:rPr>
              <a:t>les </a:t>
            </a:r>
            <a:r>
              <a:rPr lang="es-ES_tradnl" b="1" dirty="0">
                <a:solidFill>
                  <a:schemeClr val="bg1"/>
                </a:solidFill>
                <a:latin typeface="+mj-lt"/>
                <a:ea typeface="Times New Roman" panose="02020603050405020304" pitchFamily="18" charset="0"/>
                <a:cs typeface="Times New Roman" panose="02020603050405020304" pitchFamily="18" charset="0"/>
              </a:rPr>
              <a:t>diré </a:t>
            </a:r>
            <a:r>
              <a:rPr lang="es-CO" b="1" dirty="0">
                <a:solidFill>
                  <a:schemeClr val="bg1"/>
                </a:solidFill>
                <a:latin typeface="+mj-lt"/>
                <a:ea typeface="Times New Roman" panose="02020603050405020304" pitchFamily="18" charset="0"/>
                <a:cs typeface="Times New Roman" panose="02020603050405020304" pitchFamily="18" charset="0"/>
              </a:rPr>
              <a:t>que </a:t>
            </a:r>
            <a:r>
              <a:rPr lang="es-CO" b="1" dirty="0" smtClean="0">
                <a:solidFill>
                  <a:schemeClr val="bg1"/>
                </a:solidFill>
                <a:latin typeface="+mj-lt"/>
                <a:ea typeface="Times New Roman" panose="02020603050405020304" pitchFamily="18" charset="0"/>
                <a:cs typeface="Times New Roman" panose="02020603050405020304" pitchFamily="18" charset="0"/>
              </a:rPr>
              <a:t>es una </a:t>
            </a:r>
            <a:r>
              <a:rPr lang="es-CO" b="1" dirty="0">
                <a:solidFill>
                  <a:schemeClr val="bg1"/>
                </a:solidFill>
                <a:latin typeface="+mj-lt"/>
                <a:ea typeface="Times New Roman" panose="02020603050405020304" pitchFamily="18" charset="0"/>
                <a:cs typeface="Times New Roman" panose="02020603050405020304" pitchFamily="18" charset="0"/>
              </a:rPr>
              <a:t>especie de Sagrada Familia a lo </a:t>
            </a:r>
            <a:r>
              <a:rPr lang="es-CO" b="1" dirty="0" smtClean="0">
                <a:solidFill>
                  <a:schemeClr val="bg1"/>
                </a:solidFill>
                <a:latin typeface="+mj-lt"/>
                <a:ea typeface="Times New Roman" panose="02020603050405020304" pitchFamily="18" charset="0"/>
                <a:cs typeface="Times New Roman" panose="02020603050405020304" pitchFamily="18" charset="0"/>
              </a:rPr>
              <a:t>nativo americano</a:t>
            </a:r>
            <a:r>
              <a:rPr lang="es-CO" b="1" dirty="0">
                <a:solidFill>
                  <a:schemeClr val="bg1"/>
                </a:solidFill>
                <a:latin typeface="+mj-lt"/>
                <a:ea typeface="Times New Roman" panose="02020603050405020304" pitchFamily="18" charset="0"/>
                <a:cs typeface="Times New Roman" panose="02020603050405020304" pitchFamily="18" charset="0"/>
              </a:rPr>
              <a:t>, una obra mastodóntica que se inició hace más de medio siglo y que cuando esté acabada será la estatua más grande del mundo con unas medidas de 195 metros de ancho por 172 de altura.. Todas las caras de los presidentes del monte Rushmore caben sólo en la cabeza de la estatua de Caballo Loco.</a:t>
            </a:r>
            <a:endParaRPr lang="es-CO" sz="1600" b="1" dirty="0">
              <a:solidFill>
                <a:schemeClr val="bg1"/>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97292453"/>
      </p:ext>
    </p:extLst>
  </p:cSld>
  <p:clrMapOvr>
    <a:masterClrMapping/>
  </p:clrMapOvr>
  <mc:AlternateContent xmlns:mc="http://schemas.openxmlformats.org/markup-compatibility/2006">
    <mc:Choice xmlns:p14="http://schemas.microsoft.com/office/powerpoint/2010/main" Requires="p14">
      <p:transition p14:dur="0" advTm="30000"/>
    </mc:Choice>
    <mc:Fallback>
      <p:transition advTm="30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96814"/>
            <a:ext cx="12192001" cy="6462419"/>
          </a:xfrm>
          <a:prstGeom prst="rect">
            <a:avLst/>
          </a:prstGeom>
        </p:spPr>
      </p:pic>
      <p:sp>
        <p:nvSpPr>
          <p:cNvPr id="3" name="Rectángulo 2"/>
          <p:cNvSpPr/>
          <p:nvPr/>
        </p:nvSpPr>
        <p:spPr>
          <a:xfrm>
            <a:off x="485775" y="580785"/>
            <a:ext cx="11153775" cy="3259867"/>
          </a:xfrm>
          <a:prstGeom prst="rect">
            <a:avLst/>
          </a:prstGeom>
        </p:spPr>
        <p:txBody>
          <a:bodyPr wrap="square">
            <a:spAutoFit/>
          </a:bodyPr>
          <a:lstStyle/>
          <a:p>
            <a:pPr algn="just">
              <a:lnSpc>
                <a:spcPts val="1920"/>
              </a:lnSpc>
              <a:spcAft>
                <a:spcPts val="0"/>
              </a:spcAft>
            </a:pPr>
            <a:r>
              <a:rPr lang="es-CO" b="1" dirty="0" smtClean="0">
                <a:solidFill>
                  <a:schemeClr val="bg1"/>
                </a:solidFill>
                <a:latin typeface="+mj-lt"/>
                <a:ea typeface="Times New Roman" panose="02020603050405020304" pitchFamily="18" charset="0"/>
                <a:cs typeface="Times New Roman" panose="02020603050405020304" pitchFamily="18" charset="0"/>
              </a:rPr>
              <a:t>                                 Pero </a:t>
            </a:r>
            <a:r>
              <a:rPr lang="es-CO" b="1" dirty="0">
                <a:solidFill>
                  <a:schemeClr val="bg1"/>
                </a:solidFill>
                <a:latin typeface="+mj-lt"/>
                <a:ea typeface="Times New Roman" panose="02020603050405020304" pitchFamily="18" charset="0"/>
                <a:cs typeface="Times New Roman" panose="02020603050405020304" pitchFamily="18" charset="0"/>
              </a:rPr>
              <a:t>esta construcción no es un delirio de grandeza americana, todo lo contrario.</a:t>
            </a:r>
            <a:endParaRPr lang="es-CO" b="1" dirty="0" smtClean="0">
              <a:solidFill>
                <a:schemeClr val="bg1"/>
              </a:solidFill>
              <a:effectLst/>
              <a:latin typeface="+mj-lt"/>
              <a:ea typeface="Calibri" panose="020F0502020204030204" pitchFamily="34" charset="0"/>
              <a:cs typeface="Times New Roman" panose="02020603050405020304" pitchFamily="18" charset="0"/>
            </a:endParaRPr>
          </a:p>
          <a:p>
            <a:pPr algn="just">
              <a:lnSpc>
                <a:spcPts val="1920"/>
              </a:lnSpc>
              <a:spcAft>
                <a:spcPts val="0"/>
              </a:spcAft>
            </a:pPr>
            <a:r>
              <a:rPr lang="es-CO" b="1" dirty="0">
                <a:solidFill>
                  <a:schemeClr val="bg1"/>
                </a:solidFill>
                <a:latin typeface="+mj-lt"/>
                <a:ea typeface="Times New Roman" panose="02020603050405020304" pitchFamily="18" charset="0"/>
                <a:cs typeface="Times New Roman" panose="02020603050405020304" pitchFamily="18" charset="0"/>
              </a:rPr>
              <a:t> </a:t>
            </a:r>
            <a:endParaRPr lang="es-CO" b="1" dirty="0" smtClean="0">
              <a:solidFill>
                <a:schemeClr val="bg1"/>
              </a:solidFill>
              <a:effectLst/>
              <a:latin typeface="+mj-lt"/>
              <a:ea typeface="Calibri" panose="020F0502020204030204" pitchFamily="34" charset="0"/>
              <a:cs typeface="Times New Roman" panose="02020603050405020304" pitchFamily="18" charset="0"/>
            </a:endParaRPr>
          </a:p>
          <a:p>
            <a:pPr algn="just">
              <a:lnSpc>
                <a:spcPts val="1920"/>
              </a:lnSpc>
              <a:spcAft>
                <a:spcPts val="0"/>
              </a:spcAft>
            </a:pPr>
            <a:r>
              <a:rPr lang="es-CO" b="1" dirty="0">
                <a:solidFill>
                  <a:schemeClr val="bg1"/>
                </a:solidFill>
                <a:latin typeface="+mj-lt"/>
                <a:ea typeface="Times New Roman" panose="02020603050405020304" pitchFamily="18" charset="0"/>
                <a:cs typeface="Times New Roman" panose="02020603050405020304" pitchFamily="18" charset="0"/>
              </a:rPr>
              <a:t>La idea surge como contrapartida a las esculturas en el </a:t>
            </a:r>
            <a:r>
              <a:rPr lang="es-CO" b="1" dirty="0" smtClean="0">
                <a:solidFill>
                  <a:schemeClr val="bg1"/>
                </a:solidFill>
                <a:latin typeface="+mj-lt"/>
                <a:ea typeface="Times New Roman" panose="02020603050405020304" pitchFamily="18" charset="0"/>
                <a:cs typeface="Times New Roman" panose="02020603050405020304" pitchFamily="18" charset="0"/>
              </a:rPr>
              <a:t>monte Rushmore, </a:t>
            </a:r>
            <a:r>
              <a:rPr lang="es-CO" b="1" dirty="0">
                <a:solidFill>
                  <a:schemeClr val="bg1"/>
                </a:solidFill>
                <a:latin typeface="+mj-lt"/>
                <a:ea typeface="Times New Roman" panose="02020603050405020304" pitchFamily="18" charset="0"/>
                <a:cs typeface="Times New Roman" panose="02020603050405020304" pitchFamily="18" charset="0"/>
              </a:rPr>
              <a:t>situadas en medio de un territorio sagrado para los </a:t>
            </a:r>
            <a:r>
              <a:rPr lang="es-CO" b="1" dirty="0" smtClean="0">
                <a:solidFill>
                  <a:schemeClr val="bg1"/>
                </a:solidFill>
                <a:latin typeface="+mj-lt"/>
                <a:ea typeface="Times New Roman" panose="02020603050405020304" pitchFamily="18" charset="0"/>
                <a:cs typeface="Times New Roman" panose="02020603050405020304" pitchFamily="18" charset="0"/>
              </a:rPr>
              <a:t>nativos </a:t>
            </a:r>
            <a:r>
              <a:rPr lang="es-CO" b="1" dirty="0">
                <a:solidFill>
                  <a:schemeClr val="bg1"/>
                </a:solidFill>
                <a:latin typeface="+mj-lt"/>
                <a:ea typeface="Times New Roman" panose="02020603050405020304" pitchFamily="18" charset="0"/>
                <a:cs typeface="Times New Roman" panose="02020603050405020304" pitchFamily="18" charset="0"/>
              </a:rPr>
              <a:t>sioux Lakota como son las Black Hills. Un territorio que ya en 1874 fue profanado por los mineros ávidos de oro que dieron origen a </a:t>
            </a:r>
            <a:r>
              <a:rPr lang="es-CO" b="1" dirty="0" smtClean="0">
                <a:solidFill>
                  <a:schemeClr val="bg1"/>
                </a:solidFill>
                <a:latin typeface="+mj-lt"/>
                <a:ea typeface="Times New Roman" panose="02020603050405020304" pitchFamily="18" charset="0"/>
                <a:cs typeface="Times New Roman" panose="02020603050405020304" pitchFamily="18" charset="0"/>
              </a:rPr>
              <a:t>pueblos como Deadwood o </a:t>
            </a:r>
            <a:r>
              <a:rPr lang="es-CO" b="1" dirty="0">
                <a:solidFill>
                  <a:schemeClr val="bg1"/>
                </a:solidFill>
                <a:latin typeface="+mj-lt"/>
                <a:ea typeface="Times New Roman" panose="02020603050405020304" pitchFamily="18" charset="0"/>
                <a:cs typeface="Times New Roman" panose="02020603050405020304" pitchFamily="18" charset="0"/>
              </a:rPr>
              <a:t>Custer city, violando el tratado de Laramie de 1868 y que desembocó en la guerra de las Black Hills.</a:t>
            </a:r>
            <a:endParaRPr lang="es-CO" b="1" dirty="0" smtClean="0">
              <a:solidFill>
                <a:schemeClr val="bg1"/>
              </a:solidFill>
              <a:effectLst/>
              <a:latin typeface="+mj-lt"/>
              <a:ea typeface="Calibri" panose="020F0502020204030204" pitchFamily="34" charset="0"/>
              <a:cs typeface="Times New Roman" panose="02020603050405020304" pitchFamily="18" charset="0"/>
            </a:endParaRPr>
          </a:p>
          <a:p>
            <a:pPr algn="just">
              <a:lnSpc>
                <a:spcPts val="1920"/>
              </a:lnSpc>
              <a:spcAft>
                <a:spcPts val="0"/>
              </a:spcAft>
            </a:pPr>
            <a:r>
              <a:rPr lang="es-CO" b="1" i="1" dirty="0">
                <a:solidFill>
                  <a:schemeClr val="bg1"/>
                </a:solidFill>
                <a:latin typeface="+mj-lt"/>
                <a:ea typeface="Times New Roman" panose="02020603050405020304" pitchFamily="18" charset="0"/>
                <a:cs typeface="Times New Roman" panose="02020603050405020304" pitchFamily="18" charset="0"/>
              </a:rPr>
              <a:t>Toro Sentado, Nube Roja y Caballo Loco</a:t>
            </a:r>
            <a:r>
              <a:rPr lang="es-CO" b="1" dirty="0">
                <a:solidFill>
                  <a:schemeClr val="bg1"/>
                </a:solidFill>
                <a:latin typeface="+mj-lt"/>
                <a:ea typeface="Times New Roman" panose="02020603050405020304" pitchFamily="18" charset="0"/>
                <a:cs typeface="Times New Roman" panose="02020603050405020304" pitchFamily="18" charset="0"/>
              </a:rPr>
              <a:t> formaron una alianza sioux y declararon la guerra al hombre blanco. En la famosa batalla de Little Big Horn el 25 de junio de 1876, Caballo Loco vence al general Custer, que murió junto a su Séptimo de caballería.</a:t>
            </a:r>
            <a:endParaRPr lang="es-CO" b="1" dirty="0" smtClean="0">
              <a:solidFill>
                <a:schemeClr val="bg1"/>
              </a:solidFill>
              <a:effectLst/>
              <a:latin typeface="+mj-lt"/>
              <a:ea typeface="Calibri" panose="020F0502020204030204" pitchFamily="34" charset="0"/>
              <a:cs typeface="Times New Roman" panose="02020603050405020304" pitchFamily="18" charset="0"/>
            </a:endParaRPr>
          </a:p>
          <a:p>
            <a:pPr algn="just">
              <a:lnSpc>
                <a:spcPts val="1920"/>
              </a:lnSpc>
              <a:spcAft>
                <a:spcPts val="0"/>
              </a:spcAft>
            </a:pPr>
            <a:r>
              <a:rPr lang="es-CO" b="1" dirty="0" smtClean="0">
                <a:solidFill>
                  <a:schemeClr val="bg1"/>
                </a:solidFill>
                <a:latin typeface="+mj-lt"/>
                <a:ea typeface="Times New Roman" panose="02020603050405020304" pitchFamily="18" charset="0"/>
                <a:cs typeface="Times New Roman" panose="02020603050405020304" pitchFamily="18" charset="0"/>
              </a:rPr>
              <a:t>Pero </a:t>
            </a:r>
            <a:r>
              <a:rPr lang="es-CO" b="1" dirty="0">
                <a:solidFill>
                  <a:schemeClr val="bg1"/>
                </a:solidFill>
                <a:latin typeface="+mj-lt"/>
                <a:ea typeface="Times New Roman" panose="02020603050405020304" pitchFamily="18" charset="0"/>
                <a:cs typeface="Times New Roman" panose="02020603050405020304" pitchFamily="18" charset="0"/>
              </a:rPr>
              <a:t>los sioux finalmente fueron vencidos y confinados en reservas. Todos menos el gran Caballo Loco, o mejor dicho, "</a:t>
            </a:r>
            <a:r>
              <a:rPr lang="es-CO" b="1" i="1" dirty="0">
                <a:solidFill>
                  <a:schemeClr val="bg1"/>
                </a:solidFill>
                <a:latin typeface="+mj-lt"/>
                <a:ea typeface="Times New Roman" panose="02020603050405020304" pitchFamily="18" charset="0"/>
                <a:cs typeface="Times New Roman" panose="02020603050405020304" pitchFamily="18" charset="0"/>
              </a:rPr>
              <a:t>Su caballo es loco</a:t>
            </a:r>
            <a:r>
              <a:rPr lang="es-CO" b="1" dirty="0">
                <a:solidFill>
                  <a:schemeClr val="bg1"/>
                </a:solidFill>
                <a:latin typeface="+mj-lt"/>
                <a:ea typeface="Times New Roman" panose="02020603050405020304" pitchFamily="18" charset="0"/>
                <a:cs typeface="Times New Roman" panose="02020603050405020304" pitchFamily="18" charset="0"/>
              </a:rPr>
              <a:t>" en indio TASUNKA WITKO. Fue un valiente guerrero, </a:t>
            </a:r>
            <a:r>
              <a:rPr lang="es-CO" b="1" dirty="0" smtClean="0">
                <a:solidFill>
                  <a:schemeClr val="bg1"/>
                </a:solidFill>
                <a:latin typeface="+mj-lt"/>
                <a:ea typeface="Times New Roman" panose="02020603050405020304" pitchFamily="18" charset="0"/>
                <a:cs typeface="Times New Roman" panose="02020603050405020304" pitchFamily="18" charset="0"/>
              </a:rPr>
              <a:t>mejor </a:t>
            </a:r>
            <a:r>
              <a:rPr lang="es-CO" b="1" dirty="0">
                <a:solidFill>
                  <a:schemeClr val="bg1"/>
                </a:solidFill>
                <a:latin typeface="+mj-lt"/>
                <a:ea typeface="Times New Roman" panose="02020603050405020304" pitchFamily="18" charset="0"/>
                <a:cs typeface="Times New Roman" panose="02020603050405020304" pitchFamily="18" charset="0"/>
              </a:rPr>
              <a:t>y primer </a:t>
            </a:r>
            <a:r>
              <a:rPr lang="es-CO" b="1" dirty="0" smtClean="0">
                <a:solidFill>
                  <a:schemeClr val="bg1"/>
                </a:solidFill>
                <a:latin typeface="+mj-lt"/>
                <a:ea typeface="Times New Roman" panose="02020603050405020304" pitchFamily="18" charset="0"/>
                <a:cs typeface="Times New Roman" panose="02020603050405020304" pitchFamily="18" charset="0"/>
              </a:rPr>
              <a:t>nativo americano </a:t>
            </a:r>
            <a:r>
              <a:rPr lang="es-CO" b="1" dirty="0">
                <a:solidFill>
                  <a:schemeClr val="bg1"/>
                </a:solidFill>
                <a:latin typeface="+mj-lt"/>
                <a:ea typeface="Times New Roman" panose="02020603050405020304" pitchFamily="18" charset="0"/>
                <a:cs typeface="Times New Roman" panose="02020603050405020304" pitchFamily="18" charset="0"/>
              </a:rPr>
              <a:t>que empleó la táctica del señuelo. No firmó ningún tratado ni se le confinó en reservas.</a:t>
            </a:r>
            <a:endParaRPr lang="es-CO" b="1" dirty="0" smtClean="0">
              <a:solidFill>
                <a:schemeClr val="bg1"/>
              </a:solidFill>
              <a:effectLst/>
              <a:latin typeface="+mj-lt"/>
              <a:ea typeface="Calibri" panose="020F0502020204030204" pitchFamily="34" charset="0"/>
              <a:cs typeface="Times New Roman" panose="02020603050405020304" pitchFamily="18" charset="0"/>
            </a:endParaRPr>
          </a:p>
          <a:p>
            <a:pPr algn="just">
              <a:lnSpc>
                <a:spcPts val="1920"/>
              </a:lnSpc>
              <a:spcAft>
                <a:spcPts val="0"/>
              </a:spcAft>
            </a:pPr>
            <a:r>
              <a:rPr lang="es-CO" dirty="0">
                <a:solidFill>
                  <a:srgbClr val="333333"/>
                </a:solidFill>
                <a:latin typeface="Open Sans"/>
                <a:ea typeface="Times New Roman" panose="02020603050405020304" pitchFamily="18" charset="0"/>
                <a:cs typeface="Times New Roman" panose="02020603050405020304" pitchFamily="18" charset="0"/>
              </a:rPr>
              <a:t> </a:t>
            </a:r>
            <a:endParaRPr lang="es-CO"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11368820"/>
      </p:ext>
    </p:extLst>
  </p:cSld>
  <p:clrMapOvr>
    <a:masterClrMapping/>
  </p:clrMapOvr>
  <mc:AlternateContent xmlns:mc="http://schemas.openxmlformats.org/markup-compatibility/2006">
    <mc:Choice xmlns:p14="http://schemas.microsoft.com/office/powerpoint/2010/main" Requires="p14">
      <p:transition p14:dur="0" advTm="45000"/>
    </mc:Choice>
    <mc:Fallback>
      <p:transition advTm="45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96874"/>
            <a:ext cx="12192000" cy="6461126"/>
          </a:xfrm>
          <a:prstGeom prst="rect">
            <a:avLst/>
          </a:prstGeom>
        </p:spPr>
      </p:pic>
      <p:sp>
        <p:nvSpPr>
          <p:cNvPr id="3" name="Rectángulo 2"/>
          <p:cNvSpPr/>
          <p:nvPr/>
        </p:nvSpPr>
        <p:spPr>
          <a:xfrm>
            <a:off x="142875" y="657226"/>
            <a:ext cx="11868149" cy="1066959"/>
          </a:xfrm>
          <a:prstGeom prst="rect">
            <a:avLst/>
          </a:prstGeom>
        </p:spPr>
        <p:txBody>
          <a:bodyPr wrap="square">
            <a:spAutoFit/>
          </a:bodyPr>
          <a:lstStyle/>
          <a:p>
            <a:pPr algn="just">
              <a:lnSpc>
                <a:spcPts val="1920"/>
              </a:lnSpc>
              <a:spcAft>
                <a:spcPts val="0"/>
              </a:spcAft>
            </a:pPr>
            <a:r>
              <a:rPr lang="es-CO" b="1" dirty="0">
                <a:solidFill>
                  <a:srgbClr val="FFFF00"/>
                </a:solidFill>
                <a:latin typeface="+mj-lt"/>
                <a:ea typeface="Times New Roman" panose="02020603050405020304" pitchFamily="18" charset="0"/>
                <a:cs typeface="Times New Roman" panose="02020603050405020304" pitchFamily="18" charset="0"/>
              </a:rPr>
              <a:t>Por ello en 1939, el </a:t>
            </a:r>
            <a:r>
              <a:rPr lang="es-CO" b="1" dirty="0" smtClean="0">
                <a:solidFill>
                  <a:srgbClr val="FFFF00"/>
                </a:solidFill>
                <a:latin typeface="+mj-lt"/>
                <a:ea typeface="Times New Roman" panose="02020603050405020304" pitchFamily="18" charset="0"/>
                <a:cs typeface="Times New Roman" panose="02020603050405020304" pitchFamily="18" charset="0"/>
              </a:rPr>
              <a:t>nativo </a:t>
            </a:r>
            <a:r>
              <a:rPr lang="es-CO" b="1" dirty="0">
                <a:solidFill>
                  <a:srgbClr val="FFFF00"/>
                </a:solidFill>
                <a:latin typeface="+mj-lt"/>
                <a:ea typeface="Times New Roman" panose="02020603050405020304" pitchFamily="18" charset="0"/>
                <a:cs typeface="Times New Roman" panose="02020603050405020304" pitchFamily="18" charset="0"/>
              </a:rPr>
              <a:t>Henry Oso Erguido envió una carta a un escultor llamado Korczak Ziólkowski, en la que le invitaba a realizar un monumento a algún legendario </a:t>
            </a:r>
            <a:r>
              <a:rPr lang="es-CO" b="1" dirty="0" smtClean="0">
                <a:solidFill>
                  <a:srgbClr val="FFFF00"/>
                </a:solidFill>
                <a:latin typeface="+mj-lt"/>
                <a:ea typeface="Times New Roman" panose="02020603050405020304" pitchFamily="18" charset="0"/>
                <a:cs typeface="Times New Roman" panose="02020603050405020304" pitchFamily="18" charset="0"/>
              </a:rPr>
              <a:t>jefe </a:t>
            </a:r>
            <a:r>
              <a:rPr lang="es-CO" b="1" dirty="0">
                <a:solidFill>
                  <a:srgbClr val="FFFF00"/>
                </a:solidFill>
                <a:latin typeface="+mj-lt"/>
                <a:ea typeface="Times New Roman" panose="02020603050405020304" pitchFamily="18" charset="0"/>
                <a:cs typeface="Times New Roman" panose="02020603050405020304" pitchFamily="18" charset="0"/>
              </a:rPr>
              <a:t>en la cordillera de las Black Hills, como protesta  por las efigies de los cuatro presidentes en el monte Rushmore. Oso Erguido escribió en la carta: “</a:t>
            </a:r>
            <a:r>
              <a:rPr lang="es-CO" b="1" i="1" dirty="0">
                <a:solidFill>
                  <a:srgbClr val="FFFF00"/>
                </a:solidFill>
                <a:latin typeface="+mj-lt"/>
                <a:ea typeface="Times New Roman" panose="02020603050405020304" pitchFamily="18" charset="0"/>
                <a:cs typeface="Times New Roman" panose="02020603050405020304" pitchFamily="18" charset="0"/>
              </a:rPr>
              <a:t>Los otros jefes y yo queremos que el hombre blanco sepa que los pieles rojas también tenemos grandes héroes</a:t>
            </a:r>
            <a:r>
              <a:rPr lang="es-CO" b="1" dirty="0">
                <a:solidFill>
                  <a:srgbClr val="FFFF00"/>
                </a:solidFill>
                <a:latin typeface="+mj-lt"/>
                <a:ea typeface="Times New Roman" panose="02020603050405020304" pitchFamily="18" charset="0"/>
                <a:cs typeface="Times New Roman" panose="02020603050405020304" pitchFamily="18" charset="0"/>
              </a:rPr>
              <a:t>”.</a:t>
            </a:r>
            <a:endParaRPr lang="es-CO" sz="1600" b="1" dirty="0">
              <a:solidFill>
                <a:srgbClr val="FFFF00"/>
              </a:solidFill>
              <a:effectLst/>
              <a:latin typeface="+mj-lt"/>
              <a:ea typeface="Calibri" panose="020F0502020204030204" pitchFamily="34" charset="0"/>
              <a:cs typeface="Times New Roman" panose="02020603050405020304" pitchFamily="18" charset="0"/>
            </a:endParaRPr>
          </a:p>
        </p:txBody>
      </p:sp>
      <p:sp>
        <p:nvSpPr>
          <p:cNvPr id="4" name="Rectángulo 3"/>
          <p:cNvSpPr/>
          <p:nvPr/>
        </p:nvSpPr>
        <p:spPr>
          <a:xfrm>
            <a:off x="5124450" y="1724185"/>
            <a:ext cx="6800850" cy="1797928"/>
          </a:xfrm>
          <a:prstGeom prst="rect">
            <a:avLst/>
          </a:prstGeom>
        </p:spPr>
        <p:txBody>
          <a:bodyPr wrap="square">
            <a:spAutoFit/>
          </a:bodyPr>
          <a:lstStyle/>
          <a:p>
            <a:pPr algn="just">
              <a:lnSpc>
                <a:spcPts val="1920"/>
              </a:lnSpc>
              <a:spcAft>
                <a:spcPts val="0"/>
              </a:spcAft>
            </a:pPr>
            <a:r>
              <a:rPr lang="es-CO" b="1" dirty="0">
                <a:solidFill>
                  <a:srgbClr val="FFFF00"/>
                </a:solidFill>
                <a:latin typeface="+mj-lt"/>
                <a:ea typeface="Times New Roman" panose="02020603050405020304" pitchFamily="18" charset="0"/>
                <a:cs typeface="Times New Roman" panose="02020603050405020304" pitchFamily="18" charset="0"/>
              </a:rPr>
              <a:t>Sin saberlo los </a:t>
            </a:r>
            <a:r>
              <a:rPr lang="es-CO" b="1" dirty="0" smtClean="0">
                <a:solidFill>
                  <a:srgbClr val="FFFF00"/>
                </a:solidFill>
                <a:latin typeface="+mj-lt"/>
                <a:ea typeface="Times New Roman" panose="02020603050405020304" pitchFamily="18" charset="0"/>
                <a:cs typeface="Times New Roman" panose="02020603050405020304" pitchFamily="18" charset="0"/>
              </a:rPr>
              <a:t>nativos </a:t>
            </a:r>
            <a:r>
              <a:rPr lang="es-CO" b="1" dirty="0">
                <a:solidFill>
                  <a:srgbClr val="FFFF00"/>
                </a:solidFill>
                <a:latin typeface="+mj-lt"/>
                <a:ea typeface="Times New Roman" panose="02020603050405020304" pitchFamily="18" charset="0"/>
                <a:cs typeface="Times New Roman" panose="02020603050405020304" pitchFamily="18" charset="0"/>
              </a:rPr>
              <a:t>habían dado en la clave. Habían confiado esa gesta a un escultor polaco que trabajó en Rushmore y que pese a que se pensó casi 7 años el ayudarlos, una vez que se convenció del proyecto se implicó de tal manera que puede afirmarse que su vida pasó a ser ese monumento.</a:t>
            </a:r>
            <a:endParaRPr lang="es-CO" b="1" dirty="0" smtClean="0">
              <a:solidFill>
                <a:srgbClr val="FFFF00"/>
              </a:solidFill>
              <a:effectLst/>
              <a:latin typeface="+mj-lt"/>
              <a:ea typeface="Calibri" panose="020F0502020204030204" pitchFamily="34" charset="0"/>
              <a:cs typeface="Times New Roman" panose="02020603050405020304" pitchFamily="18" charset="0"/>
            </a:endParaRPr>
          </a:p>
          <a:p>
            <a:pPr algn="just">
              <a:lnSpc>
                <a:spcPts val="1920"/>
              </a:lnSpc>
              <a:spcAft>
                <a:spcPts val="0"/>
              </a:spcAft>
            </a:pPr>
            <a:r>
              <a:rPr lang="es-CO" b="1" dirty="0" smtClean="0">
                <a:solidFill>
                  <a:srgbClr val="FFFF00"/>
                </a:solidFill>
                <a:latin typeface="+mj-lt"/>
                <a:ea typeface="Times New Roman" panose="02020603050405020304" pitchFamily="18" charset="0"/>
                <a:cs typeface="Times New Roman" panose="02020603050405020304" pitchFamily="18" charset="0"/>
              </a:rPr>
              <a:t>No </a:t>
            </a:r>
            <a:r>
              <a:rPr lang="es-CO" b="1" dirty="0">
                <a:solidFill>
                  <a:srgbClr val="FFFF00"/>
                </a:solidFill>
                <a:latin typeface="+mj-lt"/>
                <a:ea typeface="Times New Roman" panose="02020603050405020304" pitchFamily="18" charset="0"/>
                <a:cs typeface="Times New Roman" panose="02020603050405020304" pitchFamily="18" charset="0"/>
              </a:rPr>
              <a:t>sólo la de él, sino la de siete de sus 10 hijos, que continúan con el proyecto en la actualidad.</a:t>
            </a:r>
            <a:endParaRPr lang="es-CO" b="1" dirty="0">
              <a:solidFill>
                <a:srgbClr val="FFFF00"/>
              </a:solidFill>
              <a:effectLst/>
              <a:latin typeface="+mj-lt"/>
              <a:ea typeface="Calibri" panose="020F0502020204030204" pitchFamily="34" charset="0"/>
              <a:cs typeface="Times New Roman" panose="02020603050405020304" pitchFamily="18" charset="0"/>
            </a:endParaRPr>
          </a:p>
        </p:txBody>
      </p:sp>
      <p:pic>
        <p:nvPicPr>
          <p:cNvPr id="5" name="Imagen 4" descr="http://3.bp.blogspot.com/-G5Ec_4xwLTA/UPkzw1OeZEI/AAAAAAAAM6k/LLi0JOCYqiE/s200/crazyhorse_st.jpg">
            <a:hlinkClick r:id="rId3"/>
          </p:cNvPr>
          <p:cNvPicPr/>
          <p:nvPr/>
        </p:nvPicPr>
        <p:blipFill>
          <a:blip r:embed="rId4">
            <a:extLst>
              <a:ext uri="{28A0092B-C50C-407E-A947-70E740481C1C}">
                <a14:useLocalDpi xmlns:a14="http://schemas.microsoft.com/office/drawing/2010/main" val="0"/>
              </a:ext>
            </a:extLst>
          </a:blip>
          <a:srcRect/>
          <a:stretch>
            <a:fillRect/>
          </a:stretch>
        </p:blipFill>
        <p:spPr bwMode="auto">
          <a:xfrm>
            <a:off x="10520362" y="3627437"/>
            <a:ext cx="1323975" cy="1905000"/>
          </a:xfrm>
          <a:prstGeom prst="rect">
            <a:avLst/>
          </a:prstGeom>
          <a:noFill/>
          <a:ln>
            <a:noFill/>
          </a:ln>
        </p:spPr>
      </p:pic>
      <p:sp>
        <p:nvSpPr>
          <p:cNvPr id="6" name="Rectángulo 5"/>
          <p:cNvSpPr/>
          <p:nvPr/>
        </p:nvSpPr>
        <p:spPr>
          <a:xfrm flipH="1">
            <a:off x="10520360" y="5460325"/>
            <a:ext cx="1404939" cy="276999"/>
          </a:xfrm>
          <a:prstGeom prst="rect">
            <a:avLst/>
          </a:prstGeom>
        </p:spPr>
        <p:txBody>
          <a:bodyPr wrap="square">
            <a:spAutoFit/>
          </a:bodyPr>
          <a:lstStyle/>
          <a:p>
            <a:r>
              <a:rPr lang="es-CO" sz="1200" b="1" dirty="0">
                <a:solidFill>
                  <a:srgbClr val="FFFF00"/>
                </a:solidFill>
                <a:latin typeface="+mj-lt"/>
                <a:ea typeface="Times New Roman" panose="02020603050405020304" pitchFamily="18" charset="0"/>
                <a:cs typeface="Times New Roman" panose="02020603050405020304" pitchFamily="18" charset="0"/>
              </a:rPr>
              <a:t>Korczak Ziólkowski</a:t>
            </a:r>
            <a:endParaRPr lang="es-CO" sz="1200" dirty="0">
              <a:latin typeface="+mj-lt"/>
            </a:endParaRPr>
          </a:p>
        </p:txBody>
      </p:sp>
    </p:spTree>
    <p:extLst>
      <p:ext uri="{BB962C8B-B14F-4D97-AF65-F5344CB8AC3E}">
        <p14:creationId xmlns:p14="http://schemas.microsoft.com/office/powerpoint/2010/main" val="413088249"/>
      </p:ext>
    </p:extLst>
  </p:cSld>
  <p:clrMapOvr>
    <a:masterClrMapping/>
  </p:clrMapOvr>
  <mc:AlternateContent xmlns:mc="http://schemas.openxmlformats.org/markup-compatibility/2006">
    <mc:Choice xmlns:p14="http://schemas.microsoft.com/office/powerpoint/2010/main" Requires="p14">
      <p:transition p14:dur="0" advTm="45000"/>
    </mc:Choice>
    <mc:Fallback>
      <p:transition advTm="45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Crazy horse memorial, monumento a Caballo loco, esculturas en Dakota del Sur">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p:spPr>
      </p:pic>
      <p:sp>
        <p:nvSpPr>
          <p:cNvPr id="3" name="Rectángulo 2"/>
          <p:cNvSpPr/>
          <p:nvPr/>
        </p:nvSpPr>
        <p:spPr>
          <a:xfrm>
            <a:off x="3048000" y="600075"/>
            <a:ext cx="8953500" cy="1797928"/>
          </a:xfrm>
          <a:prstGeom prst="rect">
            <a:avLst/>
          </a:prstGeom>
        </p:spPr>
        <p:txBody>
          <a:bodyPr wrap="square">
            <a:spAutoFit/>
          </a:bodyPr>
          <a:lstStyle/>
          <a:p>
            <a:pPr algn="just">
              <a:lnSpc>
                <a:spcPts val="1920"/>
              </a:lnSpc>
              <a:spcAft>
                <a:spcPts val="0"/>
              </a:spcAft>
            </a:pPr>
            <a:r>
              <a:rPr lang="es-CO" b="1" dirty="0">
                <a:solidFill>
                  <a:schemeClr val="bg1"/>
                </a:solidFill>
                <a:latin typeface="+mj-lt"/>
                <a:ea typeface="Times New Roman" panose="02020603050405020304" pitchFamily="18" charset="0"/>
                <a:cs typeface="Times New Roman" panose="02020603050405020304" pitchFamily="18" charset="0"/>
              </a:rPr>
              <a:t>Y así continuó su vida y la de su familia. Ziolkowski murió en 1982 de una pancreatitis, tras haber pasado durante su vida por decenas de fracturas de huesos, cuatro operaciones de espalda, artritis crónica y dos ataques al corazón. Lega a sus hijos, el deber de terminar la obra. Se cree que todavía quedan 50 años para quedar completamente acabada.</a:t>
            </a:r>
            <a:endParaRPr lang="es-CO" b="1" dirty="0" smtClean="0">
              <a:solidFill>
                <a:schemeClr val="bg1"/>
              </a:solidFill>
              <a:effectLst/>
              <a:latin typeface="+mj-lt"/>
              <a:ea typeface="Calibri" panose="020F0502020204030204" pitchFamily="34" charset="0"/>
              <a:cs typeface="Times New Roman" panose="02020603050405020304" pitchFamily="18" charset="0"/>
            </a:endParaRPr>
          </a:p>
          <a:p>
            <a:pPr algn="just">
              <a:lnSpc>
                <a:spcPts val="1920"/>
              </a:lnSpc>
              <a:spcAft>
                <a:spcPts val="1200"/>
              </a:spcAft>
            </a:pPr>
            <a:r>
              <a:rPr lang="es-CO" b="1" dirty="0" smtClean="0">
                <a:solidFill>
                  <a:schemeClr val="bg1"/>
                </a:solidFill>
                <a:latin typeface="+mj-lt"/>
                <a:ea typeface="Times New Roman" panose="02020603050405020304" pitchFamily="18" charset="0"/>
                <a:cs typeface="Times New Roman" panose="02020603050405020304" pitchFamily="18" charset="0"/>
              </a:rPr>
              <a:t>Korczak </a:t>
            </a:r>
            <a:r>
              <a:rPr lang="es-CO" b="1" dirty="0">
                <a:solidFill>
                  <a:schemeClr val="bg1"/>
                </a:solidFill>
                <a:latin typeface="+mj-lt"/>
                <a:ea typeface="Times New Roman" panose="02020603050405020304" pitchFamily="18" charset="0"/>
                <a:cs typeface="Times New Roman" panose="02020603050405020304" pitchFamily="18" charset="0"/>
              </a:rPr>
              <a:t>dio un consejo a sus hijos, y nunca nadie podrá decir que él no lo llevó hasta sus </a:t>
            </a:r>
            <a:r>
              <a:rPr lang="es-CO" b="1" dirty="0" smtClean="0">
                <a:solidFill>
                  <a:schemeClr val="bg1"/>
                </a:solidFill>
                <a:latin typeface="+mj-lt"/>
                <a:ea typeface="Times New Roman" panose="02020603050405020304" pitchFamily="18" charset="0"/>
                <a:cs typeface="Times New Roman" panose="02020603050405020304" pitchFamily="18" charset="0"/>
              </a:rPr>
              <a:t>últimas consecuencias:  “Si empiezas algo en la vida, hacer lo posible por terminarlo”</a:t>
            </a:r>
            <a:r>
              <a:rPr lang="es-CO" b="1" dirty="0">
                <a:solidFill>
                  <a:schemeClr val="bg1"/>
                </a:solidFill>
                <a:latin typeface="+mj-lt"/>
                <a:ea typeface="Times New Roman" panose="02020603050405020304" pitchFamily="18" charset="0"/>
                <a:cs typeface="Times New Roman" panose="02020603050405020304" pitchFamily="18" charset="0"/>
              </a:rPr>
              <a:t/>
            </a:r>
            <a:br>
              <a:rPr lang="es-CO" b="1" dirty="0">
                <a:solidFill>
                  <a:schemeClr val="bg1"/>
                </a:solidFill>
                <a:latin typeface="+mj-lt"/>
                <a:ea typeface="Times New Roman" panose="02020603050405020304" pitchFamily="18" charset="0"/>
                <a:cs typeface="Times New Roman" panose="02020603050405020304" pitchFamily="18" charset="0"/>
              </a:rPr>
            </a:br>
            <a:endParaRPr lang="es-CO" b="1" dirty="0">
              <a:solidFill>
                <a:schemeClr val="bg1"/>
              </a:solidFill>
              <a:latin typeface="+mj-lt"/>
            </a:endParaRPr>
          </a:p>
        </p:txBody>
      </p:sp>
    </p:spTree>
    <p:extLst>
      <p:ext uri="{BB962C8B-B14F-4D97-AF65-F5344CB8AC3E}">
        <p14:creationId xmlns:p14="http://schemas.microsoft.com/office/powerpoint/2010/main" val="2671457396"/>
      </p:ext>
    </p:extLst>
  </p:cSld>
  <p:clrMapOvr>
    <a:masterClrMapping/>
  </p:clrMapOvr>
  <mc:AlternateContent xmlns:mc="http://schemas.openxmlformats.org/markup-compatibility/2006">
    <mc:Choice xmlns:p14="http://schemas.microsoft.com/office/powerpoint/2010/main" Requires="p14">
      <p:transition p14:dur="0" advTm="30000"/>
    </mc:Choice>
    <mc:Fallback>
      <p:transition advTm="30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40" y="1352550"/>
            <a:ext cx="12181360" cy="5505449"/>
          </a:xfrm>
          <a:prstGeom prst="rect">
            <a:avLst/>
          </a:prstGeom>
        </p:spPr>
      </p:pic>
      <p:sp>
        <p:nvSpPr>
          <p:cNvPr id="3" name="Rectángulo 2"/>
          <p:cNvSpPr/>
          <p:nvPr/>
        </p:nvSpPr>
        <p:spPr>
          <a:xfrm>
            <a:off x="438149" y="161925"/>
            <a:ext cx="11087101" cy="1277786"/>
          </a:xfrm>
          <a:prstGeom prst="rect">
            <a:avLst/>
          </a:prstGeom>
        </p:spPr>
        <p:txBody>
          <a:bodyPr wrap="square">
            <a:spAutoFit/>
          </a:bodyPr>
          <a:lstStyle/>
          <a:p>
            <a:pPr algn="ctr">
              <a:lnSpc>
                <a:spcPct val="107000"/>
              </a:lnSpc>
              <a:spcAft>
                <a:spcPts val="0"/>
              </a:spcAft>
            </a:pPr>
            <a:r>
              <a:rPr lang="es-CO" b="1" i="1" dirty="0">
                <a:latin typeface="+mj-lt"/>
                <a:ea typeface="Times New Roman" panose="02020603050405020304" pitchFamily="18" charset="0"/>
                <a:cs typeface="Times New Roman" panose="02020603050405020304" pitchFamily="18" charset="0"/>
              </a:rPr>
              <a:t>Korczak  había escuchado un relato sobre la respuesta que dio Caballo Loco a un comerciante blanco que se burló de él por su negativa a mudarse a la reserva, en la que ya residían la mayoría de los </a:t>
            </a:r>
            <a:r>
              <a:rPr lang="es-CO" b="1" i="1" dirty="0" smtClean="0">
                <a:latin typeface="+mj-lt"/>
                <a:ea typeface="Times New Roman" panose="02020603050405020304" pitchFamily="18" charset="0"/>
                <a:cs typeface="Times New Roman" panose="02020603050405020304" pitchFamily="18" charset="0"/>
              </a:rPr>
              <a:t>Dakotas. </a:t>
            </a:r>
            <a:r>
              <a:rPr lang="es-CO" b="1" i="1" dirty="0">
                <a:latin typeface="+mj-lt"/>
                <a:ea typeface="Times New Roman" panose="02020603050405020304" pitchFamily="18" charset="0"/>
                <a:cs typeface="Times New Roman" panose="02020603050405020304" pitchFamily="18" charset="0"/>
              </a:rPr>
              <a:t>El comerciante le preguntó: “¿Dónde están tus tierras ahora?”. El guerrero “miró al horizonte y, señalando con el dedo por encima de la cabeza de su corcel, contestó con orgullo: ‘Mis tierras están donde yacen mis muertos’”.</a:t>
            </a:r>
            <a:endParaRPr lang="es-CO" sz="2800" b="1" dirty="0">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29647582"/>
      </p:ext>
    </p:extLst>
  </p:cSld>
  <p:clrMapOvr>
    <a:masterClrMapping/>
  </p:clrMapOvr>
  <mc:AlternateContent xmlns:mc="http://schemas.openxmlformats.org/markup-compatibility/2006">
    <mc:Choice xmlns:p14="http://schemas.microsoft.com/office/powerpoint/2010/main" Requires="p14">
      <p:transition p14:dur="0" advTm="20000"/>
    </mc:Choice>
    <mc:Fallback>
      <p:transition advTm="20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834"/>
            <a:ext cx="6134100" cy="6852166"/>
          </a:xfrm>
          <a:prstGeom prst="rect">
            <a:avLst/>
          </a:prstGeom>
        </p:spPr>
      </p:pic>
      <p:sp>
        <p:nvSpPr>
          <p:cNvPr id="3" name="Rectángulo 2"/>
          <p:cNvSpPr/>
          <p:nvPr/>
        </p:nvSpPr>
        <p:spPr>
          <a:xfrm>
            <a:off x="6229350" y="133350"/>
            <a:ext cx="5781675" cy="6340197"/>
          </a:xfrm>
          <a:prstGeom prst="rect">
            <a:avLst/>
          </a:prstGeom>
        </p:spPr>
        <p:txBody>
          <a:bodyPr wrap="square">
            <a:spAutoFit/>
          </a:bodyPr>
          <a:lstStyle/>
          <a:p>
            <a:pPr algn="ctr"/>
            <a:r>
              <a:rPr lang="es-CO" sz="1400" dirty="0" smtClean="0">
                <a:latin typeface="+mj-lt"/>
              </a:rPr>
              <a:t>       </a:t>
            </a:r>
          </a:p>
          <a:p>
            <a:pPr algn="ctr"/>
            <a:endParaRPr lang="es-CO" sz="1400" dirty="0">
              <a:latin typeface="+mj-lt"/>
            </a:endParaRPr>
          </a:p>
          <a:p>
            <a:pPr algn="ctr"/>
            <a:r>
              <a:rPr lang="es-CO" sz="1400" dirty="0" smtClean="0">
                <a:latin typeface="+mj-lt"/>
              </a:rPr>
              <a:t> </a:t>
            </a:r>
            <a:r>
              <a:rPr lang="es-CO" sz="1400" b="1" dirty="0" smtClean="0">
                <a:latin typeface="+mj-lt"/>
              </a:rPr>
              <a:t>Para ti Santiago Para el día de mañana</a:t>
            </a:r>
          </a:p>
          <a:p>
            <a:pPr algn="ctr"/>
            <a:r>
              <a:rPr lang="es-CO" sz="1400" dirty="0" smtClean="0">
                <a:latin typeface="+mj-lt"/>
              </a:rPr>
              <a:t> </a:t>
            </a:r>
          </a:p>
          <a:p>
            <a:pPr algn="ctr"/>
            <a:r>
              <a:rPr lang="es-CO" sz="1400" dirty="0" smtClean="0">
                <a:latin typeface="+mj-lt"/>
              </a:rPr>
              <a:t>Mañana, cuando llegue el momento de abandonar este mundo terrenal, cargaré con un gran equipaje en el que llevaré mi tesoro. Haré caso omiso de esa frase tan trillada, "cuando te vayas no te llevaras nada" yo cargaré con mi fortuna lo más valioso que poseo en esta vida. Llevaré aquellas escenas de tu infancia hijo mío, el último beso tuyo, la sonrisa, tus abrazos, llevare conmigo tu imagen, nuestras alegrías juntos, los tiempos compartidos, cómo podría olvidar la imagen de la luz del señor sol en cada amanecer, el canto de las aves, el aroma de las flores, la danza de las estrellas alrededor de una luna llena.</a:t>
            </a:r>
            <a:br>
              <a:rPr lang="es-CO" sz="1400" dirty="0" smtClean="0">
                <a:latin typeface="+mj-lt"/>
              </a:rPr>
            </a:br>
            <a:r>
              <a:rPr lang="es-CO" sz="1400" dirty="0" smtClean="0">
                <a:latin typeface="+mj-lt"/>
              </a:rPr>
              <a:t>Son parte de mi tesoro, cómo no llevar tu sonrisa hijo mío, los abrazos y gestos de tu cara de felicidad al compartir tiempo juntos, las palabras de aquellos tan bellos momentos que pasé contigo, si son tan míos que estarán donde yo esté. Es mi tan preciado tesoro, nunca olvidaría meter al equipaje la sensación de ver mi reflejo en la mirada de tus ojos hijo mío, ni la sensación que paralizó mi cuerpo al verte la primera vez, la  ternura de aquella...mi primera vez ” cuando la felicidad a mi llego al verte nacer. Te llevare conmigo siempre para que cuando la lluvia sientas en tu cabellera, imagines que tu padre está presente, que cada gota de lluvia es un mensaje para expresar mi amor por ti, que en cada rayo de sol que acaricie tu cara, sientas el amor de tu padre presente. Dedicada a ti mi súper héroe, la rama de este árbol, mi inspiración y fuerza única, para ti mi amado hijo, ¨¨</a:t>
            </a:r>
            <a:r>
              <a:rPr lang="es-CO" sz="1400" b="1" dirty="0" smtClean="0">
                <a:latin typeface="+mj-lt"/>
              </a:rPr>
              <a:t>Santiago</a:t>
            </a:r>
            <a:r>
              <a:rPr lang="es-CO" sz="1400" dirty="0" smtClean="0">
                <a:latin typeface="+mj-lt"/>
              </a:rPr>
              <a:t>¨¨. </a:t>
            </a:r>
          </a:p>
          <a:p>
            <a:pPr algn="ctr"/>
            <a:r>
              <a:rPr lang="es-CO" sz="1400" dirty="0" smtClean="0">
                <a:latin typeface="+mj-lt"/>
              </a:rPr>
              <a:t>Tu Padre: </a:t>
            </a:r>
            <a:r>
              <a:rPr lang="es-CO" sz="1400" b="1" dirty="0" smtClean="0">
                <a:latin typeface="+mj-lt"/>
              </a:rPr>
              <a:t>Carlos Anel Vélez.</a:t>
            </a:r>
          </a:p>
          <a:p>
            <a:pPr algn="ctr"/>
            <a:r>
              <a:rPr lang="es-CO" sz="1400" b="1" dirty="0" smtClean="0">
                <a:latin typeface="+mj-lt"/>
                <a:hlinkClick r:id="rId3"/>
              </a:rPr>
              <a:t>canelfree@yahoo.com</a:t>
            </a:r>
            <a:r>
              <a:rPr lang="es-CO" sz="1400" b="1" dirty="0" smtClean="0">
                <a:latin typeface="+mj-lt"/>
              </a:rPr>
              <a:t> </a:t>
            </a:r>
          </a:p>
          <a:p>
            <a:pPr algn="ctr"/>
            <a:r>
              <a:rPr lang="es-CO" sz="1400" b="1" dirty="0" smtClean="0">
                <a:latin typeface="+mj-lt"/>
              </a:rPr>
              <a:t>Sep.29,2015</a:t>
            </a:r>
          </a:p>
          <a:p>
            <a:pPr algn="ctr"/>
            <a:endParaRPr lang="es-CO" sz="1400" b="1" dirty="0">
              <a:latin typeface="+mj-lt"/>
            </a:endParaRPr>
          </a:p>
        </p:txBody>
      </p:sp>
      <p:pic>
        <p:nvPicPr>
          <p:cNvPr id="4" name="Imagen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934700" y="5278066"/>
            <a:ext cx="1257300" cy="1579933"/>
          </a:xfrm>
          <a:prstGeom prst="rect">
            <a:avLst/>
          </a:prstGeom>
        </p:spPr>
      </p:pic>
    </p:spTree>
    <p:extLst>
      <p:ext uri="{BB962C8B-B14F-4D97-AF65-F5344CB8AC3E}">
        <p14:creationId xmlns:p14="http://schemas.microsoft.com/office/powerpoint/2010/main" val="2055927071"/>
      </p:ext>
    </p:extLst>
  </p:cSld>
  <p:clrMapOvr>
    <a:masterClrMapping/>
  </p:clrMapOvr>
  <mc:AlternateContent xmlns:mc="http://schemas.openxmlformats.org/markup-compatibility/2006">
    <mc:Choice xmlns:p14="http://schemas.microsoft.com/office/powerpoint/2010/main" Requires="p14">
      <p:transition p14:dur="10" advClick="0" advTm="50000"/>
    </mc:Choice>
    <mc:Fallback>
      <p:transition advClick="0" advTm="50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4" fill="hold" nodeType="clickEffect">
                                  <p:stCondLst>
                                    <p:cond delay="0"/>
                                  </p:stCondLst>
                                  <p:childTnLst>
                                    <p:animEffect transition="out" filter="wipe(down)">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CO" altLang="es-CO"/>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CO" sz="6000" b="1">
                <a:latin typeface="Kristen ITC" panose="03050502040202030202" pitchFamily="66" charset="0"/>
              </a:rPr>
              <a:t>¿Te ha gustado?</a:t>
            </a:r>
            <a:r>
              <a:rPr lang="es-ES" altLang="es-CO" sz="4800">
                <a:latin typeface="Kristen ITC" panose="03050502040202030202" pitchFamily="66" charset="0"/>
              </a:rPr>
              <a:t> </a:t>
            </a:r>
            <a:br>
              <a:rPr lang="es-ES" altLang="es-CO" sz="4800">
                <a:latin typeface="Kristen ITC" panose="03050502040202030202" pitchFamily="66" charset="0"/>
              </a:rPr>
            </a:br>
            <a:r>
              <a:rPr lang="es-ES" altLang="es-CO" sz="4400">
                <a:latin typeface="Kristen ITC" panose="03050502040202030202" pitchFamily="66" charset="0"/>
              </a:rPr>
              <a:t>Puedes ver más entrando </a:t>
            </a:r>
            <a:br>
              <a:rPr lang="es-ES" altLang="es-CO" sz="4400">
                <a:latin typeface="Kristen ITC" panose="03050502040202030202" pitchFamily="66" charset="0"/>
              </a:rPr>
            </a:br>
            <a:r>
              <a:rPr lang="es-ES" altLang="es-CO" sz="4400" b="1">
                <a:solidFill>
                  <a:srgbClr val="40F903"/>
                </a:solidFill>
                <a:latin typeface="Kristen ITC" panose="03050502040202030202" pitchFamily="66" charset="0"/>
                <a:hlinkClick r:id="rId2"/>
              </a:rPr>
              <a:t>Aquí</a:t>
            </a:r>
            <a:endParaRPr lang="es-ES" altLang="es-CO"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a:latin typeface="Kristen ITC" panose="03050502040202030202" pitchFamily="66" charset="0"/>
              </a:rPr>
              <a:t>Además puedes recibir powerpoints en tu correo electrónico suscribiéndote aquí:</a:t>
            </a:r>
            <a:r>
              <a:rPr lang="es-ES_tradnl" altLang="es-CO" b="1">
                <a:solidFill>
                  <a:srgbClr val="0066FF"/>
                </a:solidFill>
              </a:rPr>
              <a:t> </a:t>
            </a:r>
          </a:p>
          <a:p>
            <a:pPr>
              <a:spcBef>
                <a:spcPct val="50000"/>
              </a:spcBef>
            </a:pPr>
            <a:endParaRPr lang="es-ES" altLang="es-CO"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p14:dur="0" advTm="10000"/>
    </mc:Choice>
    <mc:Fallback>
      <p:transition advTm="10000"/>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421</TotalTime>
  <Words>815</Words>
  <Application>Microsoft Office PowerPoint</Application>
  <PresentationFormat>Panorámica</PresentationFormat>
  <Paragraphs>49</Paragraphs>
  <Slides>13</Slides>
  <Notes>0</Notes>
  <HiddenSlides>0</HiddenSlides>
  <MMClips>1</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13</vt:i4>
      </vt:variant>
    </vt:vector>
  </HeadingPairs>
  <TitlesOfParts>
    <vt:vector size="21" baseType="lpstr">
      <vt:lpstr>Algerian</vt:lpstr>
      <vt:lpstr>Arial</vt:lpstr>
      <vt:lpstr>Calibri</vt:lpstr>
      <vt:lpstr>Calibri Light</vt:lpstr>
      <vt:lpstr>Kristen ITC</vt:lpstr>
      <vt:lpstr>Open Sans</vt:lpstr>
      <vt:lpstr>Times New Roman</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Carlos Anel</dc:creator>
  <cp:lastModifiedBy>Carlos Anel</cp:lastModifiedBy>
  <cp:revision>25</cp:revision>
  <dcterms:created xsi:type="dcterms:W3CDTF">2015-09-29T11:49:37Z</dcterms:created>
  <dcterms:modified xsi:type="dcterms:W3CDTF">2015-09-29T18:50:52Z</dcterms:modified>
</cp:coreProperties>
</file>