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4"/>
  </p:notesMasterIdLst>
  <p:sldIdLst>
    <p:sldId id="385" r:id="rId4"/>
    <p:sldId id="348" r:id="rId5"/>
    <p:sldId id="447" r:id="rId6"/>
    <p:sldId id="366" r:id="rId7"/>
    <p:sldId id="448" r:id="rId8"/>
    <p:sldId id="401" r:id="rId9"/>
    <p:sldId id="381" r:id="rId10"/>
    <p:sldId id="354" r:id="rId11"/>
    <p:sldId id="403" r:id="rId12"/>
    <p:sldId id="324" r:id="rId13"/>
    <p:sldId id="340" r:id="rId14"/>
    <p:sldId id="409" r:id="rId15"/>
    <p:sldId id="387" r:id="rId16"/>
    <p:sldId id="404" r:id="rId17"/>
    <p:sldId id="325" r:id="rId18"/>
    <p:sldId id="330" r:id="rId19"/>
    <p:sldId id="323" r:id="rId20"/>
    <p:sldId id="432" r:id="rId21"/>
    <p:sldId id="440" r:id="rId22"/>
    <p:sldId id="365" r:id="rId23"/>
    <p:sldId id="346" r:id="rId24"/>
    <p:sldId id="412" r:id="rId25"/>
    <p:sldId id="327" r:id="rId26"/>
    <p:sldId id="442" r:id="rId27"/>
    <p:sldId id="405" r:id="rId28"/>
    <p:sldId id="380" r:id="rId29"/>
    <p:sldId id="334" r:id="rId30"/>
    <p:sldId id="350" r:id="rId31"/>
    <p:sldId id="443" r:id="rId32"/>
    <p:sldId id="445" r:id="rId3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H0O9drHaqgkdr8VwQGDvDA" hashData="yHew1VWAs7tTc9Cmg9KLQpABKa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0099"/>
    <a:srgbClr val="CC00FF"/>
    <a:srgbClr val="663300"/>
    <a:srgbClr val="6600FF"/>
    <a:srgbClr val="00FFFF"/>
    <a:srgbClr val="FFFFCC"/>
    <a:srgbClr val="944606"/>
    <a:srgbClr val="9E7800"/>
    <a:srgbClr val="C092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1414" autoAdjust="0"/>
    <p:restoredTop sz="94660"/>
  </p:normalViewPr>
  <p:slideViewPr>
    <p:cSldViewPr>
      <p:cViewPr>
        <p:scale>
          <a:sx n="60" d="100"/>
          <a:sy n="60" d="100"/>
        </p:scale>
        <p:origin x="-1650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3DC16D-A255-4BFF-B4D3-AAB56146EB21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B52BBD-9631-4370-B9EE-DB5BAE65E5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8608-A824-4E16-A3B1-AE8351508446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E293B-E8FB-439C-885C-FC66B79DD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12B90-794D-4E06-9A79-0083B07B2AC9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60672-D1A4-4FCC-A822-B65BA5EE8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BC49D-4C95-40D8-A845-667FB96E5881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004CB-4935-450F-8794-41105ADAA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861F-57E0-4C04-A239-B7380127B3AD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3E62D-2FEC-40F4-BE8A-A23BF08CDA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76328-0A3D-4217-9C08-59843726F291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6494-4593-4B7F-9225-B77D73F6DA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DCE89-C3F1-4A99-941D-B450EA64604B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06D91-E235-4A4E-AF15-A0082DA0C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1CAB-6542-4BC1-8C11-5D1007B4E77E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FB9DB-FF4E-459F-9A40-506E7EA57A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F79C8-00CC-4D2D-95FE-01E664C17734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55B7F-B7BD-44CB-B472-BDA81DB211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E566D-3762-496E-8068-AAA0B3657D1B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8B919-C5CC-46BF-B193-79ACAC4C84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81305-91E7-4C1F-8166-C90DFD4B8FE9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8DC60-A2FE-451A-9AF9-BCDC190EA2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DAA13-3E77-440C-9414-7F8F71DDF4D3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2FFBD-5EB7-46D8-93C2-D5C279E539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587C00-1010-40BB-A2D4-F95D49D18FF0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716AE0-73F8-4676-AECE-437C6CA954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med" advTm="8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B79FA0-0C71-4937-9ED1-ED3A8CF2DDB8}" type="datetimeFigureOut">
              <a:rPr lang="es-ES"/>
              <a:pPr>
                <a:defRPr/>
              </a:pPr>
              <a:t>18/08/2015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6A4A0B68-AFD8-4040-898D-6EAE13352257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es.wikipedia.org/wiki/Campeonato_Mundial_de_B%C3%A1dminton" TargetMode="External"/><Relationship Id="rId13" Type="http://schemas.openxmlformats.org/officeDocument/2006/relationships/hyperlink" Target="https://es.wikipedia.org/wiki/Federaci%C3%B3n_Mundial_de_B%C3%A1dminton" TargetMode="External"/><Relationship Id="rId18" Type="http://schemas.openxmlformats.org/officeDocument/2006/relationships/hyperlink" Target="https://es.wikipedia.org/wiki/Vantaa" TargetMode="External"/><Relationship Id="rId3" Type="http://schemas.openxmlformats.org/officeDocument/2006/relationships/hyperlink" Target="https://es.wikipedia.org/wiki/Huelva" TargetMode="External"/><Relationship Id="rId7" Type="http://schemas.openxmlformats.org/officeDocument/2006/relationships/hyperlink" Target="https://es.wikipedia.org/wiki/B%C3%A1dminton" TargetMode="External"/><Relationship Id="rId12" Type="http://schemas.openxmlformats.org/officeDocument/2006/relationships/hyperlink" Target="https://es.wikipedia.org/wiki/Campeonato_Europeo_de_B%C3%A1dminton_de_2014" TargetMode="External"/><Relationship Id="rId17" Type="http://schemas.openxmlformats.org/officeDocument/2006/relationships/hyperlink" Target="https://es.wikipedia.org/wiki/Li_Xuerui" TargetMode="External"/><Relationship Id="rId2" Type="http://schemas.openxmlformats.org/officeDocument/2006/relationships/image" Target="../media/image8.gif"/><Relationship Id="rId16" Type="http://schemas.openxmlformats.org/officeDocument/2006/relationships/hyperlink" Target="https://es.wikipedia.org/wiki/Anexo:B%C3%A1dminton_en_los_Juegos_Ol%C3%ADmpicos_de_Londres_201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s.wikipedia.org/wiki/1993" TargetMode="External"/><Relationship Id="rId11" Type="http://schemas.openxmlformats.org/officeDocument/2006/relationships/hyperlink" Target="https://es.wikipedia.org/wiki/Campeonato_Europeo_de_B%C3%A1dminton" TargetMode="External"/><Relationship Id="rId5" Type="http://schemas.openxmlformats.org/officeDocument/2006/relationships/hyperlink" Target="https://es.wikipedia.org/wiki/15_de_junio" TargetMode="External"/><Relationship Id="rId15" Type="http://schemas.openxmlformats.org/officeDocument/2006/relationships/hyperlink" Target="https://es.wikipedia.org/w/index.php?title=Abierto_de_Australia_(b%C3%A1dminton)&amp;action=edit&amp;redlink=1" TargetMode="External"/><Relationship Id="rId10" Type="http://schemas.openxmlformats.org/officeDocument/2006/relationships/hyperlink" Target="https://es.wikipedia.org/wiki/Campeonato_Mundial_de_B%C3%A1dminton_de_2015" TargetMode="External"/><Relationship Id="rId19" Type="http://schemas.openxmlformats.org/officeDocument/2006/relationships/hyperlink" Target="https://es.wikipedia.org/wiki/Finlandia" TargetMode="External"/><Relationship Id="rId4" Type="http://schemas.openxmlformats.org/officeDocument/2006/relationships/hyperlink" Target="https://es.wikipedia.org/wiki/Espa%C3%B1a" TargetMode="External"/><Relationship Id="rId9" Type="http://schemas.openxmlformats.org/officeDocument/2006/relationships/hyperlink" Target="https://es.wikipedia.org/wiki/Campeonato_Mundial_de_B%C3%A1dminton_de_2014" TargetMode="External"/><Relationship Id="rId14" Type="http://schemas.openxmlformats.org/officeDocument/2006/relationships/hyperlink" Target="https://es.wikipedia.org/wiki/All_England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rca.com/2015/08/17/mas_deportes/otros_deportes/1439789764.html?cid=FCOPY33701" TargetMode="Externa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cdn.20m.es/img2/recortes/2014/08/31/187066-944-578.jpg?v=20140902200154"/>
          <p:cNvPicPr>
            <a:picLocks noChangeAspect="1" noChangeArrowheads="1"/>
          </p:cNvPicPr>
          <p:nvPr/>
        </p:nvPicPr>
        <p:blipFill>
          <a:blip r:embed="rId4"/>
          <a:srcRect r="18362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1" y="5661248"/>
            <a:ext cx="748580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714612" y="571480"/>
            <a:ext cx="5786446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9600" dirty="0" smtClean="0">
                <a:solidFill>
                  <a:srgbClr val="FF0000"/>
                </a:solidFill>
                <a:latin typeface="Bernard MT Condensed" pitchFamily="18" charset="0"/>
              </a:rPr>
              <a:t>Carolina </a:t>
            </a:r>
          </a:p>
          <a:p>
            <a:pPr algn="r"/>
            <a:r>
              <a:rPr lang="es-ES" sz="9600" dirty="0" smtClean="0">
                <a:solidFill>
                  <a:srgbClr val="FF0000"/>
                </a:solidFill>
                <a:latin typeface="Bernard MT Condensed" pitchFamily="18" charset="0"/>
              </a:rPr>
              <a:t>Marín,</a:t>
            </a:r>
          </a:p>
          <a:p>
            <a:pPr algn="r"/>
            <a:r>
              <a:rPr lang="es-ES" sz="8000" dirty="0" smtClean="0">
                <a:solidFill>
                  <a:srgbClr val="FF0000"/>
                </a:solidFill>
                <a:latin typeface="Bernard MT Condensed" pitchFamily="18" charset="0"/>
              </a:rPr>
              <a:t> </a:t>
            </a:r>
            <a:endParaRPr lang="es-ES" sz="6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42976" y="285728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EVA  CASSIDY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JOHN LENNON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5643570" y="4214818"/>
            <a:ext cx="303320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s-ES" sz="5400" dirty="0" smtClean="0">
                <a:solidFill>
                  <a:srgbClr val="FF0000"/>
                </a:solidFill>
                <a:latin typeface="Bernard MT Condensed" pitchFamily="18" charset="0"/>
              </a:rPr>
              <a:t>guerrera </a:t>
            </a:r>
          </a:p>
          <a:p>
            <a:pPr algn="r"/>
            <a:r>
              <a:rPr lang="es-ES" sz="5400" dirty="0" smtClean="0">
                <a:solidFill>
                  <a:srgbClr val="FF0000"/>
                </a:solidFill>
                <a:latin typeface="Bernard MT Condensed" pitchFamily="18" charset="0"/>
              </a:rPr>
              <a:t>incansable</a:t>
            </a:r>
            <a:endParaRPr lang="es-ES" sz="5400" dirty="0"/>
          </a:p>
        </p:txBody>
      </p:sp>
    </p:spTree>
  </p:cSld>
  <p:clrMapOvr>
    <a:masterClrMapping/>
  </p:clrMapOvr>
  <p:transition spd="slow" advTm="15000">
    <p:split orient="vert"/>
    <p:sndAc>
      <p:stSnd>
        <p:snd r:embed="rId3" name="Eva Cassidy - Imag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i.ytimg.com/vi/UXDZ30zmQZk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72524" cy="6889026"/>
          </a:xfrm>
          <a:prstGeom prst="rect">
            <a:avLst/>
          </a:prstGeom>
          <a:noFill/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214563" cy="68580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2286000" y="0"/>
            <a:ext cx="2357438" cy="68580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0"/>
            <a:ext cx="2286000" cy="68580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2285984" cy="7072338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2286000" y="0"/>
            <a:ext cx="2357438" cy="6858000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571999" y="0"/>
            <a:ext cx="2428875" cy="7072338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7000875" y="0"/>
            <a:ext cx="2143125" cy="6858000"/>
          </a:xfrm>
          <a:prstGeom prst="rtTriangle">
            <a:avLst/>
          </a:prstGeom>
          <a:solidFill>
            <a:srgbClr val="FF000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7000875" y="0"/>
            <a:ext cx="2143125" cy="6858000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57158" y="285728"/>
            <a:ext cx="36433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</a:rPr>
              <a:t>El secreto del éxito de</a:t>
            </a:r>
          </a:p>
          <a:p>
            <a:pPr algn="ctr"/>
            <a:r>
              <a:rPr lang="es-ES" sz="2400" b="1" i="1" dirty="0" smtClean="0">
                <a:solidFill>
                  <a:srgbClr val="FF0000"/>
                </a:solidFill>
              </a:rPr>
              <a:t> Carolina Marín </a:t>
            </a:r>
            <a:endParaRPr lang="es-ES" sz="2400" b="1" i="1" dirty="0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1000108"/>
            <a:ext cx="642940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</a:rPr>
              <a:t>Carolina María Marín Martín</a:t>
            </a:r>
            <a:r>
              <a:rPr lang="es-ES" sz="2000" i="1" dirty="0" smtClean="0">
                <a:solidFill>
                  <a:srgbClr val="0000FF"/>
                </a:solidFill>
              </a:rPr>
              <a:t> (</a:t>
            </a:r>
            <a:r>
              <a:rPr lang="es-ES" sz="2000" i="1" dirty="0" smtClean="0">
                <a:solidFill>
                  <a:srgbClr val="0000FF"/>
                </a:solidFill>
                <a:hlinkClick r:id="rId3" tooltip="Huelva"/>
              </a:rPr>
              <a:t>Huelva</a:t>
            </a:r>
            <a:r>
              <a:rPr lang="es-ES" sz="2000" i="1" dirty="0" smtClean="0">
                <a:solidFill>
                  <a:srgbClr val="0000FF"/>
                </a:solidFill>
              </a:rPr>
              <a:t>, </a:t>
            </a:r>
            <a:r>
              <a:rPr lang="es-ES" sz="2000" i="1" dirty="0" smtClean="0">
                <a:solidFill>
                  <a:srgbClr val="0000FF"/>
                </a:solidFill>
                <a:hlinkClick r:id="rId4" tooltip="España"/>
              </a:rPr>
              <a:t>España</a:t>
            </a:r>
            <a:r>
              <a:rPr lang="es-ES" sz="2000" i="1" dirty="0" smtClean="0">
                <a:solidFill>
                  <a:srgbClr val="0000FF"/>
                </a:solidFill>
              </a:rPr>
              <a:t>, </a:t>
            </a:r>
            <a:r>
              <a:rPr lang="es-ES" sz="2000" i="1" dirty="0" smtClean="0">
                <a:solidFill>
                  <a:srgbClr val="0000FF"/>
                </a:solidFill>
                <a:hlinkClick r:id="rId5" tooltip="15 de junio"/>
              </a:rPr>
              <a:t>15 de junio</a:t>
            </a:r>
            <a:r>
              <a:rPr lang="es-ES" sz="2000" i="1" dirty="0" smtClean="0">
                <a:solidFill>
                  <a:srgbClr val="0000FF"/>
                </a:solidFill>
              </a:rPr>
              <a:t> de </a:t>
            </a:r>
            <a:r>
              <a:rPr lang="es-ES" sz="2000" i="1" dirty="0" smtClean="0">
                <a:solidFill>
                  <a:srgbClr val="0000FF"/>
                </a:solidFill>
                <a:hlinkClick r:id="rId6" tooltip="1993"/>
              </a:rPr>
              <a:t>1993</a:t>
            </a:r>
            <a:r>
              <a:rPr lang="es-ES" sz="2000" i="1" dirty="0" smtClean="0">
                <a:solidFill>
                  <a:srgbClr val="0000FF"/>
                </a:solidFill>
              </a:rPr>
              <a:t>) es una jugadora </a:t>
            </a:r>
            <a:r>
              <a:rPr lang="es-ES" sz="2000" i="1" dirty="0" smtClean="0">
                <a:solidFill>
                  <a:srgbClr val="0000FF"/>
                </a:solidFill>
                <a:hlinkClick r:id="rId4" tooltip="España"/>
              </a:rPr>
              <a:t>española</a:t>
            </a:r>
            <a:r>
              <a:rPr lang="es-ES" sz="2000" i="1" dirty="0" smtClean="0">
                <a:solidFill>
                  <a:srgbClr val="0000FF"/>
                </a:solidFill>
              </a:rPr>
              <a:t> de </a:t>
            </a:r>
            <a:r>
              <a:rPr lang="es-ES" sz="2000" i="1" dirty="0" smtClean="0">
                <a:solidFill>
                  <a:srgbClr val="0000FF"/>
                </a:solidFill>
                <a:hlinkClick r:id="rId7" tooltip="Bádminton"/>
              </a:rPr>
              <a:t>bádminton</a:t>
            </a:r>
            <a:r>
              <a:rPr lang="es-ES" sz="2000" i="1" dirty="0" smtClean="0">
                <a:solidFill>
                  <a:srgbClr val="0000FF"/>
                </a:solidFill>
              </a:rPr>
              <a:t>, </a:t>
            </a:r>
            <a:r>
              <a:rPr lang="es-ES" sz="2000" i="1" dirty="0" smtClean="0">
                <a:solidFill>
                  <a:srgbClr val="0000FF"/>
                </a:solidFill>
                <a:hlinkClick r:id="rId8" tooltip="Campeonato Mundial de Bádminton"/>
              </a:rPr>
              <a:t>bicampeona del Mundo</a:t>
            </a:r>
            <a:r>
              <a:rPr lang="es-ES" sz="2000" i="1" dirty="0" smtClean="0">
                <a:solidFill>
                  <a:srgbClr val="0000FF"/>
                </a:solidFill>
              </a:rPr>
              <a:t>, en los años </a:t>
            </a:r>
            <a:r>
              <a:rPr lang="es-ES" sz="2000" i="1" dirty="0" smtClean="0">
                <a:solidFill>
                  <a:srgbClr val="0000FF"/>
                </a:solidFill>
                <a:hlinkClick r:id="rId9" tooltip="Campeonato Mundial de Bádminton de 2014"/>
              </a:rPr>
              <a:t>2014</a:t>
            </a:r>
            <a:r>
              <a:rPr lang="es-ES" sz="2000" i="1" baseline="30000" dirty="0" smtClean="0">
                <a:solidFill>
                  <a:srgbClr val="0000FF"/>
                </a:solidFill>
              </a:rPr>
              <a:t> </a:t>
            </a:r>
            <a:r>
              <a:rPr lang="es-ES" sz="2000" i="1" dirty="0" smtClean="0">
                <a:solidFill>
                  <a:srgbClr val="0000FF"/>
                </a:solidFill>
              </a:rPr>
              <a:t>y </a:t>
            </a:r>
            <a:r>
              <a:rPr lang="es-ES" sz="2000" i="1" dirty="0" smtClean="0">
                <a:solidFill>
                  <a:srgbClr val="0000FF"/>
                </a:solidFill>
                <a:hlinkClick r:id="rId10" tooltip="Campeonato Mundial de Bádminton de 2015"/>
              </a:rPr>
              <a:t>2015</a:t>
            </a:r>
            <a:r>
              <a:rPr lang="es-ES" sz="2000" i="1" dirty="0" smtClean="0">
                <a:solidFill>
                  <a:srgbClr val="0000FF"/>
                </a:solidFill>
              </a:rPr>
              <a:t>, y </a:t>
            </a:r>
            <a:r>
              <a:rPr lang="es-ES" sz="2000" i="1" dirty="0" smtClean="0">
                <a:solidFill>
                  <a:srgbClr val="0000FF"/>
                </a:solidFill>
                <a:hlinkClick r:id="rId11" tooltip="Campeonato Europeo de Bádminton"/>
              </a:rPr>
              <a:t>campeona de Europa</a:t>
            </a:r>
            <a:r>
              <a:rPr lang="es-ES" sz="2000" i="1" dirty="0" smtClean="0">
                <a:solidFill>
                  <a:srgbClr val="0000FF"/>
                </a:solidFill>
              </a:rPr>
              <a:t> en </a:t>
            </a:r>
            <a:r>
              <a:rPr lang="es-ES" sz="2000" i="1" dirty="0" smtClean="0">
                <a:solidFill>
                  <a:srgbClr val="0000FF"/>
                </a:solidFill>
                <a:hlinkClick r:id="rId12" tooltip="Campeonato Europeo de Bádminton de 2014"/>
              </a:rPr>
              <a:t>2014</a:t>
            </a:r>
            <a:r>
              <a:rPr lang="es-ES" sz="2000" i="1" dirty="0" smtClean="0">
                <a:solidFill>
                  <a:srgbClr val="0000FF"/>
                </a:solidFill>
              </a:rPr>
              <a:t>,en la modalidad de femenino individual. </a:t>
            </a:r>
          </a:p>
          <a:p>
            <a:pPr algn="ctr"/>
            <a:r>
              <a:rPr lang="es-ES" sz="2000" i="1" dirty="0" smtClean="0">
                <a:solidFill>
                  <a:srgbClr val="0000FF"/>
                </a:solidFill>
              </a:rPr>
              <a:t>El 11 de junio de 2015 alcanzó el número uno del ranking internacional de la </a:t>
            </a:r>
            <a:r>
              <a:rPr lang="es-ES" sz="2000" i="1" dirty="0" smtClean="0">
                <a:solidFill>
                  <a:srgbClr val="0000FF"/>
                </a:solidFill>
                <a:hlinkClick r:id="rId13" tooltip="Federación Mundial de Bádminton"/>
              </a:rPr>
              <a:t>BWF</a:t>
            </a:r>
            <a:r>
              <a:rPr lang="es-ES" sz="2000" i="1" dirty="0" smtClean="0">
                <a:solidFill>
                  <a:srgbClr val="0000FF"/>
                </a:solidFill>
              </a:rPr>
              <a:t> tras conquistar el </a:t>
            </a:r>
            <a:r>
              <a:rPr lang="es-ES" sz="2000" i="1" dirty="0" smtClean="0">
                <a:solidFill>
                  <a:srgbClr val="0000FF"/>
                </a:solidFill>
                <a:hlinkClick r:id="rId14" tooltip="All England"/>
              </a:rPr>
              <a:t>Abierto de Inglaterra</a:t>
            </a:r>
            <a:r>
              <a:rPr lang="es-ES" sz="2000" i="1" dirty="0" smtClean="0">
                <a:solidFill>
                  <a:srgbClr val="0000FF"/>
                </a:solidFill>
              </a:rPr>
              <a:t>, el Abierto de Malasia y el </a:t>
            </a:r>
            <a:r>
              <a:rPr lang="es-ES" sz="2000" i="1" dirty="0" smtClean="0">
                <a:solidFill>
                  <a:srgbClr val="0000FF"/>
                </a:solidFill>
                <a:hlinkClick r:id="rId15" tooltip="Abierto de Australia (bádminton) (aún no redactado)"/>
              </a:rPr>
              <a:t>Abierto de Australia</a:t>
            </a:r>
            <a:r>
              <a:rPr lang="es-ES" sz="2000" i="1" dirty="0" smtClean="0">
                <a:solidFill>
                  <a:srgbClr val="0000FF"/>
                </a:solidFill>
              </a:rPr>
              <a:t> consecutivamente.</a:t>
            </a:r>
          </a:p>
          <a:p>
            <a:pPr algn="ctr"/>
            <a:r>
              <a:rPr lang="es-ES" sz="2000" i="1" dirty="0" smtClean="0">
                <a:solidFill>
                  <a:srgbClr val="0000FF"/>
                </a:solidFill>
              </a:rPr>
              <a:t>Participó en los </a:t>
            </a:r>
            <a:r>
              <a:rPr lang="es-ES" sz="2000" i="1" dirty="0" smtClean="0">
                <a:solidFill>
                  <a:srgbClr val="0000FF"/>
                </a:solidFill>
                <a:hlinkClick r:id="rId16" tooltip="Anexo:Bádminton en los Juegos Olímpicos de Londres 2012"/>
              </a:rPr>
              <a:t>Juegos Olímpicos de Londres 2012</a:t>
            </a:r>
            <a:r>
              <a:rPr lang="es-ES" sz="2000" i="1" dirty="0" smtClean="0">
                <a:solidFill>
                  <a:srgbClr val="0000FF"/>
                </a:solidFill>
              </a:rPr>
              <a:t>, siendo eliminada en la fase de grupos tras perder contra la china </a:t>
            </a:r>
            <a:r>
              <a:rPr lang="es-ES" sz="2000" i="1" dirty="0" smtClean="0">
                <a:solidFill>
                  <a:srgbClr val="0000FF"/>
                </a:solidFill>
                <a:hlinkClick r:id="rId17" tooltip="Li Xuerui"/>
              </a:rPr>
              <a:t>Li </a:t>
            </a:r>
            <a:r>
              <a:rPr lang="es-ES" sz="2000" i="1" dirty="0" err="1" smtClean="0">
                <a:solidFill>
                  <a:srgbClr val="0000FF"/>
                </a:solidFill>
                <a:hlinkClick r:id="rId17" tooltip="Li Xuerui"/>
              </a:rPr>
              <a:t>Xuerui</a:t>
            </a:r>
            <a:r>
              <a:rPr lang="es-ES" sz="2000" i="1" dirty="0" smtClean="0">
                <a:solidFill>
                  <a:srgbClr val="0000FF"/>
                </a:solidFill>
              </a:rPr>
              <a:t>, ganadora de la medalla de oro del torneo. Además, ganó la medalla de oro en el Campeonato Europeo Juvenil de 2011 celebrado en la ciudad de </a:t>
            </a:r>
            <a:r>
              <a:rPr lang="es-ES" sz="2000" i="1" dirty="0" err="1" smtClean="0">
                <a:solidFill>
                  <a:srgbClr val="0000FF"/>
                </a:solidFill>
                <a:hlinkClick r:id="rId18" tooltip="Vantaa"/>
              </a:rPr>
              <a:t>Vantaa</a:t>
            </a:r>
            <a:r>
              <a:rPr lang="es-ES" sz="2000" i="1" dirty="0" smtClean="0">
                <a:solidFill>
                  <a:srgbClr val="0000FF"/>
                </a:solidFill>
              </a:rPr>
              <a:t>, </a:t>
            </a:r>
            <a:r>
              <a:rPr lang="es-ES" sz="2000" i="1" dirty="0" smtClean="0">
                <a:solidFill>
                  <a:srgbClr val="0000FF"/>
                </a:solidFill>
                <a:hlinkClick r:id="rId19" tooltip="Finlandia"/>
              </a:rPr>
              <a:t>Finlandia</a:t>
            </a:r>
            <a:endParaRPr lang="es-ES" sz="20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 advTm="4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mg.irtve.es/v/2733859/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19" cy="564360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714356"/>
            <a:ext cx="9144000" cy="5545138"/>
          </a:xfrm>
          <a:prstGeom prst="rect">
            <a:avLst/>
          </a:prstGeom>
          <a:solidFill>
            <a:srgbClr val="FF000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6237288"/>
            <a:ext cx="9144000" cy="62071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214290"/>
            <a:ext cx="57390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rgbClr val="0000FF"/>
                </a:solidFill>
              </a:rPr>
              <a:t>El secreto del éxito de Carolina Marín </a:t>
            </a:r>
            <a:endParaRPr lang="es-ES" sz="2400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File:Carolin Mar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3446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2000250"/>
            <a:ext cx="1285875" cy="1285875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00438"/>
            <a:ext cx="1285875" cy="1214437"/>
          </a:xfrm>
          <a:prstGeom prst="flowChartMerge">
            <a:avLst/>
          </a:prstGeom>
          <a:solidFill>
            <a:srgbClr val="FF0000">
              <a:alpha val="9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71625" y="2000250"/>
            <a:ext cx="1285875" cy="1285875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571625" y="3500438"/>
            <a:ext cx="1285875" cy="1214437"/>
          </a:xfrm>
          <a:prstGeom prst="flowChartMerg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143250" y="2000250"/>
            <a:ext cx="1285875" cy="1285875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143250" y="3500438"/>
            <a:ext cx="1285875" cy="1214437"/>
          </a:xfrm>
          <a:prstGeom prst="flowChartMerg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714875" y="2000250"/>
            <a:ext cx="1285875" cy="1285875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714875" y="3500438"/>
            <a:ext cx="1285875" cy="1214437"/>
          </a:xfrm>
          <a:prstGeom prst="flowChartMerg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286500" y="2000250"/>
            <a:ext cx="1285875" cy="1285875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6286500" y="3500438"/>
            <a:ext cx="1285875" cy="1214437"/>
          </a:xfrm>
          <a:prstGeom prst="flowChartMerg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7858125" y="2000250"/>
            <a:ext cx="1285875" cy="1285875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7858125" y="3500438"/>
            <a:ext cx="1285875" cy="1214437"/>
          </a:xfrm>
          <a:prstGeom prst="flowChartMerg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42976" y="1571612"/>
            <a:ext cx="685804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</a:rPr>
              <a:t>Detrás del segundo oro mundial consecutivo de Carolina Marín hay incontables horas de entrenamiento físico pero también mental. Lleva años trabajando junto a Pablo del Río, psicólogo deportivo del Centro de Alto Rendimiento de Madrid, que ha conseguido que la fortaleza mental sea una de sus principales armas en la pista.</a:t>
            </a:r>
          </a:p>
          <a:p>
            <a:pPr algn="ctr"/>
            <a:r>
              <a:rPr lang="es-ES" sz="2000" b="1" i="1" dirty="0" smtClean="0">
                <a:solidFill>
                  <a:srgbClr val="0000FF"/>
                </a:solidFill>
              </a:rPr>
              <a:t>Una fortaleza que ha quedado patente en varios momentos claves del Mundial, momentos críticos que pueden hacer al deportista venirse abajo y echar por tierra en cuestión de minutos el trabajo de años.</a:t>
            </a:r>
          </a:p>
          <a:p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http://ebuenasnoticias.com/wp-content/uploads/2014/08/Carolina_marin_badmin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0832" y="0"/>
            <a:ext cx="9314832" cy="6858000"/>
          </a:xfrm>
          <a:prstGeom prst="rect">
            <a:avLst/>
          </a:prstGeom>
          <a:noFill/>
        </p:spPr>
      </p:pic>
      <p:sp>
        <p:nvSpPr>
          <p:cNvPr id="8" name="7 Elipse"/>
          <p:cNvSpPr/>
          <p:nvPr/>
        </p:nvSpPr>
        <p:spPr>
          <a:xfrm>
            <a:off x="7500938" y="642938"/>
            <a:ext cx="928687" cy="928687"/>
          </a:xfrm>
          <a:prstGeom prst="ellipse">
            <a:avLst/>
          </a:prstGeom>
          <a:solidFill>
            <a:srgbClr val="FFFF00">
              <a:alpha val="97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8215313" y="0"/>
            <a:ext cx="928687" cy="928688"/>
          </a:xfrm>
          <a:prstGeom prst="ellipse">
            <a:avLst/>
          </a:prstGeom>
          <a:solidFill>
            <a:srgbClr val="FF00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929313" y="2000250"/>
            <a:ext cx="928687" cy="928688"/>
          </a:xfrm>
          <a:prstGeom prst="ellipse">
            <a:avLst/>
          </a:prstGeom>
          <a:solidFill>
            <a:srgbClr val="FFFF00">
              <a:alpha val="95000"/>
            </a:srgbClr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643688" y="1285875"/>
            <a:ext cx="928687" cy="928688"/>
          </a:xfrm>
          <a:prstGeom prst="ellipse">
            <a:avLst/>
          </a:prstGeom>
          <a:solidFill>
            <a:srgbClr val="FF00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0" y="0"/>
            <a:ext cx="928688" cy="928688"/>
          </a:xfrm>
          <a:prstGeom prst="ellipse">
            <a:avLst/>
          </a:prstGeom>
          <a:solidFill>
            <a:srgbClr val="FF00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42938" y="785813"/>
            <a:ext cx="928687" cy="928687"/>
          </a:xfrm>
          <a:prstGeom prst="ellipse">
            <a:avLst/>
          </a:prstGeom>
          <a:solidFill>
            <a:srgbClr val="FFFF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357313" y="1428750"/>
            <a:ext cx="928687" cy="928688"/>
          </a:xfrm>
          <a:prstGeom prst="ellipse">
            <a:avLst/>
          </a:prstGeom>
          <a:solidFill>
            <a:srgbClr val="FF00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071688" y="2071688"/>
            <a:ext cx="928687" cy="928687"/>
          </a:xfrm>
          <a:prstGeom prst="ellipse">
            <a:avLst/>
          </a:prstGeom>
          <a:solidFill>
            <a:srgbClr val="FFFF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0" y="5929313"/>
            <a:ext cx="928688" cy="928687"/>
          </a:xfrm>
          <a:prstGeom prst="ellipse">
            <a:avLst/>
          </a:prstGeom>
          <a:solidFill>
            <a:srgbClr val="FF00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857250" y="5357813"/>
            <a:ext cx="928688" cy="928687"/>
          </a:xfrm>
          <a:prstGeom prst="ellipse">
            <a:avLst/>
          </a:prstGeom>
          <a:solidFill>
            <a:srgbClr val="FFFF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1643063" y="4786313"/>
            <a:ext cx="928687" cy="928687"/>
          </a:xfrm>
          <a:prstGeom prst="ellipse">
            <a:avLst/>
          </a:prstGeom>
          <a:solidFill>
            <a:srgbClr val="FF00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500313" y="4071938"/>
            <a:ext cx="928687" cy="928687"/>
          </a:xfrm>
          <a:prstGeom prst="ellipse">
            <a:avLst/>
          </a:prstGeom>
          <a:solidFill>
            <a:srgbClr val="FFFF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8215313" y="5929313"/>
            <a:ext cx="928687" cy="928687"/>
          </a:xfrm>
          <a:prstGeom prst="ellipse">
            <a:avLst/>
          </a:prstGeom>
          <a:solidFill>
            <a:srgbClr val="FF00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7358063" y="5357813"/>
            <a:ext cx="928687" cy="928687"/>
          </a:xfrm>
          <a:prstGeom prst="ellipse">
            <a:avLst/>
          </a:prstGeom>
          <a:solidFill>
            <a:srgbClr val="FFFF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6429375" y="4786313"/>
            <a:ext cx="928688" cy="928687"/>
          </a:xfrm>
          <a:prstGeom prst="ellipse">
            <a:avLst/>
          </a:prstGeom>
          <a:solidFill>
            <a:srgbClr val="FF00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5572125" y="4214813"/>
            <a:ext cx="928688" cy="928687"/>
          </a:xfrm>
          <a:prstGeom prst="ellipse">
            <a:avLst/>
          </a:prstGeom>
          <a:solidFill>
            <a:srgbClr val="FFFF00"/>
          </a:solidFill>
          <a:ln cap="rnd">
            <a:solidFill>
              <a:srgbClr val="FFC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img.irtve.es/v/2734915/"/>
          <p:cNvPicPr>
            <a:picLocks noChangeAspect="1" noChangeArrowheads="1"/>
          </p:cNvPicPr>
          <p:nvPr/>
        </p:nvPicPr>
        <p:blipFill>
          <a:blip r:embed="rId2"/>
          <a:srcRect l="5273" r="1972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786063" y="1493838"/>
            <a:ext cx="3714750" cy="3935412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2" y="940594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8" y="938212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1" y="4033044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1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0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18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5" y="4288631"/>
            <a:ext cx="2405062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2" y="4717256"/>
            <a:ext cx="2405062" cy="1882775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0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0" y="4865688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3143250" y="2000250"/>
            <a:ext cx="3009900" cy="2932113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DEA9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00430" y="214290"/>
            <a:ext cx="564357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solidFill>
                  <a:srgbClr val="FF0000"/>
                </a:solidFill>
              </a:rPr>
              <a:t>"La preparación durante este último mes fue completamente atípica. Estuvo 12-14 días sin entrenar a nivel físico. Tras reunirme con Fernando, su entrenador, decidimos que entrenase con técnicas encubiertas en las que había mucho de entrenamiento mental, de práctica imaginada a nivel táctico y técnico. Ha estado haciendo tres sesiones de práctica imaginada al día. Hemos preparado a cada adversario a nivel estratégico y como la lesión era en el pie, ha llegado a entrenar sentada en el plinto o sobre una bola grande de las de </a:t>
            </a:r>
            <a:r>
              <a:rPr lang="es-ES" b="1" i="1" dirty="0" err="1" smtClean="0">
                <a:solidFill>
                  <a:srgbClr val="FF0000"/>
                </a:solidFill>
              </a:rPr>
              <a:t>pilates</a:t>
            </a:r>
            <a:r>
              <a:rPr lang="es-ES" b="1" i="1" dirty="0" smtClean="0">
                <a:solidFill>
                  <a:srgbClr val="FF0000"/>
                </a:solidFill>
              </a:rPr>
              <a:t>", explica Pablo. "Tuvimos que trabajar para hacerle ver que esa forma de entrenar iba a ser igual de efectiva", añade. Y lo fue.</a:t>
            </a:r>
          </a:p>
          <a:p>
            <a:r>
              <a:rPr lang="es-ES" b="1" i="1" dirty="0" smtClean="0">
                <a:solidFill>
                  <a:srgbClr val="FF0000"/>
                </a:solidFill>
              </a:rPr>
              <a:t>Otro de los momentos más delicados del Mundial fue en la semifinal ante la coreana </a:t>
            </a:r>
            <a:r>
              <a:rPr lang="es-ES" b="1" i="1" dirty="0" err="1" smtClean="0">
                <a:solidFill>
                  <a:srgbClr val="FF0000"/>
                </a:solidFill>
              </a:rPr>
              <a:t>Sung</a:t>
            </a:r>
            <a:r>
              <a:rPr lang="es-ES" b="1" i="1" dirty="0" smtClean="0">
                <a:solidFill>
                  <a:srgbClr val="FF0000"/>
                </a:solidFill>
              </a:rPr>
              <a:t>. La española había ganado la primera manga y perdido la segunda, pero en la definitiva </a:t>
            </a:r>
            <a:r>
              <a:rPr lang="es-ES" b="1" i="1" dirty="0" err="1" smtClean="0">
                <a:solidFill>
                  <a:srgbClr val="FF0000"/>
                </a:solidFill>
              </a:rPr>
              <a:t>Sung</a:t>
            </a:r>
            <a:r>
              <a:rPr lang="es-ES" b="1" i="1" dirty="0" smtClean="0">
                <a:solidFill>
                  <a:srgbClr val="FF0000"/>
                </a:solidFill>
              </a:rPr>
              <a:t> se puso 13-8 por delante. Entonces volvió a llegar la reacción y Carolina le endosó un parcial de 10-0 para acabar llevándose el partido y con él un billete a la final.</a:t>
            </a:r>
          </a:p>
          <a:p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28596" y="4429132"/>
            <a:ext cx="21431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cap="all" dirty="0" smtClean="0">
                <a:solidFill>
                  <a:srgbClr val="FF0000"/>
                </a:solidFill>
              </a:rPr>
              <a:t>PABLO DEL RÍO</a:t>
            </a:r>
          </a:p>
          <a:p>
            <a:r>
              <a:rPr lang="es-ES" dirty="0" smtClean="0">
                <a:solidFill>
                  <a:srgbClr val="FF0000"/>
                </a:solidFill>
              </a:rPr>
              <a:t>"Por su lesión ha estado haciendo tres sesiones de práctica imaginada </a:t>
            </a:r>
            <a:r>
              <a:rPr lang="es-ES" dirty="0" smtClean="0"/>
              <a:t>al día"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14283" y="571480"/>
            <a:ext cx="22860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hlinkClick r:id="rId3"/>
              </a:rPr>
              <a:t>El secreto del éxito de Carolina Marín </a:t>
            </a:r>
            <a:endParaRPr lang="es-ES" dirty="0"/>
          </a:p>
        </p:txBody>
      </p:sp>
    </p:spTree>
  </p:cSld>
  <p:clrMapOvr>
    <a:masterClrMapping/>
  </p:clrMapOvr>
  <p:transition spd="med" advTm="7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heurón"/>
          <p:cNvSpPr/>
          <p:nvPr/>
        </p:nvSpPr>
        <p:spPr>
          <a:xfrm rot="16200000">
            <a:off x="-250021" y="560784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-250021" y="454311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-250021" y="238287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-250021" y="130275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-250021" y="250021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 flipV="1">
            <a:off x="7858144" y="214318"/>
            <a:ext cx="1500174" cy="1071538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Picture 2" descr="http://telecincostatic-a.akamaihd.net/informativos/informativo_deportes/Carolina-Marin-BWF-Word-Badminton_MDSIMA20140830_0079_9.jpg"/>
          <p:cNvPicPr>
            <a:picLocks noChangeAspect="1" noChangeArrowheads="1"/>
          </p:cNvPicPr>
          <p:nvPr/>
        </p:nvPicPr>
        <p:blipFill>
          <a:blip r:embed="rId2"/>
          <a:srcRect l="14828" r="31347"/>
          <a:stretch>
            <a:fillRect/>
          </a:stretch>
        </p:blipFill>
        <p:spPr bwMode="auto">
          <a:xfrm>
            <a:off x="1071538" y="-428652"/>
            <a:ext cx="6929486" cy="7286652"/>
          </a:xfrm>
          <a:prstGeom prst="rect">
            <a:avLst/>
          </a:prstGeom>
          <a:noFill/>
        </p:spPr>
      </p:pic>
      <p:sp>
        <p:nvSpPr>
          <p:cNvPr id="18" name="17 Cheurón"/>
          <p:cNvSpPr/>
          <p:nvPr/>
        </p:nvSpPr>
        <p:spPr>
          <a:xfrm rot="16200000">
            <a:off x="-250021" y="3393269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 flipV="1">
            <a:off x="7858144" y="1357302"/>
            <a:ext cx="1500174" cy="1071538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 flipV="1">
            <a:off x="7858144" y="2357434"/>
            <a:ext cx="1500174" cy="1071538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 flipV="1">
            <a:off x="7858144" y="3500442"/>
            <a:ext cx="1500174" cy="1071538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 flipV="1">
            <a:off x="7858144" y="4500574"/>
            <a:ext cx="1500174" cy="1071538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 flipV="1">
            <a:off x="7858144" y="5572144"/>
            <a:ext cx="1500174" cy="1071538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estaticos.sport.es/resources/jpg/6/9/carolina-martin-disputara-final-del-mundial-14094194916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7827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726973">
            <a:off x="4112419" y="2010569"/>
            <a:ext cx="3725863" cy="2063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rot="2748650">
            <a:off x="1507331" y="4407695"/>
            <a:ext cx="3724275" cy="1952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019794">
            <a:off x="1571625" y="1884363"/>
            <a:ext cx="3725863" cy="21431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19794">
            <a:off x="4171950" y="4573588"/>
            <a:ext cx="3725863" cy="1809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019794">
            <a:off x="1749425" y="2074863"/>
            <a:ext cx="3725863" cy="190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19794">
            <a:off x="3928601" y="4457132"/>
            <a:ext cx="3725863" cy="209550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726973">
            <a:off x="3929857" y="2212181"/>
            <a:ext cx="3771900" cy="1857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748650">
            <a:off x="1720057" y="4306094"/>
            <a:ext cx="3725862" cy="19685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019794">
            <a:off x="1901825" y="2227263"/>
            <a:ext cx="3725863" cy="190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726973">
            <a:off x="3703638" y="2363788"/>
            <a:ext cx="3889375" cy="1936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748650">
            <a:off x="1854994" y="4110832"/>
            <a:ext cx="3790950" cy="20161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19794">
            <a:off x="3860800" y="4232275"/>
            <a:ext cx="3646488" cy="190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71604" y="1785926"/>
            <a:ext cx="60007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FF00"/>
                </a:solidFill>
              </a:rPr>
              <a:t>"Ha sido uno de mis mejores partidos. He disfrutado de la final, del espectáculo que había en el pabellón. Ha salido todo perfecto".</a:t>
            </a:r>
          </a:p>
          <a:p>
            <a:pPr algn="ctr"/>
            <a:r>
              <a:rPr lang="es-ES" sz="2400" b="1" i="1" dirty="0" smtClean="0">
                <a:solidFill>
                  <a:srgbClr val="FFFF00"/>
                </a:solidFill>
              </a:rPr>
              <a:t>El trabajo de equipo, fundamental: "La estrategia ha dado sus frutos, el trabajo de los técnicos ha sido increíble. La recuperación entre partido y partido ha facilitado que en la final haya ofrecido mi mejor juego".</a:t>
            </a:r>
          </a:p>
        </p:txBody>
      </p:sp>
      <p:pic>
        <p:nvPicPr>
          <p:cNvPr id="4" name="09 Imagine.wav">
            <a:hlinkClick r:id="" action="ppaction://media"/>
          </p:cNvPr>
          <p:cNvPicPr>
            <a:picLocks noRot="1" noChangeAspect="1"/>
          </p:cNvPicPr>
          <p:nvPr>
            <a:wavAudioFile r:embed="rId1" name="09 Imagine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09600" y="200024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.20m.es/img2/recortes/2014/08/31/187066-944-578.jpg?v=201409022001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957266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5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1357298"/>
            <a:ext cx="4572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solidFill>
                  <a:srgbClr val="0000FF"/>
                </a:solidFill>
              </a:rPr>
              <a:t>Preparación minuciosa durante años</a:t>
            </a:r>
            <a:r>
              <a:rPr lang="es-ES" i="1" dirty="0" smtClean="0">
                <a:solidFill>
                  <a:srgbClr val="0000FF"/>
                </a:solidFill>
              </a:rPr>
              <a:t/>
            </a:r>
            <a:br>
              <a:rPr lang="es-ES" i="1" dirty="0" smtClean="0">
                <a:solidFill>
                  <a:srgbClr val="0000FF"/>
                </a:solidFill>
              </a:rPr>
            </a:br>
            <a:r>
              <a:rPr lang="es-ES" i="1" dirty="0" smtClean="0">
                <a:solidFill>
                  <a:srgbClr val="0000FF"/>
                </a:solidFill>
              </a:rPr>
              <a:t>Porque eso también forma parte del entrenamiento de Carolina. "Trabajamos cómo resolver situaciones adversas y así es como se ganan Campeonatos. Esas miradas, gestos y gritos son formas de intimidación. ¿Viste cómo reaccionaba la india?", reflexiona.</a:t>
            </a:r>
          </a:p>
          <a:p>
            <a:r>
              <a:rPr lang="es-ES" i="1" dirty="0" smtClean="0">
                <a:solidFill>
                  <a:srgbClr val="0000FF"/>
                </a:solidFill>
              </a:rPr>
              <a:t>Todo está estudiado, medido, trabajado, incluso qué tiene que pensar entre cada punto. "Llegamos a trabajar lo que tiene que hacer entre punto y punto. Los árbitros le llaman la atención. Tiene que pensar qué hacer, en qué ha fallado. Hace una evaluación rápida in situ del punto anterior", explica.</a:t>
            </a:r>
          </a:p>
          <a:p>
            <a:r>
              <a:rPr lang="es-ES" b="1" i="1" dirty="0" smtClean="0">
                <a:solidFill>
                  <a:srgbClr val="0000FF"/>
                </a:solidFill>
              </a:rPr>
              <a:t>Carolina Marín</a:t>
            </a:r>
          </a:p>
          <a:p>
            <a:r>
              <a:rPr lang="es-ES" i="1" dirty="0" smtClean="0">
                <a:solidFill>
                  <a:srgbClr val="0000FF"/>
                </a:solidFill>
              </a:rPr>
              <a:t>"Yo quiero ser la mejor en todo"</a:t>
            </a:r>
          </a:p>
          <a:p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282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cap="all" dirty="0" smtClean="0">
                <a:solidFill>
                  <a:srgbClr val="0000FF"/>
                </a:solidFill>
              </a:rPr>
              <a:t>PABLO DEL RÍO</a:t>
            </a:r>
          </a:p>
          <a:p>
            <a:r>
              <a:rPr lang="es-ES" dirty="0" smtClean="0">
                <a:solidFill>
                  <a:srgbClr val="0000FF"/>
                </a:solidFill>
              </a:rPr>
              <a:t>"Llegamos a trabajar lo que tiene que hacer entre punto y punto</a:t>
            </a:r>
            <a:r>
              <a:rPr lang="es-ES" dirty="0" smtClean="0">
                <a:solidFill>
                  <a:srgbClr val="FF0000"/>
                </a:solidFill>
              </a:rPr>
              <a:t>"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www.marca.com/imagenes/2015/08/17/mas_deportes/otros_deportes/1439789764_extras_mosaico_noticia_1_g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3821199" cy="54292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5929331"/>
            <a:ext cx="9144000" cy="92867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Picture 2" descr="http://static1.planetadeporte.es/wp-content/uploads/2015/08/Carolina-Mar%C3%ADn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118" y="857232"/>
            <a:ext cx="9155118" cy="51435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thewangconnection.com/wp-content/uploads/2015/04/carolina-marin-malaysan-open-20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66" y="0"/>
            <a:ext cx="9215466" cy="6858000"/>
          </a:xfrm>
          <a:prstGeom prst="rect">
            <a:avLst/>
          </a:prstGeom>
          <a:noFill/>
        </p:spPr>
      </p:pic>
      <p:sp>
        <p:nvSpPr>
          <p:cNvPr id="14339" name="5 CuadroTexto"/>
          <p:cNvSpPr txBox="1">
            <a:spLocks noChangeArrowheads="1"/>
          </p:cNvSpPr>
          <p:nvPr/>
        </p:nvSpPr>
        <p:spPr bwMode="auto">
          <a:xfrm>
            <a:off x="2928938" y="7500938"/>
            <a:ext cx="5786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19" name="18 Lágrima"/>
          <p:cNvSpPr/>
          <p:nvPr/>
        </p:nvSpPr>
        <p:spPr>
          <a:xfrm rot="19083135">
            <a:off x="3273425" y="4003675"/>
            <a:ext cx="2786063" cy="2786063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0" name="19 Lágrima"/>
          <p:cNvSpPr/>
          <p:nvPr/>
        </p:nvSpPr>
        <p:spPr>
          <a:xfrm rot="2762101">
            <a:off x="1331913" y="1989138"/>
            <a:ext cx="2786062" cy="278606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Lágrima"/>
          <p:cNvSpPr/>
          <p:nvPr/>
        </p:nvSpPr>
        <p:spPr>
          <a:xfrm rot="8206448">
            <a:off x="3419475" y="115888"/>
            <a:ext cx="2786063" cy="278606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24" name="23 Lágrima"/>
          <p:cNvSpPr/>
          <p:nvPr/>
        </p:nvSpPr>
        <p:spPr>
          <a:xfrm rot="13917186">
            <a:off x="5341938" y="2255838"/>
            <a:ext cx="2786062" cy="278606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images.sumadiario.com/cms/carolina-marin-mas-cerca-que-nunca-del-numero-uno-mundial/2015_4_16_vlrUQAJVouUAh2Fx49AiC7.jpg?width=1120&amp;type=flat&amp;id=K4ZfRznWmro2OLxICyEYJ1&amp;time=1429189451&amp;project=mexi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1"/>
            <a:ext cx="9753600" cy="6858000"/>
          </a:xfrm>
          <a:prstGeom prst="rect">
            <a:avLst/>
          </a:prstGeom>
          <a:noFill/>
        </p:spPr>
      </p:pic>
      <p:sp>
        <p:nvSpPr>
          <p:cNvPr id="21" name="20 Corazón"/>
          <p:cNvSpPr/>
          <p:nvPr/>
        </p:nvSpPr>
        <p:spPr>
          <a:xfrm>
            <a:off x="7704138" y="0"/>
            <a:ext cx="1439862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Corazón"/>
          <p:cNvSpPr/>
          <p:nvPr/>
        </p:nvSpPr>
        <p:spPr>
          <a:xfrm>
            <a:off x="7704138" y="1412875"/>
            <a:ext cx="1439862" cy="1368425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22 Corazón"/>
          <p:cNvSpPr/>
          <p:nvPr/>
        </p:nvSpPr>
        <p:spPr>
          <a:xfrm>
            <a:off x="7704138" y="2781300"/>
            <a:ext cx="1439862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23 Corazón"/>
          <p:cNvSpPr/>
          <p:nvPr/>
        </p:nvSpPr>
        <p:spPr>
          <a:xfrm>
            <a:off x="7704138" y="4149725"/>
            <a:ext cx="1439862" cy="1366838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5" name="24 Corazón"/>
          <p:cNvSpPr/>
          <p:nvPr/>
        </p:nvSpPr>
        <p:spPr>
          <a:xfrm>
            <a:off x="7704138" y="5489575"/>
            <a:ext cx="1439862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6" name="25 Corazón"/>
          <p:cNvSpPr/>
          <p:nvPr/>
        </p:nvSpPr>
        <p:spPr>
          <a:xfrm>
            <a:off x="0" y="0"/>
            <a:ext cx="1439863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26 Corazón"/>
          <p:cNvSpPr/>
          <p:nvPr/>
        </p:nvSpPr>
        <p:spPr>
          <a:xfrm>
            <a:off x="0" y="2781300"/>
            <a:ext cx="1439863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8" name="27 Corazón"/>
          <p:cNvSpPr/>
          <p:nvPr/>
        </p:nvSpPr>
        <p:spPr>
          <a:xfrm>
            <a:off x="0" y="5489575"/>
            <a:ext cx="1439863" cy="1368425"/>
          </a:xfrm>
          <a:prstGeom prst="heart">
            <a:avLst/>
          </a:prstGeom>
          <a:solidFill>
            <a:srgbClr val="C092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9" name="28 Corazón"/>
          <p:cNvSpPr/>
          <p:nvPr/>
        </p:nvSpPr>
        <p:spPr>
          <a:xfrm>
            <a:off x="0" y="1412875"/>
            <a:ext cx="1439863" cy="1368425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0" name="29 Corazón"/>
          <p:cNvSpPr/>
          <p:nvPr/>
        </p:nvSpPr>
        <p:spPr>
          <a:xfrm>
            <a:off x="0" y="4149725"/>
            <a:ext cx="1439863" cy="1366838"/>
          </a:xfrm>
          <a:prstGeom prst="heart">
            <a:avLst/>
          </a:prstGeom>
          <a:solidFill>
            <a:srgbClr val="C00000"/>
          </a:solidFill>
          <a:ln>
            <a:solidFill>
              <a:srgbClr val="9E7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2.bp.blogspot.com/-F9hsLPJTlzE/TzMstFHmoUI/AAAAAAAACVU/bXneC94aD1w/s1600/0k0289_gif-sicodelicos-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7354" y="-1000156"/>
            <a:ext cx="12254900" cy="9286940"/>
          </a:xfrm>
          <a:prstGeom prst="rect">
            <a:avLst/>
          </a:prstGeom>
          <a:noFill/>
        </p:spPr>
      </p:pic>
      <p:pic>
        <p:nvPicPr>
          <p:cNvPr id="3" name="Picture 2" descr="http://as02.epimg.net/videos/imagenes/2015/08/15/portada/1439654981_293652_1439655037_doscolumnas_normal.jpg"/>
          <p:cNvPicPr>
            <a:picLocks noChangeAspect="1" noChangeArrowheads="1"/>
          </p:cNvPicPr>
          <p:nvPr/>
        </p:nvPicPr>
        <p:blipFill>
          <a:blip r:embed="rId3"/>
          <a:srcRect l="31316" r="701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46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18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00166" y="1785926"/>
            <a:ext cx="60007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FFCC"/>
                </a:solidFill>
              </a:rPr>
              <a:t>El próximo objetivo, Río: "Cuando llegue a Madrid empezará de nuevo mi preparación para el siguiente torneo, en septiembre. El objetivo, llegar bien a los Juegos Olímpicos".</a:t>
            </a:r>
          </a:p>
          <a:p>
            <a:pPr algn="ctr"/>
            <a:r>
              <a:rPr lang="es-ES" sz="2400" b="1" i="1" dirty="0" smtClean="0">
                <a:solidFill>
                  <a:srgbClr val="FFFFCC"/>
                </a:solidFill>
              </a:rPr>
              <a:t>Carolina Marín agradece el apoyo de la afición: "Se que han tenido que madrugar para ver los partidos. Gracias. Este oro es de todos".</a:t>
            </a:r>
          </a:p>
        </p:txBody>
      </p:sp>
    </p:spTree>
  </p:cSld>
  <p:clrMapOvr>
    <a:masterClrMapping/>
  </p:clrMapOvr>
  <p:transition spd="med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marca.com/imagenes/2015/08/16/mas_deportes/otros_deportes/1439713085_extras_mosaico_noticia_2_g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50" y="0"/>
            <a:ext cx="10996446" cy="6858000"/>
          </a:xfrm>
          <a:prstGeom prst="rect">
            <a:avLst/>
          </a:prstGeom>
          <a:noFill/>
        </p:spPr>
      </p:pic>
      <p:sp>
        <p:nvSpPr>
          <p:cNvPr id="9" name="8 Anillo"/>
          <p:cNvSpPr/>
          <p:nvPr/>
        </p:nvSpPr>
        <p:spPr>
          <a:xfrm>
            <a:off x="-285784" y="1000108"/>
            <a:ext cx="2286034" cy="4429125"/>
          </a:xfrm>
          <a:prstGeom prst="donut">
            <a:avLst/>
          </a:prstGeom>
          <a:solidFill>
            <a:srgbClr val="FFFF00"/>
          </a:solidFill>
          <a:ln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929438" y="1071546"/>
            <a:ext cx="2428908" cy="4643470"/>
          </a:xfrm>
          <a:prstGeom prst="donut">
            <a:avLst/>
          </a:prstGeom>
          <a:solidFill>
            <a:srgbClr val="FFFF00"/>
          </a:solidFill>
          <a:ln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484438" y="2420938"/>
            <a:ext cx="2000250" cy="1928812"/>
          </a:xfrm>
          <a:prstGeom prst="donut">
            <a:avLst/>
          </a:prstGeom>
          <a:solidFill>
            <a:srgbClr val="FF0000"/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716463" y="2492375"/>
            <a:ext cx="2000250" cy="1928813"/>
          </a:xfrm>
          <a:prstGeom prst="donut">
            <a:avLst/>
          </a:prstGeom>
          <a:solidFill>
            <a:srgbClr val="FF0000"/>
          </a:solidFill>
          <a:ln>
            <a:solidFill>
              <a:srgbClr val="9E78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img.irtve.es/v/3248999/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71668" y="0"/>
            <a:ext cx="12197532" cy="6858000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2000250"/>
            <a:ext cx="1285875" cy="1285875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3500438"/>
            <a:ext cx="1285875" cy="1214437"/>
          </a:xfrm>
          <a:prstGeom prst="flowChartMerge">
            <a:avLst/>
          </a:prstGeom>
          <a:solidFill>
            <a:srgbClr val="FF0000">
              <a:alpha val="9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71625" y="2000250"/>
            <a:ext cx="1285875" cy="1285875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571625" y="3500438"/>
            <a:ext cx="1285875" cy="1214437"/>
          </a:xfrm>
          <a:prstGeom prst="flowChartMerg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143250" y="2000250"/>
            <a:ext cx="1285875" cy="1285875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143250" y="3500438"/>
            <a:ext cx="1285875" cy="1214437"/>
          </a:xfrm>
          <a:prstGeom prst="flowChartMerg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714875" y="2000250"/>
            <a:ext cx="1285875" cy="1285875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714875" y="3500438"/>
            <a:ext cx="1285875" cy="1214437"/>
          </a:xfrm>
          <a:prstGeom prst="flowChartMerg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286500" y="2000250"/>
            <a:ext cx="1285875" cy="1285875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6286500" y="3500438"/>
            <a:ext cx="1285875" cy="1214437"/>
          </a:xfrm>
          <a:prstGeom prst="flowChartMerg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7858125" y="2000250"/>
            <a:ext cx="1285875" cy="1285875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7858125" y="3500438"/>
            <a:ext cx="1285875" cy="1214437"/>
          </a:xfrm>
          <a:prstGeom prst="flowChartMerg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" name="09 Imagine.wav">
            <a:hlinkClick r:id="" action="ppaction://media"/>
          </p:cNvPr>
          <p:cNvPicPr>
            <a:picLocks noRot="1" noChangeAspect="1"/>
          </p:cNvPicPr>
          <p:nvPr>
            <a:wavAudioFile r:embed="rId1" name="09 Imagine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09600" y="200024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000"/>
                            </p:stCondLst>
                            <p:childTnLst>
                              <p:par>
                                <p:cTn id="1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85852" y="1285860"/>
            <a:ext cx="650084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</a:rPr>
              <a:t>Por segundo año consecutivo, Carolina Marín se tiró al suelo sin poder evitar las lágrimas. El volante de la india </a:t>
            </a:r>
            <a:r>
              <a:rPr lang="es-ES" sz="2400" b="1" i="1" dirty="0" err="1" smtClean="0">
                <a:solidFill>
                  <a:srgbClr val="0000FF"/>
                </a:solidFill>
              </a:rPr>
              <a:t>Saina</a:t>
            </a:r>
            <a:r>
              <a:rPr lang="es-ES" sz="2400" b="1" i="1" dirty="0" smtClean="0">
                <a:solidFill>
                  <a:srgbClr val="0000FF"/>
                </a:solidFill>
              </a:rPr>
              <a:t> </a:t>
            </a:r>
            <a:r>
              <a:rPr lang="es-ES" sz="2400" b="1" i="1" dirty="0" err="1" smtClean="0">
                <a:solidFill>
                  <a:srgbClr val="0000FF"/>
                </a:solidFill>
              </a:rPr>
              <a:t>Nehwal</a:t>
            </a:r>
            <a:r>
              <a:rPr lang="es-ES" sz="2400" b="1" i="1" dirty="0" smtClean="0">
                <a:solidFill>
                  <a:srgbClr val="0000FF"/>
                </a:solidFill>
              </a:rPr>
              <a:t> se iba fuera y se llevaba el segundo set, el partido, el oro mundial... otra vez. La onubense ampliaba su leyenda en la pista de Yakarta igual que un año antes había empezado a forjarla en la de Copenhague. Otra vez campeona del mundo de un deporte dominado por las asiáticas.</a:t>
            </a:r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r>
              <a:rPr lang="es-ES" dirty="0" smtClean="0">
                <a:solidFill>
                  <a:srgbClr val="FF0000"/>
                </a:solidFill>
              </a:rPr>
              <a:t/>
            </a:r>
            <a:br>
              <a:rPr lang="es-ES" dirty="0" smtClean="0">
                <a:solidFill>
                  <a:srgbClr val="FF0000"/>
                </a:solidFill>
              </a:rPr>
            </a:b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www.marca.com/imagenes/2015/08/16/mas_deportes/otros_deportes/1439713085_extras_mosaico_noticia_1_g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0075" y="0"/>
            <a:ext cx="9744075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191837">
            <a:off x="-412750" y="1397000"/>
            <a:ext cx="4754563" cy="18256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246806">
            <a:off x="-463550" y="5199063"/>
            <a:ext cx="4684713" cy="20002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153358">
            <a:off x="5141913" y="1447800"/>
            <a:ext cx="4495800" cy="16986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444277">
            <a:off x="5245100" y="5097463"/>
            <a:ext cx="4492625" cy="18573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91837">
            <a:off x="-379413" y="1643063"/>
            <a:ext cx="4384676" cy="19208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246806">
            <a:off x="-412750" y="5029200"/>
            <a:ext cx="4283075" cy="18415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153358">
            <a:off x="5491163" y="1655763"/>
            <a:ext cx="4068762" cy="1555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444277">
            <a:off x="5662613" y="4929188"/>
            <a:ext cx="3976687" cy="18573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91837">
            <a:off x="-334963" y="1908175"/>
            <a:ext cx="4065588" cy="1651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246806">
            <a:off x="-338138" y="4778375"/>
            <a:ext cx="3940176" cy="19526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153358">
            <a:off x="5786438" y="1787525"/>
            <a:ext cx="3759200" cy="1682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444277">
            <a:off x="5973763" y="4759325"/>
            <a:ext cx="3646487" cy="16668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164305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i="1" dirty="0" smtClean="0">
                <a:solidFill>
                  <a:srgbClr val="0000FF"/>
                </a:solidFill>
              </a:rPr>
              <a:t>.</a:t>
            </a:r>
            <a:r>
              <a:rPr lang="es-ES" sz="2400" b="1" i="1" dirty="0" smtClean="0">
                <a:solidFill>
                  <a:srgbClr val="0000FF"/>
                </a:solidFill>
              </a:rPr>
              <a:t>"Puedo porque pienso que </a:t>
            </a:r>
            <a:r>
              <a:rPr lang="es-ES" sz="2400" b="1" i="1" dirty="0" err="1" smtClean="0">
                <a:solidFill>
                  <a:srgbClr val="0000FF"/>
                </a:solidFill>
              </a:rPr>
              <a:t>puedo"</a:t>
            </a:r>
            <a:r>
              <a:rPr lang="es-ES" sz="2400" i="1" dirty="0" err="1" smtClean="0">
                <a:solidFill>
                  <a:srgbClr val="0000FF"/>
                </a:solidFill>
              </a:rPr>
              <a:t>es</a:t>
            </a:r>
            <a:r>
              <a:rPr lang="es-ES" sz="2400" i="1" dirty="0" smtClean="0">
                <a:solidFill>
                  <a:srgbClr val="0000FF"/>
                </a:solidFill>
              </a:rPr>
              <a:t> su lema. Pensó que podría llevarse su segundo Mundial y así lo hizo.</a:t>
            </a:r>
          </a:p>
          <a:p>
            <a:pPr algn="ctr"/>
            <a:r>
              <a:rPr lang="es-ES" sz="2400" b="1" i="1" dirty="0" smtClean="0">
                <a:solidFill>
                  <a:srgbClr val="0000FF"/>
                </a:solidFill>
              </a:rPr>
              <a:t>Carolina Marín no pudo contener su emoción</a:t>
            </a:r>
            <a:endParaRPr lang="es-ES" sz="2400" i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5929331"/>
            <a:ext cx="9144000" cy="92867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2" descr="Carolina Marin celebra la victoria ante Saina Nehwal FOTO: AF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37478" y="928670"/>
            <a:ext cx="9381478" cy="52863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5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28662" y="1285860"/>
            <a:ext cx="728667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FF00"/>
                </a:solidFill>
              </a:rPr>
              <a:t>Hace dos meses, antes de la lesión, Pablo le preguntó si quería ser campeona del mundo y pasar a la historia o seguir trabajando y mejorando. La respuesta de Carolina fue: "Yo quiero ser la mejor en todo". Y esa frase se la imprimió para recordársela.</a:t>
            </a:r>
          </a:p>
          <a:p>
            <a:pPr algn="ctr"/>
            <a:r>
              <a:rPr lang="es-ES" sz="2000" b="1" i="1" dirty="0" smtClean="0">
                <a:solidFill>
                  <a:srgbClr val="FFFF00"/>
                </a:solidFill>
              </a:rPr>
              <a:t>Porque otra de las cosas que trabajan es el refuerzo positivo. 'Puedo porque pienso que puedo' es el lema de la onubense, lema que ha tomado prestado de Pablo.</a:t>
            </a:r>
          </a:p>
          <a:p>
            <a:pPr algn="ctr"/>
            <a:r>
              <a:rPr lang="es-ES" sz="2000" b="1" i="1" dirty="0" smtClean="0">
                <a:solidFill>
                  <a:srgbClr val="FFFF00"/>
                </a:solidFill>
              </a:rPr>
              <a:t>"Ser ganadora es una actitud que se entrena, todo se entrena en esta vida. Las medallas se ganan en los entrenamientos, a las competiciones se va a recogerlas. Carolina la ha ganado en el día a día del entrenamiento", 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</a:rPr>
              <a:t/>
            </a:r>
            <a:br>
              <a:rPr lang="es-ES" dirty="0" smtClean="0">
                <a:solidFill>
                  <a:srgbClr val="FFFF00"/>
                </a:solidFill>
              </a:rPr>
            </a:b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4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as01.epimg.net/masdeporte/imagenes/2015/08/15/polideportivo/1439629240_443534_1439629325_noticia_gran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334500" cy="7072338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0" y="1700213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84213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547813" y="1557338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55875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19475" y="1700213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427538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5148263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6156325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7286625" y="1628775"/>
            <a:ext cx="1857375" cy="3143250"/>
          </a:xfrm>
          <a:prstGeom prst="diamond">
            <a:avLst/>
          </a:prstGeom>
          <a:solidFill>
            <a:srgbClr val="C00000">
              <a:alpha val="67000"/>
            </a:srgbClr>
          </a:solid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6092825"/>
            <a:ext cx="9144000" cy="76517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2" descr="La guerrera incansab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51157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47625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381750"/>
            <a:ext cx="9144000" cy="47625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76250"/>
            <a:ext cx="9144000" cy="504825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876925"/>
            <a:ext cx="9144000" cy="504825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Picture 2" descr="Carolina Marín: Este oro es de tod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6840" y="928670"/>
            <a:ext cx="9280840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static1.planetadeporte.es/wp-content/uploads/2015/08/Carolina-Mar%C3%ADn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5118" cy="6858000"/>
          </a:xfrm>
          <a:prstGeom prst="rect">
            <a:avLst/>
          </a:prstGeom>
          <a:noFill/>
        </p:spPr>
      </p:pic>
      <p:pic>
        <p:nvPicPr>
          <p:cNvPr id="19" name="Picture 2" descr="http://cdn.20m.es/img2/recortes/2014/08/31/187066-944-578.jpg?v=20140902200154"/>
          <p:cNvPicPr>
            <a:picLocks noChangeAspect="1" noChangeArrowheads="1"/>
          </p:cNvPicPr>
          <p:nvPr/>
        </p:nvPicPr>
        <p:blipFill>
          <a:blip r:embed="rId4"/>
          <a:srcRect r="18362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5661248"/>
            <a:ext cx="689215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714612" y="571480"/>
            <a:ext cx="57864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8000" dirty="0" smtClean="0">
                <a:solidFill>
                  <a:srgbClr val="FF0000"/>
                </a:solidFill>
                <a:latin typeface="Bernard MT Condensed" pitchFamily="18" charset="0"/>
              </a:rPr>
              <a:t> </a:t>
            </a:r>
            <a:endParaRPr lang="es-ES" sz="6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5214942" y="285728"/>
            <a:ext cx="37147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4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UN FUERTE ABRAZO</a:t>
            </a:r>
          </a:p>
          <a:p>
            <a:pPr algn="ctr">
              <a:defRPr/>
            </a:pPr>
            <a:r>
              <a:rPr lang="es-ES" sz="4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QUE TENGAS UN BUEN DIA</a:t>
            </a:r>
            <a:endParaRPr lang="es-ES" sz="44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ROLINA MAR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CAROLINA MARIN</Template>
  <TotalTime>47</TotalTime>
  <Words>893</Words>
  <Application>Microsoft Office PowerPoint</Application>
  <PresentationFormat>Presentación en pantalla (4:3)</PresentationFormat>
  <Paragraphs>49</Paragraphs>
  <Slides>30</Slides>
  <Notes>2</Notes>
  <HiddenSlides>0</HiddenSlides>
  <MMClips>2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CAROLINA MARIN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3</cp:revision>
  <dcterms:created xsi:type="dcterms:W3CDTF">2015-08-18T07:29:49Z</dcterms:created>
  <dcterms:modified xsi:type="dcterms:W3CDTF">2015-08-18T08:17:44Z</dcterms:modified>
</cp:coreProperties>
</file>