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67"/>
  </p:notesMasterIdLst>
  <p:sldIdLst>
    <p:sldId id="385" r:id="rId4"/>
    <p:sldId id="437" r:id="rId5"/>
    <p:sldId id="403" r:id="rId6"/>
    <p:sldId id="394" r:id="rId7"/>
    <p:sldId id="390" r:id="rId8"/>
    <p:sldId id="344" r:id="rId9"/>
    <p:sldId id="400" r:id="rId10"/>
    <p:sldId id="414" r:id="rId11"/>
    <p:sldId id="396" r:id="rId12"/>
    <p:sldId id="397" r:id="rId13"/>
    <p:sldId id="453" r:id="rId14"/>
    <p:sldId id="428" r:id="rId15"/>
    <p:sldId id="404" r:id="rId16"/>
    <p:sldId id="399" r:id="rId17"/>
    <p:sldId id="458" r:id="rId18"/>
    <p:sldId id="405" r:id="rId19"/>
    <p:sldId id="442" r:id="rId20"/>
    <p:sldId id="398" r:id="rId21"/>
    <p:sldId id="406" r:id="rId22"/>
    <p:sldId id="409" r:id="rId23"/>
    <p:sldId id="450" r:id="rId24"/>
    <p:sldId id="434" r:id="rId25"/>
    <p:sldId id="410" r:id="rId26"/>
    <p:sldId id="423" r:id="rId27"/>
    <p:sldId id="443" r:id="rId28"/>
    <p:sldId id="429" r:id="rId29"/>
    <p:sldId id="415" r:id="rId30"/>
    <p:sldId id="440" r:id="rId31"/>
    <p:sldId id="441" r:id="rId32"/>
    <p:sldId id="448" r:id="rId33"/>
    <p:sldId id="420" r:id="rId34"/>
    <p:sldId id="435" r:id="rId35"/>
    <p:sldId id="421" r:id="rId36"/>
    <p:sldId id="422" r:id="rId37"/>
    <p:sldId id="444" r:id="rId38"/>
    <p:sldId id="452" r:id="rId39"/>
    <p:sldId id="424" r:id="rId40"/>
    <p:sldId id="454" r:id="rId41"/>
    <p:sldId id="457" r:id="rId42"/>
    <p:sldId id="417" r:id="rId43"/>
    <p:sldId id="449" r:id="rId44"/>
    <p:sldId id="426" r:id="rId45"/>
    <p:sldId id="427" r:id="rId46"/>
    <p:sldId id="407" r:id="rId47"/>
    <p:sldId id="416" r:id="rId48"/>
    <p:sldId id="431" r:id="rId49"/>
    <p:sldId id="432" r:id="rId50"/>
    <p:sldId id="418" r:id="rId51"/>
    <p:sldId id="425" r:id="rId52"/>
    <p:sldId id="445" r:id="rId53"/>
    <p:sldId id="464" r:id="rId54"/>
    <p:sldId id="446" r:id="rId55"/>
    <p:sldId id="451" r:id="rId56"/>
    <p:sldId id="447" r:id="rId57"/>
    <p:sldId id="465" r:id="rId58"/>
    <p:sldId id="456" r:id="rId59"/>
    <p:sldId id="408" r:id="rId60"/>
    <p:sldId id="436" r:id="rId61"/>
    <p:sldId id="463" r:id="rId62"/>
    <p:sldId id="466" r:id="rId63"/>
    <p:sldId id="461" r:id="rId64"/>
    <p:sldId id="386" r:id="rId65"/>
    <p:sldId id="460" r:id="rId6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51Vdg05e7T4l0FHBAGijg" hashData="dualMlPxGtdyeCD6uaQBeO7cuw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E7800"/>
    <a:srgbClr val="C09200"/>
    <a:srgbClr val="ACA800"/>
    <a:srgbClr val="DEA900"/>
    <a:srgbClr val="9446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32" autoAdjust="0"/>
    <p:restoredTop sz="86544" autoAdjust="0"/>
  </p:normalViewPr>
  <p:slideViewPr>
    <p:cSldViewPr>
      <p:cViewPr>
        <p:scale>
          <a:sx n="40" d="100"/>
          <a:sy n="40" d="100"/>
        </p:scale>
        <p:origin x="-1374" y="-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3DC16D-A255-4BFF-B4D3-AAB56146EB21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B52BBD-9631-4370-B9EE-DB5BAE65E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608-A824-4E16-A3B1-AE8351508446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293B-E8FB-439C-885C-FC66B79DD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12B90-794D-4E06-9A79-0083B07B2AC9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60672-D1A4-4FCC-A822-B65BA5EE8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BC49D-4C95-40D8-A845-667FB96E5881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004CB-4935-450F-8794-41105ADAA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861F-57E0-4C04-A239-B7380127B3AD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3E62D-2FEC-40F4-BE8A-A23BF08CDA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6328-0A3D-4217-9C08-59843726F291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6494-4593-4B7F-9225-B77D73F6DA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CE89-C3F1-4A99-941D-B450EA64604B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06D91-E235-4A4E-AF15-A0082DA0C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1CAB-6542-4BC1-8C11-5D1007B4E77E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FB9DB-FF4E-459F-9A40-506E7EA57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F79C8-00CC-4D2D-95FE-01E664C17734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5B7F-B7BD-44CB-B472-BDA81DB211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E566D-3762-496E-8068-AAA0B3657D1B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8B919-C5CC-46BF-B193-79ACAC4C8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81305-91E7-4C1F-8166-C90DFD4B8FE9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DC60-A2FE-451A-9AF9-BCDC190EA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AA13-3E77-440C-9414-7F8F71DDF4D3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FFBD-5EB7-46D8-93C2-D5C279E539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587C00-1010-40BB-A2D4-F95D49D18FF0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716AE0-73F8-4676-AECE-437C6CA95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med" advTm="8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B79FA0-0C71-4937-9ED1-ED3A8CF2DDB8}" type="datetimeFigureOut">
              <a:rPr lang="es-ES"/>
              <a:pPr>
                <a:defRPr/>
              </a:pPr>
              <a:t>21/08/2015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A4A0B68-AFD8-4040-898D-6EAE13352257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Teatro_La_Latina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hyperlink" Target="http://www.abc.es/estilo/gente/20150820/abci-biografia-lina-morgan-201311271659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hyperlink" Target="http://www.abc.es/noticias/20150820/abci-pelculas-lina-morgan-201311271932_1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La_blanca_doble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Boeing_boeing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%C2%A1Vaya_par_de_gemelas!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.jpeg"/><Relationship Id="rId4" Type="http://schemas.openxmlformats.org/officeDocument/2006/relationships/hyperlink" Target="https://es.wikipedia.org/wiki/Celeste..._no_es_un_color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source=images&amp;cd=&amp;cad=rja&amp;uact=8&amp;ved=0CAcQjRxqFQoTCKD3q-b3t8cCFUUwGgodWbIBWg&amp;url=http://ocio.levante-emv.com/tv/noticias/nws-441088-la-ternura-humor-claves-exito-lina-morgan-television.html&amp;ei=0ezVVeDKC8XgaNnkhtAF&amp;bvm=bv.99804247,d.d2s&amp;psig=AFQjCNEwld3uJIcLwkHiZKkQTprFDg3mBA&amp;ust=1440169484170660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s://es.wikipedia.org/wiki/La_descarriada" TargetMode="External"/><Relationship Id="rId3" Type="http://schemas.openxmlformats.org/officeDocument/2006/relationships/hyperlink" Target="https://es.wikipedia.org/wiki/%C2%BFQu%C3%A9_hacemos_con_los_hijos?_(pel%C3%ADcula)" TargetMode="External"/><Relationship Id="rId7" Type="http://schemas.openxmlformats.org/officeDocument/2006/relationships/hyperlink" Target="https://es.wikipedia.org/wiki/Dos_chicas_de_revista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s.wikipedia.org/wiki/La_graduada" TargetMode="External"/><Relationship Id="rId5" Type="http://schemas.openxmlformats.org/officeDocument/2006/relationships/hyperlink" Target="https://es.wikipedia.org/wiki/La_tonta_del_bote" TargetMode="External"/><Relationship Id="rId10" Type="http://schemas.openxmlformats.org/officeDocument/2006/relationships/image" Target="../media/image14.gif"/><Relationship Id="rId4" Type="http://schemas.openxmlformats.org/officeDocument/2006/relationships/hyperlink" Target="https://es.wikipedia.org/wiki/Las_que_tienen_que_servir_(pel%C3%ADcula)" TargetMode="External"/><Relationship Id="rId9" Type="http://schemas.openxmlformats.org/officeDocument/2006/relationships/hyperlink" Target="https://es.wikipedia.org/wiki/Una_pareja..._distinta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hyperlink" Target="https://es.wikipedia.org/wiki/D%C3%A9cada_de_1960" TargetMode="External"/><Relationship Id="rId7" Type="http://schemas.openxmlformats.org/officeDocument/2006/relationships/hyperlink" Target="https://es.wikipedia.org/wiki/Jos%C3%A9_Luis_L%C3%B3pez_V%C3%A1zquez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s.wikipedia.org/wiki/1974" TargetMode="External"/><Relationship Id="rId5" Type="http://schemas.openxmlformats.org/officeDocument/2006/relationships/hyperlink" Target="https://es.wikipedia.org/wiki/Mariano_Ozores" TargetMode="External"/><Relationship Id="rId4" Type="http://schemas.openxmlformats.org/officeDocument/2006/relationships/hyperlink" Target="https://es.wikipedia.org/wiki/1970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s://es.wikipedia.org/wiki/A_tortas_con_la_vida" TargetMode="External"/><Relationship Id="rId3" Type="http://schemas.openxmlformats.org/officeDocument/2006/relationships/hyperlink" Target="https://es.wikipedia.org/wiki/Compuesta_y_sin_novio" TargetMode="External"/><Relationship Id="rId7" Type="http://schemas.openxmlformats.org/officeDocument/2006/relationships/hyperlink" Target="https://es.wikipedia.org/wiki/Aqu%C3%AD_no_hay_quien_viva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s.wikipedia.org/wiki/%C2%BFSe_puede?" TargetMode="External"/><Relationship Id="rId5" Type="http://schemas.openxmlformats.org/officeDocument/2006/relationships/hyperlink" Target="https://es.wikipedia.org/wiki/Academia_de_baile_Gloria" TargetMode="External"/><Relationship Id="rId10" Type="http://schemas.openxmlformats.org/officeDocument/2006/relationships/image" Target="../media/image14.gif"/><Relationship Id="rId4" Type="http://schemas.openxmlformats.org/officeDocument/2006/relationships/hyperlink" Target="https://es.wikipedia.org/wiki/Hostal_Royal_Manzanares" TargetMode="External"/><Relationship Id="rId9" Type="http://schemas.openxmlformats.org/officeDocument/2006/relationships/hyperlink" Target="https://es.wikipedia.org/wiki/Escenas_de_matrimonio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73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s://yt3.ggpht.com/-93dqvLBMqoo/AAAAAAAAAAI/AAAAAAAAAAA/xSY6HGkyeaM/s900-c-k-no/phot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642966"/>
            <a:ext cx="9144000" cy="8001056"/>
          </a:xfrm>
          <a:prstGeom prst="rect">
            <a:avLst/>
          </a:prstGeom>
          <a:noFill/>
        </p:spPr>
      </p:pic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3286116" y="357166"/>
            <a:ext cx="58578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ADIOS  A </a:t>
            </a:r>
          </a:p>
          <a:p>
            <a:pPr algn="ctr"/>
            <a:r>
              <a:rPr lang="es-E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LINA MORGAN</a:t>
            </a: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15616" y="47667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11000">
    <p:split orient="vert"/>
    <p:sndAc>
      <p:stSnd>
        <p:snd r:embed="rId3" name="lina morgan - gracias por venir(5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4340" name="Picture 4" descr="fleur-anime-08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80975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43042" y="1714488"/>
            <a:ext cx="6143668" cy="385765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162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>
            <a:off x="1857356" y="1857364"/>
            <a:ext cx="6000792" cy="435771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70"/>
              </a:avLst>
            </a:prstTxWarp>
          </a:bodyPr>
          <a:lstStyle/>
          <a:p>
            <a:pPr algn="ctr"/>
            <a:r>
              <a:rPr lang="es-ES" sz="4000" b="1" i="1" dirty="0" smtClean="0">
                <a:solidFill>
                  <a:srgbClr val="0000FF"/>
                </a:solidFill>
              </a:rPr>
              <a:t>La artista ha fallecido a los </a:t>
            </a:r>
          </a:p>
          <a:p>
            <a:pPr algn="ctr"/>
            <a:r>
              <a:rPr lang="es-ES" sz="4000" b="1" i="1" dirty="0" smtClean="0">
                <a:solidFill>
                  <a:srgbClr val="0000FF"/>
                </a:solidFill>
              </a:rPr>
              <a:t>78 años en su domicilio de Madrid, </a:t>
            </a:r>
          </a:p>
          <a:p>
            <a:pPr algn="ctr"/>
            <a:r>
              <a:rPr lang="es-ES" sz="4000" b="1" i="1" dirty="0" smtClean="0">
                <a:solidFill>
                  <a:srgbClr val="0000FF"/>
                </a:solidFill>
              </a:rPr>
              <a:t>tras varios meses de enfermedad</a:t>
            </a:r>
            <a:r>
              <a:rPr lang="es-ES" sz="4000" i="1" dirty="0" smtClean="0">
                <a:solidFill>
                  <a:srgbClr val="0000FF"/>
                </a:solidFill>
              </a:rPr>
              <a:t>.</a:t>
            </a:r>
          </a:p>
          <a:p>
            <a:pPr algn="ctr"/>
            <a:r>
              <a:rPr lang="es-ES" sz="40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es-ES" sz="4000" b="1" i="1" kern="1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1571612"/>
            <a:ext cx="6643694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://s.libertaddigital.com/2014/03/20/800/600/lina-morgan-la-lo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106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572000" y="571480"/>
            <a:ext cx="428628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000" i="1" dirty="0" smtClean="0">
                <a:solidFill>
                  <a:srgbClr val="0000FF"/>
                </a:solidFill>
              </a:rPr>
              <a:t>La actriz española </a:t>
            </a:r>
            <a:r>
              <a:rPr lang="es-ES" sz="2000" b="1" i="1" dirty="0" smtClean="0">
                <a:solidFill>
                  <a:srgbClr val="0000FF"/>
                </a:solidFill>
              </a:rPr>
              <a:t>Lina Morgan</a:t>
            </a:r>
            <a:r>
              <a:rPr lang="es-ES" sz="2000" i="1" dirty="0" smtClean="0">
                <a:solidFill>
                  <a:srgbClr val="0000FF"/>
                </a:solidFill>
              </a:rPr>
              <a:t>, conocida especialmente por su faceta cómica, </a:t>
            </a:r>
            <a:r>
              <a:rPr lang="es-ES" sz="2000" b="1" i="1" dirty="0" smtClean="0">
                <a:solidFill>
                  <a:srgbClr val="0000FF"/>
                </a:solidFill>
              </a:rPr>
              <a:t>ha muerto</a:t>
            </a:r>
            <a:r>
              <a:rPr lang="es-ES" sz="2000" i="1" dirty="0" smtClean="0">
                <a:solidFill>
                  <a:srgbClr val="0000FF"/>
                </a:solidFill>
              </a:rPr>
              <a:t> esta madrugada en su Madrid natal a los</a:t>
            </a:r>
            <a:r>
              <a:rPr lang="es-ES" sz="2000" b="1" i="1" dirty="0" smtClean="0">
                <a:solidFill>
                  <a:srgbClr val="0000FF"/>
                </a:solidFill>
              </a:rPr>
              <a:t>78 años </a:t>
            </a:r>
            <a:r>
              <a:rPr lang="es-ES" sz="2000" i="1" dirty="0" smtClean="0">
                <a:solidFill>
                  <a:srgbClr val="0000FF"/>
                </a:solidFill>
              </a:rPr>
              <a:t>después de varios meses de enfermedad. La capilla ardiente abrirá al público a las 16.30 horas y se instalará en el Teatro de La Latina de la capital, donde tantos éxitos cosechó la inolvidable intérprete. </a:t>
            </a:r>
          </a:p>
          <a:p>
            <a:pPr algn="r"/>
            <a:r>
              <a:rPr lang="es-ES" sz="2000" i="1" dirty="0" smtClean="0">
                <a:solidFill>
                  <a:srgbClr val="0000FF"/>
                </a:solidFill>
              </a:rPr>
              <a:t>Morgan, que </a:t>
            </a:r>
            <a:r>
              <a:rPr lang="es-ES" sz="2000" b="1" i="1" dirty="0" smtClean="0">
                <a:solidFill>
                  <a:srgbClr val="0000FF"/>
                </a:solidFill>
              </a:rPr>
              <a:t>ha fallecido en su domicilio</a:t>
            </a:r>
            <a:r>
              <a:rPr lang="es-ES" sz="2000" i="1" dirty="0" smtClean="0">
                <a:solidFill>
                  <a:srgbClr val="0000FF"/>
                </a:solidFill>
              </a:rPr>
              <a:t>, estuvo durante nueve meses internada el</a:t>
            </a:r>
            <a:r>
              <a:rPr lang="es-ES" sz="2000" b="1" i="1" dirty="0" smtClean="0">
                <a:solidFill>
                  <a:srgbClr val="0000FF"/>
                </a:solidFill>
              </a:rPr>
              <a:t> hospital Beata Ana María de Madrid por una neumonía</a:t>
            </a:r>
            <a:r>
              <a:rPr lang="es-ES" sz="2000" i="1" dirty="0" smtClean="0">
                <a:solidFill>
                  <a:srgbClr val="0000FF"/>
                </a:solidFill>
              </a:rPr>
              <a:t>, del que salió el año pasado para ir a su casa. La actriz decidió vivir esta fase de su vida a su gusto.</a:t>
            </a:r>
            <a:endParaRPr lang="es-ES" sz="2000" i="1" dirty="0">
              <a:solidFill>
                <a:srgbClr val="0000FF"/>
              </a:solidFill>
            </a:endParaRPr>
          </a:p>
        </p:txBody>
      </p:sp>
      <p:pic>
        <p:nvPicPr>
          <p:cNvPr id="3" name="Picture 2" descr="http://photos1.blogger.com/x/blogger/707/4106/1600/415245/Pichi%2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3" y="571480"/>
            <a:ext cx="2944097" cy="5786478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88212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 descr="http://3.bp.blogspot.com/-SAjFA8cvIQQ/UYP5f_do-NI/AAAAAAAAN0g/AyPsV8ZPMOs/s400/Una+pareja+distinta_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00296" y="0"/>
            <a:ext cx="117065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  <p:sndAc>
      <p:stSnd>
        <p:snd r:embed="rId2" name="lina morgan - la lola(3)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i.ytimg.com/vi/SqMix5gJtjU/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285860"/>
            <a:ext cx="5572133" cy="4179101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714375" y="428625"/>
            <a:ext cx="7929563" cy="6143625"/>
          </a:xfrm>
          <a:prstGeom prst="frame">
            <a:avLst>
              <a:gd name="adj1" fmla="val 8159"/>
            </a:avLst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1000125"/>
            <a:ext cx="6786563" cy="5000625"/>
          </a:xfrm>
          <a:prstGeom prst="frame">
            <a:avLst>
              <a:gd name="adj1" fmla="val 10445"/>
            </a:avLst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08175" y="1557338"/>
            <a:ext cx="5500688" cy="3857625"/>
          </a:xfrm>
          <a:prstGeom prst="frame">
            <a:avLst>
              <a:gd name="adj1" fmla="val 12914"/>
            </a:avLst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2143125"/>
            <a:ext cx="4286250" cy="2714625"/>
          </a:xfrm>
          <a:prstGeom prst="frame">
            <a:avLst>
              <a:gd name="adj1" fmla="val 17826"/>
            </a:avLst>
          </a:prstGeom>
          <a:solidFill>
            <a:srgbClr val="ACA8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i.imgur.com/R9GM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s://upload.wikimedia.org/wikipedia/commons/thumb/9/94/Teatro_La_Latina_DSCN1132.JPG/1024px-Teatro_La_Latina_DSCN11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8751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57166"/>
            <a:ext cx="5715008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0000FF"/>
                </a:solidFill>
                <a:hlinkClick r:id="rId3" tooltip="Teatro La Latina"/>
              </a:rPr>
              <a:t>Teatro La Latina</a:t>
            </a:r>
            <a:r>
              <a:rPr lang="es-ES" sz="2400" b="1" i="1" dirty="0" smtClean="0">
                <a:solidFill>
                  <a:srgbClr val="0000FF"/>
                </a:solidFill>
              </a:rPr>
              <a:t>, que fue propiedad de Lina Morgan durante 31 años.</a:t>
            </a:r>
            <a:endParaRPr lang="es-ES" sz="2400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14" name="Picture 2" descr="http://vignette1.wikia.nocookie.net/seriesspain/images/a/a5/Lina_Morgan.jpg/revision/latest?cb=20101005201512&amp;path-prefix=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57818" cy="722329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6380" y="357166"/>
            <a:ext cx="357193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 smtClean="0">
                <a:solidFill>
                  <a:srgbClr val="0000FF"/>
                </a:solidFill>
              </a:rPr>
              <a:t>Nacida el </a:t>
            </a:r>
            <a:r>
              <a:rPr lang="es-ES" sz="2800" b="1" i="1" dirty="0" smtClean="0">
                <a:solidFill>
                  <a:srgbClr val="0000FF"/>
                </a:solidFill>
              </a:rPr>
              <a:t>20 de marzo de 1937 </a:t>
            </a:r>
            <a:r>
              <a:rPr lang="es-ES" sz="2800" i="1" dirty="0" smtClean="0">
                <a:solidFill>
                  <a:srgbClr val="0000FF"/>
                </a:solidFill>
              </a:rPr>
              <a:t>como Ángeles López Segovia, en plena Guerra Civil y en una familia humilde,</a:t>
            </a:r>
            <a:r>
              <a:rPr lang="es-ES" sz="2800" b="1" i="1" dirty="0" smtClean="0">
                <a:solidFill>
                  <a:srgbClr val="0000FF"/>
                </a:solidFill>
              </a:rPr>
              <a:t> nunca se casó ni tuvo hijos</a:t>
            </a:r>
            <a:r>
              <a:rPr lang="es-ES" sz="2800" i="1" dirty="0" smtClean="0">
                <a:solidFill>
                  <a:srgbClr val="0000FF"/>
                </a:solidFill>
              </a:rPr>
              <a:t>. Consagró su vida a su carrera llegando a ser</a:t>
            </a:r>
            <a:r>
              <a:rPr lang="es-ES" sz="2800" i="1" dirty="0" smtClean="0">
                <a:solidFill>
                  <a:srgbClr val="0000FF"/>
                </a:solidFill>
                <a:hlinkClick r:id="rId4" tooltip="una de las actrices más populares"/>
              </a:rPr>
              <a:t> una de las actrices más populares</a:t>
            </a:r>
            <a:r>
              <a:rPr lang="es-ES" sz="2800" i="1" dirty="0" smtClean="0">
                <a:solidFill>
                  <a:srgbClr val="0000FF"/>
                </a:solidFill>
              </a:rPr>
              <a:t> y queridas de España</a:t>
            </a:r>
            <a:r>
              <a:rPr lang="es-ES" i="1" dirty="0" smtClean="0">
                <a:solidFill>
                  <a:srgbClr val="0000FF"/>
                </a:solidFill>
              </a:rPr>
              <a:t>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551540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s.libertaddigital.com/fotos/noticias/lina-morgan-0709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0263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ep00.epimg.net/cultura/imagenes/2013/11/25/album/1385406354_930532_1385414255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http://www.yofuiaegb.com/wp-content/uploads/2014/01/Lina-Morgan1.jpg"/>
          <p:cNvPicPr>
            <a:picLocks noChangeAspect="1" noChangeArrowheads="1"/>
          </p:cNvPicPr>
          <p:nvPr/>
        </p:nvPicPr>
        <p:blipFill>
          <a:blip r:embed="rId2"/>
          <a:srcRect l="6545"/>
          <a:stretch>
            <a:fillRect/>
          </a:stretch>
        </p:blipFill>
        <p:spPr bwMode="auto">
          <a:xfrm>
            <a:off x="2135495" y="0"/>
            <a:ext cx="700850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78" name="Picture 2" descr="http://photos1.blogger.com/x/blogger/707/4106/400/524047/tranv%3F%3Fa%20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43306" cy="697283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9124" y="1142984"/>
            <a:ext cx="435768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</a:rPr>
              <a:t>Había cumplido 13 años para pasar a formar parte de una compañía infantil, 'Los chavalillos de España'. Ahí comenzó su relación con la interpretación que ocuparía toda su vida..</a:t>
            </a:r>
          </a:p>
          <a:p>
            <a:pPr algn="ctr"/>
            <a:r>
              <a:rPr lang="es-ES" sz="2400" b="1" i="1" dirty="0" smtClean="0">
                <a:solidFill>
                  <a:srgbClr val="0000FF"/>
                </a:solidFill>
              </a:rPr>
              <a:t>Lina Morgan comenzó a labrarse una carrera como artista desde muy pequeña. De hecho, a los 11 años al terminar la educación primaria empezó a estudiar baile clásico español. </a:t>
            </a: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88212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://im.wk.io/images/v/98fbc1/lina-morgan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ep00.epimg.net/cultura/imagenes/2013/11/25/album/1385406354_930532_1385408069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2.bp.blogspot.com/-fAdBwJiXMx0/Teu4QlmUiyI/AAAAAAAAAEY/G_3XvA_bY10/s1600/1164533464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4715" y="0"/>
            <a:ext cx="5709285" cy="6858000"/>
          </a:xfrm>
          <a:prstGeom prst="rect">
            <a:avLst/>
          </a:prstGeom>
          <a:noFill/>
        </p:spPr>
      </p:pic>
      <p:pic>
        <p:nvPicPr>
          <p:cNvPr id="3" name="Picture 2" descr="http://photos1.blogger.com/x/blogger/707/4106/1600/415245/Pichi%2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587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6092825"/>
            <a:ext cx="9144000" cy="7651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Picture 2" descr="Muere Lina Morgan, la gran actriz cómica del cruce de piern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5794"/>
            <a:ext cx="9277422" cy="52149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4" name="Picture 2" descr="http://www.vanitatis.com/cache/2013/04/20/59cantinflas_v7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37204" y="0"/>
            <a:ext cx="9681204" cy="314324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3357562"/>
            <a:ext cx="792958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 smtClean="0">
                <a:solidFill>
                  <a:srgbClr val="0000FF"/>
                </a:solidFill>
              </a:rPr>
              <a:t>En 1956 adoptó el seudónimo de Lina Morgan y en 1969 conseguiría por primera vez protagonizar una película. Solo un año después rodaría la cinta que la catapultó a la fama: la comedia</a:t>
            </a:r>
            <a:r>
              <a:rPr lang="es-ES" sz="2800" b="1" i="1" dirty="0" smtClean="0">
                <a:solidFill>
                  <a:srgbClr val="0000FF"/>
                </a:solidFill>
                <a:hlinkClick r:id="rId4" tooltip="«La tonta del bote»"/>
              </a:rPr>
              <a:t> «La tonta del bote»</a:t>
            </a:r>
            <a:r>
              <a:rPr lang="es-ES" sz="2800" b="1" i="1" dirty="0" smtClean="0">
                <a:solidFill>
                  <a:srgbClr val="0000FF"/>
                </a:solidFill>
              </a:rPr>
              <a:t>, dirigida por Juan de Orduña. Hoy el mundo del espectáculo lamenta su muerte.</a:t>
            </a:r>
            <a:endParaRPr lang="es-ES" sz="2800" b="1" i="1" dirty="0">
              <a:solidFill>
                <a:srgbClr val="0000FF"/>
              </a:solidFill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551540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6" name="Picture 2" descr="http://perso.wanadoo.es/superpuke/FOTOS/academia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428604"/>
            <a:ext cx="6031991" cy="607220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498" name="Picture 2" descr="http://3.bp.blogspot.com/-3bwn3xv4Ke4/UYP5fxI7rkI/AAAAAAAAN0c/0ANkGlYsQCA/s400/Una+pareja+distinta_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9277621" cy="53578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165850"/>
            <a:ext cx="9144000" cy="6921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ep00.epimg.net/cultura/imagenes/2013/11/25/album/1385406354_930532_1385406642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http://www.ecestaticos.com/image/clipping/939/ec877b388d4f79b038b55651b43c9a38/lina-morgan-una-vida-en-imagen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45952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  <p:sndAc>
      <p:stSnd>
        <p:snd r:embed="rId2" name="e3d60a31fe0ee1aef28bc01ba16c0ffd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2" descr="http://www.formulatv.com/images/noticias/8700/8702/1.jpg"/>
          <p:cNvPicPr>
            <a:picLocks noChangeAspect="1" noChangeArrowheads="1"/>
          </p:cNvPicPr>
          <p:nvPr/>
        </p:nvPicPr>
        <p:blipFill>
          <a:blip r:embed="rId3"/>
          <a:srcRect l="13942" r="12223"/>
          <a:stretch>
            <a:fillRect/>
          </a:stretch>
        </p:blipFill>
        <p:spPr bwMode="auto">
          <a:xfrm>
            <a:off x="-714412" y="642918"/>
            <a:ext cx="10932551" cy="55007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6165850"/>
            <a:ext cx="9144000" cy="6921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http://img.mascorazon.com/wp-content/uploads/2015/08/lina-morg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48" y="0"/>
            <a:ext cx="122233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6092825"/>
            <a:ext cx="9144000" cy="7651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2" descr="http://www.periodistadigital.com/imagenes/2014/09/27/lina-morg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32"/>
            <a:ext cx="9470947" cy="50006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https://lh4.googleusercontent.com/-gVF7Dr5y7I8/TXumFcLT4uI/AAAAAAAAAKI/9NUp2yf_CCQ/s1600/l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57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929190" y="363915"/>
            <a:ext cx="507209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0000FF"/>
                </a:solidFill>
              </a:rPr>
              <a:t>El listado de obras </a:t>
            </a:r>
          </a:p>
          <a:p>
            <a:endParaRPr lang="es-ES" sz="2400" dirty="0" smtClean="0">
              <a:solidFill>
                <a:srgbClr val="0000FF"/>
              </a:solidFill>
            </a:endParaRPr>
          </a:p>
          <a:p>
            <a:r>
              <a:rPr lang="es-ES" sz="1600" i="1" dirty="0" smtClean="0">
                <a:solidFill>
                  <a:srgbClr val="0000FF"/>
                </a:solidFill>
              </a:rPr>
              <a:t>Cascabeles de España</a:t>
            </a:r>
            <a:r>
              <a:rPr lang="es-ES" sz="1600" dirty="0" smtClean="0">
                <a:solidFill>
                  <a:srgbClr val="0000FF"/>
                </a:solidFill>
              </a:rPr>
              <a:t> (1949)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Bulerías</a:t>
            </a:r>
            <a:r>
              <a:rPr lang="es-ES" sz="1600" dirty="0" smtClean="0">
                <a:solidFill>
                  <a:srgbClr val="0000FF"/>
                </a:solidFill>
              </a:rPr>
              <a:t> (1950)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Claveles</a:t>
            </a:r>
            <a:r>
              <a:rPr lang="es-ES" sz="1600" dirty="0" smtClean="0">
                <a:solidFill>
                  <a:srgbClr val="0000FF"/>
                </a:solidFill>
              </a:rPr>
              <a:t> (1950)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Fantasía Canaria</a:t>
            </a:r>
            <a:r>
              <a:rPr lang="es-ES" sz="1600" dirty="0" smtClean="0">
                <a:solidFill>
                  <a:srgbClr val="0000FF"/>
                </a:solidFill>
              </a:rPr>
              <a:t> (1950)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Cascabeles de España Nº2</a:t>
            </a:r>
            <a:r>
              <a:rPr lang="es-ES" sz="1600" dirty="0" smtClean="0">
                <a:solidFill>
                  <a:srgbClr val="0000FF"/>
                </a:solidFill>
              </a:rPr>
              <a:t> (1950)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Multicolor</a:t>
            </a:r>
            <a:r>
              <a:rPr lang="es-ES" sz="1600" dirty="0" smtClean="0">
                <a:solidFill>
                  <a:srgbClr val="0000FF"/>
                </a:solidFill>
              </a:rPr>
              <a:t> (1950)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Claveles</a:t>
            </a:r>
            <a:r>
              <a:rPr lang="es-ES" sz="1600" dirty="0" smtClean="0">
                <a:solidFill>
                  <a:srgbClr val="0000FF"/>
                </a:solidFill>
              </a:rPr>
              <a:t> (1950)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Tecnicolor</a:t>
            </a:r>
            <a:r>
              <a:rPr lang="es-ES" sz="1600" dirty="0" smtClean="0">
                <a:solidFill>
                  <a:srgbClr val="0000FF"/>
                </a:solidFill>
              </a:rPr>
              <a:t> (1950)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Solera Vieja</a:t>
            </a:r>
            <a:r>
              <a:rPr lang="es-ES" sz="1600" dirty="0" smtClean="0">
                <a:solidFill>
                  <a:srgbClr val="0000FF"/>
                </a:solidFill>
              </a:rPr>
              <a:t> (1950)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Claveles 1951</a:t>
            </a:r>
            <a:r>
              <a:rPr lang="es-ES" sz="1600" dirty="0" smtClean="0">
                <a:solidFill>
                  <a:srgbClr val="0000FF"/>
                </a:solidFill>
              </a:rPr>
              <a:t> (1951)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Del Can-Can al Mambo</a:t>
            </a:r>
            <a:r>
              <a:rPr lang="es-ES" sz="1600" dirty="0" smtClean="0">
                <a:solidFill>
                  <a:srgbClr val="0000FF"/>
                </a:solidFill>
              </a:rPr>
              <a:t> (1952)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La copla andaluza</a:t>
            </a:r>
            <a:r>
              <a:rPr lang="es-ES" sz="1600" dirty="0" smtClean="0">
                <a:solidFill>
                  <a:srgbClr val="0000FF"/>
                </a:solidFill>
              </a:rPr>
              <a:t> (1952)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¡Espabíleme usted al chico!</a:t>
            </a:r>
            <a:r>
              <a:rPr lang="es-ES" sz="1600" dirty="0" smtClean="0">
                <a:solidFill>
                  <a:srgbClr val="0000FF"/>
                </a:solidFill>
              </a:rPr>
              <a:t> (1952-1955)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¡Cirilo, que estás en vilo!</a:t>
            </a:r>
            <a:r>
              <a:rPr lang="es-ES" sz="1600" dirty="0" smtClean="0">
                <a:solidFill>
                  <a:srgbClr val="0000FF"/>
                </a:solidFill>
              </a:rPr>
              <a:t> (1953-1955)</a:t>
            </a:r>
          </a:p>
          <a:p>
            <a:r>
              <a:rPr lang="es-ES" sz="1600" dirty="0" smtClean="0">
                <a:solidFill>
                  <a:srgbClr val="0000FF"/>
                </a:solidFill>
              </a:rPr>
              <a:t>¡</a:t>
            </a:r>
            <a:r>
              <a:rPr lang="es-ES" sz="1600" i="1" dirty="0" err="1" smtClean="0">
                <a:solidFill>
                  <a:srgbClr val="0000FF"/>
                </a:solidFill>
              </a:rPr>
              <a:t>Ki-Ki-ri-ki</a:t>
            </a:r>
            <a:r>
              <a:rPr lang="es-ES" sz="1600" dirty="0" smtClean="0">
                <a:solidFill>
                  <a:srgbClr val="0000FF"/>
                </a:solidFill>
              </a:rPr>
              <a:t>! (1953-1955)</a:t>
            </a:r>
          </a:p>
          <a:p>
            <a:r>
              <a:rPr lang="es-ES" sz="1600" i="1" dirty="0" smtClean="0">
                <a:solidFill>
                  <a:srgbClr val="0000FF"/>
                </a:solidFill>
                <a:hlinkClick r:id="rId3" tooltip="La blanca doble"/>
              </a:rPr>
              <a:t>La blanca doble</a:t>
            </a:r>
            <a:r>
              <a:rPr lang="es-ES" sz="1600" dirty="0" smtClean="0">
                <a:solidFill>
                  <a:srgbClr val="0000FF"/>
                </a:solidFill>
              </a:rPr>
              <a:t> (1953-1955)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Ana María</a:t>
            </a:r>
            <a:r>
              <a:rPr lang="es-ES" sz="1600" dirty="0" smtClean="0">
                <a:solidFill>
                  <a:srgbClr val="0000FF"/>
                </a:solidFill>
              </a:rPr>
              <a:t> (1954-1955)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Todo para la mujer</a:t>
            </a:r>
            <a:r>
              <a:rPr lang="es-ES" sz="1600" dirty="0" smtClean="0">
                <a:solidFill>
                  <a:srgbClr val="0000FF"/>
                </a:solidFill>
              </a:rPr>
              <a:t> (1955)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¡Ay que trío!</a:t>
            </a:r>
            <a:r>
              <a:rPr lang="es-ES" sz="1600" dirty="0" smtClean="0">
                <a:solidFill>
                  <a:srgbClr val="0000FF"/>
                </a:solidFill>
              </a:rPr>
              <a:t> (1955)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Mis dos maridos</a:t>
            </a:r>
            <a:r>
              <a:rPr lang="es-ES" sz="1600" dirty="0" smtClean="0">
                <a:solidFill>
                  <a:srgbClr val="0000FF"/>
                </a:solidFill>
              </a:rPr>
              <a:t> (1955)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Secreto de estadio</a:t>
            </a:r>
            <a:r>
              <a:rPr lang="es-ES" sz="1600" dirty="0" smtClean="0">
                <a:solidFill>
                  <a:srgbClr val="0000FF"/>
                </a:solidFill>
              </a:rPr>
              <a:t> (1955-1956)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Tres en un jeep</a:t>
            </a:r>
            <a:r>
              <a:rPr lang="es-ES" sz="1600" dirty="0" smtClean="0">
                <a:solidFill>
                  <a:srgbClr val="0000FF"/>
                </a:solidFill>
              </a:rPr>
              <a:t> (1955)</a:t>
            </a:r>
          </a:p>
        </p:txBody>
      </p:sp>
      <p:pic>
        <p:nvPicPr>
          <p:cNvPr id="3" name="Picture 2" descr="https://lh6.googleusercontent.com/-OtrpOotgGOA/TXu6ZqAc4-I/AAAAAAAAAKg/gxPlQwScHIU/s1600/lina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278" y="428604"/>
            <a:ext cx="3980117" cy="6000792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551540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5072066" y="357166"/>
            <a:ext cx="507209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 smtClean="0">
                <a:solidFill>
                  <a:srgbClr val="0000FF"/>
                </a:solidFill>
              </a:rPr>
              <a:t>¡Tontita!</a:t>
            </a:r>
            <a:r>
              <a:rPr lang="es-ES" sz="1600" dirty="0" smtClean="0">
                <a:solidFill>
                  <a:srgbClr val="0000FF"/>
                </a:solidFill>
              </a:rPr>
              <a:t> (1955)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Mi padre... Su padre.... tu padre...</a:t>
            </a:r>
            <a:r>
              <a:rPr lang="es-ES" sz="1600" dirty="0" smtClean="0">
                <a:solidFill>
                  <a:srgbClr val="0000FF"/>
                </a:solidFill>
              </a:rPr>
              <a:t> (1955-1956)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Mujeres o diosas</a:t>
            </a:r>
            <a:r>
              <a:rPr lang="es-ES" sz="1600" dirty="0" smtClean="0">
                <a:solidFill>
                  <a:srgbClr val="0000FF"/>
                </a:solidFill>
              </a:rPr>
              <a:t> (1956-1957)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Beldades... y mentiras</a:t>
            </a:r>
            <a:r>
              <a:rPr lang="es-ES" sz="1600" dirty="0" smtClean="0">
                <a:solidFill>
                  <a:srgbClr val="0000FF"/>
                </a:solidFill>
              </a:rPr>
              <a:t> (1957-1958)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Dos en una</a:t>
            </a:r>
            <a:r>
              <a:rPr lang="es-ES" sz="1600" dirty="0" smtClean="0">
                <a:solidFill>
                  <a:srgbClr val="0000FF"/>
                </a:solidFill>
              </a:rPr>
              <a:t> (1957)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¡Qué Mujeres!</a:t>
            </a:r>
            <a:r>
              <a:rPr lang="es-ES" sz="1600" dirty="0" smtClean="0">
                <a:solidFill>
                  <a:srgbClr val="0000FF"/>
                </a:solidFill>
              </a:rPr>
              <a:t> (1957)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Un Matraco en Nueva York</a:t>
            </a:r>
            <a:r>
              <a:rPr lang="es-ES" sz="1600" dirty="0" smtClean="0">
                <a:solidFill>
                  <a:srgbClr val="0000FF"/>
                </a:solidFill>
              </a:rPr>
              <a:t> (1958)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Los Diabólicos</a:t>
            </a:r>
            <a:r>
              <a:rPr lang="es-ES" sz="1600" dirty="0" smtClean="0">
                <a:solidFill>
                  <a:srgbClr val="0000FF"/>
                </a:solidFill>
              </a:rPr>
              <a:t> (1958)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Tren de la felicidad</a:t>
            </a:r>
            <a:r>
              <a:rPr lang="es-ES" sz="1600" dirty="0" smtClean="0">
                <a:solidFill>
                  <a:srgbClr val="0000FF"/>
                </a:solidFill>
              </a:rPr>
              <a:t> (1958)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Madame Frivolidad</a:t>
            </a:r>
            <a:r>
              <a:rPr lang="es-ES" sz="1600" dirty="0" smtClean="0">
                <a:solidFill>
                  <a:srgbClr val="0000FF"/>
                </a:solidFill>
              </a:rPr>
              <a:t> (1959)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Ayer y Hoy</a:t>
            </a:r>
            <a:r>
              <a:rPr lang="es-ES" sz="1600" dirty="0" smtClean="0">
                <a:solidFill>
                  <a:srgbClr val="0000FF"/>
                </a:solidFill>
              </a:rPr>
              <a:t> (1959)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gato celoso</a:t>
            </a:r>
            <a:r>
              <a:rPr lang="es-ES" sz="1600" dirty="0" smtClean="0">
                <a:solidFill>
                  <a:srgbClr val="0000FF"/>
                </a:solidFill>
              </a:rPr>
              <a:t> (1960)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Baraja de ritmos</a:t>
            </a:r>
            <a:r>
              <a:rPr lang="es-ES" sz="1600" dirty="0" smtClean="0">
                <a:solidFill>
                  <a:srgbClr val="0000FF"/>
                </a:solidFill>
              </a:rPr>
              <a:t> (1960)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¡Cásate con una ingenua!</a:t>
            </a:r>
            <a:r>
              <a:rPr lang="es-ES" sz="1600" dirty="0" smtClean="0">
                <a:solidFill>
                  <a:srgbClr val="0000FF"/>
                </a:solidFill>
              </a:rPr>
              <a:t> (1960)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Un Matraco en Nueva York</a:t>
            </a:r>
            <a:r>
              <a:rPr lang="es-ES" sz="1600" dirty="0" smtClean="0">
                <a:solidFill>
                  <a:srgbClr val="0000FF"/>
                </a:solidFill>
              </a:rPr>
              <a:t> (1960)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Éste y yo, sociedad limitada</a:t>
            </a:r>
            <a:r>
              <a:rPr lang="es-ES" sz="1600" dirty="0" smtClean="0">
                <a:solidFill>
                  <a:srgbClr val="0000FF"/>
                </a:solidFill>
              </a:rPr>
              <a:t> (1960 -1961)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¡Timoteo! ¿Qué las das?</a:t>
            </a:r>
            <a:r>
              <a:rPr lang="es-ES" sz="1600" dirty="0" smtClean="0">
                <a:solidFill>
                  <a:srgbClr val="0000FF"/>
                </a:solidFill>
              </a:rPr>
              <a:t> (1961)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Pobrecitas Millonarias</a:t>
            </a:r>
            <a:r>
              <a:rPr lang="es-ES" sz="1600" dirty="0" smtClean="0">
                <a:solidFill>
                  <a:srgbClr val="0000FF"/>
                </a:solidFill>
              </a:rPr>
              <a:t> (1961)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hijo de Anastasia</a:t>
            </a:r>
            <a:r>
              <a:rPr lang="es-ES" sz="1600" dirty="0" smtClean="0">
                <a:solidFill>
                  <a:srgbClr val="0000FF"/>
                </a:solidFill>
              </a:rPr>
              <a:t> (1961-1962)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conde de manzanares</a:t>
            </a:r>
            <a:r>
              <a:rPr lang="es-ES" sz="1600" dirty="0" smtClean="0">
                <a:solidFill>
                  <a:srgbClr val="0000FF"/>
                </a:solidFill>
              </a:rPr>
              <a:t> (1962)</a:t>
            </a:r>
          </a:p>
          <a:p>
            <a:r>
              <a:rPr lang="es-ES" sz="1600" i="1" dirty="0" smtClean="0">
                <a:solidFill>
                  <a:srgbClr val="0000FF"/>
                </a:solidFill>
                <a:hlinkClick r:id="rId3" tooltip="Boeing boeing"/>
              </a:rPr>
              <a:t>Boeing </a:t>
            </a:r>
            <a:r>
              <a:rPr lang="es-ES" sz="1600" i="1" dirty="0" err="1" smtClean="0">
                <a:solidFill>
                  <a:srgbClr val="0000FF"/>
                </a:solidFill>
                <a:hlinkClick r:id="rId3" tooltip="Boeing boeing"/>
              </a:rPr>
              <a:t>boeing</a:t>
            </a:r>
            <a:r>
              <a:rPr lang="es-ES" sz="1600" dirty="0" smtClean="0">
                <a:solidFill>
                  <a:srgbClr val="0000FF"/>
                </a:solidFill>
              </a:rPr>
              <a:t> (1962)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Una chica que promete</a:t>
            </a:r>
            <a:r>
              <a:rPr lang="es-ES" sz="1600" dirty="0" smtClean="0">
                <a:solidFill>
                  <a:srgbClr val="0000FF"/>
                </a:solidFill>
              </a:rPr>
              <a:t> (1962-1963)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agujero</a:t>
            </a:r>
            <a:r>
              <a:rPr lang="es-ES" sz="1600" dirty="0" smtClean="0">
                <a:solidFill>
                  <a:srgbClr val="0000FF"/>
                </a:solidFill>
              </a:rPr>
              <a:t> (1963-1964)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Soltero de nacimiento</a:t>
            </a:r>
            <a:r>
              <a:rPr lang="es-ES" sz="1600" dirty="0" smtClean="0">
                <a:solidFill>
                  <a:srgbClr val="0000FF"/>
                </a:solidFill>
              </a:rPr>
              <a:t> (1963-1964)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Un aprendiz de marido</a:t>
            </a:r>
            <a:r>
              <a:rPr lang="es-ES" sz="1600" dirty="0" smtClean="0">
                <a:solidFill>
                  <a:srgbClr val="0000FF"/>
                </a:solidFill>
              </a:rPr>
              <a:t> (1964)</a:t>
            </a:r>
          </a:p>
          <a:p>
            <a:endParaRPr lang="es-ES" sz="1600" dirty="0">
              <a:solidFill>
                <a:srgbClr val="0000FF"/>
              </a:solidFill>
            </a:endParaRPr>
          </a:p>
        </p:txBody>
      </p:sp>
      <p:pic>
        <p:nvPicPr>
          <p:cNvPr id="4" name="Picture 4" descr="Lina Morgan 2012 (cropped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00" y="714356"/>
            <a:ext cx="4454210" cy="5654694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551540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929190" y="428604"/>
            <a:ext cx="507209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i="1" dirty="0" smtClean="0">
                <a:solidFill>
                  <a:srgbClr val="0000FF"/>
                </a:solidFill>
              </a:rPr>
              <a:t>¡Ay que ladronas!</a:t>
            </a:r>
            <a:r>
              <a:rPr lang="es-ES" sz="1600" dirty="0" smtClean="0">
                <a:solidFill>
                  <a:srgbClr val="0000FF"/>
                </a:solidFill>
              </a:rPr>
              <a:t> (1964)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A medianoche</a:t>
            </a:r>
            <a:r>
              <a:rPr lang="es-ES" sz="1600" dirty="0" smtClean="0">
                <a:solidFill>
                  <a:srgbClr val="0000FF"/>
                </a:solidFill>
              </a:rPr>
              <a:t> (1964)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Barbero de Melilla</a:t>
            </a:r>
            <a:r>
              <a:rPr lang="es-ES" sz="1600" dirty="0" smtClean="0">
                <a:solidFill>
                  <a:srgbClr val="0000FF"/>
                </a:solidFill>
              </a:rPr>
              <a:t> (1964-1965)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Las fascinadoras</a:t>
            </a:r>
            <a:r>
              <a:rPr lang="es-ES" sz="1600" dirty="0" smtClean="0">
                <a:solidFill>
                  <a:srgbClr val="0000FF"/>
                </a:solidFill>
              </a:rPr>
              <a:t> (1965)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Barbero de Melilla</a:t>
            </a:r>
            <a:r>
              <a:rPr lang="es-ES" sz="1600" dirty="0" smtClean="0">
                <a:solidFill>
                  <a:srgbClr val="0000FF"/>
                </a:solidFill>
              </a:rPr>
              <a:t> (1965)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¡Quiero un bebé!</a:t>
            </a:r>
            <a:r>
              <a:rPr lang="es-ES" sz="1600" dirty="0" smtClean="0">
                <a:solidFill>
                  <a:srgbClr val="0000FF"/>
                </a:solidFill>
              </a:rPr>
              <a:t> (1965)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Dos maridos para mí</a:t>
            </a:r>
            <a:r>
              <a:rPr lang="es-ES" sz="1600" dirty="0" smtClean="0">
                <a:solidFill>
                  <a:srgbClr val="0000FF"/>
                </a:solidFill>
              </a:rPr>
              <a:t> (1965-1966)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¡Quiero ser mamá!</a:t>
            </a:r>
            <a:r>
              <a:rPr lang="es-ES" sz="1600" dirty="0" smtClean="0">
                <a:solidFill>
                  <a:srgbClr val="0000FF"/>
                </a:solidFill>
              </a:rPr>
              <a:t> (1966)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¡Y... parecía tonta!</a:t>
            </a:r>
            <a:r>
              <a:rPr lang="es-ES" sz="1600" dirty="0" smtClean="0">
                <a:solidFill>
                  <a:srgbClr val="0000FF"/>
                </a:solidFill>
              </a:rPr>
              <a:t> (1966-1967)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La </a:t>
            </a:r>
            <a:r>
              <a:rPr lang="es-ES" sz="1600" i="1" dirty="0" err="1" smtClean="0">
                <a:solidFill>
                  <a:srgbClr val="0000FF"/>
                </a:solidFill>
              </a:rPr>
              <a:t>rompeplatos</a:t>
            </a:r>
            <a:r>
              <a:rPr lang="es-ES" sz="1600" dirty="0" smtClean="0">
                <a:solidFill>
                  <a:srgbClr val="0000FF"/>
                </a:solidFill>
              </a:rPr>
              <a:t> (1967-1968)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La chica del barrio</a:t>
            </a:r>
            <a:r>
              <a:rPr lang="es-ES" sz="1600" dirty="0" smtClean="0">
                <a:solidFill>
                  <a:srgbClr val="0000FF"/>
                </a:solidFill>
              </a:rPr>
              <a:t> (1968-1969)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Que vista tiene </a:t>
            </a:r>
            <a:r>
              <a:rPr lang="es-ES" sz="1600" i="1" dirty="0" err="1" smtClean="0">
                <a:solidFill>
                  <a:srgbClr val="0000FF"/>
                </a:solidFill>
              </a:rPr>
              <a:t>Calixta</a:t>
            </a:r>
            <a:r>
              <a:rPr lang="es-ES" sz="1600" dirty="0" smtClean="0">
                <a:solidFill>
                  <a:srgbClr val="0000FF"/>
                </a:solidFill>
              </a:rPr>
              <a:t> (1969-1970)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La Chica del surtidor</a:t>
            </a:r>
            <a:r>
              <a:rPr lang="es-ES" sz="1600" dirty="0" smtClean="0">
                <a:solidFill>
                  <a:srgbClr val="0000FF"/>
                </a:solidFill>
              </a:rPr>
              <a:t> (1970-1971)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¡Nena, no me des tormento!</a:t>
            </a:r>
            <a:r>
              <a:rPr lang="es-ES" sz="1600" dirty="0" smtClean="0">
                <a:solidFill>
                  <a:srgbClr val="0000FF"/>
                </a:solidFill>
              </a:rPr>
              <a:t> (1971-1972)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¡Un, dos, tres... cásate esta vez!</a:t>
            </a:r>
            <a:r>
              <a:rPr lang="es-ES" sz="1600" dirty="0" smtClean="0">
                <a:solidFill>
                  <a:srgbClr val="0000FF"/>
                </a:solidFill>
              </a:rPr>
              <a:t> (1972-1973)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cuento de la lechera</a:t>
            </a:r>
            <a:r>
              <a:rPr lang="es-ES" sz="1600" dirty="0" smtClean="0">
                <a:solidFill>
                  <a:srgbClr val="0000FF"/>
                </a:solidFill>
              </a:rPr>
              <a:t> (1973-1974)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Pura metalúrgica</a:t>
            </a:r>
            <a:r>
              <a:rPr lang="es-ES" sz="1600" dirty="0" smtClean="0">
                <a:solidFill>
                  <a:srgbClr val="0000FF"/>
                </a:solidFill>
              </a:rPr>
              <a:t> (1975-1976)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Casta Ella, Casto Él</a:t>
            </a:r>
            <a:r>
              <a:rPr lang="es-ES" sz="1600" dirty="0" smtClean="0">
                <a:solidFill>
                  <a:srgbClr val="0000FF"/>
                </a:solidFill>
              </a:rPr>
              <a:t> (1976-1977)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La Marina te llama</a:t>
            </a:r>
            <a:r>
              <a:rPr lang="es-ES" sz="1600" dirty="0" smtClean="0">
                <a:solidFill>
                  <a:srgbClr val="0000FF"/>
                </a:solidFill>
              </a:rPr>
              <a:t> (1977-1980)</a:t>
            </a:r>
          </a:p>
          <a:p>
            <a:r>
              <a:rPr lang="es-ES" sz="1600" i="1" dirty="0" smtClean="0">
                <a:solidFill>
                  <a:srgbClr val="0000FF"/>
                </a:solidFill>
                <a:hlinkClick r:id="rId3" tooltip="¡Vaya par de gemelas!"/>
              </a:rPr>
              <a:t>¡Vaya par de gemelas!</a:t>
            </a:r>
            <a:r>
              <a:rPr lang="es-ES" sz="1600" dirty="0" smtClean="0">
                <a:solidFill>
                  <a:srgbClr val="0000FF"/>
                </a:solidFill>
              </a:rPr>
              <a:t> (1980-1983)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Hay que decir que sí al amor</a:t>
            </a:r>
            <a:r>
              <a:rPr lang="es-ES" sz="1600" dirty="0" smtClean="0">
                <a:solidFill>
                  <a:srgbClr val="0000FF"/>
                </a:solidFill>
              </a:rPr>
              <a:t> (1983-1984)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¡Sí, al amor!</a:t>
            </a:r>
            <a:r>
              <a:rPr lang="es-ES" sz="1600" dirty="0" smtClean="0">
                <a:solidFill>
                  <a:srgbClr val="0000FF"/>
                </a:solidFill>
              </a:rPr>
              <a:t> (1985-1987)</a:t>
            </a:r>
          </a:p>
          <a:p>
            <a:r>
              <a:rPr lang="es-ES" sz="1600" i="1" dirty="0" smtClean="0">
                <a:solidFill>
                  <a:srgbClr val="0000FF"/>
                </a:solidFill>
              </a:rPr>
              <a:t>El último tranvía</a:t>
            </a:r>
            <a:r>
              <a:rPr lang="es-ES" sz="1600" dirty="0" smtClean="0">
                <a:solidFill>
                  <a:srgbClr val="0000FF"/>
                </a:solidFill>
              </a:rPr>
              <a:t> (1987-1991)</a:t>
            </a:r>
          </a:p>
          <a:p>
            <a:r>
              <a:rPr lang="es-ES" sz="1600" i="1" dirty="0" smtClean="0">
                <a:solidFill>
                  <a:srgbClr val="0000FF"/>
                </a:solidFill>
                <a:hlinkClick r:id="rId4" tooltip="Celeste... no es un color"/>
              </a:rPr>
              <a:t>Celeste... no es un color</a:t>
            </a:r>
            <a:r>
              <a:rPr lang="es-ES" sz="1600" dirty="0" smtClean="0">
                <a:solidFill>
                  <a:srgbClr val="0000FF"/>
                </a:solidFill>
              </a:rPr>
              <a:t> (1991-1993)</a:t>
            </a:r>
            <a:endParaRPr lang="es-ES" sz="1600" dirty="0">
              <a:solidFill>
                <a:srgbClr val="0000FF"/>
              </a:solidFill>
            </a:endParaRPr>
          </a:p>
        </p:txBody>
      </p:sp>
      <p:pic>
        <p:nvPicPr>
          <p:cNvPr id="5" name="Picture 2" descr="https://yt3.ggpht.com/-93dqvLBMqoo/AAAAAAAAAAI/AAAAAAAAAAA/xSY6HGkyeaM/s900-c-k-no/pho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1000108"/>
            <a:ext cx="4286280" cy="4991101"/>
          </a:xfrm>
          <a:prstGeom prst="rect">
            <a:avLst/>
          </a:prstGeom>
          <a:noFill/>
        </p:spPr>
      </p:pic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551540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ep00.epimg.net/cultura/imagenes/2013/11/25/album/1385406354_930532_1385408335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4367920" cy="6072230"/>
          </a:xfrm>
          <a:prstGeom prst="rect">
            <a:avLst/>
          </a:prstGeom>
          <a:noFill/>
        </p:spPr>
      </p:pic>
      <p:pic>
        <p:nvPicPr>
          <p:cNvPr id="3" name="Picture 2" descr="http://ep00.epimg.net/cultura/imagenes/2013/11/25/album/1385406354_930532_1385414371_album_norm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500042"/>
            <a:ext cx="4459384" cy="60864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1F1F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380880" tIns="12696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9200" b="0" i="1" u="none" strike="noStrike" cap="none" normalizeH="0" baseline="0" smtClean="0">
              <a:ln>
                <a:noFill/>
              </a:ln>
              <a:solidFill>
                <a:srgbClr val="757575"/>
              </a:solidFill>
              <a:effectLst/>
              <a:latin typeface="Georgia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" b="1" i="0" u="none" strike="noStrike" cap="none" normalizeH="0" baseline="0" smtClean="0">
                <a:ln>
                  <a:noFill/>
                </a:ln>
                <a:solidFill>
                  <a:srgbClr val="FFFFFF"/>
                </a:solidFill>
                <a:effectLst/>
                <a:latin typeface="Lato"/>
                <a:cs typeface="Arial" pitchFamily="34" charset="0"/>
              </a:rPr>
              <a:t>La actriz Lina Morgan en 'Aquí no hay quien viva' junto a Eduardo Gómez.</a:t>
            </a: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7762" name="Picture 2" descr="Lina Morgan en Aquí no hay quien vi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903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285728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solidFill>
                  <a:srgbClr val="0000FF"/>
                </a:solidFill>
              </a:rPr>
              <a:t>La actriz Lina Morgan en 'Aquí no hay quien viva' junto a Eduardo Gómez.</a:t>
            </a:r>
            <a:endParaRPr lang="es-ES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2" name="Picture 2" descr="http://ocio.levante-emv.com/img_contenido/noticias/2015/08/441155/lina_morgan_2__317x167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1071546"/>
            <a:ext cx="7048005" cy="47148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Lina Morgan y Esperanza Aguir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-136526"/>
            <a:ext cx="9834726" cy="69945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500570"/>
            <a:ext cx="18573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solidFill>
                  <a:srgbClr val="0000FF"/>
                </a:solidFill>
              </a:rPr>
              <a:t>Lina Morgan junto a Esperanza Aguirre en las celebraciones de un 'Dos de Mayo'</a:t>
            </a:r>
            <a:endParaRPr lang="es-ES" b="1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linamorgan1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78" y="0"/>
            <a:ext cx="115584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6092825"/>
            <a:ext cx="9144000" cy="7651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Picture 2" descr="http://www.periodistadigital.com/imagenes/2013/12/09/lija1111_560x2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857232"/>
            <a:ext cx="10715652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ep00.epimg.net/cultura/imagenes/2013/11/25/album/1385406354_930532_1385407743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http://www.lne.es/noticias-hoy/img/lina-morga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89370" y="0"/>
            <a:ext cx="135372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ep00.epimg.net/cultura/imagenes/2013/11/25/album/1385406354_930532_1385406644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201"/>
            <a:ext cx="9334500" cy="69342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ep00.epimg.net/cultura/imagenes/2013/11/25/album/1385406354_930532_1385407742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-104775"/>
            <a:ext cx="9334500" cy="69627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85720" y="1357298"/>
            <a:ext cx="407193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>
                <a:solidFill>
                  <a:srgbClr val="0000FF"/>
                </a:solidFill>
              </a:rPr>
              <a:t>Vampiresas</a:t>
            </a:r>
            <a:r>
              <a:rPr lang="es-ES" sz="2000" dirty="0" smtClean="0">
                <a:solidFill>
                  <a:srgbClr val="0000FF"/>
                </a:solidFill>
              </a:rPr>
              <a:t> 1930 (1960)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El pobre García</a:t>
            </a:r>
            <a:r>
              <a:rPr lang="es-ES" sz="2000" dirty="0" smtClean="0">
                <a:solidFill>
                  <a:srgbClr val="0000FF"/>
                </a:solidFill>
              </a:rPr>
              <a:t> (1961)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Objetivo las estrellas</a:t>
            </a:r>
            <a:r>
              <a:rPr lang="es-ES" sz="2000" dirty="0" smtClean="0">
                <a:solidFill>
                  <a:srgbClr val="0000FF"/>
                </a:solidFill>
              </a:rPr>
              <a:t> (1963)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Una tal Dulcinea</a:t>
            </a:r>
            <a:r>
              <a:rPr lang="es-ES" sz="2000" dirty="0" smtClean="0">
                <a:solidFill>
                  <a:srgbClr val="0000FF"/>
                </a:solidFill>
              </a:rPr>
              <a:t> (1963)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La cesta</a:t>
            </a:r>
            <a:r>
              <a:rPr lang="es-ES" sz="2000" dirty="0" smtClean="0">
                <a:solidFill>
                  <a:srgbClr val="0000FF"/>
                </a:solidFill>
              </a:rPr>
              <a:t> (1964)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Julieta engaña a Romeo</a:t>
            </a:r>
            <a:r>
              <a:rPr lang="es-ES" sz="2000" dirty="0" smtClean="0">
                <a:solidFill>
                  <a:srgbClr val="0000FF"/>
                </a:solidFill>
              </a:rPr>
              <a:t> (1964)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Algunas lecciones en amor</a:t>
            </a:r>
            <a:r>
              <a:rPr lang="es-ES" sz="2000" dirty="0" smtClean="0">
                <a:solidFill>
                  <a:srgbClr val="0000FF"/>
                </a:solidFill>
              </a:rPr>
              <a:t> (1966)</a:t>
            </a:r>
          </a:p>
          <a:p>
            <a:r>
              <a:rPr lang="es-ES" sz="2000" i="1" dirty="0" smtClean="0">
                <a:solidFill>
                  <a:srgbClr val="0000FF"/>
                </a:solidFill>
                <a:hlinkClick r:id="rId3" tooltip="¿Qué hacemos con los hijos? (película)"/>
              </a:rPr>
              <a:t>¿Qué hacemos con los hijos?</a:t>
            </a:r>
            <a:r>
              <a:rPr lang="es-ES" sz="2000" dirty="0" smtClean="0">
                <a:solidFill>
                  <a:srgbClr val="0000FF"/>
                </a:solidFill>
              </a:rPr>
              <a:t> (1967)</a:t>
            </a:r>
          </a:p>
          <a:p>
            <a:r>
              <a:rPr lang="es-ES" sz="2000" i="1" dirty="0" smtClean="0">
                <a:solidFill>
                  <a:srgbClr val="0000FF"/>
                </a:solidFill>
                <a:hlinkClick r:id="rId4" tooltip="Las que tienen que servir (película)"/>
              </a:rPr>
              <a:t>Las que tienen que servir</a:t>
            </a:r>
            <a:r>
              <a:rPr lang="es-ES" sz="2000" dirty="0" smtClean="0">
                <a:solidFill>
                  <a:srgbClr val="0000FF"/>
                </a:solidFill>
              </a:rPr>
              <a:t> (1967)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Los subdesarrollados</a:t>
            </a:r>
            <a:r>
              <a:rPr lang="es-ES" sz="2000" dirty="0" smtClean="0">
                <a:solidFill>
                  <a:srgbClr val="0000FF"/>
                </a:solidFill>
              </a:rPr>
              <a:t> (1968)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Soltera y madre en la vida</a:t>
            </a:r>
            <a:r>
              <a:rPr lang="es-ES" sz="2000" dirty="0" smtClean="0">
                <a:solidFill>
                  <a:srgbClr val="0000FF"/>
                </a:solidFill>
              </a:rPr>
              <a:t> (1969)</a:t>
            </a:r>
          </a:p>
          <a:p>
            <a:r>
              <a:rPr lang="es-ES" sz="2000" i="1" dirty="0" smtClean="0">
                <a:solidFill>
                  <a:srgbClr val="0000FF"/>
                </a:solidFill>
                <a:hlinkClick r:id="rId5" tooltip="La tonta del bote"/>
              </a:rPr>
              <a:t>La tonta del bote</a:t>
            </a:r>
            <a:r>
              <a:rPr lang="es-ES" sz="2000" dirty="0" smtClean="0">
                <a:solidFill>
                  <a:srgbClr val="0000FF"/>
                </a:solidFill>
              </a:rPr>
              <a:t> (1970)</a:t>
            </a:r>
          </a:p>
          <a:p>
            <a:r>
              <a:rPr lang="es-ES" sz="2000" i="1" dirty="0" smtClean="0">
                <a:solidFill>
                  <a:srgbClr val="0000FF"/>
                </a:solidFill>
                <a:hlinkClick r:id="rId6" tooltip="La graduada"/>
              </a:rPr>
              <a:t>La graduada</a:t>
            </a:r>
            <a:r>
              <a:rPr lang="es-ES" sz="2000" dirty="0" smtClean="0">
                <a:solidFill>
                  <a:srgbClr val="0000FF"/>
                </a:solidFill>
              </a:rPr>
              <a:t> (1971)</a:t>
            </a:r>
          </a:p>
          <a:p>
            <a:endParaRPr lang="es-ES" sz="2000" dirty="0">
              <a:solidFill>
                <a:srgbClr val="0000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643438" y="1071546"/>
            <a:ext cx="421481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i="1" dirty="0" smtClean="0">
                <a:solidFill>
                  <a:srgbClr val="0000FF"/>
                </a:solidFill>
                <a:hlinkClick r:id="rId7" tooltip="Dos chicas de revista"/>
              </a:rPr>
              <a:t>Dos chicas de revista</a:t>
            </a:r>
            <a:r>
              <a:rPr lang="es-ES" sz="2000" dirty="0" smtClean="0">
                <a:solidFill>
                  <a:srgbClr val="0000FF"/>
                </a:solidFill>
              </a:rPr>
              <a:t> (1972)</a:t>
            </a:r>
          </a:p>
          <a:p>
            <a:r>
              <a:rPr lang="es-ES" sz="2000" i="1" dirty="0" smtClean="0">
                <a:solidFill>
                  <a:srgbClr val="0000FF"/>
                </a:solidFill>
                <a:hlinkClick r:id="rId8" tooltip="La descarriada"/>
              </a:rPr>
              <a:t>La descarriada</a:t>
            </a:r>
            <a:r>
              <a:rPr lang="es-ES" sz="2000" dirty="0" smtClean="0">
                <a:solidFill>
                  <a:srgbClr val="0000FF"/>
                </a:solidFill>
              </a:rPr>
              <a:t> (1972)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Una monja y un don Juan</a:t>
            </a:r>
            <a:r>
              <a:rPr lang="es-ES" sz="2000" dirty="0" smtClean="0">
                <a:solidFill>
                  <a:srgbClr val="0000FF"/>
                </a:solidFill>
              </a:rPr>
              <a:t> (1972)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La llamaban la madrina</a:t>
            </a:r>
            <a:r>
              <a:rPr lang="es-ES" sz="2000" dirty="0" smtClean="0">
                <a:solidFill>
                  <a:srgbClr val="0000FF"/>
                </a:solidFill>
              </a:rPr>
              <a:t> (1973)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Señora doctor</a:t>
            </a:r>
            <a:r>
              <a:rPr lang="es-ES" sz="2000" dirty="0" smtClean="0">
                <a:solidFill>
                  <a:srgbClr val="0000FF"/>
                </a:solidFill>
              </a:rPr>
              <a:t> (1973)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Ésta que lo es...</a:t>
            </a:r>
            <a:r>
              <a:rPr lang="es-ES" sz="2000" dirty="0" smtClean="0">
                <a:solidFill>
                  <a:srgbClr val="0000FF"/>
                </a:solidFill>
              </a:rPr>
              <a:t> (1973)</a:t>
            </a:r>
          </a:p>
          <a:p>
            <a:r>
              <a:rPr lang="es-ES" sz="2000" i="1" dirty="0" smtClean="0">
                <a:solidFill>
                  <a:srgbClr val="0000FF"/>
                </a:solidFill>
                <a:hlinkClick r:id="rId9" tooltip="Una pareja... distinta"/>
              </a:rPr>
              <a:t>Una pareja... distinta</a:t>
            </a:r>
            <a:r>
              <a:rPr lang="es-ES" sz="2000" dirty="0" smtClean="0">
                <a:solidFill>
                  <a:srgbClr val="0000FF"/>
                </a:solidFill>
              </a:rPr>
              <a:t> (1974)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Dormir y ligar todo es empezar</a:t>
            </a:r>
            <a:r>
              <a:rPr lang="es-ES" sz="2000" dirty="0" smtClean="0">
                <a:solidFill>
                  <a:srgbClr val="0000FF"/>
                </a:solidFill>
              </a:rPr>
              <a:t> (1974)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Fin de semana al desnudo</a:t>
            </a:r>
            <a:r>
              <a:rPr lang="es-ES" sz="2000" dirty="0" smtClean="0">
                <a:solidFill>
                  <a:srgbClr val="0000FF"/>
                </a:solidFill>
              </a:rPr>
              <a:t> (1974)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Los pecados de una chica casi decente</a:t>
            </a:r>
            <a:r>
              <a:rPr lang="es-ES" sz="2000" dirty="0" smtClean="0">
                <a:solidFill>
                  <a:srgbClr val="0000FF"/>
                </a:solidFill>
              </a:rPr>
              <a:t> (1975)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Imposible para una solterona</a:t>
            </a:r>
            <a:r>
              <a:rPr lang="es-ES" sz="2000" dirty="0" smtClean="0">
                <a:solidFill>
                  <a:srgbClr val="0000FF"/>
                </a:solidFill>
              </a:rPr>
              <a:t> (1975)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Un día con Sergio</a:t>
            </a:r>
            <a:r>
              <a:rPr lang="es-ES" sz="2000" dirty="0" smtClean="0">
                <a:solidFill>
                  <a:srgbClr val="0000FF"/>
                </a:solidFill>
              </a:rPr>
              <a:t> (1975)</a:t>
            </a:r>
          </a:p>
          <a:p>
            <a:r>
              <a:rPr lang="es-ES" sz="2000" i="1" dirty="0" smtClean="0">
                <a:solidFill>
                  <a:srgbClr val="0000FF"/>
                </a:solidFill>
              </a:rPr>
              <a:t>Hermana ¿pero qué has hecho?</a:t>
            </a:r>
            <a:r>
              <a:rPr lang="es-ES" sz="2000" dirty="0" smtClean="0">
                <a:solidFill>
                  <a:srgbClr val="0000FF"/>
                </a:solidFill>
              </a:rPr>
              <a:t> (1994)</a:t>
            </a:r>
            <a:endParaRPr lang="es-ES" sz="2000" dirty="0">
              <a:solidFill>
                <a:srgbClr val="0000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000364" y="428604"/>
            <a:ext cx="26725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0000FF"/>
                </a:solidFill>
              </a:rPr>
              <a:t>Filmografía</a:t>
            </a: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58" y="551540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ep00.epimg.net/cultura/imagenes/2013/11/25/album/1385406354_930532_1385408572_album_norm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  <p:sndAc>
      <p:stSnd>
        <p:snd r:embed="rId2" name="d09352322a2a6a319c174a4352935f5b.wav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http://9www.ecestaticos.com/image/clipping/992/558/aa9a6861475853499906c291110475b0/imagen-sin-titu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4484" y="0"/>
            <a:ext cx="96484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Foto: La vida de Lina Morgan, en imáge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85916" y="0"/>
            <a:ext cx="127444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0" name="Picture 2" descr="http://2.bp.blogspot.com/_nDmwSDJNbj0/SHTsrWRyeSI/AAAAAAAAA4M/XoNKw1UcY9A/s400/UnaParejaDistinta_Cart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4929190" cy="70572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071538" y="500042"/>
            <a:ext cx="685804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solidFill>
                  <a:srgbClr val="0000FF"/>
                </a:solidFill>
              </a:rPr>
              <a:t>Cine</a:t>
            </a:r>
          </a:p>
          <a:p>
            <a:pPr algn="ctr"/>
            <a:r>
              <a:rPr lang="es-ES" sz="2400" b="1" i="1" dirty="0" smtClean="0">
                <a:solidFill>
                  <a:srgbClr val="0000FF"/>
                </a:solidFill>
              </a:rPr>
              <a:t>Su carrera cinematográfica comenzó en la </a:t>
            </a:r>
            <a:r>
              <a:rPr lang="es-ES" sz="2400" b="1" i="1" dirty="0" smtClean="0">
                <a:solidFill>
                  <a:srgbClr val="0000FF"/>
                </a:solidFill>
                <a:hlinkClick r:id="rId3" tooltip="Década de 1960"/>
              </a:rPr>
              <a:t>década de 1960</a:t>
            </a:r>
            <a:r>
              <a:rPr lang="es-ES" sz="2400" b="1" i="1" dirty="0" smtClean="0">
                <a:solidFill>
                  <a:srgbClr val="0000FF"/>
                </a:solidFill>
              </a:rPr>
              <a:t>, aunque no obtendría papeles protagonistas relevantes hasta que en </a:t>
            </a:r>
            <a:r>
              <a:rPr lang="es-ES" sz="2400" b="1" i="1" dirty="0" smtClean="0">
                <a:solidFill>
                  <a:srgbClr val="0000FF"/>
                </a:solidFill>
                <a:hlinkClick r:id="rId4" tooltip="1970"/>
              </a:rPr>
              <a:t>1970</a:t>
            </a:r>
            <a:r>
              <a:rPr lang="es-ES" sz="2400" b="1" i="1" dirty="0" smtClean="0">
                <a:solidFill>
                  <a:srgbClr val="0000FF"/>
                </a:solidFill>
              </a:rPr>
              <a:t>, y gracias al éxito teatral, aparece en la película cómica La tonta del bote. Tras su éxito en taquilla, </a:t>
            </a:r>
            <a:r>
              <a:rPr lang="es-ES" sz="2400" b="1" i="1" dirty="0" smtClean="0">
                <a:solidFill>
                  <a:srgbClr val="0000FF"/>
                </a:solidFill>
                <a:hlinkClick r:id="rId5" tooltip="Mariano Ozores"/>
              </a:rPr>
              <a:t>Mariano </a:t>
            </a:r>
            <a:r>
              <a:rPr lang="es-ES" sz="2400" b="1" i="1" dirty="0" err="1" smtClean="0">
                <a:solidFill>
                  <a:srgbClr val="0000FF"/>
                </a:solidFill>
                <a:hlinkClick r:id="rId5" tooltip="Mariano Ozores"/>
              </a:rPr>
              <a:t>Ozores</a:t>
            </a:r>
            <a:r>
              <a:rPr lang="es-ES" sz="2400" b="1" i="1" dirty="0" smtClean="0">
                <a:solidFill>
                  <a:srgbClr val="0000FF"/>
                </a:solidFill>
              </a:rPr>
              <a:t> contó con ella para que intérprete hasta ocho títulos. En total, ha actuado en más de 25 cintas.</a:t>
            </a:r>
          </a:p>
          <a:p>
            <a:pPr algn="ctr"/>
            <a:r>
              <a:rPr lang="es-ES" sz="2400" b="1" i="1" dirty="0" smtClean="0">
                <a:solidFill>
                  <a:srgbClr val="0000FF"/>
                </a:solidFill>
              </a:rPr>
              <a:t>Además de papeles de humor, Lina Morgan intentó hacer papeles de registro distinto. En </a:t>
            </a:r>
            <a:r>
              <a:rPr lang="es-ES" sz="2400" b="1" i="1" dirty="0" smtClean="0">
                <a:solidFill>
                  <a:srgbClr val="0000FF"/>
                </a:solidFill>
                <a:hlinkClick r:id="rId6" tooltip="1974"/>
              </a:rPr>
              <a:t>1974</a:t>
            </a:r>
            <a:r>
              <a:rPr lang="es-ES" sz="2400" b="1" i="1" dirty="0" smtClean="0">
                <a:solidFill>
                  <a:srgbClr val="0000FF"/>
                </a:solidFill>
              </a:rPr>
              <a:t> apareció junto con </a:t>
            </a:r>
            <a:r>
              <a:rPr lang="es-ES" sz="2400" b="1" i="1" dirty="0" smtClean="0">
                <a:solidFill>
                  <a:srgbClr val="0000FF"/>
                </a:solidFill>
                <a:hlinkClick r:id="rId7" tooltip="José Luis López Vázquez"/>
              </a:rPr>
              <a:t>José Luis López Vázquez</a:t>
            </a:r>
            <a:r>
              <a:rPr lang="es-ES" sz="2400" b="1" i="1" dirty="0" smtClean="0">
                <a:solidFill>
                  <a:srgbClr val="0000FF"/>
                </a:solidFill>
              </a:rPr>
              <a:t> en Una pareja distinta, pero la cinta fue un fracaso comercial.</a:t>
            </a:r>
            <a:endParaRPr lang="es-ES" sz="24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7158" y="551540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9026" name="Picture 2" descr="https://lh4.googleusercontent.com/-1nP4n2AxEsc/TXusA8ZdKuI/AAAAAAAAAKY/-uCqvg2J3-A/s1600/TRANVIADIBUJO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000108"/>
            <a:ext cx="6858016" cy="51435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https://lh6.googleusercontent.com/-8kXwUZWbQDY/TXup14NHxnI/AAAAAAAAAKU/qHGPIrrRRHc/s1600/l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0"/>
            <a:ext cx="4961659" cy="6858000"/>
          </a:xfrm>
          <a:prstGeom prst="rect">
            <a:avLst/>
          </a:prstGeom>
          <a:noFill/>
        </p:spPr>
      </p:pic>
      <p:pic>
        <p:nvPicPr>
          <p:cNvPr id="130052" name="Picture 4" descr="https://lh5.googleusercontent.com/-Ynn2AOh9xac/TXuokJsBtfI/AAAAAAAAAKM/EZZxAURIXvo/s1600/l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3164" y="0"/>
            <a:ext cx="48108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50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285852" y="1000108"/>
            <a:ext cx="642942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solidFill>
                  <a:srgbClr val="0000FF"/>
                </a:solidFill>
              </a:rPr>
              <a:t>Televisión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</a:rPr>
              <a:t>El Tercer rombo</a:t>
            </a:r>
            <a:r>
              <a:rPr lang="es-ES" sz="2800" dirty="0" smtClean="0">
                <a:solidFill>
                  <a:srgbClr val="0000FF"/>
                </a:solidFill>
              </a:rPr>
              <a:t> (1966)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  <a:hlinkClick r:id="rId3" tooltip="Compuesta y sin novio"/>
              </a:rPr>
              <a:t>Compuesta y sin novio</a:t>
            </a:r>
            <a:r>
              <a:rPr lang="es-ES" sz="2800" dirty="0" smtClean="0">
                <a:solidFill>
                  <a:srgbClr val="0000FF"/>
                </a:solidFill>
              </a:rPr>
              <a:t> (1994)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  <a:hlinkClick r:id="rId4" tooltip="Hostal Royal Manzanares"/>
              </a:rPr>
              <a:t>Hostal Royal Manzanares</a:t>
            </a:r>
            <a:r>
              <a:rPr lang="es-ES" sz="2800" dirty="0" smtClean="0">
                <a:solidFill>
                  <a:srgbClr val="0000FF"/>
                </a:solidFill>
              </a:rPr>
              <a:t> (1996-1998)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</a:rPr>
              <a:t>Una de dos</a:t>
            </a:r>
            <a:r>
              <a:rPr lang="es-ES" sz="2800" dirty="0" smtClean="0">
                <a:solidFill>
                  <a:srgbClr val="0000FF"/>
                </a:solidFill>
              </a:rPr>
              <a:t> (1998-1999)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  <a:hlinkClick r:id="rId5" tooltip="Academia de baile Gloria"/>
              </a:rPr>
              <a:t>Academia de baile Gloria</a:t>
            </a:r>
            <a:r>
              <a:rPr lang="es-ES" sz="2800" dirty="0" smtClean="0">
                <a:solidFill>
                  <a:srgbClr val="0000FF"/>
                </a:solidFill>
              </a:rPr>
              <a:t> (2001)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  <a:hlinkClick r:id="rId6" tooltip="¿Se puede?"/>
              </a:rPr>
              <a:t>¿Se puede?</a:t>
            </a:r>
            <a:r>
              <a:rPr lang="es-ES" sz="2800" dirty="0" smtClean="0">
                <a:solidFill>
                  <a:srgbClr val="0000FF"/>
                </a:solidFill>
              </a:rPr>
              <a:t> (2004)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  <a:hlinkClick r:id="rId7" tooltip="Aquí no hay quien viva"/>
              </a:rPr>
              <a:t>Aquí no hay quien viva</a:t>
            </a:r>
            <a:r>
              <a:rPr lang="es-ES" sz="2800" dirty="0" smtClean="0">
                <a:solidFill>
                  <a:srgbClr val="0000FF"/>
                </a:solidFill>
              </a:rPr>
              <a:t> (2005)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  <a:hlinkClick r:id="rId8" tooltip="A tortas con la vida"/>
              </a:rPr>
              <a:t>A tortas con la vida</a:t>
            </a:r>
            <a:r>
              <a:rPr lang="es-ES" sz="2800" dirty="0" smtClean="0">
                <a:solidFill>
                  <a:srgbClr val="0000FF"/>
                </a:solidFill>
              </a:rPr>
              <a:t> (2006)</a:t>
            </a:r>
          </a:p>
          <a:p>
            <a:pPr algn="ctr"/>
            <a:r>
              <a:rPr lang="es-ES" sz="2800" i="1" dirty="0" smtClean="0">
                <a:solidFill>
                  <a:srgbClr val="0000FF"/>
                </a:solidFill>
                <a:hlinkClick r:id="rId9" tooltip="Escenas de matrimonio"/>
              </a:rPr>
              <a:t>Escenas de matrimonio</a:t>
            </a:r>
            <a:r>
              <a:rPr lang="es-ES" sz="2800" dirty="0" smtClean="0">
                <a:solidFill>
                  <a:srgbClr val="0000FF"/>
                </a:solidFill>
              </a:rPr>
              <a:t> (2007-2008</a:t>
            </a:r>
            <a:r>
              <a:rPr lang="es-ES" sz="2800" dirty="0" smtClean="0"/>
              <a:t>)</a:t>
            </a:r>
            <a:endParaRPr lang="es-ES" sz="2800" dirty="0"/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58" y="5515400"/>
            <a:ext cx="1643042" cy="1342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http://www.lavozlibre.com/userfiles/2a_decada/image/FOTOS%202015/08%20AGOSTO%202015/20%20AGOSTO%202015/lina-morg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2144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ina Morgan, con José Manuel Parada y Carmen Sevilla en 'Cine de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2094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://www.hola.com/imagenes/actualidad/2015082080560/reacciones-muerte-lina-morgan/0-332-115/linamorganyelpadreangel1-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82181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2.bp.blogspot.com/-NVHokmP4KJY/TzMs37UE1YI/AAAAAAAACVs/y8IlnmCQkq4/s1600/0k0289_gif-sicodelicos-16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4338" name="Picture 2" descr="http://ep00.epimg.net/cultura/imagenes/2013/11/25/album/1385406354_930532_1440064970_album_norm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5046548" cy="6948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ep00.epimg.net/cultura/imagenes/2013/11/25/album/1385406354_930532_1385408809_album_norm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5030207" cy="6858000"/>
          </a:xfrm>
          <a:prstGeom prst="rect">
            <a:avLst/>
          </a:prstGeom>
          <a:noFill/>
        </p:spPr>
      </p:pic>
      <p:pic>
        <p:nvPicPr>
          <p:cNvPr id="3" name="Picture 2" descr="http://ep00.epimg.net/cultura/imagenes/2013/11/25/album/1385406354_930532_1385408810_album_norma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0"/>
            <a:ext cx="5151616" cy="71008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  <p:sndAc>
      <p:stSnd>
        <p:snd r:embed="rId2" name="lina morgan - gracias por venir(5).wav"/>
      </p:stSnd>
    </p:sndAc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ep00.epimg.net/cultura/imagenes/2013/11/25/album/1385406354_930532_1385408334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www.hola.com/imagenes/actualidad/2015082080560/reacciones-muerte-lina-morgan/0-332-117/linamorganyjoseluismoreno1-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517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ep00.epimg.net/cultura/imagenes/2013/11/25/album/1385406354_930532_1385407741_album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0" y="0"/>
            <a:ext cx="9334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http://1.bp.blogspot.com/_nDmwSDJNbj0/SHTsWcxhyBI/AAAAAAAAA38/Koqw13d9avw/s400/UnaParejaDistin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8726" y="0"/>
            <a:ext cx="104852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48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4146" name="Picture 2" descr="http://ocio.farodevigo.es/img_contenido/noticias/2015/08/441111/lina_morgan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2"/>
            <a:ext cx="9400383" cy="58578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http://www.hola.com/imagenes/cine/2015082080565/capilla-ardiente-lina-morgan/0-332-161/capilla6-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Documents and Settings\Jose Luis\Escritorio\capilla2-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4455" y="0"/>
            <a:ext cx="93284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pilla1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29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571472" y="1142984"/>
            <a:ext cx="7429552" cy="452429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GRACIAS  LINA</a:t>
            </a:r>
          </a:p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POR LOS RATOS FELICES QUE NOS HICISTE PASAR</a:t>
            </a:r>
          </a:p>
          <a:p>
            <a:pPr lvl="1" algn="ctr">
              <a:defRPr/>
            </a:pP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,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 E. P.</a:t>
            </a:r>
            <a:endParaRPr lang="es-ES" sz="4800" b="1" i="1" kern="1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IOS A LINA MORGA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ADIOS A LINA MORGAN</Template>
  <TotalTime>60</TotalTime>
  <Words>1018</Words>
  <Application>Microsoft Office PowerPoint</Application>
  <PresentationFormat>Presentación en pantalla (4:3)</PresentationFormat>
  <Paragraphs>138</Paragraphs>
  <Slides>63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63</vt:i4>
      </vt:variant>
    </vt:vector>
  </HeadingPairs>
  <TitlesOfParts>
    <vt:vector size="66" baseType="lpstr">
      <vt:lpstr>ADIOS A LINA MORGAN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..JOSE LUIS</dc:creator>
  <cp:lastModifiedBy>..</cp:lastModifiedBy>
  <cp:revision>6</cp:revision>
  <dcterms:created xsi:type="dcterms:W3CDTF">2015-08-21T07:45:36Z</dcterms:created>
  <dcterms:modified xsi:type="dcterms:W3CDTF">2015-08-21T08:46:04Z</dcterms:modified>
</cp:coreProperties>
</file>