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256" r:id="rId3"/>
    <p:sldId id="257" r:id="rId4"/>
    <p:sldId id="258" r:id="rId5"/>
    <p:sldId id="270" r:id="rId6"/>
    <p:sldId id="259" r:id="rId7"/>
    <p:sldId id="260" r:id="rId8"/>
    <p:sldId id="261" r:id="rId9"/>
    <p:sldId id="262" r:id="rId10"/>
    <p:sldId id="263" r:id="rId11"/>
    <p:sldId id="298" r:id="rId12"/>
    <p:sldId id="289" r:id="rId13"/>
    <p:sldId id="290" r:id="rId14"/>
    <p:sldId id="291" r:id="rId15"/>
    <p:sldId id="292" r:id="rId16"/>
    <p:sldId id="293" r:id="rId17"/>
    <p:sldId id="294" r:id="rId18"/>
    <p:sldId id="319" r:id="rId19"/>
    <p:sldId id="265" r:id="rId20"/>
    <p:sldId id="266" r:id="rId21"/>
    <p:sldId id="267" r:id="rId22"/>
    <p:sldId id="268" r:id="rId23"/>
    <p:sldId id="269" r:id="rId24"/>
    <p:sldId id="271" r:id="rId25"/>
    <p:sldId id="272" r:id="rId26"/>
    <p:sldId id="273" r:id="rId27"/>
    <p:sldId id="274" r:id="rId28"/>
    <p:sldId id="275" r:id="rId29"/>
    <p:sldId id="276" r:id="rId30"/>
    <p:sldId id="305" r:id="rId31"/>
    <p:sldId id="306" r:id="rId32"/>
    <p:sldId id="307" r:id="rId33"/>
    <p:sldId id="308" r:id="rId34"/>
    <p:sldId id="309" r:id="rId35"/>
    <p:sldId id="310" r:id="rId36"/>
    <p:sldId id="311" r:id="rId37"/>
    <p:sldId id="312" r:id="rId38"/>
    <p:sldId id="313" r:id="rId39"/>
    <p:sldId id="316" r:id="rId40"/>
    <p:sldId id="317" r:id="rId41"/>
    <p:sldId id="318" r:id="rId42"/>
    <p:sldId id="296" r:id="rId43"/>
    <p:sldId id="299" r:id="rId44"/>
    <p:sldId id="320" r:id="rId45"/>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zMnwAfXQfOx9kppE2zGDg==" hashData="uiuBAhpiuaqN7ItIDpDVOwFoKQs="/>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6899" autoAdjust="0"/>
  </p:normalViewPr>
  <p:slideViewPr>
    <p:cSldViewPr>
      <p:cViewPr varScale="1">
        <p:scale>
          <a:sx n="58" d="100"/>
          <a:sy n="58" d="100"/>
        </p:scale>
        <p:origin x="-72" y="-1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12F0C99-FC2B-44B3-9E43-E20E75B71B2E}" type="datetimeFigureOut">
              <a:rPr lang="es-ES_tradnl" smtClean="0"/>
              <a:pPr/>
              <a:t>06/12/2013</a:t>
            </a:fld>
            <a:endParaRPr lang="es-ES_tradn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807B1D-C4FE-4328-828F-921D724F7959}" type="slidenum">
              <a:rPr lang="es-ES_tradnl" smtClean="0"/>
              <a:pPr/>
              <a:t>‹Nº›</a:t>
            </a:fld>
            <a:endParaRPr lang="es-ES_trad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2807B1D-C4FE-4328-828F-921D724F7959}" type="slidenum">
              <a:rPr lang="es-ES_tradnl" smtClean="0"/>
              <a:pPr/>
              <a:t>4</a:t>
            </a:fld>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3C85012A-FB4F-4FCB-92A5-58C9C087F492}" type="datetimeFigureOut">
              <a:rPr lang="es-ES_tradnl" smtClean="0"/>
              <a:pPr/>
              <a:t>06/12/2013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149B8B59-4479-4EB1-BE46-9A81B867457C}"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C85012A-FB4F-4FCB-92A5-58C9C087F492}" type="datetimeFigureOut">
              <a:rPr lang="es-ES_tradnl" smtClean="0"/>
              <a:pPr/>
              <a:t>06/12/2013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149B8B59-4479-4EB1-BE46-9A81B867457C}"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C85012A-FB4F-4FCB-92A5-58C9C087F492}" type="datetimeFigureOut">
              <a:rPr lang="es-ES_tradnl" smtClean="0"/>
              <a:pPr/>
              <a:t>06/12/2013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149B8B59-4479-4EB1-BE46-9A81B867457C}"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3C85012A-FB4F-4FCB-92A5-58C9C087F492}" type="datetimeFigureOut">
              <a:rPr lang="es-ES_tradnl" smtClean="0"/>
              <a:pPr/>
              <a:t>06/12/2013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149B8B59-4479-4EB1-BE46-9A81B867457C}"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3C85012A-FB4F-4FCB-92A5-58C9C087F492}" type="datetimeFigureOut">
              <a:rPr lang="es-ES_tradnl" smtClean="0"/>
              <a:pPr/>
              <a:t>06/12/2013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149B8B59-4479-4EB1-BE46-9A81B867457C}"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3C85012A-FB4F-4FCB-92A5-58C9C087F492}" type="datetimeFigureOut">
              <a:rPr lang="es-ES_tradnl" smtClean="0"/>
              <a:pPr/>
              <a:t>06/12/2013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149B8B59-4479-4EB1-BE46-9A81B867457C}"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C85012A-FB4F-4FCB-92A5-58C9C087F492}" type="datetimeFigureOut">
              <a:rPr lang="es-ES_tradnl" smtClean="0"/>
              <a:pPr/>
              <a:t>06/12/2013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149B8B59-4479-4EB1-BE46-9A81B867457C}"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C85012A-FB4F-4FCB-92A5-58C9C087F492}" type="datetimeFigureOut">
              <a:rPr lang="es-ES_tradnl" smtClean="0"/>
              <a:pPr/>
              <a:t>06/12/2013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149B8B59-4479-4EB1-BE46-9A81B867457C}"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C85012A-FB4F-4FCB-92A5-58C9C087F492}" type="datetimeFigureOut">
              <a:rPr lang="es-ES_tradnl" smtClean="0"/>
              <a:pPr/>
              <a:t>06/12/2013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149B8B59-4479-4EB1-BE46-9A81B867457C}"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C85012A-FB4F-4FCB-92A5-58C9C087F492}" type="datetimeFigureOut">
              <a:rPr lang="es-ES_tradnl" smtClean="0"/>
              <a:pPr/>
              <a:t>06/12/2013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149B8B59-4479-4EB1-BE46-9A81B867457C}"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C85012A-FB4F-4FCB-92A5-58C9C087F492}" type="datetimeFigureOut">
              <a:rPr lang="es-ES_tradnl" smtClean="0"/>
              <a:pPr/>
              <a:t>06/12/2013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149B8B59-4479-4EB1-BE46-9A81B867457C}"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30B8474-C1A9-46D3-AC39-600F4528FE3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85012A-FB4F-4FCB-92A5-58C9C087F492}" type="datetimeFigureOut">
              <a:rPr lang="es-ES_tradnl" smtClean="0"/>
              <a:pPr/>
              <a:t>06/12/2013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9B8B59-4479-4EB1-BE46-9A81B867457C}"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FD571E1-63A8-4A53-8E0C-93DD435827A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hyperlink" Target="http://www.google.com/hostednews/afp/slideshow/ALeqM5hvoC6rtARcNIyo9Dha9pgu6A3LRw?index=0"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3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4" Type="http://schemas.openxmlformats.org/officeDocument/2006/relationships/image" Target="../media/image51.gif"/></Relationships>
</file>

<file path=ppt/slides/_rels/slide3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Subtítulo"/>
          <p:cNvSpPr>
            <a:spLocks noGrp="1"/>
          </p:cNvSpPr>
          <p:nvPr>
            <p:ph type="subTitle" idx="1"/>
          </p:nvPr>
        </p:nvSpPr>
        <p:spPr/>
        <p:txBody>
          <a:bodyPr/>
          <a:lstStyle/>
          <a:p>
            <a:endParaRPr lang="es-ES_tradnl"/>
          </a:p>
        </p:txBody>
      </p:sp>
      <p:pic>
        <p:nvPicPr>
          <p:cNvPr id="1026" name="Picture 2" descr="El ex presidente e histórico líder contra el régimen del..."/>
          <p:cNvPicPr>
            <a:picLocks noChangeAspect="1" noChangeArrowheads="1"/>
          </p:cNvPicPr>
          <p:nvPr/>
        </p:nvPicPr>
        <p:blipFill>
          <a:blip r:embed="rId3" cstate="print"/>
          <a:srcRect/>
          <a:stretch>
            <a:fillRect/>
          </a:stretch>
        </p:blipFill>
        <p:spPr bwMode="auto">
          <a:xfrm>
            <a:off x="3143240" y="1000108"/>
            <a:ext cx="6257925" cy="3867150"/>
          </a:xfrm>
          <a:prstGeom prst="rect">
            <a:avLst/>
          </a:prstGeom>
          <a:noFill/>
          <a:effectLst>
            <a:softEdge rad="635000"/>
          </a:effectLst>
        </p:spPr>
      </p:pic>
      <p:sp>
        <p:nvSpPr>
          <p:cNvPr id="5" name="4 Rectángulo"/>
          <p:cNvSpPr/>
          <p:nvPr/>
        </p:nvSpPr>
        <p:spPr>
          <a:xfrm>
            <a:off x="2428860" y="5072074"/>
            <a:ext cx="184731" cy="400110"/>
          </a:xfrm>
          <a:prstGeom prst="rect">
            <a:avLst/>
          </a:prstGeom>
        </p:spPr>
        <p:txBody>
          <a:bodyPr wrap="none">
            <a:spAutoFit/>
          </a:bodyPr>
          <a:lstStyle/>
          <a:p>
            <a:endParaRPr lang="es-ES_tradnl" sz="2000" dirty="0">
              <a:solidFill>
                <a:schemeClr val="bg1"/>
              </a:solidFill>
            </a:endParaRPr>
          </a:p>
        </p:txBody>
      </p:sp>
      <p:pic>
        <p:nvPicPr>
          <p:cNvPr id="6" name="Picture 5" descr="http://1.bp.blogspot.com/_RSKukoX6ncY/SyEXdB1ZVzI/AAAAAAAABZ0/vOEpgF88qWc/s400/800px-Pm_cricket_shots09_6058.jpg"/>
          <p:cNvPicPr>
            <a:picLocks noChangeAspect="1" noChangeArrowheads="1"/>
          </p:cNvPicPr>
          <p:nvPr/>
        </p:nvPicPr>
        <p:blipFill>
          <a:blip r:embed="rId4" cstate="print"/>
          <a:srcRect/>
          <a:stretch>
            <a:fillRect/>
          </a:stretch>
        </p:blipFill>
        <p:spPr bwMode="auto">
          <a:xfrm>
            <a:off x="285720" y="285728"/>
            <a:ext cx="3810000" cy="2533650"/>
          </a:xfrm>
          <a:prstGeom prst="rect">
            <a:avLst/>
          </a:prstGeom>
          <a:noFill/>
          <a:effectLst>
            <a:softEdge rad="317500"/>
          </a:effectLst>
          <a:scene3d>
            <a:camera prst="isometricOffAxis1Right"/>
            <a:lightRig rig="threePt" dir="t"/>
          </a:scene3d>
        </p:spPr>
      </p:pic>
      <p:pic>
        <p:nvPicPr>
          <p:cNvPr id="1028" name="Picture 4" descr="Rendered Image"/>
          <p:cNvPicPr>
            <a:picLocks noChangeAspect="1" noChangeArrowheads="1"/>
          </p:cNvPicPr>
          <p:nvPr/>
        </p:nvPicPr>
        <p:blipFill>
          <a:blip r:embed="rId5" cstate="print"/>
          <a:srcRect/>
          <a:stretch>
            <a:fillRect/>
          </a:stretch>
        </p:blipFill>
        <p:spPr bwMode="auto">
          <a:xfrm>
            <a:off x="1000100" y="4929198"/>
            <a:ext cx="7277100" cy="657226"/>
          </a:xfrm>
          <a:prstGeom prst="rect">
            <a:avLst/>
          </a:prstGeom>
          <a:noFill/>
        </p:spPr>
      </p:pic>
      <p:pic>
        <p:nvPicPr>
          <p:cNvPr id="1030" name="Picture 6" descr="Rendered Image"/>
          <p:cNvPicPr>
            <a:picLocks noChangeAspect="1" noChangeArrowheads="1"/>
          </p:cNvPicPr>
          <p:nvPr/>
        </p:nvPicPr>
        <p:blipFill>
          <a:blip r:embed="rId6" cstate="print"/>
          <a:srcRect/>
          <a:stretch>
            <a:fillRect/>
          </a:stretch>
        </p:blipFill>
        <p:spPr bwMode="auto">
          <a:xfrm>
            <a:off x="1214414" y="5643578"/>
            <a:ext cx="6686550" cy="704851"/>
          </a:xfrm>
          <a:prstGeom prst="rect">
            <a:avLst/>
          </a:prstGeom>
          <a:noFill/>
        </p:spPr>
      </p:pic>
      <p:sp>
        <p:nvSpPr>
          <p:cNvPr id="9" name="8 Rectángulo"/>
          <p:cNvSpPr/>
          <p:nvPr/>
        </p:nvSpPr>
        <p:spPr>
          <a:xfrm>
            <a:off x="428596" y="6357958"/>
            <a:ext cx="1253868" cy="276999"/>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cap="none" spc="150" dirty="0">
              <a:ln w="11430"/>
              <a:solidFill>
                <a:schemeClr val="bg1"/>
              </a:solidFill>
              <a:latin typeface="Blackadder ITC" pitchFamily="82" charset="0"/>
            </a:endParaRPr>
          </a:p>
        </p:txBody>
      </p:sp>
    </p:spTree>
  </p:cSld>
  <p:clrMapOvr>
    <a:masterClrMapping/>
  </p:clrMapOvr>
  <p:transition spd="slow" advTm="6000">
    <p:circle/>
    <p:sndAc>
      <p:stSnd>
        <p:snd r:embed="rId2" name="La sombra de tu sonrisa mono.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4" name="3 Rectángulo"/>
          <p:cNvSpPr/>
          <p:nvPr/>
        </p:nvSpPr>
        <p:spPr>
          <a:xfrm>
            <a:off x="857224" y="1857364"/>
            <a:ext cx="7786742" cy="3785652"/>
          </a:xfrm>
          <a:prstGeom prst="rect">
            <a:avLst/>
          </a:prstGeom>
        </p:spPr>
        <p:txBody>
          <a:bodyPr wrap="square">
            <a:spAutoFit/>
          </a:bodyPr>
          <a:lstStyle/>
          <a:p>
            <a:r>
              <a:rPr lang="es-ES_tradnl" sz="2400" dirty="0">
                <a:solidFill>
                  <a:schemeClr val="bg2">
                    <a:lumMod val="90000"/>
                  </a:schemeClr>
                </a:solidFill>
                <a:latin typeface="Adobe Gothic Std B" pitchFamily="34" charset="-128"/>
                <a:ea typeface="Adobe Gothic Std B" pitchFamily="34" charset="-128"/>
              </a:rPr>
              <a:t>El ex presidente de Sudáfrica, Nelson Mandela, ha fallecido a los 95 años, según ha informado el presidente de Sudáfrica, Jacob Zuma, que ha añadido que se ha ido en paz en su casa de Johannesburgo, en compañía de su familia. La muerte se ha producido alrededor de las 20.50 hora local, después de una larga convalecencia por una infección pulmonar. "Nuestra nación ha perdido a su padre. Nelson Mandela nos unió y juntos nos despedimos de él", dijo Zuma en un mensaje televisado a toda la nación.</a:t>
            </a:r>
          </a:p>
        </p:txBody>
      </p:sp>
      <p:sp>
        <p:nvSpPr>
          <p:cNvPr id="5" name="4 Rectángulo"/>
          <p:cNvSpPr/>
          <p:nvPr/>
        </p:nvSpPr>
        <p:spPr>
          <a:xfrm>
            <a:off x="778259" y="6143644"/>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22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4" name="3 Rectángulo"/>
          <p:cNvSpPr/>
          <p:nvPr/>
        </p:nvSpPr>
        <p:spPr>
          <a:xfrm>
            <a:off x="714348" y="2000240"/>
            <a:ext cx="7643866" cy="4154984"/>
          </a:xfrm>
          <a:prstGeom prst="rect">
            <a:avLst/>
          </a:prstGeom>
        </p:spPr>
        <p:txBody>
          <a:bodyPr wrap="square">
            <a:spAutoFit/>
          </a:bodyPr>
          <a:lstStyle/>
          <a:p>
            <a:pPr fontAlgn="base"/>
            <a:r>
              <a:rPr lang="es-ES_tradnl" sz="2400" dirty="0">
                <a:solidFill>
                  <a:schemeClr val="bg2">
                    <a:lumMod val="90000"/>
                  </a:schemeClr>
                </a:solidFill>
                <a:latin typeface="Adobe Gothic Std B" pitchFamily="34" charset="-128"/>
                <a:ea typeface="Adobe Gothic Std B" pitchFamily="34" charset="-128"/>
              </a:rPr>
              <a:t>Mandela fue internado en el hospital de Pretoria el 8 de junio con</a:t>
            </a:r>
            <a:r>
              <a:rPr lang="es-ES_tradnl" sz="2400" b="1" dirty="0">
                <a:solidFill>
                  <a:schemeClr val="bg2">
                    <a:lumMod val="90000"/>
                  </a:schemeClr>
                </a:solidFill>
                <a:latin typeface="Adobe Gothic Std B" pitchFamily="34" charset="-128"/>
                <a:ea typeface="Adobe Gothic Std B" pitchFamily="34" charset="-128"/>
              </a:rPr>
              <a:t> una grave pulmonía, donde fue tratado durante casi tres meses</a:t>
            </a:r>
            <a:r>
              <a:rPr lang="es-ES_tradnl" sz="2400" dirty="0">
                <a:solidFill>
                  <a:schemeClr val="bg2">
                    <a:lumMod val="90000"/>
                  </a:schemeClr>
                </a:solidFill>
                <a:latin typeface="Adobe Gothic Std B" pitchFamily="34" charset="-128"/>
                <a:ea typeface="Adobe Gothic Std B" pitchFamily="34" charset="-128"/>
              </a:rPr>
              <a:t>. Desde principios de septiembre estaba de nuevo en su casa, cuidado por 22 médicos.</a:t>
            </a:r>
          </a:p>
          <a:p>
            <a:pPr fontAlgn="base"/>
            <a:r>
              <a:rPr lang="es-ES_tradnl" sz="2400" dirty="0">
                <a:solidFill>
                  <a:schemeClr val="bg2">
                    <a:lumMod val="90000"/>
                  </a:schemeClr>
                </a:solidFill>
                <a:latin typeface="Adobe Gothic Std B" pitchFamily="34" charset="-128"/>
                <a:ea typeface="Adobe Gothic Std B" pitchFamily="34" charset="-128"/>
              </a:rPr>
              <a:t>"Aunque sabíamos que este día iba llegar, nada puede reducir nuestro sentimiento de profunda y dolorosa pérdida. Su lucha incansable por la libertad le hizo ganarse el respeto de todo el mundo. Su </a:t>
            </a:r>
            <a:r>
              <a:rPr lang="es-ES_tradnl" sz="2400" b="1" dirty="0">
                <a:solidFill>
                  <a:schemeClr val="bg2">
                    <a:lumMod val="90000"/>
                  </a:schemeClr>
                </a:solidFill>
                <a:latin typeface="Adobe Gothic Std B" pitchFamily="34" charset="-128"/>
                <a:ea typeface="Adobe Gothic Std B" pitchFamily="34" charset="-128"/>
              </a:rPr>
              <a:t>humildad, pasión y humanidad </a:t>
            </a:r>
            <a:r>
              <a:rPr lang="es-ES_tradnl" sz="2400" dirty="0">
                <a:solidFill>
                  <a:schemeClr val="bg2">
                    <a:lumMod val="90000"/>
                  </a:schemeClr>
                </a:solidFill>
                <a:latin typeface="Adobe Gothic Std B" pitchFamily="34" charset="-128"/>
                <a:ea typeface="Adobe Gothic Std B" pitchFamily="34" charset="-128"/>
              </a:rPr>
              <a:t>le hizo ganarse también el amor de todos", afirmó Zuma.</a:t>
            </a:r>
          </a:p>
        </p:txBody>
      </p:sp>
      <p:sp>
        <p:nvSpPr>
          <p:cNvPr id="5" name="4 Rectángulo"/>
          <p:cNvSpPr/>
          <p:nvPr/>
        </p:nvSpPr>
        <p:spPr>
          <a:xfrm>
            <a:off x="7136241" y="6143644"/>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22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4578" name="Picture 2" descr="Nelson Mandela"/>
          <p:cNvPicPr>
            <a:picLocks noChangeAspect="1" noChangeArrowheads="1"/>
          </p:cNvPicPr>
          <p:nvPr/>
        </p:nvPicPr>
        <p:blipFill>
          <a:blip r:embed="rId3" cstate="print"/>
          <a:srcRect t="49542"/>
          <a:stretch>
            <a:fillRect/>
          </a:stretch>
        </p:blipFill>
        <p:spPr bwMode="auto">
          <a:xfrm>
            <a:off x="-214346" y="0"/>
            <a:ext cx="9477362" cy="7092000"/>
          </a:xfrm>
          <a:prstGeom prst="rect">
            <a:avLst/>
          </a:prstGeom>
          <a:noFill/>
        </p:spPr>
      </p:pic>
      <p:sp>
        <p:nvSpPr>
          <p:cNvPr id="5" name="4 Rectángulo"/>
          <p:cNvSpPr/>
          <p:nvPr/>
        </p:nvSpPr>
        <p:spPr>
          <a:xfrm>
            <a:off x="635383" y="6286520"/>
            <a:ext cx="1253869" cy="276999"/>
          </a:xfrm>
          <a:prstGeom prst="rect">
            <a:avLst/>
          </a:prstGeom>
        </p:spPr>
        <p:txBody>
          <a:bodyPr wrap="none">
            <a:spAutoFit/>
          </a:bodyPr>
          <a:lstStyle/>
          <a:p>
            <a:pPr algn="ctr"/>
            <a:r>
              <a:rPr lang="es-ES" sz="1200" spc="150" dirty="0" err="1" smtClean="0">
                <a:ln w="11430"/>
                <a:latin typeface="Blackadder ITC" pitchFamily="82" charset="0"/>
              </a:rPr>
              <a:t>ppsxMari</a:t>
            </a:r>
            <a:r>
              <a:rPr lang="es-ES" sz="1200" spc="150" dirty="0" smtClean="0">
                <a:ln w="11430"/>
                <a:latin typeface="Blackadder ITC" pitchFamily="82" charset="0"/>
              </a:rPr>
              <a:t> Tere</a:t>
            </a:r>
            <a:endParaRPr lang="es-ES" sz="1200" spc="150" dirty="0">
              <a:ln w="11430"/>
              <a:latin typeface="Blackadder ITC" pitchFamily="82" charset="0"/>
            </a:endParaRPr>
          </a:p>
        </p:txBody>
      </p:sp>
    </p:spTree>
  </p:cSld>
  <p:clrMapOvr>
    <a:masterClrMapping/>
  </p:clrMapOvr>
  <p:transition spd="slow" advTm="3000">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pPr>
              <a:buNone/>
            </a:pPr>
            <a:endParaRPr lang="es-ES_tradnl" dirty="0"/>
          </a:p>
        </p:txBody>
      </p:sp>
      <p:sp>
        <p:nvSpPr>
          <p:cNvPr id="4" name="3 Rectángulo"/>
          <p:cNvSpPr/>
          <p:nvPr/>
        </p:nvSpPr>
        <p:spPr>
          <a:xfrm>
            <a:off x="1000100" y="4643446"/>
            <a:ext cx="6715172" cy="1631216"/>
          </a:xfrm>
          <a:prstGeom prst="rect">
            <a:avLst/>
          </a:prstGeom>
        </p:spPr>
        <p:txBody>
          <a:bodyPr wrap="square">
            <a:spAutoFit/>
          </a:bodyPr>
          <a:lstStyle/>
          <a:p>
            <a:r>
              <a:rPr lang="es-ES_tradnl" sz="2000" dirty="0">
                <a:solidFill>
                  <a:schemeClr val="bg2">
                    <a:lumMod val="90000"/>
                  </a:schemeClr>
                </a:solidFill>
                <a:latin typeface="Adobe Gothic Std B" pitchFamily="34" charset="-128"/>
                <a:ea typeface="Adobe Gothic Std B" pitchFamily="34" charset="-128"/>
              </a:rPr>
              <a:t>Ahora el mundo se queda huérfano de espejos en los que mirarse. Se quebró el espejo, se quebró </a:t>
            </a:r>
            <a:r>
              <a:rPr lang="es-ES_tradnl" sz="2000" b="1" u="sng" dirty="0">
                <a:solidFill>
                  <a:schemeClr val="bg2">
                    <a:lumMod val="90000"/>
                  </a:schemeClr>
                </a:solidFill>
                <a:latin typeface="Adobe Gothic Std B" pitchFamily="34" charset="-128"/>
                <a:ea typeface="Adobe Gothic Std B" pitchFamily="34" charset="-128"/>
              </a:rPr>
              <a:t>Nelson </a:t>
            </a:r>
            <a:r>
              <a:rPr lang="es-ES_tradnl" sz="2000" b="1" u="sng" dirty="0" err="1">
                <a:solidFill>
                  <a:schemeClr val="bg2">
                    <a:lumMod val="90000"/>
                  </a:schemeClr>
                </a:solidFill>
                <a:latin typeface="Adobe Gothic Std B" pitchFamily="34" charset="-128"/>
                <a:ea typeface="Adobe Gothic Std B" pitchFamily="34" charset="-128"/>
              </a:rPr>
              <a:t>Rolihlahla</a:t>
            </a:r>
            <a:r>
              <a:rPr lang="es-ES_tradnl" sz="2000" b="1" u="sng" dirty="0">
                <a:solidFill>
                  <a:schemeClr val="bg2">
                    <a:lumMod val="90000"/>
                  </a:schemeClr>
                </a:solidFill>
                <a:latin typeface="Adobe Gothic Std B" pitchFamily="34" charset="-128"/>
                <a:ea typeface="Adobe Gothic Std B" pitchFamily="34" charset="-128"/>
              </a:rPr>
              <a:t> Mandela</a:t>
            </a:r>
            <a:r>
              <a:rPr lang="es-ES_tradnl" sz="2000" dirty="0">
                <a:solidFill>
                  <a:schemeClr val="bg2">
                    <a:lumMod val="90000"/>
                  </a:schemeClr>
                </a:solidFill>
                <a:latin typeface="Adobe Gothic Std B" pitchFamily="34" charset="-128"/>
                <a:ea typeface="Adobe Gothic Std B" pitchFamily="34" charset="-128"/>
              </a:rPr>
              <a:t>. Se quebró el árbol, que es lo que significa su nombre en su lengua: el hombre que tira de la rama de un árbol.</a:t>
            </a:r>
          </a:p>
        </p:txBody>
      </p:sp>
      <p:pic>
        <p:nvPicPr>
          <p:cNvPr id="28674" name="Picture 2" descr="http://www.holapolitica.com/wp-content/uploads/2013/12/Nelson-Mandela.jpg"/>
          <p:cNvPicPr>
            <a:picLocks noChangeAspect="1" noChangeArrowheads="1"/>
          </p:cNvPicPr>
          <p:nvPr/>
        </p:nvPicPr>
        <p:blipFill>
          <a:blip r:embed="rId2" cstate="print"/>
          <a:srcRect/>
          <a:stretch>
            <a:fillRect/>
          </a:stretch>
        </p:blipFill>
        <p:spPr bwMode="auto">
          <a:xfrm>
            <a:off x="714348" y="285728"/>
            <a:ext cx="7588789" cy="4284000"/>
          </a:xfrm>
          <a:prstGeom prst="roundRect">
            <a:avLst/>
          </a:prstGeom>
          <a:noFill/>
          <a:effectLst>
            <a:softEdge rad="635000"/>
          </a:effectLst>
        </p:spPr>
      </p:pic>
      <p:sp>
        <p:nvSpPr>
          <p:cNvPr id="6" name="5 Rectángulo"/>
          <p:cNvSpPr/>
          <p:nvPr/>
        </p:nvSpPr>
        <p:spPr>
          <a:xfrm>
            <a:off x="6421861" y="6072206"/>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12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pPr>
              <a:buNone/>
            </a:pPr>
            <a:endParaRPr lang="es-ES_tradnl" dirty="0"/>
          </a:p>
        </p:txBody>
      </p:sp>
      <p:sp>
        <p:nvSpPr>
          <p:cNvPr id="4" name="3 Rectángulo"/>
          <p:cNvSpPr/>
          <p:nvPr/>
        </p:nvSpPr>
        <p:spPr>
          <a:xfrm>
            <a:off x="1357290" y="5429264"/>
            <a:ext cx="6786610" cy="707886"/>
          </a:xfrm>
          <a:prstGeom prst="rect">
            <a:avLst/>
          </a:prstGeom>
        </p:spPr>
        <p:txBody>
          <a:bodyPr wrap="square">
            <a:spAutoFit/>
          </a:bodyPr>
          <a:lstStyle/>
          <a:p>
            <a:r>
              <a:rPr lang="es-ES_tradnl" sz="2000" dirty="0">
                <a:solidFill>
                  <a:schemeClr val="bg1"/>
                </a:solidFill>
                <a:latin typeface="Adobe Gothic Std B" pitchFamily="34" charset="-128"/>
                <a:ea typeface="Adobe Gothic Std B" pitchFamily="34" charset="-128"/>
              </a:rPr>
              <a:t>Se ha marchado alguien que parecía inmortal o que debía serlo</a:t>
            </a:r>
          </a:p>
        </p:txBody>
      </p:sp>
      <p:pic>
        <p:nvPicPr>
          <p:cNvPr id="27650" name="Picture 2" descr="http://www.cubadebate.cu/wp-content/uploads/2010/02/nelson-mandela.jpg"/>
          <p:cNvPicPr>
            <a:picLocks noChangeAspect="1" noChangeArrowheads="1"/>
          </p:cNvPicPr>
          <p:nvPr/>
        </p:nvPicPr>
        <p:blipFill>
          <a:blip r:embed="rId2" cstate="print"/>
          <a:srcRect/>
          <a:stretch>
            <a:fillRect/>
          </a:stretch>
        </p:blipFill>
        <p:spPr bwMode="auto">
          <a:xfrm>
            <a:off x="1428728" y="642918"/>
            <a:ext cx="6327648" cy="4572000"/>
          </a:xfrm>
          <a:prstGeom prst="roundRect">
            <a:avLst/>
          </a:prstGeom>
          <a:noFill/>
          <a:effectLst>
            <a:softEdge rad="317500"/>
          </a:effectLst>
        </p:spPr>
      </p:pic>
      <p:sp>
        <p:nvSpPr>
          <p:cNvPr id="6" name="5 Rectángulo"/>
          <p:cNvSpPr/>
          <p:nvPr/>
        </p:nvSpPr>
        <p:spPr>
          <a:xfrm>
            <a:off x="6493299" y="6072206"/>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4" name="3 Rectángulo"/>
          <p:cNvSpPr/>
          <p:nvPr/>
        </p:nvSpPr>
        <p:spPr>
          <a:xfrm>
            <a:off x="1142976" y="5715016"/>
            <a:ext cx="7572428" cy="707886"/>
          </a:xfrm>
          <a:prstGeom prst="rect">
            <a:avLst/>
          </a:prstGeom>
        </p:spPr>
        <p:txBody>
          <a:bodyPr wrap="square">
            <a:spAutoFit/>
          </a:bodyPr>
          <a:lstStyle/>
          <a:p>
            <a:r>
              <a:rPr lang="es-ES_tradnl" sz="2000" b="1" dirty="0">
                <a:solidFill>
                  <a:schemeClr val="bg2">
                    <a:lumMod val="90000"/>
                  </a:schemeClr>
                </a:solidFill>
                <a:latin typeface="Adobe Gothic Std B" pitchFamily="34" charset="-128"/>
                <a:ea typeface="Adobe Gothic Std B" pitchFamily="34" charset="-128"/>
              </a:rPr>
              <a:t>"Hizo más de lo que se puede esperar de cualquier hombre"</a:t>
            </a:r>
            <a:r>
              <a:rPr lang="es-ES_tradnl" sz="2000" dirty="0">
                <a:solidFill>
                  <a:schemeClr val="bg2">
                    <a:lumMod val="90000"/>
                  </a:schemeClr>
                </a:solidFill>
                <a:latin typeface="Adobe Gothic Std B" pitchFamily="34" charset="-128"/>
                <a:ea typeface="Adobe Gothic Std B" pitchFamily="34" charset="-128"/>
              </a:rPr>
              <a:t>, </a:t>
            </a:r>
            <a:r>
              <a:rPr lang="es-ES_tradnl" sz="2000" dirty="0" err="1" smtClean="0">
                <a:solidFill>
                  <a:schemeClr val="bg2">
                    <a:lumMod val="90000"/>
                  </a:schemeClr>
                </a:solidFill>
                <a:latin typeface="Adobe Gothic Std B" pitchFamily="34" charset="-128"/>
                <a:ea typeface="Adobe Gothic Std B" pitchFamily="34" charset="-128"/>
              </a:rPr>
              <a:t>Obama</a:t>
            </a:r>
            <a:r>
              <a:rPr lang="es-ES_tradnl" sz="2000" dirty="0" smtClean="0">
                <a:solidFill>
                  <a:schemeClr val="bg2">
                    <a:lumMod val="90000"/>
                  </a:schemeClr>
                </a:solidFill>
                <a:latin typeface="Adobe Gothic Std B" pitchFamily="34" charset="-128"/>
                <a:ea typeface="Adobe Gothic Std B" pitchFamily="34" charset="-128"/>
              </a:rPr>
              <a:t> ,</a:t>
            </a:r>
            <a:r>
              <a:rPr lang="es-ES_tradnl" sz="2000" dirty="0">
                <a:solidFill>
                  <a:schemeClr val="bg2">
                    <a:lumMod val="90000"/>
                  </a:schemeClr>
                </a:solidFill>
                <a:latin typeface="Adobe Gothic Std B" pitchFamily="34" charset="-128"/>
                <a:ea typeface="Adobe Gothic Std B" pitchFamily="34" charset="-128"/>
              </a:rPr>
              <a:t> presidente de Estados Unidos.</a:t>
            </a:r>
          </a:p>
        </p:txBody>
      </p:sp>
      <p:pic>
        <p:nvPicPr>
          <p:cNvPr id="26626" name="Picture 2" descr="http://www.heraldo.es/uploads/imagenes/bajacalidad/_mandela_d282d964.jpg"/>
          <p:cNvPicPr>
            <a:picLocks noChangeAspect="1" noChangeArrowheads="1"/>
          </p:cNvPicPr>
          <p:nvPr/>
        </p:nvPicPr>
        <p:blipFill>
          <a:blip r:embed="rId2" cstate="print"/>
          <a:srcRect/>
          <a:stretch>
            <a:fillRect/>
          </a:stretch>
        </p:blipFill>
        <p:spPr bwMode="auto">
          <a:xfrm>
            <a:off x="785786" y="214290"/>
            <a:ext cx="7620000" cy="5572126"/>
          </a:xfrm>
          <a:prstGeom prst="rect">
            <a:avLst/>
          </a:prstGeom>
          <a:noFill/>
          <a:effectLst>
            <a:softEdge rad="635000"/>
          </a:effectLst>
        </p:spPr>
      </p:pic>
      <p:sp>
        <p:nvSpPr>
          <p:cNvPr id="6" name="5 Rectángulo"/>
          <p:cNvSpPr/>
          <p:nvPr/>
        </p:nvSpPr>
        <p:spPr>
          <a:xfrm>
            <a:off x="7207679" y="6286520"/>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8000">
    <p:checke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4" name="3 Rectángulo"/>
          <p:cNvSpPr/>
          <p:nvPr/>
        </p:nvSpPr>
        <p:spPr>
          <a:xfrm>
            <a:off x="642910" y="4429132"/>
            <a:ext cx="7929618" cy="2185214"/>
          </a:xfrm>
          <a:prstGeom prst="rect">
            <a:avLst/>
          </a:prstGeom>
        </p:spPr>
        <p:txBody>
          <a:bodyPr wrap="square">
            <a:spAutoFit/>
          </a:bodyPr>
          <a:lstStyle/>
          <a:p>
            <a:r>
              <a:rPr lang="es-ES_tradnl" sz="2400" dirty="0">
                <a:latin typeface="Adobe Gothic Std B" pitchFamily="34" charset="-128"/>
                <a:ea typeface="Adobe Gothic Std B" pitchFamily="34" charset="-128"/>
              </a:rPr>
              <a:t>. Mandela, el mito africano que se alzó contra el 'apartheid' y el sida. Su legado: la democracia en </a:t>
            </a:r>
            <a:r>
              <a:rPr lang="es-ES_tradnl" sz="2000" dirty="0">
                <a:solidFill>
                  <a:schemeClr val="bg2">
                    <a:lumMod val="90000"/>
                  </a:schemeClr>
                </a:solidFill>
                <a:latin typeface="Adobe Gothic Std B" pitchFamily="34" charset="-128"/>
                <a:ea typeface="Adobe Gothic Std B" pitchFamily="34" charset="-128"/>
              </a:rPr>
              <a:t>Sudáfrica y un ejemplo para todo el África Negra. El 466/64: el número de preso de Mandela, un símbolo mundial de la libertad.</a:t>
            </a:r>
            <a:r>
              <a:rPr lang="es-ES_tradnl" sz="2000" dirty="0" smtClean="0">
                <a:latin typeface="Adobe Gothic Std B" pitchFamily="34" charset="-128"/>
                <a:ea typeface="Adobe Gothic Std B" pitchFamily="34" charset="-128"/>
              </a:rPr>
              <a:t/>
            </a:r>
            <a:br>
              <a:rPr lang="es-ES_tradnl" sz="2000" dirty="0" smtClean="0">
                <a:latin typeface="Adobe Gothic Std B" pitchFamily="34" charset="-128"/>
                <a:ea typeface="Adobe Gothic Std B" pitchFamily="34" charset="-128"/>
              </a:rPr>
            </a:br>
            <a:r>
              <a:rPr lang="es-ES_tradnl" sz="2400" dirty="0" smtClean="0">
                <a:latin typeface="Adobe Gothic Std B" pitchFamily="34" charset="-128"/>
                <a:ea typeface="Adobe Gothic Std B" pitchFamily="34" charset="-128"/>
              </a:rPr>
              <a:t/>
            </a:r>
            <a:br>
              <a:rPr lang="es-ES_tradnl" sz="2400" dirty="0" smtClean="0">
                <a:latin typeface="Adobe Gothic Std B" pitchFamily="34" charset="-128"/>
                <a:ea typeface="Adobe Gothic Std B" pitchFamily="34" charset="-128"/>
              </a:rPr>
            </a:br>
            <a:endParaRPr lang="es-ES_tradnl" sz="2400" dirty="0">
              <a:latin typeface="Adobe Gothic Std B" pitchFamily="34" charset="-128"/>
              <a:ea typeface="Adobe Gothic Std B" pitchFamily="34" charset="-128"/>
            </a:endParaRPr>
          </a:p>
        </p:txBody>
      </p:sp>
      <p:pic>
        <p:nvPicPr>
          <p:cNvPr id="25602" name="Picture 2" descr="http://1.bp.blogspot.com/-vUWfrHTOtJU/Tw2fhsYMYtI/AAAAAAAAADU/FLIwiwJdIME/s1600/mandela_last%255B1%255D.jpg"/>
          <p:cNvPicPr>
            <a:picLocks noChangeAspect="1" noChangeArrowheads="1"/>
          </p:cNvPicPr>
          <p:nvPr/>
        </p:nvPicPr>
        <p:blipFill>
          <a:blip r:embed="rId2" cstate="print"/>
          <a:srcRect/>
          <a:stretch>
            <a:fillRect/>
          </a:stretch>
        </p:blipFill>
        <p:spPr bwMode="auto">
          <a:xfrm>
            <a:off x="2571732" y="571480"/>
            <a:ext cx="3477062" cy="4752000"/>
          </a:xfrm>
          <a:prstGeom prst="rect">
            <a:avLst/>
          </a:prstGeom>
          <a:noFill/>
          <a:effectLst>
            <a:softEdge rad="635000"/>
          </a:effectLst>
        </p:spPr>
      </p:pic>
      <p:sp>
        <p:nvSpPr>
          <p:cNvPr id="6" name="5 Rectángulo"/>
          <p:cNvSpPr/>
          <p:nvPr/>
        </p:nvSpPr>
        <p:spPr>
          <a:xfrm>
            <a:off x="6493299" y="6143644"/>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fade">
                                      <p:cBhvr>
                                        <p:cTn id="7" dur="20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4" name="3 Rectángulo"/>
          <p:cNvSpPr/>
          <p:nvPr/>
        </p:nvSpPr>
        <p:spPr>
          <a:xfrm>
            <a:off x="1285852" y="5411450"/>
            <a:ext cx="7000924" cy="1446550"/>
          </a:xfrm>
          <a:prstGeom prst="rect">
            <a:avLst/>
          </a:prstGeom>
        </p:spPr>
        <p:txBody>
          <a:bodyPr wrap="square">
            <a:spAutoFit/>
          </a:bodyPr>
          <a:lstStyle/>
          <a:p>
            <a:r>
              <a:rPr lang="es-ES_tradnl" sz="2000" dirty="0">
                <a:solidFill>
                  <a:schemeClr val="bg2">
                    <a:lumMod val="90000"/>
                  </a:schemeClr>
                </a:solidFill>
                <a:latin typeface="Adobe Gothic Std B" pitchFamily="34" charset="-128"/>
                <a:ea typeface="Adobe Gothic Std B" pitchFamily="34" charset="-128"/>
              </a:rPr>
              <a:t>Aunque sabíamos que este día llegaría, nada puede mitigar la profunda pérdida</a:t>
            </a:r>
            <a:r>
              <a:rPr lang="es-ES_tradnl" sz="2000" dirty="0" smtClean="0">
                <a:latin typeface="Adobe Gothic Std B" pitchFamily="34" charset="-128"/>
                <a:ea typeface="Adobe Gothic Std B" pitchFamily="34" charset="-128"/>
              </a:rPr>
              <a:t/>
            </a:r>
            <a:br>
              <a:rPr lang="es-ES_tradnl" sz="2000" dirty="0" smtClean="0">
                <a:latin typeface="Adobe Gothic Std B" pitchFamily="34" charset="-128"/>
                <a:ea typeface="Adobe Gothic Std B" pitchFamily="34" charset="-128"/>
              </a:rPr>
            </a:br>
            <a:r>
              <a:rPr lang="es-ES_tradnl" sz="2400" dirty="0" smtClean="0">
                <a:latin typeface="Adobe Gothic Std B" pitchFamily="34" charset="-128"/>
                <a:ea typeface="Adobe Gothic Std B" pitchFamily="34" charset="-128"/>
              </a:rPr>
              <a:t/>
            </a:r>
            <a:br>
              <a:rPr lang="es-ES_tradnl" sz="2400" dirty="0" smtClean="0">
                <a:latin typeface="Adobe Gothic Std B" pitchFamily="34" charset="-128"/>
                <a:ea typeface="Adobe Gothic Std B" pitchFamily="34" charset="-128"/>
              </a:rPr>
            </a:br>
            <a:endParaRPr lang="es-ES_tradnl" sz="2400" dirty="0">
              <a:latin typeface="Adobe Gothic Std B" pitchFamily="34" charset="-128"/>
              <a:ea typeface="Adobe Gothic Std B" pitchFamily="34" charset="-128"/>
            </a:endParaRPr>
          </a:p>
        </p:txBody>
      </p:sp>
      <p:pic>
        <p:nvPicPr>
          <p:cNvPr id="24578" name="Picture 2" descr="http://nisha360.com/wp-content/uploads/2013/06/Nelson-Mandela.png"/>
          <p:cNvPicPr>
            <a:picLocks noChangeAspect="1" noChangeArrowheads="1"/>
          </p:cNvPicPr>
          <p:nvPr/>
        </p:nvPicPr>
        <p:blipFill>
          <a:blip r:embed="rId2" cstate="print"/>
          <a:srcRect/>
          <a:stretch>
            <a:fillRect/>
          </a:stretch>
        </p:blipFill>
        <p:spPr bwMode="auto">
          <a:xfrm>
            <a:off x="1357290" y="-642966"/>
            <a:ext cx="6429600" cy="5472000"/>
          </a:xfrm>
          <a:prstGeom prst="rect">
            <a:avLst/>
          </a:prstGeom>
          <a:noFill/>
        </p:spPr>
      </p:pic>
      <p:sp>
        <p:nvSpPr>
          <p:cNvPr id="6" name="5 Rectángulo"/>
          <p:cNvSpPr/>
          <p:nvPr/>
        </p:nvSpPr>
        <p:spPr>
          <a:xfrm>
            <a:off x="6636175" y="6143644"/>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8000">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4"/>
          </a:lnRef>
          <a:fillRef idx="2">
            <a:schemeClr val="accent4"/>
          </a:fillRef>
          <a:effectRef idx="1">
            <a:schemeClr val="accent4"/>
          </a:effectRef>
          <a:fontRef idx="minor">
            <a:schemeClr val="dk1"/>
          </a:fontRef>
        </p:style>
        <p:txBody>
          <a:bodyPr/>
          <a:lstStyle/>
          <a:p>
            <a:endParaRPr lang="es-ES_tradnl" dirty="0"/>
          </a:p>
        </p:txBody>
      </p:sp>
      <p:pic>
        <p:nvPicPr>
          <p:cNvPr id="57346" name="Picture 2" descr="http://wall-height.com/wp-content/uploads/2013/06/Nelson-Mandela-Full-HD-Wallpaper.jpg"/>
          <p:cNvPicPr>
            <a:picLocks noChangeAspect="1" noChangeArrowheads="1"/>
          </p:cNvPicPr>
          <p:nvPr/>
        </p:nvPicPr>
        <p:blipFill>
          <a:blip r:embed="rId2" cstate="print"/>
          <a:srcRect l="6642" t="8669" r="6178" b="11624"/>
          <a:stretch>
            <a:fillRect/>
          </a:stretch>
        </p:blipFill>
        <p:spPr bwMode="auto">
          <a:xfrm>
            <a:off x="571472" y="0"/>
            <a:ext cx="7500990" cy="6858000"/>
          </a:xfrm>
          <a:prstGeom prst="rect">
            <a:avLst/>
          </a:prstGeom>
          <a:noFill/>
          <a:effectLst>
            <a:softEdge rad="635000"/>
          </a:effectLst>
        </p:spPr>
      </p:pic>
      <p:sp>
        <p:nvSpPr>
          <p:cNvPr id="5" name="4 Rectángulo"/>
          <p:cNvSpPr/>
          <p:nvPr/>
        </p:nvSpPr>
        <p:spPr>
          <a:xfrm>
            <a:off x="1064011" y="6072206"/>
            <a:ext cx="1253869" cy="276999"/>
          </a:xfrm>
          <a:prstGeom prst="rect">
            <a:avLst/>
          </a:prstGeom>
        </p:spPr>
        <p:txBody>
          <a:bodyPr wrap="none">
            <a:spAutoFit/>
          </a:bodyPr>
          <a:lstStyle/>
          <a:p>
            <a:pPr algn="ctr"/>
            <a:r>
              <a:rPr lang="es-ES" sz="1200" spc="150" dirty="0" err="1" smtClean="0">
                <a:ln w="11430"/>
                <a:latin typeface="Blackadder ITC" pitchFamily="82" charset="0"/>
              </a:rPr>
              <a:t>ppsxMari</a:t>
            </a:r>
            <a:r>
              <a:rPr lang="es-ES" sz="1200" spc="150" dirty="0" smtClean="0">
                <a:ln w="11430"/>
                <a:latin typeface="Blackadder ITC" pitchFamily="82" charset="0"/>
              </a:rPr>
              <a:t> Tere</a:t>
            </a:r>
            <a:endParaRPr lang="es-ES" sz="1200" spc="150" dirty="0">
              <a:ln w="11430"/>
              <a:latin typeface="Blackadder ITC" pitchFamily="82" charset="0"/>
            </a:endParaRPr>
          </a:p>
        </p:txBody>
      </p:sp>
    </p:spTree>
  </p:cSld>
  <p:clrMapOvr>
    <a:masterClrMapping/>
  </p:clrMapOvr>
  <p:transition spd="slow" advTm="3000">
    <p:wheel spokes="8"/>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8130" name="Picture 2" descr="http://vergag.com/wp-content/uploads/2013/06/nelson-mandela.jpg"/>
          <p:cNvPicPr>
            <a:picLocks noChangeAspect="1" noChangeArrowheads="1"/>
          </p:cNvPicPr>
          <p:nvPr/>
        </p:nvPicPr>
        <p:blipFill>
          <a:blip r:embed="rId2" cstate="print"/>
          <a:srcRect/>
          <a:stretch>
            <a:fillRect/>
          </a:stretch>
        </p:blipFill>
        <p:spPr bwMode="auto">
          <a:xfrm>
            <a:off x="1643042" y="1071546"/>
            <a:ext cx="4752975" cy="4438651"/>
          </a:xfrm>
          <a:prstGeom prst="rect">
            <a:avLst/>
          </a:prstGeom>
          <a:noFill/>
        </p:spPr>
      </p:pic>
      <p:sp>
        <p:nvSpPr>
          <p:cNvPr id="5" name="4 Rectángulo"/>
          <p:cNvSpPr/>
          <p:nvPr/>
        </p:nvSpPr>
        <p:spPr>
          <a:xfrm>
            <a:off x="921135" y="6072206"/>
            <a:ext cx="1253869" cy="276999"/>
          </a:xfrm>
          <a:prstGeom prst="rect">
            <a:avLst/>
          </a:prstGeom>
        </p:spPr>
        <p:txBody>
          <a:bodyPr wrap="none">
            <a:spAutoFit/>
          </a:bodyPr>
          <a:lstStyle/>
          <a:p>
            <a:pPr algn="ctr"/>
            <a:r>
              <a:rPr lang="es-ES" sz="1200" spc="150" dirty="0" err="1" smtClean="0">
                <a:ln w="11430"/>
                <a:latin typeface="Blackadder ITC" pitchFamily="82" charset="0"/>
              </a:rPr>
              <a:t>ppsxMari</a:t>
            </a:r>
            <a:r>
              <a:rPr lang="es-ES" sz="1200" spc="150" dirty="0" smtClean="0">
                <a:ln w="11430"/>
                <a:latin typeface="Blackadder ITC" pitchFamily="82" charset="0"/>
              </a:rPr>
              <a:t> Tere</a:t>
            </a:r>
            <a:endParaRPr lang="es-ES" sz="1200" spc="150" dirty="0">
              <a:ln w="11430"/>
              <a:latin typeface="Blackadder ITC" pitchFamily="82" charset="0"/>
            </a:endParaRPr>
          </a:p>
        </p:txBody>
      </p:sp>
    </p:spTree>
  </p:cSld>
  <p:clrMapOvr>
    <a:masterClrMapping/>
  </p:clrMapOvr>
  <p:transition spd="slow" advTm="8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accent6">
              <a:shade val="50000"/>
            </a:schemeClr>
          </a:lnRef>
          <a:fillRef idx="1">
            <a:schemeClr val="accent6"/>
          </a:fillRef>
          <a:effectRef idx="0">
            <a:schemeClr val="accent6"/>
          </a:effectRef>
          <a:fontRef idx="minor">
            <a:schemeClr val="lt1"/>
          </a:fontRef>
        </p:style>
        <p:txBody>
          <a:bodyPr/>
          <a:lstStyle/>
          <a:p>
            <a:endParaRPr lang="es-ES_tradnl" dirty="0"/>
          </a:p>
        </p:txBody>
      </p:sp>
      <p:pic>
        <p:nvPicPr>
          <p:cNvPr id="49154" name="Picture 2" descr="http://1.bp.blogspot.com/-DEPvmU8USxA/UbjaKWWGH5I/AAAAAAAAD5I/RjqLx3eSZnw/s400/561370777394-nelson-mandela.jpg"/>
          <p:cNvPicPr>
            <a:picLocks noChangeAspect="1" noChangeArrowheads="1"/>
          </p:cNvPicPr>
          <p:nvPr/>
        </p:nvPicPr>
        <p:blipFill>
          <a:blip r:embed="rId2" cstate="print"/>
          <a:srcRect/>
          <a:stretch>
            <a:fillRect/>
          </a:stretch>
        </p:blipFill>
        <p:spPr bwMode="auto">
          <a:xfrm>
            <a:off x="1214414" y="357166"/>
            <a:ext cx="6135323" cy="6120000"/>
          </a:xfrm>
          <a:prstGeom prst="rect">
            <a:avLst/>
          </a:prstGeom>
          <a:noFill/>
          <a:effectLst>
            <a:softEdge rad="635000"/>
          </a:effectLst>
        </p:spPr>
      </p:pic>
      <p:sp>
        <p:nvSpPr>
          <p:cNvPr id="5" name="4 Rectángulo"/>
          <p:cNvSpPr/>
          <p:nvPr/>
        </p:nvSpPr>
        <p:spPr>
          <a:xfrm>
            <a:off x="6707613" y="6072206"/>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6000">
    <p:check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51202" name="Picture 2" descr="http://gtobe.com/wp-content/uploads/2012/12/nelson-madela-cita-1.jpg"/>
          <p:cNvPicPr>
            <a:picLocks noChangeAspect="1" noChangeArrowheads="1"/>
          </p:cNvPicPr>
          <p:nvPr/>
        </p:nvPicPr>
        <p:blipFill>
          <a:blip r:embed="rId2" cstate="print"/>
          <a:srcRect/>
          <a:stretch>
            <a:fillRect/>
          </a:stretch>
        </p:blipFill>
        <p:spPr bwMode="auto">
          <a:xfrm>
            <a:off x="285750" y="857232"/>
            <a:ext cx="8858250" cy="4972050"/>
          </a:xfrm>
          <a:prstGeom prst="rect">
            <a:avLst/>
          </a:prstGeom>
          <a:noFill/>
          <a:effectLst>
            <a:softEdge rad="635000"/>
          </a:effectLst>
        </p:spPr>
      </p:pic>
      <p:sp>
        <p:nvSpPr>
          <p:cNvPr id="5" name="4 Rectángulo"/>
          <p:cNvSpPr/>
          <p:nvPr/>
        </p:nvSpPr>
        <p:spPr>
          <a:xfrm>
            <a:off x="921135" y="6072206"/>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7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50178" name="Picture 2" descr="http://blu.stb.s-msn.com/i/66/8AD29F7A73607703C9B558136D13.jpg"/>
          <p:cNvPicPr>
            <a:picLocks noChangeAspect="1" noChangeArrowheads="1"/>
          </p:cNvPicPr>
          <p:nvPr/>
        </p:nvPicPr>
        <p:blipFill>
          <a:blip r:embed="rId2" cstate="print"/>
          <a:srcRect/>
          <a:stretch>
            <a:fillRect/>
          </a:stretch>
        </p:blipFill>
        <p:spPr bwMode="auto">
          <a:xfrm>
            <a:off x="1071538" y="1000108"/>
            <a:ext cx="6923568" cy="4608000"/>
          </a:xfrm>
          <a:prstGeom prst="rect">
            <a:avLst/>
          </a:prstGeom>
          <a:noFill/>
          <a:effectLst>
            <a:softEdge rad="635000"/>
          </a:effectLst>
        </p:spPr>
      </p:pic>
      <p:sp>
        <p:nvSpPr>
          <p:cNvPr id="5" name="4 Rectángulo"/>
          <p:cNvSpPr/>
          <p:nvPr/>
        </p:nvSpPr>
        <p:spPr>
          <a:xfrm>
            <a:off x="992573" y="6000768"/>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6000">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2"/>
          </a:lnRef>
          <a:fillRef idx="3">
            <a:schemeClr val="accent2"/>
          </a:fillRef>
          <a:effectRef idx="2">
            <a:schemeClr val="accent2"/>
          </a:effectRef>
          <a:fontRef idx="minor">
            <a:schemeClr val="lt1"/>
          </a:fontRef>
        </p:style>
        <p:txBody>
          <a:bodyPr/>
          <a:lstStyle/>
          <a:p>
            <a:endParaRPr lang="es-ES_tradnl" dirty="0"/>
          </a:p>
        </p:txBody>
      </p:sp>
      <p:pic>
        <p:nvPicPr>
          <p:cNvPr id="54276" name="Picture 4" descr="http://clandestinodeactores.es/laplacenta/wp-content/uploads/2013/04/26.jpg"/>
          <p:cNvPicPr>
            <a:picLocks noChangeAspect="1" noChangeArrowheads="1"/>
          </p:cNvPicPr>
          <p:nvPr/>
        </p:nvPicPr>
        <p:blipFill>
          <a:blip r:embed="rId2" cstate="print"/>
          <a:srcRect/>
          <a:stretch>
            <a:fillRect/>
          </a:stretch>
        </p:blipFill>
        <p:spPr bwMode="auto">
          <a:xfrm>
            <a:off x="1214414" y="642918"/>
            <a:ext cx="6322079" cy="5904000"/>
          </a:xfrm>
          <a:prstGeom prst="rect">
            <a:avLst/>
          </a:prstGeom>
          <a:noFill/>
          <a:effectLst>
            <a:softEdge rad="317500"/>
          </a:effectLst>
        </p:spPr>
      </p:pic>
      <p:sp>
        <p:nvSpPr>
          <p:cNvPr id="5" name="4 Rectángulo"/>
          <p:cNvSpPr/>
          <p:nvPr/>
        </p:nvSpPr>
        <p:spPr>
          <a:xfrm>
            <a:off x="7136241" y="6215082"/>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17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53250" name="Picture 2" descr="http://elcandildelospensamientos.files.wordpress.com/2011/05/168751_1720677895053_1181476384_31797464_576832_n.jpg"/>
          <p:cNvPicPr>
            <a:picLocks noChangeAspect="1" noChangeArrowheads="1"/>
          </p:cNvPicPr>
          <p:nvPr/>
        </p:nvPicPr>
        <p:blipFill>
          <a:blip r:embed="rId2" cstate="print"/>
          <a:srcRect/>
          <a:stretch>
            <a:fillRect/>
          </a:stretch>
        </p:blipFill>
        <p:spPr bwMode="auto">
          <a:xfrm>
            <a:off x="857224" y="428604"/>
            <a:ext cx="6858000" cy="5676901"/>
          </a:xfrm>
          <a:prstGeom prst="rect">
            <a:avLst/>
          </a:prstGeom>
          <a:noFill/>
          <a:effectLst>
            <a:softEdge rad="635000"/>
          </a:effectLst>
        </p:spPr>
      </p:pic>
      <p:sp>
        <p:nvSpPr>
          <p:cNvPr id="5" name="4 Rectángulo"/>
          <p:cNvSpPr/>
          <p:nvPr/>
        </p:nvSpPr>
        <p:spPr>
          <a:xfrm>
            <a:off x="6707613" y="6000768"/>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6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6802" name="Picture 2" descr="http://2.fimagenes.com/i/2/7/c4/am_470285_4228907_661740.jpg"/>
          <p:cNvPicPr>
            <a:picLocks noChangeAspect="1" noChangeArrowheads="1"/>
          </p:cNvPicPr>
          <p:nvPr/>
        </p:nvPicPr>
        <p:blipFill>
          <a:blip r:embed="rId2" cstate="print"/>
          <a:srcRect r="6250"/>
          <a:stretch>
            <a:fillRect/>
          </a:stretch>
        </p:blipFill>
        <p:spPr bwMode="auto">
          <a:xfrm>
            <a:off x="0" y="0"/>
            <a:ext cx="9144000" cy="6876000"/>
          </a:xfrm>
          <a:prstGeom prst="rect">
            <a:avLst/>
          </a:prstGeom>
          <a:noFill/>
        </p:spPr>
      </p:pic>
      <p:pic>
        <p:nvPicPr>
          <p:cNvPr id="5" name="Picture 2" descr="http://donbellartist.com/media/blogs/social/30-Freedom_Smile-W.jpg"/>
          <p:cNvPicPr>
            <a:picLocks noChangeAspect="1" noChangeArrowheads="1"/>
          </p:cNvPicPr>
          <p:nvPr/>
        </p:nvPicPr>
        <p:blipFill>
          <a:blip r:embed="rId3" cstate="print"/>
          <a:srcRect/>
          <a:stretch>
            <a:fillRect/>
          </a:stretch>
        </p:blipFill>
        <p:spPr bwMode="auto">
          <a:xfrm>
            <a:off x="714348" y="928670"/>
            <a:ext cx="7686608" cy="4644000"/>
          </a:xfrm>
          <a:prstGeom prst="rect">
            <a:avLst/>
          </a:prstGeom>
          <a:noFill/>
          <a:effectLst>
            <a:softEdge rad="635000"/>
          </a:effectLst>
        </p:spPr>
      </p:pic>
      <p:sp>
        <p:nvSpPr>
          <p:cNvPr id="6" name="5 Rectángulo"/>
          <p:cNvSpPr/>
          <p:nvPr/>
        </p:nvSpPr>
        <p:spPr>
          <a:xfrm>
            <a:off x="992573" y="6143644"/>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http://cdnnet2.kalooga.com/thumb?url=http%3A%2F%2Fcdn.20minutos.es%2Fimg2%2Frecortes%2F2013%2F12%2F06%2F149961-944-675.jpg%3Fv%3D20131206105732&amp;md5val=7be6ae8117b1bfe6ce40ac3d4bbacade&amp;key=6a21775ecf20cfe8ddbb2d491be230a8ac6449b4&amp;method=fit&amp;size=1200x1200"/>
          <p:cNvPicPr>
            <a:picLocks noChangeAspect="1" noChangeArrowheads="1"/>
          </p:cNvPicPr>
          <p:nvPr/>
        </p:nvPicPr>
        <p:blipFill>
          <a:blip r:embed="rId2" cstate="print"/>
          <a:srcRect/>
          <a:stretch>
            <a:fillRect/>
          </a:stretch>
        </p:blipFill>
        <p:spPr bwMode="auto">
          <a:xfrm>
            <a:off x="-7" y="-1"/>
            <a:ext cx="9666564" cy="6912000"/>
          </a:xfrm>
          <a:prstGeom prst="rect">
            <a:avLst/>
          </a:prstGeom>
          <a:noFill/>
        </p:spPr>
      </p:pic>
      <p:sp>
        <p:nvSpPr>
          <p:cNvPr id="5" name="4 Rectángulo"/>
          <p:cNvSpPr/>
          <p:nvPr/>
        </p:nvSpPr>
        <p:spPr>
          <a:xfrm>
            <a:off x="706821" y="6215082"/>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3554" name="Picture 2" descr="Comprometido con el Sida"/>
          <p:cNvPicPr>
            <a:picLocks noChangeAspect="1" noChangeArrowheads="1"/>
          </p:cNvPicPr>
          <p:nvPr/>
        </p:nvPicPr>
        <p:blipFill>
          <a:blip r:embed="rId2" cstate="print"/>
          <a:srcRect b="10141"/>
          <a:stretch>
            <a:fillRect/>
          </a:stretch>
        </p:blipFill>
        <p:spPr bwMode="auto">
          <a:xfrm>
            <a:off x="1097" y="0"/>
            <a:ext cx="9142903" cy="6858000"/>
          </a:xfrm>
          <a:prstGeom prst="rect">
            <a:avLst/>
          </a:prstGeom>
          <a:noFill/>
        </p:spPr>
      </p:pic>
      <p:sp>
        <p:nvSpPr>
          <p:cNvPr id="5" name="4 Rectángulo"/>
          <p:cNvSpPr/>
          <p:nvPr/>
        </p:nvSpPr>
        <p:spPr>
          <a:xfrm>
            <a:off x="1635515" y="6215082"/>
            <a:ext cx="1253869" cy="276999"/>
          </a:xfrm>
          <a:prstGeom prst="rect">
            <a:avLst/>
          </a:prstGeom>
        </p:spPr>
        <p:txBody>
          <a:bodyPr wrap="none">
            <a:spAutoFit/>
          </a:bodyPr>
          <a:lstStyle/>
          <a:p>
            <a:pPr algn="ctr"/>
            <a:r>
              <a:rPr lang="es-ES" sz="1200" spc="150" dirty="0" err="1" smtClean="0">
                <a:ln w="11430"/>
                <a:latin typeface="Blackadder ITC" pitchFamily="82" charset="0"/>
              </a:rPr>
              <a:t>ppsxMari</a:t>
            </a:r>
            <a:r>
              <a:rPr lang="es-ES" sz="1200" spc="150" dirty="0" smtClean="0">
                <a:ln w="11430"/>
                <a:latin typeface="Blackadder ITC" pitchFamily="82" charset="0"/>
              </a:rPr>
              <a:t> Tere</a:t>
            </a:r>
            <a:endParaRPr lang="es-ES" sz="1200" spc="150" dirty="0">
              <a:ln w="11430"/>
              <a:latin typeface="Blackadder ITC" pitchFamily="82" charset="0"/>
            </a:endParaRPr>
          </a:p>
        </p:txBody>
      </p:sp>
    </p:spTree>
  </p:cSld>
  <p:clrMapOvr>
    <a:masterClrMapping/>
  </p:clrMapOvr>
  <p:transition spd="slow" advTm="4000">
    <p:pull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7650" name="Picture 2" descr="Celebrando la elección de Sudáfrica"/>
          <p:cNvPicPr>
            <a:picLocks noChangeAspect="1" noChangeArrowheads="1"/>
          </p:cNvPicPr>
          <p:nvPr/>
        </p:nvPicPr>
        <p:blipFill>
          <a:blip r:embed="rId2" cstate="print"/>
          <a:srcRect t="7964" b="27659"/>
          <a:stretch>
            <a:fillRect/>
          </a:stretch>
        </p:blipFill>
        <p:spPr bwMode="auto">
          <a:xfrm>
            <a:off x="-51672" y="0"/>
            <a:ext cx="9195672" cy="6929486"/>
          </a:xfrm>
          <a:prstGeom prst="rect">
            <a:avLst/>
          </a:prstGeom>
          <a:noFill/>
        </p:spPr>
      </p:pic>
      <p:sp>
        <p:nvSpPr>
          <p:cNvPr id="5" name="4 Rectángulo"/>
          <p:cNvSpPr/>
          <p:nvPr/>
        </p:nvSpPr>
        <p:spPr>
          <a:xfrm>
            <a:off x="3214678" y="5357826"/>
            <a:ext cx="5929322" cy="1877437"/>
          </a:xfrm>
          <a:prstGeom prst="rect">
            <a:avLst/>
          </a:prstGeom>
        </p:spPr>
        <p:txBody>
          <a:bodyPr wrap="square">
            <a:spAutoFit/>
          </a:bodyPr>
          <a:lstStyle/>
          <a:p>
            <a:r>
              <a:rPr lang="es-ES_tradnl" sz="2000" dirty="0" smtClean="0">
                <a:solidFill>
                  <a:srgbClr val="FFFF00"/>
                </a:solidFill>
                <a:latin typeface="Adobe Gothic Std B" pitchFamily="34" charset="-128"/>
                <a:ea typeface="Adobe Gothic Std B" pitchFamily="34" charset="-128"/>
              </a:rPr>
              <a:t>C</a:t>
            </a:r>
            <a:r>
              <a:rPr lang="es-ES_tradnl" sz="2000" dirty="0" smtClean="0">
                <a:solidFill>
                  <a:srgbClr val="FFFF00"/>
                </a:solidFill>
                <a:latin typeface="Adobe Gothic Std B" pitchFamily="34" charset="-128"/>
                <a:ea typeface="Adobe Gothic Std B" pitchFamily="34" charset="-128"/>
              </a:rPr>
              <a:t>elebrando </a:t>
            </a:r>
            <a:r>
              <a:rPr lang="es-ES_tradnl" sz="2000" dirty="0">
                <a:solidFill>
                  <a:srgbClr val="FFFF00"/>
                </a:solidFill>
                <a:latin typeface="Adobe Gothic Std B" pitchFamily="34" charset="-128"/>
                <a:ea typeface="Adobe Gothic Std B" pitchFamily="34" charset="-128"/>
              </a:rPr>
              <a:t>la elección de Sudáfrica como país organizador del Mundial de Fútbol 2010, en una fotografía de mayo de 2004. (</a:t>
            </a:r>
            <a:r>
              <a:rPr lang="es-ES_tradnl" sz="2000" dirty="0" err="1">
                <a:solidFill>
                  <a:srgbClr val="FFFF00"/>
                </a:solidFill>
                <a:latin typeface="Adobe Gothic Std B" pitchFamily="34" charset="-128"/>
                <a:ea typeface="Adobe Gothic Std B" pitchFamily="34" charset="-128"/>
              </a:rPr>
              <a:t>Steffen</a:t>
            </a:r>
            <a:r>
              <a:rPr lang="es-ES_tradnl" sz="2000" dirty="0">
                <a:solidFill>
                  <a:srgbClr val="FFFF00"/>
                </a:solidFill>
                <a:latin typeface="Adobe Gothic Std B" pitchFamily="34" charset="-128"/>
                <a:ea typeface="Adobe Gothic Std B" pitchFamily="34" charset="-128"/>
              </a:rPr>
              <a:t> Schmidt / EFE</a:t>
            </a:r>
            <a:r>
              <a:rPr lang="es-ES_tradnl" sz="2000" dirty="0" smtClean="0">
                <a:solidFill>
                  <a:srgbClr val="FFFF00"/>
                </a:solidFill>
                <a:latin typeface="Adobe Gothic Std B" pitchFamily="34" charset="-128"/>
                <a:ea typeface="Adobe Gothic Std B" pitchFamily="34" charset="-128"/>
              </a:rPr>
              <a:t/>
            </a:r>
            <a:br>
              <a:rPr lang="es-ES_tradnl" sz="2000" dirty="0" smtClean="0">
                <a:solidFill>
                  <a:srgbClr val="FFFF00"/>
                </a:solidFill>
                <a:latin typeface="Adobe Gothic Std B" pitchFamily="34" charset="-128"/>
                <a:ea typeface="Adobe Gothic Std B" pitchFamily="34" charset="-128"/>
              </a:rPr>
            </a:br>
            <a:r>
              <a:rPr lang="es-ES_tradnl" dirty="0" smtClean="0"/>
              <a:t/>
            </a:r>
            <a:br>
              <a:rPr lang="es-ES_tradnl" dirty="0" smtClean="0"/>
            </a:br>
            <a:endParaRPr lang="es-ES_tradnl" dirty="0"/>
          </a:p>
        </p:txBody>
      </p:sp>
      <p:sp>
        <p:nvSpPr>
          <p:cNvPr id="6" name="5 Rectángulo"/>
          <p:cNvSpPr/>
          <p:nvPr/>
        </p:nvSpPr>
        <p:spPr>
          <a:xfrm>
            <a:off x="778259" y="285728"/>
            <a:ext cx="1253869" cy="276999"/>
          </a:xfrm>
          <a:prstGeom prst="rect">
            <a:avLst/>
          </a:prstGeom>
        </p:spPr>
        <p:txBody>
          <a:bodyPr wrap="none">
            <a:spAutoFit/>
          </a:bodyPr>
          <a:lstStyle/>
          <a:p>
            <a:pPr algn="ctr"/>
            <a:r>
              <a:rPr lang="es-ES" sz="1200" spc="150" dirty="0" err="1" smtClean="0">
                <a:ln w="11430"/>
                <a:latin typeface="Blackadder ITC" pitchFamily="82" charset="0"/>
              </a:rPr>
              <a:t>ppsxMari</a:t>
            </a:r>
            <a:r>
              <a:rPr lang="es-ES" sz="1200" spc="150" dirty="0" smtClean="0">
                <a:ln w="11430"/>
                <a:latin typeface="Blackadder ITC" pitchFamily="82" charset="0"/>
              </a:rPr>
              <a:t> Tere</a:t>
            </a:r>
            <a:endParaRPr lang="es-ES" sz="1200" spc="150" dirty="0">
              <a:ln w="11430"/>
              <a:latin typeface="Blackadder ITC" pitchFamily="82" charset="0"/>
            </a:endParaRPr>
          </a:p>
        </p:txBody>
      </p:sp>
    </p:spTree>
  </p:cSld>
  <p:clrMapOvr>
    <a:masterClrMapping/>
  </p:clrMapOvr>
  <p:transition spd="slow" advTm="8000">
    <p:push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6626" name="Picture 2" descr="Mandela, en prisión"/>
          <p:cNvPicPr>
            <a:picLocks noChangeAspect="1" noChangeArrowheads="1"/>
          </p:cNvPicPr>
          <p:nvPr/>
        </p:nvPicPr>
        <p:blipFill>
          <a:blip r:embed="rId2" cstate="print"/>
          <a:srcRect/>
          <a:stretch>
            <a:fillRect/>
          </a:stretch>
        </p:blipFill>
        <p:spPr bwMode="auto">
          <a:xfrm>
            <a:off x="-642974" y="0"/>
            <a:ext cx="10069324" cy="6912000"/>
          </a:xfrm>
          <a:prstGeom prst="rect">
            <a:avLst/>
          </a:prstGeom>
          <a:noFill/>
        </p:spPr>
      </p:pic>
      <p:sp>
        <p:nvSpPr>
          <p:cNvPr id="5" name="4 Rectángulo"/>
          <p:cNvSpPr/>
          <p:nvPr/>
        </p:nvSpPr>
        <p:spPr>
          <a:xfrm>
            <a:off x="4572000" y="571480"/>
            <a:ext cx="4572000" cy="2246769"/>
          </a:xfrm>
          <a:prstGeom prst="rect">
            <a:avLst/>
          </a:prstGeom>
        </p:spPr>
        <p:txBody>
          <a:bodyPr>
            <a:spAutoFit/>
          </a:bodyPr>
          <a:lstStyle/>
          <a:p>
            <a:r>
              <a:rPr lang="es-ES_tradnl" sz="2000" dirty="0" smtClean="0">
                <a:latin typeface="Adobe Gothic Std B" pitchFamily="34" charset="-128"/>
                <a:ea typeface="Adobe Gothic Std B" pitchFamily="34" charset="-128"/>
              </a:rPr>
              <a:t>T</a:t>
            </a:r>
            <a:r>
              <a:rPr lang="es-ES_tradnl" sz="2000" dirty="0" smtClean="0">
                <a:latin typeface="Adobe Gothic Std B" pitchFamily="34" charset="-128"/>
                <a:ea typeface="Adobe Gothic Std B" pitchFamily="34" charset="-128"/>
              </a:rPr>
              <a:t>odavía </a:t>
            </a:r>
            <a:r>
              <a:rPr lang="es-ES_tradnl" sz="2000" dirty="0">
                <a:latin typeface="Adobe Gothic Std B" pitchFamily="34" charset="-128"/>
                <a:ea typeface="Adobe Gothic Std B" pitchFamily="34" charset="-128"/>
              </a:rPr>
              <a:t>preso, en 1990, poco antes de ser liberado. En 1994, Mandela ganó las elecciones de su país y se convirtió en el primer presidente negro de Sudáfrica. (GTRES)</a:t>
            </a:r>
            <a:r>
              <a:rPr lang="es-ES_tradnl" sz="2000" dirty="0" smtClean="0">
                <a:latin typeface="Adobe Gothic Std B" pitchFamily="34" charset="-128"/>
                <a:ea typeface="Adobe Gothic Std B" pitchFamily="34" charset="-128"/>
              </a:rPr>
              <a:t/>
            </a:r>
            <a:br>
              <a:rPr lang="es-ES_tradnl" sz="2000" dirty="0" smtClean="0">
                <a:latin typeface="Adobe Gothic Std B" pitchFamily="34" charset="-128"/>
                <a:ea typeface="Adobe Gothic Std B" pitchFamily="34" charset="-128"/>
              </a:rPr>
            </a:br>
            <a:r>
              <a:rPr lang="es-ES_tradnl" sz="2000" dirty="0" smtClean="0">
                <a:latin typeface="Adobe Gothic Std B" pitchFamily="34" charset="-128"/>
                <a:ea typeface="Adobe Gothic Std B" pitchFamily="34" charset="-128"/>
              </a:rPr>
              <a:t/>
            </a:r>
            <a:br>
              <a:rPr lang="es-ES_tradnl" sz="2000" dirty="0" smtClean="0">
                <a:latin typeface="Adobe Gothic Std B" pitchFamily="34" charset="-128"/>
                <a:ea typeface="Adobe Gothic Std B" pitchFamily="34" charset="-128"/>
              </a:rPr>
            </a:br>
            <a:endParaRPr lang="es-ES_tradnl" sz="2000" dirty="0"/>
          </a:p>
        </p:txBody>
      </p:sp>
      <p:sp>
        <p:nvSpPr>
          <p:cNvPr id="6" name="5 Rectángulo"/>
          <p:cNvSpPr/>
          <p:nvPr/>
        </p:nvSpPr>
        <p:spPr>
          <a:xfrm>
            <a:off x="6850489" y="6286520"/>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10000">
    <p:cover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5602" name="Picture 2" descr="Hombre familiar"/>
          <p:cNvPicPr>
            <a:picLocks noChangeAspect="1" noChangeArrowheads="1"/>
          </p:cNvPicPr>
          <p:nvPr/>
        </p:nvPicPr>
        <p:blipFill>
          <a:blip r:embed="rId2" cstate="print"/>
          <a:srcRect/>
          <a:stretch>
            <a:fillRect/>
          </a:stretch>
        </p:blipFill>
        <p:spPr bwMode="auto">
          <a:xfrm>
            <a:off x="-428660" y="-306000"/>
            <a:ext cx="10018993" cy="7164000"/>
          </a:xfrm>
          <a:prstGeom prst="rect">
            <a:avLst/>
          </a:prstGeom>
          <a:noFill/>
        </p:spPr>
      </p:pic>
      <p:sp>
        <p:nvSpPr>
          <p:cNvPr id="5" name="4 Rectángulo"/>
          <p:cNvSpPr/>
          <p:nvPr/>
        </p:nvSpPr>
        <p:spPr>
          <a:xfrm>
            <a:off x="1928794" y="5357826"/>
            <a:ext cx="6072198" cy="1754326"/>
          </a:xfrm>
          <a:prstGeom prst="rect">
            <a:avLst/>
          </a:prstGeom>
        </p:spPr>
        <p:txBody>
          <a:bodyPr wrap="square">
            <a:spAutoFit/>
          </a:bodyPr>
          <a:lstStyle/>
          <a:p>
            <a:r>
              <a:rPr lang="es-ES_tradnl" sz="2000" dirty="0" smtClean="0">
                <a:solidFill>
                  <a:schemeClr val="bg1"/>
                </a:solidFill>
                <a:latin typeface="Adobe Gothic Std B" pitchFamily="34" charset="-128"/>
                <a:ea typeface="Adobe Gothic Std B" pitchFamily="34" charset="-128"/>
              </a:rPr>
              <a:t>Hombre familiar. </a:t>
            </a:r>
          </a:p>
          <a:p>
            <a:r>
              <a:rPr lang="es-ES_tradnl" sz="2000" dirty="0" smtClean="0">
                <a:solidFill>
                  <a:schemeClr val="bg1"/>
                </a:solidFill>
                <a:latin typeface="Adobe Gothic Std B" pitchFamily="34" charset="-128"/>
                <a:ea typeface="Adobe Gothic Std B" pitchFamily="34" charset="-128"/>
              </a:rPr>
              <a:t>E</a:t>
            </a:r>
            <a:r>
              <a:rPr lang="es-ES_tradnl" sz="2000" dirty="0" smtClean="0">
                <a:solidFill>
                  <a:schemeClr val="bg1"/>
                </a:solidFill>
                <a:latin typeface="Adobe Gothic Std B" pitchFamily="34" charset="-128"/>
                <a:ea typeface="Adobe Gothic Std B" pitchFamily="34" charset="-128"/>
              </a:rPr>
              <a:t>n </a:t>
            </a:r>
            <a:r>
              <a:rPr lang="es-ES_tradnl" sz="2000" dirty="0">
                <a:solidFill>
                  <a:schemeClr val="bg1"/>
                </a:solidFill>
                <a:latin typeface="Adobe Gothic Std B" pitchFamily="34" charset="-128"/>
                <a:ea typeface="Adobe Gothic Std B" pitchFamily="34" charset="-128"/>
              </a:rPr>
              <a:t>julio de 2011, rodeado de parte de su extensa familia en su casa de </a:t>
            </a:r>
            <a:r>
              <a:rPr lang="es-ES_tradnl" sz="2000" dirty="0" err="1">
                <a:solidFill>
                  <a:schemeClr val="bg1"/>
                </a:solidFill>
                <a:latin typeface="Adobe Gothic Std B" pitchFamily="34" charset="-128"/>
                <a:ea typeface="Adobe Gothic Std B" pitchFamily="34" charset="-128"/>
              </a:rPr>
              <a:t>Qunu</a:t>
            </a:r>
            <a:r>
              <a:rPr lang="es-ES_tradnl" sz="2000" dirty="0">
                <a:solidFill>
                  <a:schemeClr val="bg1"/>
                </a:solidFill>
                <a:latin typeface="Adobe Gothic Std B" pitchFamily="34" charset="-128"/>
                <a:ea typeface="Adobe Gothic Std B" pitchFamily="34" charset="-128"/>
              </a:rPr>
              <a:t>, Sudáfrica.</a:t>
            </a:r>
            <a:r>
              <a:rPr lang="es-ES_tradnl" sz="2000" dirty="0" smtClean="0">
                <a:solidFill>
                  <a:schemeClr val="bg1"/>
                </a:solidFill>
                <a:latin typeface="Adobe Gothic Std B" pitchFamily="34" charset="-128"/>
                <a:ea typeface="Adobe Gothic Std B" pitchFamily="34" charset="-128"/>
              </a:rPr>
              <a:t/>
            </a:r>
            <a:br>
              <a:rPr lang="es-ES_tradnl" sz="2000" dirty="0" smtClean="0">
                <a:solidFill>
                  <a:schemeClr val="bg1"/>
                </a:solidFill>
                <a:latin typeface="Adobe Gothic Std B" pitchFamily="34" charset="-128"/>
                <a:ea typeface="Adobe Gothic Std B" pitchFamily="34" charset="-128"/>
              </a:rPr>
            </a:br>
            <a:r>
              <a:rPr lang="es-ES_tradnl" sz="2400" dirty="0" smtClean="0">
                <a:solidFill>
                  <a:schemeClr val="bg2">
                    <a:lumMod val="50000"/>
                  </a:schemeClr>
                </a:solidFill>
                <a:latin typeface="Adobe Gothic Std B" pitchFamily="34" charset="-128"/>
                <a:ea typeface="Adobe Gothic Std B" pitchFamily="34" charset="-128"/>
              </a:rPr>
              <a:t/>
            </a:r>
            <a:br>
              <a:rPr lang="es-ES_tradnl" sz="2400" dirty="0" smtClean="0">
                <a:solidFill>
                  <a:schemeClr val="bg2">
                    <a:lumMod val="50000"/>
                  </a:schemeClr>
                </a:solidFill>
                <a:latin typeface="Adobe Gothic Std B" pitchFamily="34" charset="-128"/>
                <a:ea typeface="Adobe Gothic Std B" pitchFamily="34" charset="-128"/>
              </a:rPr>
            </a:br>
            <a:endParaRPr lang="es-ES_tradnl" sz="2400" dirty="0">
              <a:solidFill>
                <a:schemeClr val="bg2">
                  <a:lumMod val="50000"/>
                </a:schemeClr>
              </a:solidFill>
              <a:latin typeface="Adobe Gothic Std B" pitchFamily="34" charset="-128"/>
              <a:ea typeface="Adobe Gothic Std B" pitchFamily="34" charset="-128"/>
            </a:endParaRPr>
          </a:p>
        </p:txBody>
      </p:sp>
      <p:sp>
        <p:nvSpPr>
          <p:cNvPr id="6" name="5 Rectángulo"/>
          <p:cNvSpPr/>
          <p:nvPr/>
        </p:nvSpPr>
        <p:spPr>
          <a:xfrm>
            <a:off x="778259" y="0"/>
            <a:ext cx="1253869" cy="276999"/>
          </a:xfrm>
          <a:prstGeom prst="rect">
            <a:avLst/>
          </a:prstGeom>
        </p:spPr>
        <p:txBody>
          <a:bodyPr wrap="none">
            <a:spAutoFit/>
          </a:bodyPr>
          <a:lstStyle/>
          <a:p>
            <a:pPr algn="ctr"/>
            <a:r>
              <a:rPr lang="es-ES" sz="1200" spc="150" dirty="0" err="1" smtClean="0">
                <a:ln w="11430"/>
                <a:latin typeface="Blackadder ITC" pitchFamily="82" charset="0"/>
              </a:rPr>
              <a:t>ppsxMari</a:t>
            </a:r>
            <a:r>
              <a:rPr lang="es-ES" sz="1200" spc="150" dirty="0" smtClean="0">
                <a:ln w="11430"/>
                <a:latin typeface="Blackadder ITC" pitchFamily="82" charset="0"/>
              </a:rPr>
              <a:t> Tere</a:t>
            </a:r>
            <a:endParaRPr lang="es-ES" sz="1200" spc="150" dirty="0">
              <a:ln w="11430"/>
              <a:latin typeface="Blackadder ITC" pitchFamily="82" charset="0"/>
            </a:endParaRPr>
          </a:p>
        </p:txBody>
      </p:sp>
    </p:spTree>
  </p:cSld>
  <p:clrMapOvr>
    <a:masterClrMapping/>
  </p:clrMapOvr>
  <p:transition spd="slow" advTm="1000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22" name="Picture 2" descr="Michelle Obama visita a Mandela"/>
          <p:cNvPicPr>
            <a:picLocks noChangeAspect="1" noChangeArrowheads="1"/>
          </p:cNvPicPr>
          <p:nvPr/>
        </p:nvPicPr>
        <p:blipFill>
          <a:blip r:embed="rId2" cstate="print"/>
          <a:srcRect/>
          <a:stretch>
            <a:fillRect/>
          </a:stretch>
        </p:blipFill>
        <p:spPr bwMode="auto">
          <a:xfrm>
            <a:off x="-357222" y="0"/>
            <a:ext cx="10022935" cy="6912000"/>
          </a:xfrm>
          <a:prstGeom prst="rect">
            <a:avLst/>
          </a:prstGeom>
          <a:noFill/>
        </p:spPr>
      </p:pic>
      <p:sp>
        <p:nvSpPr>
          <p:cNvPr id="5" name="4 Rectángulo"/>
          <p:cNvSpPr/>
          <p:nvPr/>
        </p:nvSpPr>
        <p:spPr>
          <a:xfrm>
            <a:off x="571440" y="5857892"/>
            <a:ext cx="8572560" cy="707886"/>
          </a:xfrm>
          <a:prstGeom prst="rect">
            <a:avLst/>
          </a:prstGeom>
        </p:spPr>
        <p:txBody>
          <a:bodyPr wrap="square">
            <a:spAutoFit/>
          </a:bodyPr>
          <a:lstStyle/>
          <a:p>
            <a:r>
              <a:rPr lang="es-ES_tradnl" sz="2000" dirty="0" smtClean="0">
                <a:solidFill>
                  <a:schemeClr val="bg1"/>
                </a:solidFill>
                <a:latin typeface="Adobe Gothic Std B" pitchFamily="34" charset="-128"/>
                <a:ea typeface="Adobe Gothic Std B" pitchFamily="34" charset="-128"/>
              </a:rPr>
              <a:t>Con  la </a:t>
            </a:r>
            <a:r>
              <a:rPr lang="es-ES_tradnl" sz="2000" dirty="0">
                <a:solidFill>
                  <a:schemeClr val="bg1"/>
                </a:solidFill>
                <a:latin typeface="Adobe Gothic Std B" pitchFamily="34" charset="-128"/>
                <a:ea typeface="Adobe Gothic Std B" pitchFamily="34" charset="-128"/>
              </a:rPr>
              <a:t>primera dama estadounidense, Michelle </a:t>
            </a:r>
            <a:r>
              <a:rPr lang="es-ES_tradnl" sz="2000" dirty="0" err="1" smtClean="0">
                <a:solidFill>
                  <a:schemeClr val="bg1"/>
                </a:solidFill>
                <a:latin typeface="Adobe Gothic Std B" pitchFamily="34" charset="-128"/>
                <a:ea typeface="Adobe Gothic Std B" pitchFamily="34" charset="-128"/>
              </a:rPr>
              <a:t>Obama</a:t>
            </a:r>
            <a:r>
              <a:rPr lang="es-ES_tradnl" sz="2000" dirty="0" smtClean="0">
                <a:latin typeface="Adobe Gothic Std B" pitchFamily="34" charset="-128"/>
                <a:ea typeface="Adobe Gothic Std B" pitchFamily="34" charset="-128"/>
              </a:rPr>
              <a:t/>
            </a:r>
            <a:br>
              <a:rPr lang="es-ES_tradnl" sz="2000" dirty="0" smtClean="0">
                <a:latin typeface="Adobe Gothic Std B" pitchFamily="34" charset="-128"/>
                <a:ea typeface="Adobe Gothic Std B" pitchFamily="34" charset="-128"/>
              </a:rPr>
            </a:br>
            <a:endParaRPr lang="es-ES_tradnl" sz="2000" dirty="0">
              <a:latin typeface="Adobe Gothic Std B" pitchFamily="34" charset="-128"/>
              <a:ea typeface="Adobe Gothic Std B" pitchFamily="34" charset="-128"/>
            </a:endParaRPr>
          </a:p>
        </p:txBody>
      </p:sp>
      <p:sp>
        <p:nvSpPr>
          <p:cNvPr id="6" name="5 Rectángulo"/>
          <p:cNvSpPr/>
          <p:nvPr/>
        </p:nvSpPr>
        <p:spPr>
          <a:xfrm rot="3166502">
            <a:off x="2285984" y="5214950"/>
            <a:ext cx="1253869" cy="276999"/>
          </a:xfrm>
          <a:prstGeom prst="rect">
            <a:avLst/>
          </a:prstGeom>
        </p:spPr>
        <p:txBody>
          <a:bodyPr wrap="none">
            <a:spAutoFit/>
          </a:bodyPr>
          <a:lstStyle/>
          <a:p>
            <a:pPr algn="ctr"/>
            <a:r>
              <a:rPr lang="es-ES" sz="1200" spc="150" dirty="0" err="1" smtClean="0">
                <a:ln w="11430"/>
                <a:latin typeface="Blackadder ITC" pitchFamily="82" charset="0"/>
              </a:rPr>
              <a:t>ppsxMari</a:t>
            </a:r>
            <a:r>
              <a:rPr lang="es-ES" sz="1200" spc="150" dirty="0" smtClean="0">
                <a:ln w="11430"/>
                <a:latin typeface="Blackadder ITC" pitchFamily="82" charset="0"/>
              </a:rPr>
              <a:t> Tere</a:t>
            </a:r>
            <a:endParaRPr lang="es-ES" sz="1200" spc="150" dirty="0">
              <a:ln w="11430"/>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2770" name="Picture 2" descr="Nelson y Winnie Mandela"/>
          <p:cNvPicPr>
            <a:picLocks noChangeAspect="1" noChangeArrowheads="1"/>
          </p:cNvPicPr>
          <p:nvPr/>
        </p:nvPicPr>
        <p:blipFill>
          <a:blip r:embed="rId2" cstate="print"/>
          <a:srcRect/>
          <a:stretch>
            <a:fillRect/>
          </a:stretch>
        </p:blipFill>
        <p:spPr bwMode="auto">
          <a:xfrm>
            <a:off x="-285784" y="-90000"/>
            <a:ext cx="9716911" cy="6948000"/>
          </a:xfrm>
          <a:prstGeom prst="rect">
            <a:avLst/>
          </a:prstGeom>
          <a:noFill/>
        </p:spPr>
      </p:pic>
      <p:sp>
        <p:nvSpPr>
          <p:cNvPr id="5" name="4 Rectángulo"/>
          <p:cNvSpPr/>
          <p:nvPr/>
        </p:nvSpPr>
        <p:spPr>
          <a:xfrm>
            <a:off x="4572000" y="5000636"/>
            <a:ext cx="4572000" cy="2123658"/>
          </a:xfrm>
          <a:prstGeom prst="rect">
            <a:avLst/>
          </a:prstGeom>
        </p:spPr>
        <p:txBody>
          <a:bodyPr>
            <a:spAutoFit/>
          </a:bodyPr>
          <a:lstStyle/>
          <a:p>
            <a:r>
              <a:rPr lang="es-ES_tradnl" sz="2000" dirty="0" smtClean="0">
                <a:solidFill>
                  <a:schemeClr val="bg1"/>
                </a:solidFill>
                <a:latin typeface="Adobe Gothic Std B" pitchFamily="34" charset="-128"/>
                <a:ea typeface="Adobe Gothic Std B" pitchFamily="34" charset="-128"/>
              </a:rPr>
              <a:t>Con su </a:t>
            </a:r>
            <a:r>
              <a:rPr lang="es-ES_tradnl" sz="2000" dirty="0">
                <a:solidFill>
                  <a:schemeClr val="bg1"/>
                </a:solidFill>
                <a:latin typeface="Adobe Gothic Std B" pitchFamily="34" charset="-128"/>
                <a:ea typeface="Adobe Gothic Std B" pitchFamily="34" charset="-128"/>
              </a:rPr>
              <a:t>segunda mujer, </a:t>
            </a:r>
            <a:r>
              <a:rPr lang="es-ES_tradnl" sz="2000" dirty="0" err="1">
                <a:solidFill>
                  <a:schemeClr val="bg1"/>
                </a:solidFill>
                <a:latin typeface="Adobe Gothic Std B" pitchFamily="34" charset="-128"/>
                <a:ea typeface="Adobe Gothic Std B" pitchFamily="34" charset="-128"/>
              </a:rPr>
              <a:t>Winnie</a:t>
            </a:r>
            <a:r>
              <a:rPr lang="es-ES_tradnl" sz="2000" dirty="0">
                <a:solidFill>
                  <a:schemeClr val="bg1"/>
                </a:solidFill>
                <a:latin typeface="Adobe Gothic Std B" pitchFamily="34" charset="-128"/>
                <a:ea typeface="Adobe Gothic Std B" pitchFamily="34" charset="-128"/>
              </a:rPr>
              <a:t> Mandela, en una fotografía de 1990. </a:t>
            </a:r>
            <a:r>
              <a:rPr lang="es-ES_tradnl" sz="2000" dirty="0" err="1">
                <a:solidFill>
                  <a:schemeClr val="bg1"/>
                </a:solidFill>
                <a:latin typeface="Adobe Gothic Std B" pitchFamily="34" charset="-128"/>
                <a:ea typeface="Adobe Gothic Std B" pitchFamily="34" charset="-128"/>
              </a:rPr>
              <a:t>Winnie</a:t>
            </a:r>
            <a:r>
              <a:rPr lang="es-ES_tradnl" sz="2000" dirty="0">
                <a:solidFill>
                  <a:schemeClr val="bg1"/>
                </a:solidFill>
                <a:latin typeface="Adobe Gothic Std B" pitchFamily="34" charset="-128"/>
                <a:ea typeface="Adobe Gothic Std B" pitchFamily="34" charset="-128"/>
              </a:rPr>
              <a:t> y Nelson se divorciaron en 1996. (GTRES)</a:t>
            </a:r>
            <a:r>
              <a:rPr lang="es-ES_tradnl" sz="2000" dirty="0" smtClean="0">
                <a:solidFill>
                  <a:schemeClr val="bg1"/>
                </a:solidFill>
                <a:latin typeface="Adobe Gothic Std B" pitchFamily="34" charset="-128"/>
                <a:ea typeface="Adobe Gothic Std B" pitchFamily="34" charset="-128"/>
              </a:rPr>
              <a:t/>
            </a:r>
            <a:br>
              <a:rPr lang="es-ES_tradnl" sz="2000" dirty="0" smtClean="0">
                <a:solidFill>
                  <a:schemeClr val="bg1"/>
                </a:solidFill>
                <a:latin typeface="Adobe Gothic Std B" pitchFamily="34" charset="-128"/>
                <a:ea typeface="Adobe Gothic Std B" pitchFamily="34" charset="-128"/>
              </a:rPr>
            </a:br>
            <a:r>
              <a:rPr lang="es-ES_tradnl" sz="2400" dirty="0" smtClean="0">
                <a:solidFill>
                  <a:schemeClr val="bg1"/>
                </a:solidFill>
                <a:latin typeface="Adobe Gothic Std B" pitchFamily="34" charset="-128"/>
                <a:ea typeface="Adobe Gothic Std B" pitchFamily="34" charset="-128"/>
              </a:rPr>
              <a:t/>
            </a:r>
            <a:br>
              <a:rPr lang="es-ES_tradnl" sz="2400" dirty="0" smtClean="0">
                <a:solidFill>
                  <a:schemeClr val="bg1"/>
                </a:solidFill>
                <a:latin typeface="Adobe Gothic Std B" pitchFamily="34" charset="-128"/>
                <a:ea typeface="Adobe Gothic Std B" pitchFamily="34" charset="-128"/>
              </a:rPr>
            </a:br>
            <a:endParaRPr lang="es-ES_tradnl" sz="2400" dirty="0">
              <a:solidFill>
                <a:schemeClr val="bg1"/>
              </a:solidFill>
              <a:latin typeface="Adobe Gothic Std B" pitchFamily="34" charset="-128"/>
              <a:ea typeface="Adobe Gothic Std B" pitchFamily="34" charset="-128"/>
            </a:endParaRPr>
          </a:p>
        </p:txBody>
      </p:sp>
      <p:sp>
        <p:nvSpPr>
          <p:cNvPr id="6" name="5 Rectángulo"/>
          <p:cNvSpPr/>
          <p:nvPr/>
        </p:nvSpPr>
        <p:spPr>
          <a:xfrm>
            <a:off x="778259" y="285728"/>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10000">
    <p:push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1746" name="Picture 2" descr="Concierto benéfico en Hyde Park"/>
          <p:cNvPicPr>
            <a:picLocks noChangeAspect="1" noChangeArrowheads="1"/>
          </p:cNvPicPr>
          <p:nvPr/>
        </p:nvPicPr>
        <p:blipFill>
          <a:blip r:embed="rId2" cstate="print"/>
          <a:srcRect/>
          <a:stretch>
            <a:fillRect/>
          </a:stretch>
        </p:blipFill>
        <p:spPr bwMode="auto">
          <a:xfrm>
            <a:off x="-285784" y="0"/>
            <a:ext cx="9702453" cy="6876000"/>
          </a:xfrm>
          <a:prstGeom prst="rect">
            <a:avLst/>
          </a:prstGeom>
          <a:noFill/>
        </p:spPr>
      </p:pic>
      <p:sp>
        <p:nvSpPr>
          <p:cNvPr id="5" name="4 Rectángulo"/>
          <p:cNvSpPr/>
          <p:nvPr/>
        </p:nvSpPr>
        <p:spPr>
          <a:xfrm>
            <a:off x="706821" y="6072206"/>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5000">
    <p:pull dir="l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3794" name="Picture 2" descr="Los sudafricanos felicitan a Mandela"/>
          <p:cNvPicPr>
            <a:picLocks noChangeAspect="1" noChangeArrowheads="1"/>
          </p:cNvPicPr>
          <p:nvPr/>
        </p:nvPicPr>
        <p:blipFill>
          <a:blip r:embed="rId2" cstate="print"/>
          <a:srcRect/>
          <a:stretch>
            <a:fillRect/>
          </a:stretch>
        </p:blipFill>
        <p:spPr bwMode="auto">
          <a:xfrm>
            <a:off x="-1" y="-2"/>
            <a:ext cx="9187687" cy="6858001"/>
          </a:xfrm>
          <a:prstGeom prst="rect">
            <a:avLst/>
          </a:prstGeom>
          <a:noFill/>
        </p:spPr>
      </p:pic>
      <p:sp>
        <p:nvSpPr>
          <p:cNvPr id="5" name="4 Rectángulo"/>
          <p:cNvSpPr/>
          <p:nvPr/>
        </p:nvSpPr>
        <p:spPr>
          <a:xfrm>
            <a:off x="1214414" y="428604"/>
            <a:ext cx="7429552" cy="1138773"/>
          </a:xfrm>
          <a:prstGeom prst="rect">
            <a:avLst/>
          </a:prstGeom>
        </p:spPr>
        <p:txBody>
          <a:bodyPr wrap="square">
            <a:spAutoFit/>
          </a:bodyPr>
          <a:lstStyle/>
          <a:p>
            <a:pPr fontAlgn="base"/>
            <a:r>
              <a:rPr lang="es-ES_tradnl" sz="2000" b="1" cap="all" dirty="0">
                <a:solidFill>
                  <a:schemeClr val="bg1"/>
                </a:solidFill>
                <a:latin typeface="Adobe Gothic Std B" pitchFamily="34" charset="-128"/>
                <a:ea typeface="Adobe Gothic Std B" pitchFamily="34" charset="-128"/>
              </a:rPr>
              <a:t>LOS SUDAFRICANOS </a:t>
            </a:r>
            <a:r>
              <a:rPr lang="es-ES_tradnl" sz="2000" b="1" cap="all" dirty="0" smtClean="0">
                <a:solidFill>
                  <a:schemeClr val="bg1"/>
                </a:solidFill>
                <a:latin typeface="Adobe Gothic Std B" pitchFamily="34" charset="-128"/>
                <a:ea typeface="Adobe Gothic Std B" pitchFamily="34" charset="-128"/>
              </a:rPr>
              <a:t>A </a:t>
            </a:r>
            <a:r>
              <a:rPr lang="es-ES_tradnl" sz="2000" b="1" cap="all" dirty="0">
                <a:solidFill>
                  <a:schemeClr val="bg1"/>
                </a:solidFill>
                <a:latin typeface="Adobe Gothic Std B" pitchFamily="34" charset="-128"/>
                <a:ea typeface="Adobe Gothic Std B" pitchFamily="34" charset="-128"/>
              </a:rPr>
              <a:t>MANDELA</a:t>
            </a:r>
          </a:p>
          <a:p>
            <a:r>
              <a:rPr lang="es-ES_tradnl" sz="2400" dirty="0">
                <a:latin typeface="Adobe Gothic Std B" pitchFamily="34" charset="-128"/>
                <a:ea typeface="Adobe Gothic Std B" pitchFamily="34" charset="-128"/>
              </a:rPr>
              <a:t/>
            </a:r>
            <a:br>
              <a:rPr lang="es-ES_tradnl" sz="2400" dirty="0">
                <a:latin typeface="Adobe Gothic Std B" pitchFamily="34" charset="-128"/>
                <a:ea typeface="Adobe Gothic Std B" pitchFamily="34" charset="-128"/>
              </a:rPr>
            </a:br>
            <a:endParaRPr lang="es-ES_tradnl" sz="2400" dirty="0">
              <a:latin typeface="Adobe Gothic Std B" pitchFamily="34" charset="-128"/>
              <a:ea typeface="Adobe Gothic Std B" pitchFamily="34" charset="-128"/>
            </a:endParaRPr>
          </a:p>
        </p:txBody>
      </p:sp>
      <p:sp>
        <p:nvSpPr>
          <p:cNvPr id="6" name="5 Rectángulo"/>
          <p:cNvSpPr/>
          <p:nvPr/>
        </p:nvSpPr>
        <p:spPr>
          <a:xfrm>
            <a:off x="7207679" y="6143644"/>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4000">
    <p:strips dir="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5842" name="Picture 2" descr="Reunión con Castro"/>
          <p:cNvPicPr>
            <a:picLocks noChangeAspect="1" noChangeArrowheads="1"/>
          </p:cNvPicPr>
          <p:nvPr/>
        </p:nvPicPr>
        <p:blipFill>
          <a:blip r:embed="rId2" cstate="print"/>
          <a:srcRect b="13182"/>
          <a:stretch>
            <a:fillRect/>
          </a:stretch>
        </p:blipFill>
        <p:spPr bwMode="auto">
          <a:xfrm>
            <a:off x="-40863" y="0"/>
            <a:ext cx="9184863" cy="6876000"/>
          </a:xfrm>
          <a:prstGeom prst="rect">
            <a:avLst/>
          </a:prstGeom>
          <a:noFill/>
        </p:spPr>
      </p:pic>
      <p:sp>
        <p:nvSpPr>
          <p:cNvPr id="5" name="4 Rectángulo"/>
          <p:cNvSpPr/>
          <p:nvPr/>
        </p:nvSpPr>
        <p:spPr>
          <a:xfrm>
            <a:off x="357158" y="5786454"/>
            <a:ext cx="8358246" cy="1323439"/>
          </a:xfrm>
          <a:prstGeom prst="rect">
            <a:avLst/>
          </a:prstGeom>
        </p:spPr>
        <p:txBody>
          <a:bodyPr wrap="square">
            <a:spAutoFit/>
          </a:bodyPr>
          <a:lstStyle/>
          <a:p>
            <a:r>
              <a:rPr lang="es-ES_tradnl" sz="2000" dirty="0" smtClean="0">
                <a:solidFill>
                  <a:schemeClr val="bg1"/>
                </a:solidFill>
                <a:latin typeface="Adobe Gothic Std B" pitchFamily="34" charset="-128"/>
                <a:ea typeface="Adobe Gothic Std B" pitchFamily="34" charset="-128"/>
              </a:rPr>
              <a:t>Fotografía </a:t>
            </a:r>
            <a:r>
              <a:rPr lang="es-ES_tradnl" sz="2000" dirty="0">
                <a:solidFill>
                  <a:schemeClr val="bg1"/>
                </a:solidFill>
                <a:latin typeface="Adobe Gothic Std B" pitchFamily="34" charset="-128"/>
                <a:ea typeface="Adobe Gothic Std B" pitchFamily="34" charset="-128"/>
              </a:rPr>
              <a:t>del 19 de mayo de 1998 que muestra al Premio Nobel de Paz sudafricano Nelson Mandela </a:t>
            </a:r>
            <a:r>
              <a:rPr lang="es-ES_tradnl" sz="2000" dirty="0" smtClean="0">
                <a:solidFill>
                  <a:schemeClr val="bg1"/>
                </a:solidFill>
                <a:latin typeface="Adobe Gothic Std B" pitchFamily="34" charset="-128"/>
                <a:ea typeface="Adobe Gothic Std B" pitchFamily="34" charset="-128"/>
              </a:rPr>
              <a:t> </a:t>
            </a:r>
            <a:r>
              <a:rPr lang="es-ES_tradnl" sz="2000" dirty="0" smtClean="0">
                <a:solidFill>
                  <a:schemeClr val="bg1"/>
                </a:solidFill>
                <a:latin typeface="Adobe Gothic Std B" pitchFamily="34" charset="-128"/>
                <a:ea typeface="Adobe Gothic Std B" pitchFamily="34" charset="-128"/>
              </a:rPr>
              <a:t> </a:t>
            </a:r>
            <a:r>
              <a:rPr lang="es-ES_tradnl" sz="2000" dirty="0">
                <a:solidFill>
                  <a:schemeClr val="bg1"/>
                </a:solidFill>
                <a:latin typeface="Adobe Gothic Std B" pitchFamily="34" charset="-128"/>
                <a:ea typeface="Adobe Gothic Std B" pitchFamily="34" charset="-128"/>
              </a:rPr>
              <a:t>junto al líder cubano Fidel Castro </a:t>
            </a:r>
            <a:r>
              <a:rPr lang="es-ES_tradnl" sz="2000" dirty="0" smtClean="0">
                <a:solidFill>
                  <a:schemeClr val="bg1"/>
                </a:solidFill>
              </a:rPr>
              <a:t/>
            </a:r>
            <a:br>
              <a:rPr lang="es-ES_tradnl" sz="2000" dirty="0" smtClean="0">
                <a:solidFill>
                  <a:schemeClr val="bg1"/>
                </a:solidFill>
              </a:rPr>
            </a:br>
            <a:r>
              <a:rPr lang="es-ES_tradnl" sz="2000" dirty="0" smtClean="0">
                <a:solidFill>
                  <a:schemeClr val="bg1"/>
                </a:solidFill>
              </a:rPr>
              <a:t/>
            </a:r>
            <a:br>
              <a:rPr lang="es-ES_tradnl" sz="2000" dirty="0" smtClean="0">
                <a:solidFill>
                  <a:schemeClr val="bg1"/>
                </a:solidFill>
              </a:rPr>
            </a:br>
            <a:endParaRPr lang="es-ES_tradnl" sz="2000" dirty="0">
              <a:solidFill>
                <a:schemeClr val="bg1"/>
              </a:solidFill>
            </a:endParaRPr>
          </a:p>
        </p:txBody>
      </p:sp>
      <p:sp>
        <p:nvSpPr>
          <p:cNvPr id="6" name="5 Rectángulo"/>
          <p:cNvSpPr/>
          <p:nvPr/>
        </p:nvSpPr>
        <p:spPr>
          <a:xfrm>
            <a:off x="563945" y="214290"/>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10000">
    <p:strips dir="l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4818" name="Picture 2" descr="Visita a España"/>
          <p:cNvPicPr>
            <a:picLocks noChangeAspect="1" noChangeArrowheads="1"/>
          </p:cNvPicPr>
          <p:nvPr/>
        </p:nvPicPr>
        <p:blipFill>
          <a:blip r:embed="rId2" cstate="print"/>
          <a:srcRect/>
          <a:stretch>
            <a:fillRect/>
          </a:stretch>
        </p:blipFill>
        <p:spPr bwMode="auto">
          <a:xfrm>
            <a:off x="-642974" y="0"/>
            <a:ext cx="10675901" cy="6876000"/>
          </a:xfrm>
          <a:prstGeom prst="rect">
            <a:avLst/>
          </a:prstGeom>
          <a:noFill/>
        </p:spPr>
      </p:pic>
      <p:sp>
        <p:nvSpPr>
          <p:cNvPr id="5" name="4 Rectángulo"/>
          <p:cNvSpPr/>
          <p:nvPr/>
        </p:nvSpPr>
        <p:spPr>
          <a:xfrm>
            <a:off x="928662" y="5226784"/>
            <a:ext cx="7286644" cy="1631216"/>
          </a:xfrm>
          <a:prstGeom prst="rect">
            <a:avLst/>
          </a:prstGeom>
        </p:spPr>
        <p:txBody>
          <a:bodyPr wrap="square">
            <a:spAutoFit/>
          </a:bodyPr>
          <a:lstStyle/>
          <a:p>
            <a:r>
              <a:rPr lang="es-ES_tradnl" sz="2000" dirty="0" smtClean="0">
                <a:solidFill>
                  <a:schemeClr val="bg1"/>
                </a:solidFill>
                <a:latin typeface="Adobe Gothic Std B" pitchFamily="34" charset="-128"/>
                <a:ea typeface="Adobe Gothic Std B" pitchFamily="34" charset="-128"/>
              </a:rPr>
              <a:t>El 23 </a:t>
            </a:r>
            <a:r>
              <a:rPr lang="es-ES_tradnl" sz="2000" dirty="0">
                <a:solidFill>
                  <a:schemeClr val="bg1"/>
                </a:solidFill>
                <a:latin typeface="Adobe Gothic Std B" pitchFamily="34" charset="-128"/>
                <a:ea typeface="Adobe Gothic Std B" pitchFamily="34" charset="-128"/>
              </a:rPr>
              <a:t>de Julio de 1991, del Rey Juan Carlos junto al ex presidente de Sudáfrica, Nelson Mandela, durante la visita del mandatario a España. (EFE</a:t>
            </a:r>
            <a:r>
              <a:rPr lang="es-ES_tradnl" sz="2000" dirty="0" smtClean="0">
                <a:solidFill>
                  <a:schemeClr val="bg1"/>
                </a:solidFill>
                <a:latin typeface="Adobe Gothic Std B" pitchFamily="34" charset="-128"/>
                <a:ea typeface="Adobe Gothic Std B" pitchFamily="34" charset="-128"/>
              </a:rPr>
              <a:t/>
            </a:r>
            <a:br>
              <a:rPr lang="es-ES_tradnl" sz="2000" dirty="0" smtClean="0">
                <a:solidFill>
                  <a:schemeClr val="bg1"/>
                </a:solidFill>
                <a:latin typeface="Adobe Gothic Std B" pitchFamily="34" charset="-128"/>
                <a:ea typeface="Adobe Gothic Std B" pitchFamily="34" charset="-128"/>
              </a:rPr>
            </a:br>
            <a:r>
              <a:rPr lang="es-ES_tradnl" sz="2000" dirty="0" smtClean="0">
                <a:solidFill>
                  <a:schemeClr val="bg1"/>
                </a:solidFill>
              </a:rPr>
              <a:t/>
            </a:r>
            <a:br>
              <a:rPr lang="es-ES_tradnl" sz="2000" dirty="0" smtClean="0">
                <a:solidFill>
                  <a:schemeClr val="bg1"/>
                </a:solidFill>
              </a:rPr>
            </a:br>
            <a:endParaRPr lang="es-ES_tradnl" sz="2000" dirty="0">
              <a:solidFill>
                <a:schemeClr val="bg1"/>
              </a:solidFill>
            </a:endParaRPr>
          </a:p>
        </p:txBody>
      </p:sp>
      <p:sp>
        <p:nvSpPr>
          <p:cNvPr id="6" name="5 Rectángulo"/>
          <p:cNvSpPr/>
          <p:nvPr/>
        </p:nvSpPr>
        <p:spPr>
          <a:xfrm>
            <a:off x="7136241" y="6143644"/>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12000">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4514" name="Picture 2" descr="unfold"/>
          <p:cNvPicPr>
            <a:picLocks noChangeAspect="1" noChangeArrowheads="1"/>
          </p:cNvPicPr>
          <p:nvPr/>
        </p:nvPicPr>
        <p:blipFill>
          <a:blip r:embed="rId2" cstate="print"/>
          <a:srcRect/>
          <a:stretch>
            <a:fillRect/>
          </a:stretch>
        </p:blipFill>
        <p:spPr bwMode="auto">
          <a:xfrm>
            <a:off x="-1" y="0"/>
            <a:ext cx="9172458" cy="6912000"/>
          </a:xfrm>
          <a:prstGeom prst="rect">
            <a:avLst/>
          </a:prstGeom>
          <a:noFill/>
        </p:spPr>
      </p:pic>
      <p:sp>
        <p:nvSpPr>
          <p:cNvPr id="5" name="4 Rectángulo"/>
          <p:cNvSpPr/>
          <p:nvPr/>
        </p:nvSpPr>
        <p:spPr>
          <a:xfrm>
            <a:off x="500034" y="714356"/>
            <a:ext cx="8143932" cy="5909310"/>
          </a:xfrm>
          <a:prstGeom prst="rect">
            <a:avLst/>
          </a:prstGeom>
        </p:spPr>
        <p:txBody>
          <a:bodyPr wrap="square">
            <a:spAutoFit/>
          </a:bodyPr>
          <a:lstStyle/>
          <a:p>
            <a:r>
              <a:rPr lang="es-ES_tradnl" b="1" dirty="0" smtClean="0"/>
              <a:t>                                      </a:t>
            </a:r>
            <a:r>
              <a:rPr lang="es-ES_tradnl" b="1" dirty="0" smtClean="0">
                <a:latin typeface="Adobe Gothic Std B" pitchFamily="34" charset="-128"/>
                <a:ea typeface="Adobe Gothic Std B" pitchFamily="34" charset="-128"/>
              </a:rPr>
              <a:t>Nelson </a:t>
            </a:r>
            <a:r>
              <a:rPr lang="es-ES_tradnl" b="1" dirty="0" err="1" smtClean="0">
                <a:latin typeface="Adobe Gothic Std B" pitchFamily="34" charset="-128"/>
                <a:ea typeface="Adobe Gothic Std B" pitchFamily="34" charset="-128"/>
              </a:rPr>
              <a:t>Rolihlahla</a:t>
            </a:r>
            <a:r>
              <a:rPr lang="es-ES_tradnl" b="1" dirty="0" smtClean="0">
                <a:latin typeface="Adobe Gothic Std B" pitchFamily="34" charset="-128"/>
                <a:ea typeface="Adobe Gothic Std B" pitchFamily="34" charset="-128"/>
              </a:rPr>
              <a:t> Mandela </a:t>
            </a:r>
            <a:br>
              <a:rPr lang="es-ES_tradnl" b="1" dirty="0" smtClean="0">
                <a:latin typeface="Adobe Gothic Std B" pitchFamily="34" charset="-128"/>
                <a:ea typeface="Adobe Gothic Std B" pitchFamily="34" charset="-128"/>
              </a:rPr>
            </a:br>
            <a:r>
              <a:rPr lang="es-ES_tradnl" b="1" dirty="0" smtClean="0">
                <a:latin typeface="Adobe Gothic Std B" pitchFamily="34" charset="-128"/>
                <a:ea typeface="Adobe Gothic Std B" pitchFamily="34" charset="-128"/>
              </a:rPr>
              <a:t>Nelson Mandela</a:t>
            </a:r>
          </a:p>
          <a:p>
            <a:r>
              <a:rPr lang="es-ES_tradnl" dirty="0" smtClean="0">
                <a:latin typeface="Adobe Gothic Std B" pitchFamily="34" charset="-128"/>
                <a:ea typeface="Adobe Gothic Std B" pitchFamily="34" charset="-128"/>
              </a:rPr>
              <a:t> Nació en </a:t>
            </a:r>
            <a:r>
              <a:rPr lang="es-ES_tradnl" dirty="0" err="1" smtClean="0">
                <a:latin typeface="Adobe Gothic Std B" pitchFamily="34" charset="-128"/>
                <a:ea typeface="Adobe Gothic Std B" pitchFamily="34" charset="-128"/>
              </a:rPr>
              <a:t>Mvezo</a:t>
            </a:r>
            <a:r>
              <a:rPr lang="es-ES_tradnl" dirty="0" smtClean="0">
                <a:latin typeface="Adobe Gothic Std B" pitchFamily="34" charset="-128"/>
                <a:ea typeface="Adobe Gothic Std B" pitchFamily="34" charset="-128"/>
              </a:rPr>
              <a:t>, el 18 de julio de 1918; una pequeña aldea </a:t>
            </a:r>
          </a:p>
          <a:p>
            <a:r>
              <a:rPr lang="es-ES_tradnl" dirty="0" smtClean="0">
                <a:latin typeface="Adobe Gothic Std B" pitchFamily="34" charset="-128"/>
                <a:ea typeface="Adobe Gothic Std B" pitchFamily="34" charset="-128"/>
              </a:rPr>
              <a:t>situada al sur de </a:t>
            </a:r>
            <a:r>
              <a:rPr lang="es-ES_tradnl" dirty="0" err="1" smtClean="0">
                <a:latin typeface="Adobe Gothic Std B" pitchFamily="34" charset="-128"/>
                <a:ea typeface="Adobe Gothic Std B" pitchFamily="34" charset="-128"/>
              </a:rPr>
              <a:t>de</a:t>
            </a:r>
            <a:r>
              <a:rPr lang="es-ES_tradnl" dirty="0" smtClean="0">
                <a:latin typeface="Adobe Gothic Std B" pitchFamily="34" charset="-128"/>
                <a:ea typeface="Adobe Gothic Std B" pitchFamily="34" charset="-128"/>
              </a:rPr>
              <a:t> Sudáfrica – falleció  en Johannesburgo, </a:t>
            </a:r>
          </a:p>
          <a:p>
            <a:r>
              <a:rPr lang="es-ES_tradnl" dirty="0" smtClean="0">
                <a:latin typeface="Adobe Gothic Std B" pitchFamily="34" charset="-128"/>
                <a:ea typeface="Adobe Gothic Std B" pitchFamily="34" charset="-128"/>
              </a:rPr>
              <a:t>el 5 de diciembre 2013</a:t>
            </a:r>
          </a:p>
          <a:p>
            <a:pPr>
              <a:buNone/>
            </a:pPr>
            <a:r>
              <a:rPr lang="es-ES_tradnl" dirty="0" smtClean="0">
                <a:latin typeface="Adobe Gothic Std B" pitchFamily="34" charset="-128"/>
                <a:ea typeface="Adobe Gothic Std B" pitchFamily="34" charset="-128"/>
              </a:rPr>
              <a:t>Conocido en su país como </a:t>
            </a:r>
            <a:r>
              <a:rPr lang="es-ES_tradnl" b="1" dirty="0" err="1" smtClean="0">
                <a:latin typeface="Adobe Gothic Std B" pitchFamily="34" charset="-128"/>
                <a:ea typeface="Adobe Gothic Std B" pitchFamily="34" charset="-128"/>
              </a:rPr>
              <a:t>Madiba</a:t>
            </a:r>
            <a:r>
              <a:rPr lang="es-ES_tradnl" dirty="0" smtClean="0">
                <a:latin typeface="Adobe Gothic Std B" pitchFamily="34" charset="-128"/>
                <a:ea typeface="Adobe Gothic Std B" pitchFamily="34" charset="-128"/>
              </a:rPr>
              <a:t>, fue el primer presidente </a:t>
            </a:r>
          </a:p>
          <a:p>
            <a:pPr>
              <a:buNone/>
            </a:pPr>
            <a:r>
              <a:rPr lang="es-ES_tradnl" dirty="0" smtClean="0">
                <a:latin typeface="Adobe Gothic Std B" pitchFamily="34" charset="-128"/>
                <a:ea typeface="Adobe Gothic Std B" pitchFamily="34" charset="-128"/>
              </a:rPr>
              <a:t>de Sudáfrica elegido democráticamente mediante sufragio </a:t>
            </a:r>
          </a:p>
          <a:p>
            <a:pPr>
              <a:buNone/>
            </a:pPr>
            <a:r>
              <a:rPr lang="es-ES_tradnl" dirty="0" smtClean="0">
                <a:latin typeface="Adobe Gothic Std B" pitchFamily="34" charset="-128"/>
                <a:ea typeface="Adobe Gothic Std B" pitchFamily="34" charset="-128"/>
              </a:rPr>
              <a:t>universal así como el líder del </a:t>
            </a:r>
            <a:r>
              <a:rPr lang="es-ES_tradnl" dirty="0" err="1" smtClean="0">
                <a:latin typeface="Adobe Gothic Std B" pitchFamily="34" charset="-128"/>
                <a:ea typeface="Adobe Gothic Std B" pitchFamily="34" charset="-128"/>
              </a:rPr>
              <a:t>Umkhonto</a:t>
            </a:r>
            <a:r>
              <a:rPr lang="es-ES_tradnl" dirty="0" smtClean="0">
                <a:latin typeface="Adobe Gothic Std B" pitchFamily="34" charset="-128"/>
                <a:ea typeface="Adobe Gothic Std B" pitchFamily="34" charset="-128"/>
              </a:rPr>
              <a:t> </a:t>
            </a:r>
            <a:r>
              <a:rPr lang="es-ES_tradnl" dirty="0" err="1" smtClean="0">
                <a:latin typeface="Adobe Gothic Std B" pitchFamily="34" charset="-128"/>
                <a:ea typeface="Adobe Gothic Std B" pitchFamily="34" charset="-128"/>
              </a:rPr>
              <a:t>we</a:t>
            </a:r>
            <a:r>
              <a:rPr lang="es-ES_tradnl" dirty="0" smtClean="0">
                <a:latin typeface="Adobe Gothic Std B" pitchFamily="34" charset="-128"/>
                <a:ea typeface="Adobe Gothic Std B" pitchFamily="34" charset="-128"/>
              </a:rPr>
              <a:t> </a:t>
            </a:r>
            <a:r>
              <a:rPr lang="es-ES_tradnl" dirty="0" err="1" smtClean="0">
                <a:latin typeface="Adobe Gothic Std B" pitchFamily="34" charset="-128"/>
                <a:ea typeface="Adobe Gothic Std B" pitchFamily="34" charset="-128"/>
              </a:rPr>
              <a:t>Sizwe</a:t>
            </a:r>
            <a:r>
              <a:rPr lang="es-ES_tradnl" dirty="0" smtClean="0">
                <a:latin typeface="Adobe Gothic Std B" pitchFamily="34" charset="-128"/>
                <a:ea typeface="Adobe Gothic Std B" pitchFamily="34" charset="-128"/>
              </a:rPr>
              <a:t>, el brazo </a:t>
            </a:r>
          </a:p>
          <a:p>
            <a:pPr>
              <a:buNone/>
            </a:pPr>
            <a:r>
              <a:rPr lang="es-ES_tradnl" dirty="0" smtClean="0">
                <a:latin typeface="Adobe Gothic Std B" pitchFamily="34" charset="-128"/>
                <a:ea typeface="Adobe Gothic Std B" pitchFamily="34" charset="-128"/>
              </a:rPr>
              <a:t>armado del Congreso Nacional Africano (CNA). En 1962 fue </a:t>
            </a:r>
          </a:p>
          <a:p>
            <a:pPr>
              <a:buNone/>
            </a:pPr>
            <a:r>
              <a:rPr lang="es-ES_tradnl" dirty="0" smtClean="0">
                <a:latin typeface="Adobe Gothic Std B" pitchFamily="34" charset="-128"/>
                <a:ea typeface="Adobe Gothic Std B" pitchFamily="34" charset="-128"/>
              </a:rPr>
              <a:t>arrestado y condenado por sabotaje, además de otros cargos, a cadena perpetua. Mandela estuvo 27 años en la cárcel, la mayoría de los cuales estuvo confinado en la prisión de </a:t>
            </a:r>
            <a:r>
              <a:rPr lang="es-ES_tradnl" dirty="0" err="1" smtClean="0">
                <a:latin typeface="Adobe Gothic Std B" pitchFamily="34" charset="-128"/>
                <a:ea typeface="Adobe Gothic Std B" pitchFamily="34" charset="-128"/>
              </a:rPr>
              <a:t>Robben</a:t>
            </a:r>
            <a:r>
              <a:rPr lang="es-ES_tradnl" dirty="0" smtClean="0">
                <a:latin typeface="Adobe Gothic Std B" pitchFamily="34" charset="-128"/>
                <a:ea typeface="Adobe Gothic Std B" pitchFamily="34" charset="-128"/>
              </a:rPr>
              <a:t> Island. Tras su liberación el 11 de febrero de 1990, Mandela lideró a su partido en las negociaciones para conseguir una democracia </a:t>
            </a:r>
            <a:r>
              <a:rPr lang="es-ES_tradnl" dirty="0" err="1" smtClean="0">
                <a:latin typeface="Adobe Gothic Std B" pitchFamily="34" charset="-128"/>
                <a:ea typeface="Adobe Gothic Std B" pitchFamily="34" charset="-128"/>
              </a:rPr>
              <a:t>multiracial</a:t>
            </a:r>
            <a:r>
              <a:rPr lang="es-ES_tradnl" dirty="0" smtClean="0">
                <a:latin typeface="Adobe Gothic Std B" pitchFamily="34" charset="-128"/>
                <a:ea typeface="Adobe Gothic Std B" pitchFamily="34" charset="-128"/>
              </a:rPr>
              <a:t> en Sudáfrica, cosa que se consiguió en 1994 con las primeras elecciones democráticas por sufragio universal. Mandela ganó las elecciones y fue presidente desde 1994 hasta 1999, dando frecuentemente prioridad a su reconciliación.</a:t>
            </a:r>
          </a:p>
          <a:p>
            <a:pPr>
              <a:buNone/>
            </a:pPr>
            <a:r>
              <a:rPr lang="es-ES_tradnl" dirty="0" smtClean="0">
                <a:latin typeface="Adobe Gothic Std B" pitchFamily="34" charset="-128"/>
                <a:ea typeface="Adobe Gothic Std B" pitchFamily="34" charset="-128"/>
              </a:rPr>
              <a:t>      En Sudáfrica, Mandela es conocido como </a:t>
            </a:r>
            <a:r>
              <a:rPr lang="es-ES_tradnl" dirty="0" err="1" smtClean="0">
                <a:latin typeface="Adobe Gothic Std B" pitchFamily="34" charset="-128"/>
                <a:ea typeface="Adobe Gothic Std B" pitchFamily="34" charset="-128"/>
              </a:rPr>
              <a:t>Madiba</a:t>
            </a:r>
            <a:r>
              <a:rPr lang="es-ES_tradnl" dirty="0" smtClean="0">
                <a:latin typeface="Adobe Gothic Std B" pitchFamily="34" charset="-128"/>
                <a:ea typeface="Adobe Gothic Std B" pitchFamily="34" charset="-128"/>
              </a:rPr>
              <a:t>, un título honorífico otorgado por los ancianos del clan de Mandela.</a:t>
            </a:r>
          </a:p>
          <a:p>
            <a:pPr>
              <a:buNone/>
            </a:pPr>
            <a:r>
              <a:rPr lang="es-ES_tradnl" dirty="0" smtClean="0">
                <a:latin typeface="Adobe Gothic Std B" pitchFamily="34" charset="-128"/>
                <a:ea typeface="Adobe Gothic Std B" pitchFamily="34" charset="-128"/>
              </a:rPr>
              <a:t>      Mandela recibió más de 250 premios y reconocimientos internacionales durante cuatro décadas, incluido en 1993 el Premio Nobel de la Paz.</a:t>
            </a:r>
            <a:endParaRPr lang="es-ES_tradnl" dirty="0">
              <a:latin typeface="Adobe Gothic Std B" pitchFamily="34" charset="-128"/>
              <a:ea typeface="Adobe Gothic Std B" pitchFamily="34" charset="-128"/>
            </a:endParaRPr>
          </a:p>
        </p:txBody>
      </p:sp>
      <p:pic>
        <p:nvPicPr>
          <p:cNvPr id="6" name="Picture 2" descr="http://ciperchile.cl/wp-content/uploads/mandela.gif"/>
          <p:cNvPicPr>
            <a:picLocks noChangeAspect="1" noChangeArrowheads="1"/>
          </p:cNvPicPr>
          <p:nvPr/>
        </p:nvPicPr>
        <p:blipFill>
          <a:blip r:embed="rId3" cstate="print"/>
          <a:srcRect/>
          <a:stretch>
            <a:fillRect/>
          </a:stretch>
        </p:blipFill>
        <p:spPr bwMode="auto">
          <a:xfrm flipH="1">
            <a:off x="6572264" y="285728"/>
            <a:ext cx="2286016" cy="3024000"/>
          </a:xfrm>
          <a:prstGeom prst="rect">
            <a:avLst/>
          </a:prstGeom>
          <a:noFill/>
          <a:effectLst>
            <a:softEdge rad="635000"/>
          </a:effectLst>
        </p:spPr>
      </p:pic>
      <p:sp>
        <p:nvSpPr>
          <p:cNvPr id="7" name="6 Rectángulo"/>
          <p:cNvSpPr/>
          <p:nvPr/>
        </p:nvSpPr>
        <p:spPr>
          <a:xfrm>
            <a:off x="7493431" y="6488668"/>
            <a:ext cx="1253869" cy="276999"/>
          </a:xfrm>
          <a:prstGeom prst="rect">
            <a:avLst/>
          </a:prstGeom>
        </p:spPr>
        <p:txBody>
          <a:bodyPr wrap="none">
            <a:spAutoFit/>
          </a:bodyPr>
          <a:lstStyle/>
          <a:p>
            <a:pPr algn="ctr"/>
            <a:r>
              <a:rPr lang="es-ES" sz="1200" spc="150" dirty="0" err="1" smtClean="0">
                <a:ln w="11430"/>
                <a:latin typeface="Blackadder ITC" pitchFamily="82" charset="0"/>
              </a:rPr>
              <a:t>ppsxMari</a:t>
            </a:r>
            <a:r>
              <a:rPr lang="es-ES" sz="1200" spc="150" dirty="0" smtClean="0">
                <a:ln w="11430"/>
                <a:latin typeface="Blackadder ITC" pitchFamily="82" charset="0"/>
              </a:rPr>
              <a:t> Tere</a:t>
            </a:r>
            <a:endParaRPr lang="es-ES" sz="1200" spc="150" dirty="0">
              <a:ln w="11430"/>
              <a:latin typeface="Blackadder ITC" pitchFamily="82" charset="0"/>
            </a:endParaRPr>
          </a:p>
        </p:txBody>
      </p:sp>
    </p:spTree>
  </p:cSld>
  <p:clrMapOvr>
    <a:masterClrMapping/>
  </p:clrMapOvr>
  <p:transition spd="slow" advTm="50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3490" name="Picture 2" descr="Squares"/>
          <p:cNvPicPr>
            <a:picLocks noChangeAspect="1" noChangeArrowheads="1"/>
          </p:cNvPicPr>
          <p:nvPr/>
        </p:nvPicPr>
        <p:blipFill>
          <a:blip r:embed="rId2" cstate="print"/>
          <a:srcRect/>
          <a:stretch>
            <a:fillRect/>
          </a:stretch>
        </p:blipFill>
        <p:spPr bwMode="auto">
          <a:xfrm>
            <a:off x="0" y="0"/>
            <a:ext cx="9158398" cy="6858000"/>
          </a:xfrm>
          <a:prstGeom prst="rect">
            <a:avLst/>
          </a:prstGeom>
          <a:noFill/>
        </p:spPr>
      </p:pic>
      <p:sp>
        <p:nvSpPr>
          <p:cNvPr id="5" name="4 Rectángulo"/>
          <p:cNvSpPr/>
          <p:nvPr/>
        </p:nvSpPr>
        <p:spPr>
          <a:xfrm>
            <a:off x="785786" y="1428736"/>
            <a:ext cx="7786742" cy="2585323"/>
          </a:xfrm>
          <a:prstGeom prst="rect">
            <a:avLst/>
          </a:prstGeom>
        </p:spPr>
        <p:txBody>
          <a:bodyPr wrap="square">
            <a:spAutoFit/>
          </a:bodyPr>
          <a:lstStyle/>
          <a:p>
            <a:pPr>
              <a:buNone/>
            </a:pPr>
            <a:r>
              <a:rPr lang="es-ES_tradnl" dirty="0" smtClean="0">
                <a:latin typeface="Adobe Gothic Std B" pitchFamily="34" charset="-128"/>
                <a:ea typeface="Adobe Gothic Std B" pitchFamily="34" charset="-128"/>
              </a:rPr>
              <a:t>La ONU decidió rendir homenaje al ex presidente al dedicarle la 'Jornada Internacional Nelson Mandela' que se celebrará cada 18 de julio para rendir homenaje a su lucha por la paz y la libertad.</a:t>
            </a:r>
          </a:p>
          <a:p>
            <a:pPr>
              <a:buNone/>
            </a:pPr>
            <a:r>
              <a:rPr lang="es-ES_tradnl" dirty="0" smtClean="0">
                <a:latin typeface="Adobe Gothic Std B" pitchFamily="34" charset="-128"/>
                <a:ea typeface="Adobe Gothic Std B" pitchFamily="34" charset="-128"/>
              </a:rPr>
              <a:t>     "Su sacrificio no sólo sirvió a su pueblo en Sudáfrica, sino que hizo que el mundo fuera mejor para todo el mundo, en todos los sitios. Hoy día, en esta primera Jornada Internacional Nelson Mandela, le agradecemos todo lo que hizo en nombre de la libertad, de la justicia y la democracia", afirmó el secretario general de la ONU, </a:t>
            </a:r>
            <a:r>
              <a:rPr lang="es-ES_tradnl" dirty="0" err="1" smtClean="0">
                <a:latin typeface="Adobe Gothic Std B" pitchFamily="34" charset="-128"/>
                <a:ea typeface="Adobe Gothic Std B" pitchFamily="34" charset="-128"/>
              </a:rPr>
              <a:t>Ban</a:t>
            </a:r>
            <a:r>
              <a:rPr lang="es-ES_tradnl" dirty="0" smtClean="0">
                <a:latin typeface="Adobe Gothic Std B" pitchFamily="34" charset="-128"/>
                <a:ea typeface="Adobe Gothic Std B" pitchFamily="34" charset="-128"/>
              </a:rPr>
              <a:t> </a:t>
            </a:r>
            <a:r>
              <a:rPr lang="es-ES_tradnl" dirty="0" err="1" smtClean="0">
                <a:latin typeface="Adobe Gothic Std B" pitchFamily="34" charset="-128"/>
                <a:ea typeface="Adobe Gothic Std B" pitchFamily="34" charset="-128"/>
              </a:rPr>
              <a:t>Ki-Moon</a:t>
            </a:r>
            <a:r>
              <a:rPr lang="es-ES_tradnl" dirty="0" smtClean="0">
                <a:latin typeface="Adobe Gothic Std B" pitchFamily="34" charset="-128"/>
                <a:ea typeface="Adobe Gothic Std B" pitchFamily="34" charset="-128"/>
              </a:rPr>
              <a:t>, en un comunicado.</a:t>
            </a:r>
          </a:p>
          <a:p>
            <a:pPr>
              <a:buNone/>
            </a:pPr>
            <a:r>
              <a:rPr lang="es-ES_tradnl" dirty="0" smtClean="0">
                <a:latin typeface="Adobe Gothic Std B" pitchFamily="34" charset="-128"/>
                <a:ea typeface="Adobe Gothic Std B" pitchFamily="34" charset="-128"/>
              </a:rPr>
              <a:t>     </a:t>
            </a:r>
          </a:p>
        </p:txBody>
      </p:sp>
      <p:pic>
        <p:nvPicPr>
          <p:cNvPr id="6" name="Picture 4" descr="pe_3.gif (17963 bytes)"/>
          <p:cNvPicPr>
            <a:picLocks noGrp="1" noChangeAspect="1" noChangeArrowheads="1" noCrop="1"/>
          </p:cNvPicPr>
          <p:nvPr/>
        </p:nvPicPr>
        <p:blipFill>
          <a:blip r:embed="rId3" cstate="print"/>
          <a:srcRect/>
          <a:stretch>
            <a:fillRect/>
          </a:stretch>
        </p:blipFill>
        <p:spPr bwMode="auto">
          <a:xfrm>
            <a:off x="3786182" y="4429132"/>
            <a:ext cx="1195200" cy="1152000"/>
          </a:xfrm>
          <a:prstGeom prst="rect">
            <a:avLst/>
          </a:prstGeom>
          <a:noFill/>
        </p:spPr>
      </p:pic>
      <p:sp>
        <p:nvSpPr>
          <p:cNvPr id="8" name="7 Rectángulo"/>
          <p:cNvSpPr/>
          <p:nvPr/>
        </p:nvSpPr>
        <p:spPr>
          <a:xfrm>
            <a:off x="1135449" y="6215082"/>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22000">
    <p:pull/>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42" name="Picture 2" descr="Blueish"/>
          <p:cNvPicPr>
            <a:picLocks noChangeAspect="1" noChangeArrowheads="1"/>
          </p:cNvPicPr>
          <p:nvPr/>
        </p:nvPicPr>
        <p:blipFill>
          <a:blip r:embed="rId2" cstate="print"/>
          <a:srcRect/>
          <a:stretch>
            <a:fillRect/>
          </a:stretch>
        </p:blipFill>
        <p:spPr bwMode="auto">
          <a:xfrm>
            <a:off x="0" y="0"/>
            <a:ext cx="9215998" cy="6858000"/>
          </a:xfrm>
          <a:prstGeom prst="rect">
            <a:avLst/>
          </a:prstGeom>
          <a:noFill/>
        </p:spPr>
      </p:pic>
      <p:sp>
        <p:nvSpPr>
          <p:cNvPr id="5" name="4 Rectángulo"/>
          <p:cNvSpPr/>
          <p:nvPr/>
        </p:nvSpPr>
        <p:spPr>
          <a:xfrm>
            <a:off x="571472" y="357166"/>
            <a:ext cx="8215370" cy="1200329"/>
          </a:xfrm>
          <a:prstGeom prst="rect">
            <a:avLst/>
          </a:prstGeom>
        </p:spPr>
        <p:txBody>
          <a:bodyPr wrap="square">
            <a:spAutoFit/>
          </a:bodyPr>
          <a:lstStyle/>
          <a:p>
            <a:r>
              <a:rPr lang="es-ES_tradnl" dirty="0" smtClean="0">
                <a:latin typeface="Adobe Gothic Std B" pitchFamily="34" charset="-128"/>
                <a:ea typeface="Adobe Gothic Std B" pitchFamily="34" charset="-128"/>
              </a:rPr>
              <a:t>Mandela ha recibido alrededor de 50 doctorados honoris causa por distintas universidades del mundo. Junto a la Madre Teresa de Calcuta, además de </a:t>
            </a:r>
            <a:r>
              <a:rPr lang="es-ES_tradnl" dirty="0" err="1" smtClean="0">
                <a:latin typeface="Adobe Gothic Std B" pitchFamily="34" charset="-128"/>
                <a:ea typeface="Adobe Gothic Std B" pitchFamily="34" charset="-128"/>
              </a:rPr>
              <a:t>Khan</a:t>
            </a:r>
            <a:r>
              <a:rPr lang="es-ES_tradnl" dirty="0" smtClean="0">
                <a:latin typeface="Adobe Gothic Std B" pitchFamily="34" charset="-128"/>
                <a:ea typeface="Adobe Gothic Std B" pitchFamily="34" charset="-128"/>
              </a:rPr>
              <a:t> Abdul </a:t>
            </a:r>
            <a:r>
              <a:rPr lang="es-ES_tradnl" dirty="0" err="1" smtClean="0">
                <a:latin typeface="Adobe Gothic Std B" pitchFamily="34" charset="-128"/>
                <a:ea typeface="Adobe Gothic Std B" pitchFamily="34" charset="-128"/>
              </a:rPr>
              <a:t>Ghaffar</a:t>
            </a:r>
            <a:r>
              <a:rPr lang="es-ES_tradnl" dirty="0" smtClean="0">
                <a:latin typeface="Adobe Gothic Std B" pitchFamily="34" charset="-128"/>
                <a:ea typeface="Adobe Gothic Std B" pitchFamily="34" charset="-128"/>
              </a:rPr>
              <a:t> </a:t>
            </a:r>
            <a:r>
              <a:rPr lang="es-ES_tradnl" dirty="0" err="1" smtClean="0">
                <a:latin typeface="Adobe Gothic Std B" pitchFamily="34" charset="-128"/>
                <a:ea typeface="Adobe Gothic Std B" pitchFamily="34" charset="-128"/>
              </a:rPr>
              <a:t>Khan</a:t>
            </a:r>
            <a:r>
              <a:rPr lang="es-ES_tradnl" dirty="0" smtClean="0">
                <a:latin typeface="Adobe Gothic Std B" pitchFamily="34" charset="-128"/>
                <a:ea typeface="Adobe Gothic Std B" pitchFamily="34" charset="-128"/>
              </a:rPr>
              <a:t>. ha sido el único extranjero que ha sido distinguido con </a:t>
            </a:r>
            <a:r>
              <a:rPr lang="es-ES_tradnl" dirty="0" err="1" smtClean="0">
                <a:latin typeface="Adobe Gothic Std B" pitchFamily="34" charset="-128"/>
                <a:ea typeface="Adobe Gothic Std B" pitchFamily="34" charset="-128"/>
              </a:rPr>
              <a:t>Bharat</a:t>
            </a:r>
            <a:r>
              <a:rPr lang="es-ES_tradnl" dirty="0" smtClean="0">
                <a:latin typeface="Adobe Gothic Std B" pitchFamily="34" charset="-128"/>
                <a:ea typeface="Adobe Gothic Std B" pitchFamily="34" charset="-128"/>
              </a:rPr>
              <a:t> </a:t>
            </a:r>
            <a:r>
              <a:rPr lang="es-ES_tradnl" dirty="0" err="1" smtClean="0">
                <a:latin typeface="Adobe Gothic Std B" pitchFamily="34" charset="-128"/>
                <a:ea typeface="Adobe Gothic Std B" pitchFamily="34" charset="-128"/>
              </a:rPr>
              <a:t>Ratna</a:t>
            </a:r>
            <a:r>
              <a:rPr lang="es-ES_tradnl" dirty="0" smtClean="0">
                <a:latin typeface="Adobe Gothic Std B" pitchFamily="34" charset="-128"/>
                <a:ea typeface="Adobe Gothic Std B" pitchFamily="34" charset="-128"/>
              </a:rPr>
              <a:t>. el premio civil de mayor prestigio de la India.    </a:t>
            </a:r>
          </a:p>
        </p:txBody>
      </p:sp>
      <p:pic>
        <p:nvPicPr>
          <p:cNvPr id="6" name="Picture 2" descr="http://upload.wikimedia.org/wikipedia/commons/thumb/0/06/Nelson_mandela.jpg/220px-Nelson_mandela.jpg"/>
          <p:cNvPicPr>
            <a:picLocks noChangeAspect="1" noChangeArrowheads="1"/>
          </p:cNvPicPr>
          <p:nvPr/>
        </p:nvPicPr>
        <p:blipFill>
          <a:blip r:embed="rId3" cstate="print"/>
          <a:srcRect/>
          <a:stretch>
            <a:fillRect/>
          </a:stretch>
        </p:blipFill>
        <p:spPr bwMode="auto">
          <a:xfrm>
            <a:off x="2714612" y="1500174"/>
            <a:ext cx="3326400" cy="4536000"/>
          </a:xfrm>
          <a:prstGeom prst="rect">
            <a:avLst/>
          </a:prstGeom>
          <a:noFill/>
          <a:effectLst>
            <a:softEdge rad="635000"/>
          </a:effectLst>
        </p:spPr>
      </p:pic>
      <p:sp>
        <p:nvSpPr>
          <p:cNvPr id="7" name="6 Rectángulo"/>
          <p:cNvSpPr/>
          <p:nvPr/>
        </p:nvSpPr>
        <p:spPr>
          <a:xfrm>
            <a:off x="1428728" y="6000768"/>
            <a:ext cx="7215238" cy="369332"/>
          </a:xfrm>
          <a:prstGeom prst="rect">
            <a:avLst/>
          </a:prstGeom>
        </p:spPr>
        <p:txBody>
          <a:bodyPr wrap="square">
            <a:spAutoFit/>
          </a:bodyPr>
          <a:lstStyle/>
          <a:p>
            <a:r>
              <a:rPr lang="es-ES_tradnl" dirty="0" smtClean="0">
                <a:solidFill>
                  <a:schemeClr val="bg2">
                    <a:lumMod val="90000"/>
                  </a:schemeClr>
                </a:solidFill>
                <a:latin typeface="Adobe Gothic Std B" pitchFamily="34" charset="-128"/>
                <a:ea typeface="Adobe Gothic Std B" pitchFamily="34" charset="-128"/>
              </a:rPr>
              <a:t>Escultura de </a:t>
            </a:r>
            <a:r>
              <a:rPr lang="es-ES_tradnl" b="1" dirty="0" smtClean="0">
                <a:solidFill>
                  <a:schemeClr val="bg2">
                    <a:lumMod val="90000"/>
                  </a:schemeClr>
                </a:solidFill>
                <a:latin typeface="Adobe Gothic Std B" pitchFamily="34" charset="-128"/>
                <a:ea typeface="Adobe Gothic Std B" pitchFamily="34" charset="-128"/>
              </a:rPr>
              <a:t>Nelson Mandela</a:t>
            </a:r>
            <a:r>
              <a:rPr lang="es-ES_tradnl" dirty="0" smtClean="0">
                <a:solidFill>
                  <a:schemeClr val="bg2">
                    <a:lumMod val="90000"/>
                  </a:schemeClr>
                </a:solidFill>
                <a:latin typeface="Adobe Gothic Std B" pitchFamily="34" charset="-128"/>
                <a:ea typeface="Adobe Gothic Std B" pitchFamily="34" charset="-128"/>
              </a:rPr>
              <a:t> en Johannesburgo.</a:t>
            </a:r>
            <a:endParaRPr lang="es-ES_tradnl" dirty="0">
              <a:solidFill>
                <a:schemeClr val="bg2">
                  <a:lumMod val="90000"/>
                </a:schemeClr>
              </a:solidFill>
              <a:latin typeface="Adobe Gothic Std B" pitchFamily="34" charset="-128"/>
              <a:ea typeface="Adobe Gothic Std B" pitchFamily="34" charset="-128"/>
            </a:endParaRPr>
          </a:p>
        </p:txBody>
      </p:sp>
      <p:sp>
        <p:nvSpPr>
          <p:cNvPr id="8" name="7 Rectángulo"/>
          <p:cNvSpPr/>
          <p:nvPr/>
        </p:nvSpPr>
        <p:spPr>
          <a:xfrm>
            <a:off x="7350555" y="6215082"/>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16000">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0418" name="Picture 2" descr="pixelmavs"/>
          <p:cNvPicPr>
            <a:picLocks noChangeAspect="1" noChangeArrowheads="1"/>
          </p:cNvPicPr>
          <p:nvPr/>
        </p:nvPicPr>
        <p:blipFill>
          <a:blip r:embed="rId2" cstate="print"/>
          <a:srcRect/>
          <a:stretch>
            <a:fillRect/>
          </a:stretch>
        </p:blipFill>
        <p:spPr bwMode="auto">
          <a:xfrm>
            <a:off x="0" y="0"/>
            <a:ext cx="9216000" cy="6858000"/>
          </a:xfrm>
          <a:prstGeom prst="rect">
            <a:avLst/>
          </a:prstGeom>
          <a:noFill/>
        </p:spPr>
      </p:pic>
      <p:sp>
        <p:nvSpPr>
          <p:cNvPr id="5" name="4 Rectángulo"/>
          <p:cNvSpPr/>
          <p:nvPr/>
        </p:nvSpPr>
        <p:spPr>
          <a:xfrm>
            <a:off x="857224" y="357166"/>
            <a:ext cx="7858180" cy="3416320"/>
          </a:xfrm>
          <a:prstGeom prst="rect">
            <a:avLst/>
          </a:prstGeom>
        </p:spPr>
        <p:txBody>
          <a:bodyPr wrap="square">
            <a:spAutoFit/>
          </a:bodyPr>
          <a:lstStyle/>
          <a:p>
            <a:pPr>
              <a:buNone/>
            </a:pPr>
            <a:r>
              <a:rPr lang="es-ES_tradnl" dirty="0" smtClean="0">
                <a:latin typeface="Adobe Gothic Std B" pitchFamily="34" charset="-128"/>
                <a:ea typeface="Adobe Gothic Std B" pitchFamily="34" charset="-128"/>
              </a:rPr>
              <a:t>Mandela fue el prisionero número </a:t>
            </a:r>
            <a:r>
              <a:rPr lang="es-ES_tradnl" b="1" dirty="0" smtClean="0">
                <a:latin typeface="Adobe Gothic Std B" pitchFamily="34" charset="-128"/>
                <a:ea typeface="Adobe Gothic Std B" pitchFamily="34" charset="-128"/>
              </a:rPr>
              <a:t>466/64</a:t>
            </a:r>
            <a:r>
              <a:rPr lang="es-ES_tradnl" dirty="0" smtClean="0">
                <a:latin typeface="Adobe Gothic Std B" pitchFamily="34" charset="-128"/>
                <a:ea typeface="Adobe Gothic Std B" pitchFamily="34" charset="-128"/>
              </a:rPr>
              <a:t> durante 27 años en precarias condiciones. El gobierno de Sudáfrica rechazó todas las peticiones de que fuera puesto en libertad. Mandela se convirtió en un símbolo de la lucha contra el </a:t>
            </a:r>
            <a:r>
              <a:rPr lang="es-ES_tradnl" i="1" dirty="0" smtClean="0">
                <a:latin typeface="Adobe Gothic Std B" pitchFamily="34" charset="-128"/>
                <a:ea typeface="Adobe Gothic Std B" pitchFamily="34" charset="-128"/>
              </a:rPr>
              <a:t>apartheid</a:t>
            </a:r>
            <a:r>
              <a:rPr lang="es-ES_tradnl" dirty="0" smtClean="0">
                <a:latin typeface="Adobe Gothic Std B" pitchFamily="34" charset="-128"/>
                <a:ea typeface="Adobe Gothic Std B" pitchFamily="34" charset="-128"/>
              </a:rPr>
              <a:t> dentro y fuera del país, una figura legendaria que representaba la falta de libertad de todos los hombres negros sudafricanos. </a:t>
            </a:r>
          </a:p>
          <a:p>
            <a:pPr>
              <a:buNone/>
            </a:pPr>
            <a:r>
              <a:rPr lang="es-ES_tradnl" dirty="0" smtClean="0">
                <a:latin typeface="Adobe Gothic Std B" pitchFamily="34" charset="-128"/>
                <a:ea typeface="Adobe Gothic Std B" pitchFamily="34" charset="-128"/>
              </a:rPr>
              <a:t>      Etiquetado como un hombre «peligroso», fue transferido a la prisión de máxima seguridad de </a:t>
            </a:r>
            <a:r>
              <a:rPr lang="es-ES_tradnl" dirty="0" err="1" smtClean="0">
                <a:latin typeface="Adobe Gothic Std B" pitchFamily="34" charset="-128"/>
                <a:ea typeface="Adobe Gothic Std B" pitchFamily="34" charset="-128"/>
              </a:rPr>
              <a:t>Robben</a:t>
            </a:r>
            <a:r>
              <a:rPr lang="es-ES_tradnl" dirty="0" smtClean="0">
                <a:latin typeface="Adobe Gothic Std B" pitchFamily="34" charset="-128"/>
                <a:ea typeface="Adobe Gothic Std B" pitchFamily="34" charset="-128"/>
              </a:rPr>
              <a:t> Island, emplazada en una pequeña isla en el mar a 11 kilómetros de Ciudad del Cabo y donde fue forzado a trabajar en las canteras de cal. La resistencia del prisionero 466/64 fue estoica. Su segunda etapa en prisión se desarrolló en la penitenciaría de máxima seguridad de </a:t>
            </a:r>
            <a:r>
              <a:rPr lang="es-ES_tradnl" dirty="0" err="1" smtClean="0">
                <a:latin typeface="Adobe Gothic Std B" pitchFamily="34" charset="-128"/>
                <a:ea typeface="Adobe Gothic Std B" pitchFamily="34" charset="-128"/>
              </a:rPr>
              <a:t>Pollsmoor</a:t>
            </a:r>
            <a:r>
              <a:rPr lang="es-ES_tradnl" dirty="0" smtClean="0">
                <a:latin typeface="Adobe Gothic Std B" pitchFamily="34" charset="-128"/>
                <a:ea typeface="Adobe Gothic Std B" pitchFamily="34" charset="-128"/>
              </a:rPr>
              <a:t>.</a:t>
            </a:r>
            <a:endParaRPr lang="es-ES_tradnl" dirty="0">
              <a:latin typeface="Adobe Gothic Std B" pitchFamily="34" charset="-128"/>
              <a:ea typeface="Adobe Gothic Std B" pitchFamily="34" charset="-128"/>
            </a:endParaRPr>
          </a:p>
        </p:txBody>
      </p:sp>
      <p:pic>
        <p:nvPicPr>
          <p:cNvPr id="6" name="Picture 5" descr="Un grupo de 92 niños cantan a Mandela el 'Cumpleaños feliz'_MEDIA_1"/>
          <p:cNvPicPr>
            <a:picLocks noChangeAspect="1" noChangeArrowheads="1"/>
          </p:cNvPicPr>
          <p:nvPr/>
        </p:nvPicPr>
        <p:blipFill>
          <a:blip r:embed="rId3" cstate="print"/>
          <a:srcRect/>
          <a:stretch>
            <a:fillRect/>
          </a:stretch>
        </p:blipFill>
        <p:spPr bwMode="auto">
          <a:xfrm>
            <a:off x="857224" y="3571876"/>
            <a:ext cx="3405888" cy="2916000"/>
          </a:xfrm>
          <a:prstGeom prst="rect">
            <a:avLst/>
          </a:prstGeom>
          <a:noFill/>
          <a:effectLst>
            <a:softEdge rad="317500"/>
          </a:effectLst>
        </p:spPr>
      </p:pic>
      <p:pic>
        <p:nvPicPr>
          <p:cNvPr id="7" name="Picture 2" descr="http://www.google.com/hostednews/afp/media/ALeqM5jHP_VgqWWDldI7eZbUeV0FpPyLyQ?size=s2">
            <a:hlinkClick r:id="rId4"/>
          </p:cNvPr>
          <p:cNvPicPr>
            <a:picLocks noChangeAspect="1" noChangeArrowheads="1"/>
          </p:cNvPicPr>
          <p:nvPr/>
        </p:nvPicPr>
        <p:blipFill>
          <a:blip r:embed="rId5" cstate="print"/>
          <a:srcRect/>
          <a:stretch>
            <a:fillRect/>
          </a:stretch>
        </p:blipFill>
        <p:spPr bwMode="auto">
          <a:xfrm>
            <a:off x="4429124" y="3571877"/>
            <a:ext cx="3744000" cy="2475873"/>
          </a:xfrm>
          <a:prstGeom prst="rect">
            <a:avLst/>
          </a:prstGeom>
          <a:noFill/>
          <a:effectLst>
            <a:softEdge rad="635000"/>
          </a:effectLst>
        </p:spPr>
      </p:pic>
      <p:sp>
        <p:nvSpPr>
          <p:cNvPr id="8" name="7 Rectángulo"/>
          <p:cNvSpPr/>
          <p:nvPr/>
        </p:nvSpPr>
        <p:spPr>
          <a:xfrm>
            <a:off x="7064803" y="6072206"/>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34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2466" name="Picture 2" descr="L3GO"/>
          <p:cNvPicPr>
            <a:picLocks noChangeAspect="1" noChangeArrowheads="1"/>
          </p:cNvPicPr>
          <p:nvPr/>
        </p:nvPicPr>
        <p:blipFill>
          <a:blip r:embed="rId2" cstate="print"/>
          <a:srcRect/>
          <a:stretch>
            <a:fillRect/>
          </a:stretch>
        </p:blipFill>
        <p:spPr bwMode="auto">
          <a:xfrm>
            <a:off x="0" y="0"/>
            <a:ext cx="9158398" cy="6858000"/>
          </a:xfrm>
          <a:prstGeom prst="rect">
            <a:avLst/>
          </a:prstGeom>
          <a:noFill/>
        </p:spPr>
      </p:pic>
      <p:sp>
        <p:nvSpPr>
          <p:cNvPr id="5" name="4 Rectángulo"/>
          <p:cNvSpPr/>
          <p:nvPr/>
        </p:nvSpPr>
        <p:spPr>
          <a:xfrm>
            <a:off x="928662" y="285728"/>
            <a:ext cx="7286676" cy="1508105"/>
          </a:xfrm>
          <a:prstGeom prst="rect">
            <a:avLst/>
          </a:prstGeom>
        </p:spPr>
        <p:txBody>
          <a:bodyPr wrap="square">
            <a:spAutoFit/>
          </a:bodyPr>
          <a:lstStyle/>
          <a:p>
            <a:endParaRPr lang="es-ES_tradnl" sz="2000" dirty="0" smtClean="0"/>
          </a:p>
          <a:p>
            <a:pPr>
              <a:buNone/>
            </a:pPr>
            <a:r>
              <a:rPr lang="es-ES_tradnl" dirty="0" smtClean="0">
                <a:latin typeface="Adobe Gothic Std B" pitchFamily="34" charset="-128"/>
                <a:ea typeface="Adobe Gothic Std B" pitchFamily="34" charset="-128"/>
              </a:rPr>
              <a:t>      Mandela, uno de los presos políticos más famosos del mundo, tenía 71 años cuando dejó la prisión Víctor </a:t>
            </a:r>
            <a:r>
              <a:rPr lang="es-ES_tradnl" dirty="0" err="1" smtClean="0">
                <a:latin typeface="Adobe Gothic Std B" pitchFamily="34" charset="-128"/>
                <a:ea typeface="Adobe Gothic Std B" pitchFamily="34" charset="-128"/>
              </a:rPr>
              <a:t>Verster</a:t>
            </a:r>
            <a:r>
              <a:rPr lang="es-ES_tradnl" dirty="0" smtClean="0">
                <a:latin typeface="Adobe Gothic Std B" pitchFamily="34" charset="-128"/>
                <a:ea typeface="Adobe Gothic Std B" pitchFamily="34" charset="-128"/>
              </a:rPr>
              <a:t>, cerca de Ciudad del Cabo, el 11 de febrero de 1990, después de 27 años tras las rejas.</a:t>
            </a:r>
            <a:endParaRPr lang="es-ES_tradnl" dirty="0">
              <a:latin typeface="Adobe Gothic Std B" pitchFamily="34" charset="-128"/>
              <a:ea typeface="Adobe Gothic Std B" pitchFamily="34" charset="-128"/>
            </a:endParaRPr>
          </a:p>
        </p:txBody>
      </p:sp>
      <p:pic>
        <p:nvPicPr>
          <p:cNvPr id="6" name="Picture 2" descr="http://www.telecinco.es/informativos/content/maincontent/455.$plit/C_4_maincontent_7396_largeimage.jpg"/>
          <p:cNvPicPr>
            <a:picLocks noChangeAspect="1" noChangeArrowheads="1"/>
          </p:cNvPicPr>
          <p:nvPr/>
        </p:nvPicPr>
        <p:blipFill>
          <a:blip r:embed="rId3" cstate="print"/>
          <a:srcRect/>
          <a:stretch>
            <a:fillRect/>
          </a:stretch>
        </p:blipFill>
        <p:spPr bwMode="auto">
          <a:xfrm>
            <a:off x="785786" y="1571612"/>
            <a:ext cx="7403841" cy="4932000"/>
          </a:xfrm>
          <a:prstGeom prst="roundRect">
            <a:avLst/>
          </a:prstGeom>
          <a:noFill/>
          <a:effectLst>
            <a:softEdge rad="635000"/>
          </a:effectLst>
        </p:spPr>
      </p:pic>
      <p:sp>
        <p:nvSpPr>
          <p:cNvPr id="7" name="6 Rectángulo"/>
          <p:cNvSpPr/>
          <p:nvPr/>
        </p:nvSpPr>
        <p:spPr>
          <a:xfrm>
            <a:off x="849697" y="6000768"/>
            <a:ext cx="1253869" cy="276999"/>
          </a:xfrm>
          <a:prstGeom prst="rect">
            <a:avLst/>
          </a:prstGeom>
        </p:spPr>
        <p:txBody>
          <a:bodyPr wrap="none">
            <a:spAutoFit/>
          </a:bodyPr>
          <a:lstStyle/>
          <a:p>
            <a:pPr algn="ctr"/>
            <a:r>
              <a:rPr lang="es-ES" sz="1200" spc="150" dirty="0" err="1" smtClean="0">
                <a:ln w="11430"/>
                <a:latin typeface="Blackadder ITC" pitchFamily="82" charset="0"/>
              </a:rPr>
              <a:t>ppsxMari</a:t>
            </a:r>
            <a:r>
              <a:rPr lang="es-ES" sz="1200" spc="150" dirty="0" smtClean="0">
                <a:ln w="11430"/>
                <a:latin typeface="Blackadder ITC" pitchFamily="82" charset="0"/>
              </a:rPr>
              <a:t> Tere</a:t>
            </a:r>
            <a:endParaRPr lang="es-ES" sz="1200" spc="150" dirty="0">
              <a:ln w="11430"/>
              <a:latin typeface="Blackadder ITC" pitchFamily="82" charset="0"/>
            </a:endParaRPr>
          </a:p>
        </p:txBody>
      </p:sp>
    </p:spTree>
  </p:cSld>
  <p:clrMapOvr>
    <a:masterClrMapping/>
  </p:clrMapOvr>
  <p:transition spd="slow" advTm="12000">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9394" name="Picture 2" descr="Tint Harmony"/>
          <p:cNvPicPr>
            <a:picLocks noChangeAspect="1" noChangeArrowheads="1"/>
          </p:cNvPicPr>
          <p:nvPr/>
        </p:nvPicPr>
        <p:blipFill>
          <a:blip r:embed="rId2" cstate="print"/>
          <a:srcRect/>
          <a:stretch>
            <a:fillRect/>
          </a:stretch>
        </p:blipFill>
        <p:spPr bwMode="auto">
          <a:xfrm>
            <a:off x="0" y="0"/>
            <a:ext cx="9158398" cy="6858000"/>
          </a:xfrm>
          <a:prstGeom prst="rect">
            <a:avLst/>
          </a:prstGeom>
          <a:noFill/>
        </p:spPr>
      </p:pic>
      <p:sp>
        <p:nvSpPr>
          <p:cNvPr id="5" name="4 Rectángulo"/>
          <p:cNvSpPr/>
          <p:nvPr/>
        </p:nvSpPr>
        <p:spPr>
          <a:xfrm>
            <a:off x="2428860" y="357166"/>
            <a:ext cx="6357982" cy="2862322"/>
          </a:xfrm>
          <a:prstGeom prst="rect">
            <a:avLst/>
          </a:prstGeom>
        </p:spPr>
        <p:txBody>
          <a:bodyPr wrap="square">
            <a:spAutoFit/>
          </a:bodyPr>
          <a:lstStyle/>
          <a:p>
            <a:pPr>
              <a:buNone/>
            </a:pPr>
            <a:r>
              <a:rPr lang="es-ES_tradnl" dirty="0" smtClean="0">
                <a:latin typeface="Adobe Gothic Std B" pitchFamily="34" charset="-128"/>
                <a:ea typeface="Adobe Gothic Std B" pitchFamily="34" charset="-128"/>
              </a:rPr>
              <a:t> «He dedicado toda mi vida a la lucha del pueblo sudafricano. He luchado contra la dominación blanca y la dominación negra. He soñado con el ideal de una sociedad libre y democrática. Es un ideal por el que espero vivir. Pero es también un ideal por el que estoy dispuesto a morir». </a:t>
            </a:r>
          </a:p>
          <a:p>
            <a:pPr>
              <a:buNone/>
            </a:pPr>
            <a:r>
              <a:rPr lang="es-ES_tradnl" dirty="0" smtClean="0">
                <a:latin typeface="Adobe Gothic Std B" pitchFamily="34" charset="-128"/>
                <a:ea typeface="Adobe Gothic Std B" pitchFamily="34" charset="-128"/>
              </a:rPr>
              <a:t>       El amor a la música clásica, las prácticas de gimnasia, la lectura y un curso a distancia de Derecho, le ayudaron a soportar los horrores del encierro, donde también fue víctima del racismo.</a:t>
            </a:r>
            <a:endParaRPr lang="es-ES_tradnl" dirty="0">
              <a:latin typeface="Adobe Gothic Std B" pitchFamily="34" charset="-128"/>
              <a:ea typeface="Adobe Gothic Std B" pitchFamily="34" charset="-128"/>
            </a:endParaRPr>
          </a:p>
        </p:txBody>
      </p:sp>
      <p:sp>
        <p:nvSpPr>
          <p:cNvPr id="6" name="5 Rectángulo"/>
          <p:cNvSpPr/>
          <p:nvPr/>
        </p:nvSpPr>
        <p:spPr>
          <a:xfrm>
            <a:off x="2500298" y="4286256"/>
            <a:ext cx="6000792" cy="2031325"/>
          </a:xfrm>
          <a:prstGeom prst="rect">
            <a:avLst/>
          </a:prstGeom>
        </p:spPr>
        <p:txBody>
          <a:bodyPr wrap="square">
            <a:spAutoFit/>
          </a:bodyPr>
          <a:lstStyle/>
          <a:p>
            <a:pPr>
              <a:buNone/>
            </a:pPr>
            <a:r>
              <a:rPr lang="es-ES_tradnl" dirty="0" smtClean="0">
                <a:latin typeface="Adobe Gothic Std B" pitchFamily="34" charset="-128"/>
                <a:ea typeface="Adobe Gothic Std B" pitchFamily="34" charset="-128"/>
              </a:rPr>
              <a:t>Pudo haber salido en 1985, cuando el Gobierno, presionado por la comunidad internacional, le propuso la libertad a cambio de concesiones políticas y de que aceptara vivir en un </a:t>
            </a:r>
            <a:r>
              <a:rPr lang="es-ES_tradnl" dirty="0" err="1" smtClean="0">
                <a:latin typeface="Adobe Gothic Std B" pitchFamily="34" charset="-128"/>
                <a:ea typeface="Adobe Gothic Std B" pitchFamily="34" charset="-128"/>
              </a:rPr>
              <a:t>bantustán</a:t>
            </a:r>
            <a:r>
              <a:rPr lang="es-ES_tradnl" dirty="0" smtClean="0">
                <a:latin typeface="Adobe Gothic Std B" pitchFamily="34" charset="-128"/>
                <a:ea typeface="Adobe Gothic Std B" pitchFamily="34" charset="-128"/>
              </a:rPr>
              <a:t>, como se le llamaban a los territorios donde eran confinados los negros. Pero Mandela demostró nuevamente su descomunal entereza al no traicionar sus ideales.</a:t>
            </a:r>
            <a:endParaRPr lang="es-ES_tradnl" dirty="0">
              <a:latin typeface="Adobe Gothic Std B" pitchFamily="34" charset="-128"/>
              <a:ea typeface="Adobe Gothic Std B" pitchFamily="34" charset="-128"/>
            </a:endParaRPr>
          </a:p>
        </p:txBody>
      </p:sp>
      <p:pic>
        <p:nvPicPr>
          <p:cNvPr id="7" name="Picture 2" descr="http://usuarios.multimania.es/imagenesegez/lineaflor/lineaflor8.gif"/>
          <p:cNvPicPr>
            <a:picLocks noChangeAspect="1" noChangeArrowheads="1" noCrop="1"/>
          </p:cNvPicPr>
          <p:nvPr/>
        </p:nvPicPr>
        <p:blipFill>
          <a:blip r:embed="rId3" cstate="print"/>
          <a:srcRect/>
          <a:stretch>
            <a:fillRect/>
          </a:stretch>
        </p:blipFill>
        <p:spPr bwMode="auto">
          <a:xfrm>
            <a:off x="3786182" y="3357562"/>
            <a:ext cx="3333750" cy="476250"/>
          </a:xfrm>
          <a:prstGeom prst="rect">
            <a:avLst/>
          </a:prstGeom>
          <a:noFill/>
        </p:spPr>
      </p:pic>
      <p:sp>
        <p:nvSpPr>
          <p:cNvPr id="8" name="7 Rectángulo"/>
          <p:cNvSpPr/>
          <p:nvPr/>
        </p:nvSpPr>
        <p:spPr>
          <a:xfrm>
            <a:off x="635383" y="6072206"/>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35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5538" name="Picture 2"/>
          <p:cNvPicPr>
            <a:picLocks noChangeAspect="1" noChangeArrowheads="1"/>
          </p:cNvPicPr>
          <p:nvPr/>
        </p:nvPicPr>
        <p:blipFill>
          <a:blip r:embed="rId2" cstate="print"/>
          <a:srcRect l="11628" r="6336"/>
          <a:stretch>
            <a:fillRect/>
          </a:stretch>
        </p:blipFill>
        <p:spPr bwMode="auto">
          <a:xfrm>
            <a:off x="0" y="-54000"/>
            <a:ext cx="9286908" cy="6912000"/>
          </a:xfrm>
          <a:prstGeom prst="rect">
            <a:avLst/>
          </a:prstGeom>
          <a:noFill/>
          <a:ln w="9525">
            <a:noFill/>
            <a:miter lim="800000"/>
            <a:headEnd/>
            <a:tailEnd/>
          </a:ln>
          <a:effectLst/>
        </p:spPr>
      </p:pic>
      <p:pic>
        <p:nvPicPr>
          <p:cNvPr id="5" name="Picture 2" descr="http://www.telecinco.es/informativos/content/maincontent/217.$plit/C_4_maincontent_7406_largeimage.jpg"/>
          <p:cNvPicPr>
            <a:picLocks noChangeAspect="1" noChangeArrowheads="1"/>
          </p:cNvPicPr>
          <p:nvPr/>
        </p:nvPicPr>
        <p:blipFill>
          <a:blip r:embed="rId3" cstate="print"/>
          <a:srcRect/>
          <a:stretch>
            <a:fillRect/>
          </a:stretch>
        </p:blipFill>
        <p:spPr bwMode="auto">
          <a:xfrm>
            <a:off x="285720" y="500042"/>
            <a:ext cx="3939840" cy="5472000"/>
          </a:xfrm>
          <a:prstGeom prst="rect">
            <a:avLst/>
          </a:prstGeom>
          <a:noFill/>
          <a:effectLst>
            <a:softEdge rad="635000"/>
          </a:effectLst>
        </p:spPr>
      </p:pic>
      <p:pic>
        <p:nvPicPr>
          <p:cNvPr id="6" name="Picture 4" descr="http://www.telecinco.es/informativos/content/maincontent/40.$plit/C_4_maincontent_7407_largeimage.jpg"/>
          <p:cNvPicPr>
            <a:picLocks noChangeAspect="1" noChangeArrowheads="1"/>
          </p:cNvPicPr>
          <p:nvPr/>
        </p:nvPicPr>
        <p:blipFill>
          <a:blip r:embed="rId4" cstate="print"/>
          <a:srcRect/>
          <a:stretch>
            <a:fillRect/>
          </a:stretch>
        </p:blipFill>
        <p:spPr bwMode="auto">
          <a:xfrm>
            <a:off x="3754183" y="1928802"/>
            <a:ext cx="5389817" cy="4032000"/>
          </a:xfrm>
          <a:prstGeom prst="rect">
            <a:avLst/>
          </a:prstGeom>
          <a:noFill/>
          <a:effectLst>
            <a:softEdge rad="317500"/>
          </a:effectLst>
        </p:spPr>
      </p:pic>
      <p:sp>
        <p:nvSpPr>
          <p:cNvPr id="7" name="6 Rectángulo"/>
          <p:cNvSpPr/>
          <p:nvPr/>
        </p:nvSpPr>
        <p:spPr>
          <a:xfrm>
            <a:off x="5143504" y="785794"/>
            <a:ext cx="1172116" cy="461665"/>
          </a:xfrm>
          <a:prstGeom prst="rect">
            <a:avLst/>
          </a:prstGeom>
        </p:spPr>
        <p:txBody>
          <a:bodyPr wrap="none">
            <a:spAutoFit/>
          </a:bodyPr>
          <a:lstStyle/>
          <a:p>
            <a:pPr>
              <a:buNone/>
            </a:pPr>
            <a:r>
              <a:rPr lang="es-ES_tradnl" sz="2400" b="1" dirty="0" smtClean="0">
                <a:solidFill>
                  <a:schemeClr val="bg1"/>
                </a:solidFill>
                <a:latin typeface="Adobe Gothic Std B" pitchFamily="34" charset="-128"/>
                <a:ea typeface="Adobe Gothic Std B" pitchFamily="34" charset="-128"/>
              </a:rPr>
              <a:t>Prisión</a:t>
            </a:r>
            <a:endParaRPr lang="es-ES_tradnl" sz="2400" b="1" dirty="0">
              <a:solidFill>
                <a:schemeClr val="bg1"/>
              </a:solidFill>
              <a:latin typeface="Adobe Gothic Std B" pitchFamily="34" charset="-128"/>
              <a:ea typeface="Adobe Gothic Std B" pitchFamily="34" charset="-128"/>
            </a:endParaRPr>
          </a:p>
        </p:txBody>
      </p:sp>
      <p:sp>
        <p:nvSpPr>
          <p:cNvPr id="8" name="7 Rectángulo"/>
          <p:cNvSpPr/>
          <p:nvPr/>
        </p:nvSpPr>
        <p:spPr>
          <a:xfrm>
            <a:off x="7279117" y="6143644"/>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6000">
    <p:wheel spokes="3"/>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6562" name="Picture 2"/>
          <p:cNvPicPr>
            <a:picLocks noChangeAspect="1" noChangeArrowheads="1"/>
          </p:cNvPicPr>
          <p:nvPr/>
        </p:nvPicPr>
        <p:blipFill>
          <a:blip r:embed="rId2" cstate="print"/>
          <a:srcRect r="6108"/>
          <a:stretch>
            <a:fillRect/>
          </a:stretch>
        </p:blipFill>
        <p:spPr bwMode="auto">
          <a:xfrm>
            <a:off x="0" y="0"/>
            <a:ext cx="9144000" cy="6858000"/>
          </a:xfrm>
          <a:prstGeom prst="rect">
            <a:avLst/>
          </a:prstGeom>
          <a:noFill/>
          <a:ln w="9525">
            <a:noFill/>
            <a:miter lim="800000"/>
            <a:headEnd/>
            <a:tailEnd/>
          </a:ln>
          <a:effectLst/>
        </p:spPr>
      </p:pic>
      <p:pic>
        <p:nvPicPr>
          <p:cNvPr id="5" name="Picture 2" descr="Bahía Nelson Mandela/Puerto Elizabeth"/>
          <p:cNvPicPr>
            <a:picLocks noChangeAspect="1" noChangeArrowheads="1"/>
          </p:cNvPicPr>
          <p:nvPr/>
        </p:nvPicPr>
        <p:blipFill>
          <a:blip r:embed="rId3" cstate="print"/>
          <a:srcRect/>
          <a:stretch>
            <a:fillRect/>
          </a:stretch>
        </p:blipFill>
        <p:spPr bwMode="auto">
          <a:xfrm>
            <a:off x="928662" y="2428868"/>
            <a:ext cx="7296282" cy="3816000"/>
          </a:xfrm>
          <a:prstGeom prst="rect">
            <a:avLst/>
          </a:prstGeom>
          <a:noFill/>
          <a:effectLst>
            <a:softEdge rad="635000"/>
          </a:effectLst>
        </p:spPr>
      </p:pic>
      <p:sp>
        <p:nvSpPr>
          <p:cNvPr id="6" name="5 Rectángulo"/>
          <p:cNvSpPr/>
          <p:nvPr/>
        </p:nvSpPr>
        <p:spPr>
          <a:xfrm>
            <a:off x="1857356" y="785794"/>
            <a:ext cx="5643570" cy="923330"/>
          </a:xfrm>
          <a:prstGeom prst="rect">
            <a:avLst/>
          </a:prstGeom>
        </p:spPr>
        <p:txBody>
          <a:bodyPr wrap="square">
            <a:spAutoFit/>
          </a:bodyPr>
          <a:lstStyle/>
          <a:p>
            <a:r>
              <a:rPr lang="es-ES_tradnl" dirty="0" smtClean="0">
                <a:latin typeface="Adobe Gothic Std B" pitchFamily="34" charset="-128"/>
                <a:ea typeface="Adobe Gothic Std B" pitchFamily="34" charset="-128"/>
              </a:rPr>
              <a:t>Bahía Nelson Mandela/Puerto Elizabeth, también conocida como "la ciudad del viento tiene 40 kilómetros de playas inmaculadas en una bahía ... </a:t>
            </a:r>
            <a:endParaRPr lang="es-ES_tradnl" dirty="0">
              <a:latin typeface="Adobe Gothic Std B" pitchFamily="34" charset="-128"/>
              <a:ea typeface="Adobe Gothic Std B" pitchFamily="34" charset="-128"/>
            </a:endParaRPr>
          </a:p>
        </p:txBody>
      </p:sp>
      <p:sp>
        <p:nvSpPr>
          <p:cNvPr id="7" name="6 Rectángulo"/>
          <p:cNvSpPr/>
          <p:nvPr/>
        </p:nvSpPr>
        <p:spPr>
          <a:xfrm>
            <a:off x="635383" y="6072206"/>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12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7586" name="Picture 2" descr="http://imagenesfotos.com/wp-content/2009/11/azules-2.jpg"/>
          <p:cNvPicPr>
            <a:picLocks noChangeAspect="1" noChangeArrowheads="1"/>
          </p:cNvPicPr>
          <p:nvPr/>
        </p:nvPicPr>
        <p:blipFill>
          <a:blip r:embed="rId2" cstate="print"/>
          <a:srcRect/>
          <a:stretch>
            <a:fillRect/>
          </a:stretch>
        </p:blipFill>
        <p:spPr bwMode="auto">
          <a:xfrm>
            <a:off x="0" y="0"/>
            <a:ext cx="9158400" cy="7143776"/>
          </a:xfrm>
          <a:prstGeom prst="rect">
            <a:avLst/>
          </a:prstGeom>
          <a:noFill/>
        </p:spPr>
      </p:pic>
      <p:pic>
        <p:nvPicPr>
          <p:cNvPr id="5" name="Picture 2" descr="http://www.biografiasyvidas.com/biografia/m/fotos/mandela.jpg"/>
          <p:cNvPicPr>
            <a:picLocks noChangeAspect="1" noChangeArrowheads="1"/>
          </p:cNvPicPr>
          <p:nvPr/>
        </p:nvPicPr>
        <p:blipFill>
          <a:blip r:embed="rId3" cstate="print"/>
          <a:srcRect/>
          <a:stretch>
            <a:fillRect/>
          </a:stretch>
        </p:blipFill>
        <p:spPr bwMode="auto">
          <a:xfrm>
            <a:off x="2285984" y="1142984"/>
            <a:ext cx="4397211" cy="4824000"/>
          </a:xfrm>
          <a:prstGeom prst="rect">
            <a:avLst/>
          </a:prstGeom>
          <a:noFill/>
          <a:effectLst>
            <a:softEdge rad="635000"/>
          </a:effectLst>
        </p:spPr>
      </p:pic>
      <p:pic>
        <p:nvPicPr>
          <p:cNvPr id="6" name="Picture 2" descr="http://www.jmesoft.com/gifs/animales/aves/paz.gif"/>
          <p:cNvPicPr>
            <a:picLocks noChangeAspect="1" noChangeArrowheads="1" noCrop="1"/>
          </p:cNvPicPr>
          <p:nvPr/>
        </p:nvPicPr>
        <p:blipFill>
          <a:blip r:embed="rId4" cstate="print"/>
          <a:srcRect/>
          <a:stretch>
            <a:fillRect/>
          </a:stretch>
        </p:blipFill>
        <p:spPr bwMode="auto">
          <a:xfrm>
            <a:off x="6000760" y="285728"/>
            <a:ext cx="1714500" cy="1714500"/>
          </a:xfrm>
          <a:prstGeom prst="rect">
            <a:avLst/>
          </a:prstGeom>
          <a:noFill/>
        </p:spPr>
      </p:pic>
      <p:sp>
        <p:nvSpPr>
          <p:cNvPr id="7" name="6 Rectángulo"/>
          <p:cNvSpPr/>
          <p:nvPr/>
        </p:nvSpPr>
        <p:spPr>
          <a:xfrm>
            <a:off x="778259" y="6286520"/>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4000">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5778" name="Picture 2" descr="http://www.digitalcamaralens.com/Html/Objetivos/Canon/Canon%20EF-S%2018-55%20IS/Estudio,%20Dto.%20y%20Vto/Vineteo%20%20IS%20a%20450%20px.jpg"/>
          <p:cNvPicPr>
            <a:picLocks noChangeAspect="1" noChangeArrowheads="1"/>
          </p:cNvPicPr>
          <p:nvPr/>
        </p:nvPicPr>
        <p:blipFill>
          <a:blip r:embed="rId2" cstate="print"/>
          <a:srcRect/>
          <a:stretch>
            <a:fillRect/>
          </a:stretch>
        </p:blipFill>
        <p:spPr bwMode="auto">
          <a:xfrm>
            <a:off x="0" y="0"/>
            <a:ext cx="9180000" cy="6858000"/>
          </a:xfrm>
          <a:prstGeom prst="rect">
            <a:avLst/>
          </a:prstGeom>
          <a:noFill/>
        </p:spPr>
      </p:pic>
      <p:pic>
        <p:nvPicPr>
          <p:cNvPr id="6" name="Picture 2" descr="Nelson Mandela"/>
          <p:cNvPicPr>
            <a:picLocks noChangeAspect="1" noChangeArrowheads="1"/>
          </p:cNvPicPr>
          <p:nvPr/>
        </p:nvPicPr>
        <p:blipFill>
          <a:blip r:embed="rId3" cstate="print"/>
          <a:srcRect/>
          <a:stretch>
            <a:fillRect/>
          </a:stretch>
        </p:blipFill>
        <p:spPr bwMode="auto">
          <a:xfrm>
            <a:off x="1142976" y="1357298"/>
            <a:ext cx="7179037" cy="4896000"/>
          </a:xfrm>
          <a:prstGeom prst="rect">
            <a:avLst/>
          </a:prstGeom>
          <a:noFill/>
          <a:effectLst>
            <a:softEdge rad="635000"/>
          </a:effectLst>
        </p:spPr>
      </p:pic>
      <p:sp>
        <p:nvSpPr>
          <p:cNvPr id="7" name="6 Rectángulo"/>
          <p:cNvSpPr/>
          <p:nvPr/>
        </p:nvSpPr>
        <p:spPr>
          <a:xfrm>
            <a:off x="3214678" y="642918"/>
            <a:ext cx="2510624" cy="400110"/>
          </a:xfrm>
          <a:prstGeom prst="rect">
            <a:avLst/>
          </a:prstGeom>
        </p:spPr>
        <p:txBody>
          <a:bodyPr wrap="none">
            <a:spAutoFit/>
          </a:bodyPr>
          <a:lstStyle/>
          <a:p>
            <a:pPr>
              <a:buNone/>
            </a:pPr>
            <a:r>
              <a:rPr lang="es-ES_tradnl" sz="2000" b="1" dirty="0" smtClean="0">
                <a:latin typeface="Adobe Gothic Std B" pitchFamily="34" charset="-128"/>
                <a:ea typeface="Adobe Gothic Std B" pitchFamily="34" charset="-128"/>
              </a:rPr>
              <a:t>Símbolo de libertad</a:t>
            </a:r>
            <a:endParaRPr lang="es-ES_tradnl" sz="2000" b="1" dirty="0">
              <a:latin typeface="Adobe Gothic Std B" pitchFamily="34" charset="-128"/>
              <a:ea typeface="Adobe Gothic Std B" pitchFamily="34" charset="-128"/>
            </a:endParaRPr>
          </a:p>
        </p:txBody>
      </p:sp>
    </p:spTree>
  </p:cSld>
  <p:clrMapOvr>
    <a:masterClrMapping/>
  </p:clrMapOvr>
  <p:transition spd="slow" advTm="6000">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3730" name="Picture 2" descr="http://4.bp.blogspot.com/_a5mK001oySU/TSiCVGLF3UI/AAAAAAAAvVw/SmzXcE2ykRU/s1600/2.jpg"/>
          <p:cNvPicPr>
            <a:picLocks noChangeAspect="1" noChangeArrowheads="1"/>
          </p:cNvPicPr>
          <p:nvPr/>
        </p:nvPicPr>
        <p:blipFill>
          <a:blip r:embed="rId2" cstate="print"/>
          <a:srcRect/>
          <a:stretch>
            <a:fillRect/>
          </a:stretch>
        </p:blipFill>
        <p:spPr bwMode="auto">
          <a:xfrm>
            <a:off x="0" y="0"/>
            <a:ext cx="9144000" cy="6912000"/>
          </a:xfrm>
          <a:prstGeom prst="rect">
            <a:avLst/>
          </a:prstGeom>
          <a:noFill/>
        </p:spPr>
      </p:pic>
      <p:pic>
        <p:nvPicPr>
          <p:cNvPr id="5" name="Picture 2" descr="Una estatua de Mandela, en Sudáfrica"/>
          <p:cNvPicPr>
            <a:picLocks noChangeAspect="1" noChangeArrowheads="1"/>
          </p:cNvPicPr>
          <p:nvPr/>
        </p:nvPicPr>
        <p:blipFill>
          <a:blip r:embed="rId3" cstate="print"/>
          <a:srcRect/>
          <a:stretch>
            <a:fillRect/>
          </a:stretch>
        </p:blipFill>
        <p:spPr bwMode="auto">
          <a:xfrm>
            <a:off x="785786" y="285728"/>
            <a:ext cx="7844563" cy="5148000"/>
          </a:xfrm>
          <a:prstGeom prst="rect">
            <a:avLst/>
          </a:prstGeom>
          <a:noFill/>
          <a:effectLst>
            <a:softEdge rad="635000"/>
          </a:effectLst>
        </p:spPr>
      </p:pic>
      <p:sp>
        <p:nvSpPr>
          <p:cNvPr id="6" name="5 Rectángulo"/>
          <p:cNvSpPr/>
          <p:nvPr/>
        </p:nvSpPr>
        <p:spPr>
          <a:xfrm>
            <a:off x="2500298" y="5857892"/>
            <a:ext cx="4246675" cy="369332"/>
          </a:xfrm>
          <a:prstGeom prst="rect">
            <a:avLst/>
          </a:prstGeom>
        </p:spPr>
        <p:txBody>
          <a:bodyPr wrap="none">
            <a:spAutoFit/>
          </a:bodyPr>
          <a:lstStyle/>
          <a:p>
            <a:r>
              <a:rPr lang="es-ES_tradnl" b="1" dirty="0" smtClean="0"/>
              <a:t> </a:t>
            </a:r>
            <a:r>
              <a:rPr lang="es-ES_tradnl" b="1" dirty="0" smtClean="0">
                <a:solidFill>
                  <a:schemeClr val="bg1"/>
                </a:solidFill>
                <a:latin typeface="Adobe Gothic Std B" pitchFamily="34" charset="-128"/>
                <a:ea typeface="Adobe Gothic Std B" pitchFamily="34" charset="-128"/>
              </a:rPr>
              <a:t>Una estatua de Mandela, en Sudáfrica</a:t>
            </a:r>
            <a:endParaRPr lang="es-ES_tradnl" dirty="0">
              <a:solidFill>
                <a:schemeClr val="bg1"/>
              </a:solidFill>
              <a:latin typeface="Adobe Gothic Std B" pitchFamily="34" charset="-128"/>
              <a:ea typeface="Adobe Gothic Std B" pitchFamily="34" charset="-128"/>
            </a:endParaRPr>
          </a:p>
        </p:txBody>
      </p:sp>
    </p:spTree>
  </p:cSld>
  <p:clrMapOvr>
    <a:masterClrMapping/>
  </p:clrMapOvr>
  <p:transition spd="slow" advTm="6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4754" name="Picture 2"/>
          <p:cNvPicPr>
            <a:picLocks noChangeAspect="1" noChangeArrowheads="1"/>
          </p:cNvPicPr>
          <p:nvPr/>
        </p:nvPicPr>
        <p:blipFill>
          <a:blip r:embed="rId2" cstate="print"/>
          <a:srcRect/>
          <a:stretch>
            <a:fillRect/>
          </a:stretch>
        </p:blipFill>
        <p:spPr bwMode="auto">
          <a:xfrm>
            <a:off x="0" y="-1"/>
            <a:ext cx="9168000" cy="6876000"/>
          </a:xfrm>
          <a:prstGeom prst="rect">
            <a:avLst/>
          </a:prstGeom>
          <a:noFill/>
          <a:ln w="9525">
            <a:noFill/>
            <a:miter lim="800000"/>
            <a:headEnd/>
            <a:tailEnd/>
          </a:ln>
          <a:effectLst/>
        </p:spPr>
      </p:pic>
      <p:pic>
        <p:nvPicPr>
          <p:cNvPr id="5" name="Picture 2" descr="projector07.gif"/>
          <p:cNvPicPr>
            <a:picLocks noChangeAspect="1" noChangeArrowheads="1" noCrop="1"/>
          </p:cNvPicPr>
          <p:nvPr/>
        </p:nvPicPr>
        <p:blipFill>
          <a:blip r:embed="rId3" cstate="print"/>
          <a:srcRect/>
          <a:stretch>
            <a:fillRect/>
          </a:stretch>
        </p:blipFill>
        <p:spPr bwMode="auto">
          <a:xfrm>
            <a:off x="6572264" y="428604"/>
            <a:ext cx="1981200" cy="1581151"/>
          </a:xfrm>
          <a:prstGeom prst="rect">
            <a:avLst/>
          </a:prstGeom>
          <a:noFill/>
        </p:spPr>
      </p:pic>
      <p:sp>
        <p:nvSpPr>
          <p:cNvPr id="6" name="5 Rectángulo"/>
          <p:cNvSpPr/>
          <p:nvPr/>
        </p:nvSpPr>
        <p:spPr>
          <a:xfrm>
            <a:off x="3714744" y="714356"/>
            <a:ext cx="1181734" cy="523220"/>
          </a:xfrm>
          <a:prstGeom prst="rect">
            <a:avLst/>
          </a:prstGeom>
        </p:spPr>
        <p:txBody>
          <a:bodyPr wrap="none">
            <a:spAutoFit/>
          </a:bodyPr>
          <a:lstStyle/>
          <a:p>
            <a:r>
              <a:rPr lang="es-ES_tradnl" b="1" dirty="0" smtClean="0"/>
              <a:t> </a:t>
            </a:r>
            <a:r>
              <a:rPr lang="es-ES_tradnl" sz="2800" b="1" dirty="0" smtClean="0"/>
              <a:t>C I N E</a:t>
            </a:r>
            <a:endParaRPr lang="es-ES_tradnl" sz="2800" dirty="0"/>
          </a:p>
        </p:txBody>
      </p:sp>
      <p:sp>
        <p:nvSpPr>
          <p:cNvPr id="7" name="6 Rectángulo"/>
          <p:cNvSpPr/>
          <p:nvPr/>
        </p:nvSpPr>
        <p:spPr>
          <a:xfrm>
            <a:off x="642910" y="1841242"/>
            <a:ext cx="7572428" cy="5016758"/>
          </a:xfrm>
          <a:prstGeom prst="rect">
            <a:avLst/>
          </a:prstGeom>
        </p:spPr>
        <p:txBody>
          <a:bodyPr wrap="square">
            <a:spAutoFit/>
          </a:bodyPr>
          <a:lstStyle/>
          <a:p>
            <a:pPr>
              <a:buNone/>
            </a:pPr>
            <a:r>
              <a:rPr lang="es-ES_tradnl" sz="2000" i="1" dirty="0" smtClean="0"/>
              <a:t>Adiós </a:t>
            </a:r>
            <a:r>
              <a:rPr lang="es-ES_tradnl" sz="2000" i="1" dirty="0" err="1" smtClean="0"/>
              <a:t>Bafana</a:t>
            </a:r>
            <a:r>
              <a:rPr lang="es-ES_tradnl" sz="2000" dirty="0" smtClean="0"/>
              <a:t>. Película protagonizada por Joseph </a:t>
            </a:r>
            <a:r>
              <a:rPr lang="es-ES_tradnl" sz="2000" dirty="0" err="1" smtClean="0"/>
              <a:t>Fiennes</a:t>
            </a:r>
            <a:r>
              <a:rPr lang="es-ES_tradnl" sz="2000" dirty="0" smtClean="0"/>
              <a:t>, Dennis </a:t>
            </a:r>
            <a:r>
              <a:rPr lang="es-ES_tradnl" sz="2000" dirty="0" err="1" smtClean="0"/>
              <a:t>Haibert</a:t>
            </a:r>
            <a:r>
              <a:rPr lang="es-ES_tradnl" sz="2000" dirty="0" smtClean="0"/>
              <a:t> y dirigida por </a:t>
            </a:r>
            <a:r>
              <a:rPr lang="es-ES_tradnl" sz="2000" dirty="0" err="1" smtClean="0"/>
              <a:t>Billie</a:t>
            </a:r>
            <a:r>
              <a:rPr lang="es-ES_tradnl" sz="2000" dirty="0" smtClean="0"/>
              <a:t> </a:t>
            </a:r>
            <a:r>
              <a:rPr lang="es-ES_tradnl" sz="2000" dirty="0" err="1" smtClean="0"/>
              <a:t>August</a:t>
            </a:r>
            <a:r>
              <a:rPr lang="es-ES_tradnl" sz="2000" dirty="0" smtClean="0"/>
              <a:t>,  con estreno el 27 de abril de 2007. </a:t>
            </a:r>
          </a:p>
          <a:p>
            <a:pPr>
              <a:buNone/>
            </a:pPr>
            <a:endParaRPr lang="es-ES_tradnl" sz="2000" dirty="0" smtClean="0"/>
          </a:p>
          <a:p>
            <a:pPr>
              <a:buNone/>
            </a:pPr>
            <a:r>
              <a:rPr lang="es-ES_tradnl" sz="2000" b="1" i="1" dirty="0" smtClean="0"/>
              <a:t>      Adiós </a:t>
            </a:r>
            <a:r>
              <a:rPr lang="es-ES_tradnl" sz="2000" b="1" i="1" dirty="0" err="1" smtClean="0"/>
              <a:t>Bafana</a:t>
            </a:r>
            <a:r>
              <a:rPr lang="es-ES_tradnl" sz="2000" dirty="0" smtClean="0"/>
              <a:t> es una película dirigida por </a:t>
            </a:r>
            <a:r>
              <a:rPr lang="es-ES_tradnl" sz="2000" dirty="0" err="1" smtClean="0"/>
              <a:t>Bille</a:t>
            </a:r>
            <a:r>
              <a:rPr lang="es-ES_tradnl" sz="2000" dirty="0" smtClean="0"/>
              <a:t> </a:t>
            </a:r>
            <a:r>
              <a:rPr lang="es-ES_tradnl" sz="2000" dirty="0" err="1" smtClean="0"/>
              <a:t>August</a:t>
            </a:r>
            <a:r>
              <a:rPr lang="es-ES_tradnl" sz="2000" dirty="0" smtClean="0"/>
              <a:t> basada en un hecho real en relación al líder sudafricano Nelson Mandela. </a:t>
            </a:r>
          </a:p>
          <a:p>
            <a:pPr>
              <a:buNone/>
            </a:pPr>
            <a:r>
              <a:rPr lang="es-ES_tradnl" sz="2000" dirty="0" smtClean="0"/>
              <a:t>      Basado en las </a:t>
            </a:r>
            <a:r>
              <a:rPr lang="es-ES_tradnl" sz="2000" i="1" dirty="0" smtClean="0"/>
              <a:t>Memorias de Nelson Mandela</a:t>
            </a:r>
            <a:r>
              <a:rPr lang="es-ES_tradnl" sz="2000" dirty="0" smtClean="0"/>
              <a:t> durante su estancia en la cárcel, escrito por Bob Graham.</a:t>
            </a:r>
          </a:p>
          <a:p>
            <a:pPr>
              <a:buNone/>
            </a:pPr>
            <a:endParaRPr lang="es-ES_tradnl" sz="2000" dirty="0" smtClean="0"/>
          </a:p>
          <a:p>
            <a:pPr>
              <a:buNone/>
            </a:pPr>
            <a:r>
              <a:rPr lang="es-ES_tradnl" sz="2000" dirty="0" smtClean="0"/>
              <a:t>      </a:t>
            </a:r>
            <a:r>
              <a:rPr lang="es-ES_tradnl" sz="2000" dirty="0" err="1" smtClean="0"/>
              <a:t>Invictus</a:t>
            </a:r>
            <a:r>
              <a:rPr lang="es-ES_tradnl" sz="2000" dirty="0" smtClean="0"/>
              <a:t> Película protagonizada por Morgan </a:t>
            </a:r>
            <a:r>
              <a:rPr lang="es-ES_tradnl" sz="2000" dirty="0" err="1" smtClean="0"/>
              <a:t>Freeman</a:t>
            </a:r>
            <a:r>
              <a:rPr lang="es-ES_tradnl" sz="2000" dirty="0" smtClean="0"/>
              <a:t>,  </a:t>
            </a:r>
            <a:r>
              <a:rPr lang="es-ES_tradnl" sz="2000" dirty="0" err="1" smtClean="0"/>
              <a:t>Matt</a:t>
            </a:r>
            <a:r>
              <a:rPr lang="es-ES_tradnl" sz="2000" dirty="0" smtClean="0"/>
              <a:t> Damon y dirigida por Clint </a:t>
            </a:r>
            <a:r>
              <a:rPr lang="es-ES_tradnl" sz="2000" dirty="0" err="1" smtClean="0"/>
              <a:t>Eastwood</a:t>
            </a:r>
            <a:r>
              <a:rPr lang="es-ES_tradnl" sz="2000" dirty="0" smtClean="0"/>
              <a:t>, con estreno el 11 de diciembre de 2009. </a:t>
            </a:r>
          </a:p>
          <a:p>
            <a:pPr>
              <a:buNone/>
            </a:pPr>
            <a:r>
              <a:rPr lang="es-ES_tradnl" sz="2000" dirty="0" smtClean="0"/>
              <a:t> </a:t>
            </a:r>
          </a:p>
          <a:p>
            <a:pPr>
              <a:buNone/>
            </a:pPr>
            <a:r>
              <a:rPr lang="es-ES_tradnl" sz="2000" dirty="0" smtClean="0"/>
              <a:t>      </a:t>
            </a:r>
            <a:r>
              <a:rPr lang="es-ES_tradnl" sz="2000" b="1" dirty="0" err="1" smtClean="0"/>
              <a:t>Invictus</a:t>
            </a:r>
            <a:r>
              <a:rPr lang="es-ES_tradnl" sz="2000" dirty="0" smtClean="0"/>
              <a:t> es una película de 2009 basada en la vida de Nelson Mandela y ambientada durante la Copa Mundial de Rugby de 1995 en Sudáfrica, Morgan </a:t>
            </a:r>
            <a:r>
              <a:rPr lang="es-ES_tradnl" sz="2000" dirty="0" err="1" smtClean="0"/>
              <a:t>Freeman</a:t>
            </a:r>
            <a:r>
              <a:rPr lang="es-ES_tradnl" sz="2000" dirty="0" smtClean="0"/>
              <a:t> en el papel del entonces presidente de Sudáfrica  Mandela.</a:t>
            </a:r>
          </a:p>
          <a:p>
            <a:pPr>
              <a:buNone/>
            </a:pPr>
            <a:r>
              <a:rPr lang="es-ES_tradnl" sz="2000" dirty="0" smtClean="0"/>
              <a:t> </a:t>
            </a:r>
            <a:endParaRPr lang="es-ES_tradnl" sz="2000" dirty="0"/>
          </a:p>
        </p:txBody>
      </p:sp>
      <p:sp>
        <p:nvSpPr>
          <p:cNvPr id="8" name="7 Rectángulo"/>
          <p:cNvSpPr/>
          <p:nvPr/>
        </p:nvSpPr>
        <p:spPr>
          <a:xfrm>
            <a:off x="6929454" y="6286520"/>
            <a:ext cx="1253869" cy="276999"/>
          </a:xfrm>
          <a:prstGeom prst="rect">
            <a:avLst/>
          </a:prstGeom>
        </p:spPr>
        <p:txBody>
          <a:bodyPr wrap="none">
            <a:spAutoFit/>
          </a:bodyPr>
          <a:lstStyle/>
          <a:p>
            <a:pPr algn="ctr"/>
            <a:r>
              <a:rPr lang="es-ES" sz="1200" spc="150" dirty="0" err="1" smtClean="0">
                <a:ln w="11430"/>
                <a:latin typeface="Blackadder ITC" pitchFamily="82" charset="0"/>
              </a:rPr>
              <a:t>ppsxMari</a:t>
            </a:r>
            <a:r>
              <a:rPr lang="es-ES" sz="1200" spc="150" dirty="0" smtClean="0">
                <a:ln w="11430"/>
                <a:latin typeface="Blackadder ITC" pitchFamily="82" charset="0"/>
              </a:rPr>
              <a:t> Tere</a:t>
            </a:r>
            <a:endParaRPr lang="es-ES" sz="1200" spc="150" dirty="0">
              <a:ln w="11430"/>
              <a:latin typeface="Blackadder ITC" pitchFamily="82" charset="0"/>
            </a:endParaRPr>
          </a:p>
        </p:txBody>
      </p:sp>
    </p:spTree>
  </p:cSld>
  <p:clrMapOvr>
    <a:masterClrMapping/>
  </p:clrMapOvr>
  <p:transition spd="slow" advTm="30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55298" name="Picture 2" descr="http://cde.peru.com/ima/0/0/5/2/6/526756/611x458.jpg"/>
          <p:cNvPicPr>
            <a:picLocks noChangeAspect="1" noChangeArrowheads="1"/>
          </p:cNvPicPr>
          <p:nvPr/>
        </p:nvPicPr>
        <p:blipFill>
          <a:blip r:embed="rId2" cstate="print"/>
          <a:srcRect/>
          <a:stretch>
            <a:fillRect/>
          </a:stretch>
        </p:blipFill>
        <p:spPr bwMode="auto">
          <a:xfrm>
            <a:off x="1357290" y="1643050"/>
            <a:ext cx="5819775" cy="4362451"/>
          </a:xfrm>
          <a:prstGeom prst="rect">
            <a:avLst/>
          </a:prstGeom>
          <a:noFill/>
          <a:effectLst>
            <a:softEdge rad="635000"/>
          </a:effectLst>
        </p:spPr>
      </p:pic>
      <p:sp>
        <p:nvSpPr>
          <p:cNvPr id="5" name="4 Rectángulo"/>
          <p:cNvSpPr/>
          <p:nvPr/>
        </p:nvSpPr>
        <p:spPr>
          <a:xfrm>
            <a:off x="849697" y="6000768"/>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6000">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5298"/>
                                        </p:tgtEl>
                                      </p:cBhvr>
                                    </p:animEffect>
                                    <p:set>
                                      <p:cBhvr>
                                        <p:cTn id="7" dur="1" fill="hold">
                                          <p:stCondLst>
                                            <p:cond delay="4999"/>
                                          </p:stCondLst>
                                        </p:cTn>
                                        <p:tgtEl>
                                          <p:spTgt spid="5529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3"/>
          </a:lnRef>
          <a:fillRef idx="3">
            <a:schemeClr val="accent3"/>
          </a:fillRef>
          <a:effectRef idx="2">
            <a:schemeClr val="accent3"/>
          </a:effectRef>
          <a:fontRef idx="minor">
            <a:schemeClr val="lt1"/>
          </a:fontRef>
        </p:style>
        <p:txBody>
          <a:bodyPr/>
          <a:lstStyle/>
          <a:p>
            <a:pPr>
              <a:buNone/>
            </a:pPr>
            <a:r>
              <a:rPr lang="es-ES_tradnl" dirty="0" smtClean="0"/>
              <a:t> </a:t>
            </a:r>
          </a:p>
          <a:p>
            <a:pPr>
              <a:buNone/>
            </a:pPr>
            <a:endParaRPr lang="es-ES_tradnl" dirty="0"/>
          </a:p>
        </p:txBody>
      </p:sp>
      <p:pic>
        <p:nvPicPr>
          <p:cNvPr id="58370" name="Picture 2" descr="http://media.telemundo51.com/images/NelsonMandela.jpg"/>
          <p:cNvPicPr>
            <a:picLocks noChangeAspect="1" noChangeArrowheads="1"/>
          </p:cNvPicPr>
          <p:nvPr/>
        </p:nvPicPr>
        <p:blipFill>
          <a:blip r:embed="rId2" cstate="print"/>
          <a:srcRect/>
          <a:stretch>
            <a:fillRect/>
          </a:stretch>
        </p:blipFill>
        <p:spPr bwMode="auto">
          <a:xfrm>
            <a:off x="928662" y="2143116"/>
            <a:ext cx="7736054" cy="4356000"/>
          </a:xfrm>
          <a:prstGeom prst="rect">
            <a:avLst/>
          </a:prstGeom>
          <a:noFill/>
          <a:effectLst>
            <a:softEdge rad="635000"/>
          </a:effectLst>
        </p:spPr>
      </p:pic>
      <p:sp>
        <p:nvSpPr>
          <p:cNvPr id="5" name="4 Rectángulo"/>
          <p:cNvSpPr/>
          <p:nvPr/>
        </p:nvSpPr>
        <p:spPr>
          <a:xfrm>
            <a:off x="1268603" y="428604"/>
            <a:ext cx="3368230" cy="1631216"/>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000" b="1" cap="none" spc="150" dirty="0" smtClean="0">
                <a:ln w="11430"/>
                <a:solidFill>
                  <a:schemeClr val="accent3">
                    <a:lumMod val="50000"/>
                  </a:schemeClr>
                </a:solidFill>
                <a:effectLst>
                  <a:outerShdw blurRad="25400" algn="tl" rotWithShape="0">
                    <a:srgbClr val="000000">
                      <a:alpha val="43000"/>
                    </a:srgbClr>
                  </a:outerShdw>
                </a:effectLst>
                <a:latin typeface="Adobe Gothic Std B" pitchFamily="34" charset="-128"/>
                <a:ea typeface="Adobe Gothic Std B" pitchFamily="34" charset="-128"/>
              </a:rPr>
              <a:t>Diseño </a:t>
            </a:r>
          </a:p>
          <a:p>
            <a:pPr algn="ctr"/>
            <a:r>
              <a:rPr lang="es-ES" sz="2000" b="1" spc="150" dirty="0" smtClean="0">
                <a:ln w="11430"/>
                <a:solidFill>
                  <a:schemeClr val="accent3">
                    <a:lumMod val="50000"/>
                  </a:schemeClr>
                </a:solidFill>
                <a:effectLst>
                  <a:outerShdw blurRad="25400" algn="tl" rotWithShape="0">
                    <a:srgbClr val="000000">
                      <a:alpha val="43000"/>
                    </a:srgbClr>
                  </a:outerShdw>
                </a:effectLst>
                <a:latin typeface="Adobe Gothic Std B" pitchFamily="34" charset="-128"/>
                <a:ea typeface="Adobe Gothic Std B" pitchFamily="34" charset="-128"/>
              </a:rPr>
              <a:t>María Teresa Espín</a:t>
            </a:r>
          </a:p>
          <a:p>
            <a:pPr algn="ctr"/>
            <a:r>
              <a:rPr lang="es-ES" sz="2000" b="1" cap="none" spc="150" dirty="0" smtClean="0">
                <a:ln w="11430"/>
                <a:solidFill>
                  <a:schemeClr val="accent3">
                    <a:lumMod val="50000"/>
                  </a:schemeClr>
                </a:solidFill>
                <a:effectLst>
                  <a:outerShdw blurRad="25400" algn="tl" rotWithShape="0">
                    <a:srgbClr val="000000">
                      <a:alpha val="43000"/>
                    </a:srgbClr>
                  </a:outerShdw>
                </a:effectLst>
                <a:latin typeface="Adobe Gothic Std B" pitchFamily="34" charset="-128"/>
                <a:ea typeface="Adobe Gothic Std B" pitchFamily="34" charset="-128"/>
              </a:rPr>
              <a:t>Imágenes  varios sitios </a:t>
            </a:r>
          </a:p>
          <a:p>
            <a:pPr algn="ctr"/>
            <a:r>
              <a:rPr lang="es-ES" sz="2000" b="1" spc="150" dirty="0" smtClean="0">
                <a:ln w="11430"/>
                <a:solidFill>
                  <a:schemeClr val="accent3">
                    <a:lumMod val="50000"/>
                  </a:schemeClr>
                </a:solidFill>
                <a:effectLst>
                  <a:outerShdw blurRad="25400" algn="tl" rotWithShape="0">
                    <a:srgbClr val="000000">
                      <a:alpha val="43000"/>
                    </a:srgbClr>
                  </a:outerShdw>
                </a:effectLst>
                <a:latin typeface="Adobe Gothic Std B" pitchFamily="34" charset="-128"/>
                <a:ea typeface="Adobe Gothic Std B" pitchFamily="34" charset="-128"/>
              </a:rPr>
              <a:t>internet</a:t>
            </a:r>
            <a:r>
              <a:rPr lang="es-ES" sz="2000" b="1" cap="none" spc="150" dirty="0" smtClean="0">
                <a:ln w="11430"/>
                <a:solidFill>
                  <a:schemeClr val="accent3">
                    <a:lumMod val="50000"/>
                  </a:schemeClr>
                </a:solidFill>
                <a:effectLst>
                  <a:outerShdw blurRad="25400" algn="tl" rotWithShape="0">
                    <a:srgbClr val="000000">
                      <a:alpha val="43000"/>
                    </a:srgbClr>
                  </a:outerShdw>
                </a:effectLst>
                <a:latin typeface="Adobe Gothic Std B" pitchFamily="34" charset="-128"/>
                <a:ea typeface="Adobe Gothic Std B" pitchFamily="34" charset="-128"/>
              </a:rPr>
              <a:t> </a:t>
            </a:r>
          </a:p>
          <a:p>
            <a:pPr algn="ctr"/>
            <a:r>
              <a:rPr lang="es-ES" sz="2000" b="1" spc="150" dirty="0" smtClean="0">
                <a:ln w="11430"/>
                <a:solidFill>
                  <a:schemeClr val="accent3">
                    <a:lumMod val="50000"/>
                  </a:schemeClr>
                </a:solidFill>
                <a:effectLst>
                  <a:outerShdw blurRad="25400" algn="tl" rotWithShape="0">
                    <a:srgbClr val="000000">
                      <a:alpha val="43000"/>
                    </a:srgbClr>
                  </a:outerShdw>
                </a:effectLst>
                <a:latin typeface="Adobe Gothic Std B" pitchFamily="34" charset="-128"/>
                <a:ea typeface="Adobe Gothic Std B" pitchFamily="34" charset="-128"/>
              </a:rPr>
              <a:t>2013</a:t>
            </a:r>
            <a:endParaRPr lang="es-ES" sz="2000" b="1" cap="none" spc="150" dirty="0">
              <a:ln w="11430"/>
              <a:solidFill>
                <a:schemeClr val="accent3">
                  <a:lumMod val="50000"/>
                </a:schemeClr>
              </a:solidFill>
              <a:effectLst>
                <a:outerShdw blurRad="25400" algn="tl" rotWithShape="0">
                  <a:srgbClr val="000000">
                    <a:alpha val="43000"/>
                  </a:srgbClr>
                </a:outerShdw>
              </a:effectLst>
              <a:latin typeface="Adobe Gothic Std B" pitchFamily="34" charset="-128"/>
              <a:ea typeface="Adobe Gothic Std B" pitchFamily="34" charset="-128"/>
            </a:endParaRPr>
          </a:p>
        </p:txBody>
      </p:sp>
      <p:sp>
        <p:nvSpPr>
          <p:cNvPr id="6" name="5 Rectángulo"/>
          <p:cNvSpPr/>
          <p:nvPr/>
        </p:nvSpPr>
        <p:spPr>
          <a:xfrm>
            <a:off x="849697" y="6143644"/>
            <a:ext cx="1253869"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ppsxMari</a:t>
            </a:r>
            <a:r>
              <a:rPr lang="es-ES" sz="1200" spc="150" dirty="0" smtClean="0">
                <a:ln w="11430"/>
                <a:solidFill>
                  <a:schemeClr val="bg1"/>
                </a:solidFill>
                <a:latin typeface="Blackadder ITC" pitchFamily="82" charset="0"/>
              </a:rPr>
              <a:t> Tere</a:t>
            </a:r>
            <a:endParaRPr lang="es-ES" sz="1200" spc="150" dirty="0">
              <a:ln w="1143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5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296</TotalTime>
  <Words>1236</Words>
  <Application>Microsoft Office PowerPoint</Application>
  <PresentationFormat>Presentación en pantalla (4:3)</PresentationFormat>
  <Paragraphs>130</Paragraphs>
  <Slides>43</Slides>
  <Notes>1</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223</cp:revision>
  <dcterms:created xsi:type="dcterms:W3CDTF">2013-12-06T12:27:27Z</dcterms:created>
  <dcterms:modified xsi:type="dcterms:W3CDTF">2013-12-06T18:42:29Z</dcterms:modified>
</cp:coreProperties>
</file>