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24"/>
  </p:notesMasterIdLst>
  <p:sldIdLst>
    <p:sldId id="319" r:id="rId3"/>
    <p:sldId id="341" r:id="rId4"/>
    <p:sldId id="342" r:id="rId5"/>
    <p:sldId id="343" r:id="rId6"/>
    <p:sldId id="344" r:id="rId7"/>
    <p:sldId id="345" r:id="rId8"/>
    <p:sldId id="346" r:id="rId9"/>
    <p:sldId id="348" r:id="rId10"/>
    <p:sldId id="349" r:id="rId11"/>
    <p:sldId id="350" r:id="rId12"/>
    <p:sldId id="351" r:id="rId13"/>
    <p:sldId id="347" r:id="rId14"/>
    <p:sldId id="352" r:id="rId15"/>
    <p:sldId id="353" r:id="rId16"/>
    <p:sldId id="354" r:id="rId17"/>
    <p:sldId id="358" r:id="rId18"/>
    <p:sldId id="355" r:id="rId19"/>
    <p:sldId id="356" r:id="rId20"/>
    <p:sldId id="357" r:id="rId21"/>
    <p:sldId id="320" r:id="rId22"/>
    <p:sldId id="359" r:id="rId23"/>
  </p:sldIdLst>
  <p:sldSz cx="9144000" cy="6858000" type="screen4x3"/>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SfkqaZDWbpTep6xVnit3cg" hashData="XeGsrZjNjFZaWtMwgwqVq+taGU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FFFF66"/>
    <a:srgbClr val="CC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31/10/2016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med"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31/10/2016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med"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31/10/2016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med"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31/10/2016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med"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31/10/2016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med"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31/10/2016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med"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31/10/2016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med"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31/10/2016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med"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31/10/2016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med"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31/10/2016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med"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31/10/2016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med"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CC">
            <a:alpha val="64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31/10/2016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advTm="7000">
    <p:dissolve/>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19.jpeg"/><Relationship Id="rId4" Type="http://schemas.openxmlformats.org/officeDocument/2006/relationships/image" Target="../media/image3.gif"/></Relationships>
</file>

<file path=ppt/slides/_rels/slide21.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5.png"/><Relationship Id="rId18" Type="http://schemas.openxmlformats.org/officeDocument/2006/relationships/image" Target="../media/image2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1.png"/><Relationship Id="rId11" Type="http://schemas.openxmlformats.org/officeDocument/2006/relationships/image" Target="../media/image24.png"/><Relationship Id="rId5" Type="http://schemas.openxmlformats.org/officeDocument/2006/relationships/hyperlink" Target="http://www.mispps.com/" TargetMode="External"/><Relationship Id="rId15" Type="http://schemas.openxmlformats.org/officeDocument/2006/relationships/image" Target="../media/image26.png"/><Relationship Id="rId10" Type="http://schemas.openxmlformats.org/officeDocument/2006/relationships/hyperlink" Target="https://www.facebook.com/mispps" TargetMode="External"/><Relationship Id="rId4" Type="http://schemas.openxmlformats.org/officeDocument/2006/relationships/image" Target="../media/image20.png"/><Relationship Id="rId9" Type="http://schemas.openxmlformats.org/officeDocument/2006/relationships/image" Target="../media/image2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2000" r="-12000"/>
          </a:stretch>
        </a:blipFill>
        <a:effectLst/>
      </p:bgPr>
    </p:bg>
    <p:spTree>
      <p:nvGrpSpPr>
        <p:cNvPr id="1" name=""/>
        <p:cNvGrpSpPr/>
        <p:nvPr/>
      </p:nvGrpSpPr>
      <p:grpSpPr>
        <a:xfrm>
          <a:off x="0" y="0"/>
          <a:ext cx="0" cy="0"/>
          <a:chOff x="0" y="0"/>
          <a:chExt cx="0" cy="0"/>
        </a:xfrm>
      </p:grpSpPr>
      <p:pic>
        <p:nvPicPr>
          <p:cNvPr id="12" name="Picture 3" descr="illusion-010"/>
          <p:cNvPicPr>
            <a:picLocks noChangeAspect="1" noChangeArrowheads="1"/>
          </p:cNvPicPr>
          <p:nvPr/>
        </p:nvPicPr>
        <p:blipFill>
          <a:blip r:embed="rId4" cstate="print">
            <a:duotone>
              <a:prstClr val="black"/>
              <a:schemeClr val="accent3">
                <a:tint val="45000"/>
                <a:satMod val="400000"/>
              </a:schemeClr>
            </a:duotone>
          </a:blip>
          <a:srcRect/>
          <a:stretch>
            <a:fillRect/>
          </a:stretch>
        </p:blipFill>
        <p:spPr bwMode="auto">
          <a:xfrm>
            <a:off x="0" y="0"/>
            <a:ext cx="9144000"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3"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3"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0" y="5857896"/>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60" y="5715019"/>
            <a:ext cx="699094" cy="766986"/>
          </a:xfrm>
          <a:prstGeom prst="rect">
            <a:avLst/>
          </a:prstGeom>
          <a:noFill/>
          <a:ln w="38100">
            <a:solidFill>
              <a:srgbClr val="1CDEF8"/>
            </a:solidFill>
            <a:miter lim="800000"/>
            <a:headEnd/>
            <a:tailEnd/>
          </a:ln>
        </p:spPr>
      </p:pic>
      <p:sp>
        <p:nvSpPr>
          <p:cNvPr id="19" name="18 Rectángulo"/>
          <p:cNvSpPr/>
          <p:nvPr/>
        </p:nvSpPr>
        <p:spPr>
          <a:xfrm>
            <a:off x="1980354" y="4572013"/>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071538" y="1285860"/>
            <a:ext cx="7295561" cy="421484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Camarero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Inteligente</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68081" y="5611366"/>
            <a:ext cx="2008836" cy="934064"/>
          </a:xfrm>
          <a:prstGeom prst="rect">
            <a:avLst/>
          </a:prstGeom>
          <a:noFill/>
        </p:spPr>
      </p:pic>
    </p:spTree>
  </p:cSld>
  <p:clrMapOvr>
    <a:masterClrMapping/>
  </p:clrMapOvr>
  <p:transition spd="med" advTm="14000">
    <p:dissolve/>
    <p:sndAc>
      <p:stSnd>
        <p:snd r:embed="rId2" name="fausto papetti - popurri de julio iglesi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2"/>
                                        </p:tgtEl>
                                        <p:attrNameLst>
                                          <p:attrName>ppt_w</p:attrName>
                                        </p:attrNameLst>
                                      </p:cBhvr>
                                      <p:tavLst>
                                        <p:tav tm="0">
                                          <p:val>
                                            <p:strVal val="ppt_w"/>
                                          </p:val>
                                        </p:tav>
                                        <p:tav tm="100000">
                                          <p:val>
                                            <p:strVal val="ppt_w+.3"/>
                                          </p:val>
                                        </p:tav>
                                      </p:tavLst>
                                    </p:anim>
                                    <p:anim calcmode="lin" valueType="num">
                                      <p:cBhvr>
                                        <p:cTn id="11" dur="5000"/>
                                        <p:tgtEl>
                                          <p:spTgt spid="12"/>
                                        </p:tgtEl>
                                        <p:attrNameLst>
                                          <p:attrName>ppt_h</p:attrName>
                                        </p:attrNameLst>
                                      </p:cBhvr>
                                      <p:tavLst>
                                        <p:tav tm="0">
                                          <p:val>
                                            <p:strVal val="ppt_h"/>
                                          </p:val>
                                        </p:tav>
                                        <p:tav tm="100000">
                                          <p:val>
                                            <p:strVal val="ppt_h"/>
                                          </p:val>
                                        </p:tav>
                                      </p:tavLst>
                                    </p:anim>
                                    <p:animEffect transition="out" filter="fade">
                                      <p:cBhvr>
                                        <p:cTn id="12" dur="5000"/>
                                        <p:tgtEl>
                                          <p:spTgt spid="12"/>
                                        </p:tgtEl>
                                      </p:cBhvr>
                                    </p:animEffect>
                                    <p:set>
                                      <p:cBhvr>
                                        <p:cTn id="13" dur="1" fill="hold">
                                          <p:stCondLst>
                                            <p:cond delay="4999"/>
                                          </p:stCondLst>
                                        </p:cTn>
                                        <p:tgtEl>
                                          <p:spTgt spid="12"/>
                                        </p:tgtEl>
                                        <p:attrNameLst>
                                          <p:attrName>style.visibility</p:attrName>
                                        </p:attrNameLst>
                                      </p:cBhvr>
                                      <p:to>
                                        <p:strVal val="hidden"/>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5000"/>
                            </p:stCondLst>
                            <p:childTnLst>
                              <p:par>
                                <p:cTn id="20" presetID="22" presetClass="emph" presetSubtype="0" repeatCount="indefinite" fill="hold" grpId="1" nodeType="afterEffect">
                                  <p:stCondLst>
                                    <p:cond delay="0"/>
                                  </p:stCondLst>
                                  <p:childTnLst>
                                    <p:animClr clrSpc="hsl" dir="cw">
                                      <p:cBhvr override="childStyle">
                                        <p:cTn id="21" dur="2000" fill="hold"/>
                                        <p:tgtEl>
                                          <p:spTgt spid="22"/>
                                        </p:tgtEl>
                                        <p:attrNameLst>
                                          <p:attrName>style.color</p:attrName>
                                        </p:attrNameLst>
                                      </p:cBhvr>
                                      <p:by>
                                        <p:hsl h="-7200000" s="0" l="0"/>
                                      </p:by>
                                    </p:animClr>
                                    <p:animClr clrSpc="hsl" dir="cw">
                                      <p:cBhvr>
                                        <p:cTn id="22" dur="2000" fill="hold"/>
                                        <p:tgtEl>
                                          <p:spTgt spid="22"/>
                                        </p:tgtEl>
                                        <p:attrNameLst>
                                          <p:attrName>fillcolor</p:attrName>
                                        </p:attrNameLst>
                                      </p:cBhvr>
                                      <p:by>
                                        <p:hsl h="-7200000" s="0" l="0"/>
                                      </p:by>
                                    </p:animClr>
                                    <p:animClr clrSpc="hsl" dir="cw">
                                      <p:cBhvr>
                                        <p:cTn id="23" dur="2000" fill="hold"/>
                                        <p:tgtEl>
                                          <p:spTgt spid="22"/>
                                        </p:tgtEl>
                                        <p:attrNameLst>
                                          <p:attrName>stroke.color</p:attrName>
                                        </p:attrNameLst>
                                      </p:cBhvr>
                                      <p:by>
                                        <p:hsl h="-7200000" s="0" l="0"/>
                                      </p:by>
                                    </p:animClr>
                                    <p:set>
                                      <p:cBhvr>
                                        <p:cTn id="24"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alpha val="64000"/>
          </a:schemeClr>
        </a:solidFill>
        <a:effectLst/>
      </p:bgPr>
    </p:bg>
    <p:spTree>
      <p:nvGrpSpPr>
        <p:cNvPr id="1" name=""/>
        <p:cNvGrpSpPr/>
        <p:nvPr/>
      </p:nvGrpSpPr>
      <p:grpSpPr>
        <a:xfrm>
          <a:off x="0" y="0"/>
          <a:ext cx="0" cy="0"/>
          <a:chOff x="0" y="0"/>
          <a:chExt cx="0" cy="0"/>
        </a:xfrm>
      </p:grpSpPr>
      <p:pic>
        <p:nvPicPr>
          <p:cNvPr id="16386" name="Picture 2" descr="Resultado de imagen de CAMARERO GIF"/>
          <p:cNvPicPr>
            <a:picLocks noChangeAspect="1" noChangeArrowheads="1"/>
          </p:cNvPicPr>
          <p:nvPr/>
        </p:nvPicPr>
        <p:blipFill>
          <a:blip r:embed="rId2"/>
          <a:srcRect/>
          <a:stretch>
            <a:fillRect/>
          </a:stretch>
        </p:blipFill>
        <p:spPr bwMode="auto">
          <a:xfrm>
            <a:off x="1142976" y="0"/>
            <a:ext cx="5997676"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071670" y="2357430"/>
            <a:ext cx="5357850" cy="3323987"/>
          </a:xfrm>
          <a:prstGeom prst="rect">
            <a:avLst/>
          </a:prstGeom>
        </p:spPr>
        <p:txBody>
          <a:bodyPr wrap="square">
            <a:spAutoFit/>
          </a:bodyPr>
          <a:lstStyle/>
          <a:p>
            <a:pPr algn="ctr"/>
            <a: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En un restaurante uno de los comensales de una mesa repara que el camarero lleva una cucharilla de café en el bolsillo de la chaqueta.</a:t>
            </a:r>
            <a:b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Se fija un poco más y comprueba que todos los camareros llevan cucharillas en los bolsillos de sus respectivas chaquetas.</a:t>
            </a:r>
            <a:r>
              <a:rPr lang="es-ES" dirty="0" smtClean="0"/>
              <a:t/>
            </a:r>
            <a:br>
              <a:rPr lang="es-ES" dirty="0" smtClean="0"/>
            </a:br>
            <a:endParaRPr lang="es-ES" dirty="0"/>
          </a:p>
        </p:txBody>
      </p:sp>
      <p:pic>
        <p:nvPicPr>
          <p:cNvPr id="4" name="Picture 2" descr="Resultado de imagen de cucharilla"/>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flipH="1">
            <a:off x="357158" y="357166"/>
            <a:ext cx="2962505" cy="1776543"/>
          </a:xfrm>
          <a:prstGeom prst="ellipse">
            <a:avLst/>
          </a:prstGeom>
          <a:noFill/>
        </p:spPr>
      </p:pic>
      <p:pic>
        <p:nvPicPr>
          <p:cNvPr id="6" name="Picture 2" descr="E:\formas montar\2cxx0f8.gif"/>
          <p:cNvPicPr>
            <a:picLocks noChangeAspect="1" noChangeArrowheads="1" noCrop="1"/>
          </p:cNvPicPr>
          <p:nvPr/>
        </p:nvPicPr>
        <p:blipFill>
          <a:blip r:embed="rId3" cstate="print"/>
          <a:srcRect/>
          <a:stretch>
            <a:fillRect/>
          </a:stretch>
        </p:blipFill>
        <p:spPr bwMode="auto">
          <a:xfrm>
            <a:off x="-142908" y="5919800"/>
            <a:ext cx="1148147" cy="938200"/>
          </a:xfrm>
          <a:prstGeom prst="rect">
            <a:avLst/>
          </a:prstGeom>
          <a:noFill/>
        </p:spPr>
      </p:pic>
    </p:spTree>
  </p:cSld>
  <p:clrMapOvr>
    <a:masterClrMapping/>
  </p:clrMapOvr>
  <p:transition spd="med" advTm="19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Resultado de imagen de CAMARERO"/>
          <p:cNvPicPr>
            <a:picLocks noChangeAspect="1" noChangeArrowheads="1"/>
          </p:cNvPicPr>
          <p:nvPr/>
        </p:nvPicPr>
        <p:blipFill>
          <a:blip r:embed="rId2"/>
          <a:srcRect/>
          <a:stretch>
            <a:fillRect/>
          </a:stretch>
        </p:blipFill>
        <p:spPr bwMode="auto">
          <a:xfrm>
            <a:off x="-1643106" y="-1410893"/>
            <a:ext cx="11025190" cy="8268893"/>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alpha val="64000"/>
          </a:schemeClr>
        </a:solidFill>
        <a:effectLst/>
      </p:bgPr>
    </p:bg>
    <p:spTree>
      <p:nvGrpSpPr>
        <p:cNvPr id="1" name=""/>
        <p:cNvGrpSpPr/>
        <p:nvPr/>
      </p:nvGrpSpPr>
      <p:grpSpPr>
        <a:xfrm>
          <a:off x="0" y="0"/>
          <a:ext cx="0" cy="0"/>
          <a:chOff x="0" y="0"/>
          <a:chExt cx="0" cy="0"/>
        </a:xfrm>
      </p:grpSpPr>
      <p:pic>
        <p:nvPicPr>
          <p:cNvPr id="29698" name="Picture 2" descr="Resultado de imagen de CAMARERO CON BANDEJA"/>
          <p:cNvPicPr>
            <a:picLocks noChangeAspect="1" noChangeArrowheads="1"/>
          </p:cNvPicPr>
          <p:nvPr/>
        </p:nvPicPr>
        <p:blipFill>
          <a:blip r:embed="rId2"/>
          <a:srcRect/>
          <a:stretch>
            <a:fillRect/>
          </a:stretch>
        </p:blipFill>
        <p:spPr bwMode="auto">
          <a:xfrm>
            <a:off x="1285852" y="0"/>
            <a:ext cx="6929486" cy="693482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2357422" y="2285992"/>
            <a:ext cx="4572000" cy="2492990"/>
          </a:xfrm>
          <a:prstGeom prst="rect">
            <a:avLst/>
          </a:prstGeom>
        </p:spPr>
        <p:txBody>
          <a:bodyPr>
            <a:spAutoFit/>
          </a:bodyPr>
          <a:lstStyle/>
          <a:p>
            <a:pPr algn="ctr"/>
            <a:r>
              <a:rPr lang="es-ES" sz="2400" b="1" dirty="0" smtClean="0"/>
              <a:t/>
            </a:r>
            <a:br>
              <a:rPr lang="es-ES" sz="2400" b="1" dirty="0" smtClean="0"/>
            </a:br>
            <a: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Intrigado, le pregunta al camarero:</a:t>
            </a:r>
          </a:p>
          <a:p>
            <a:pPr algn="ctr"/>
            <a: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Lo de la cucharilla en el bolsillo ¿es por algo?</a:t>
            </a:r>
          </a:p>
          <a:p>
            <a:pPr algn="ctr"/>
            <a:r>
              <a:rPr lang="es-ES" dirty="0" smtClean="0"/>
              <a:t/>
            </a:r>
            <a:br>
              <a:rPr lang="es-ES" dirty="0" smtClean="0"/>
            </a:br>
            <a:endParaRPr lang="es-ES" dirty="0"/>
          </a:p>
        </p:txBody>
      </p:sp>
      <p:pic>
        <p:nvPicPr>
          <p:cNvPr id="4" name="Picture 2" descr="Resultado de imagen de cucharilla"/>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flipH="1">
            <a:off x="357158" y="357166"/>
            <a:ext cx="2962505" cy="1776543"/>
          </a:xfrm>
          <a:prstGeom prst="ellipse">
            <a:avLst/>
          </a:prstGeom>
          <a:noFill/>
        </p:spPr>
      </p:pic>
      <p:pic>
        <p:nvPicPr>
          <p:cNvPr id="6" name="Picture 2" descr="E:\formas montar\2cxx0f8.gif"/>
          <p:cNvPicPr>
            <a:picLocks noChangeAspect="1" noChangeArrowheads="1" noCrop="1"/>
          </p:cNvPicPr>
          <p:nvPr/>
        </p:nvPicPr>
        <p:blipFill>
          <a:blip r:embed="rId3" cstate="print"/>
          <a:srcRect/>
          <a:stretch>
            <a:fillRect/>
          </a:stretch>
        </p:blipFill>
        <p:spPr bwMode="auto">
          <a:xfrm>
            <a:off x="-142908" y="5919800"/>
            <a:ext cx="1148147" cy="938200"/>
          </a:xfrm>
          <a:prstGeom prst="rect">
            <a:avLst/>
          </a:prstGeom>
          <a:noFill/>
        </p:spPr>
      </p:pic>
    </p:spTree>
  </p:cSld>
  <p:clrMapOvr>
    <a:masterClrMapping/>
  </p:clrMapOvr>
  <p:transition spd="med" advTm="11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de CAMARERO"/>
          <p:cNvPicPr>
            <a:picLocks noChangeAspect="1" noChangeArrowheads="1"/>
          </p:cNvPicPr>
          <p:nvPr/>
        </p:nvPicPr>
        <p:blipFill>
          <a:blip r:embed="rId2"/>
          <a:srcRect l="16504" r="11719"/>
          <a:stretch>
            <a:fillRect/>
          </a:stretch>
        </p:blipFill>
        <p:spPr bwMode="auto">
          <a:xfrm>
            <a:off x="0" y="0"/>
            <a:ext cx="9229762"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1785918" y="1857364"/>
            <a:ext cx="5786478" cy="3416320"/>
          </a:xfrm>
          <a:prstGeom prst="rect">
            <a:avLst/>
          </a:prstGeom>
        </p:spPr>
        <p:txBody>
          <a:bodyPr wrap="square">
            <a:spAutoFit/>
          </a:bodyPr>
          <a:lstStyle/>
          <a:p>
            <a:pPr algn="ctr"/>
            <a: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Si señor, es que ha habido una consultoría para ahorrar costes. En ella se ha comprobado que la cucharilla de café es la pieza que más veces se suele caer al suelo, nosotros la reponemos inmediatamente y en el siguiente viaje a la cocina volvemos a colocarnos otra. De esta forma ahorramos un 3 % de nuestro tiempo.</a:t>
            </a:r>
            <a:endPar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
        <p:nvSpPr>
          <p:cNvPr id="3" name="2 Rectángulo"/>
          <p:cNvSpPr/>
          <p:nvPr/>
        </p:nvSpPr>
        <p:spPr>
          <a:xfrm>
            <a:off x="2214546" y="5214950"/>
            <a:ext cx="4643470" cy="523220"/>
          </a:xfrm>
          <a:prstGeom prst="rect">
            <a:avLst/>
          </a:prstGeom>
        </p:spPr>
        <p:txBody>
          <a:bodyPr wrap="square">
            <a:spAutoFit/>
          </a:bodyPr>
          <a:lstStyle/>
          <a:p>
            <a:r>
              <a:rPr lang="es-ES" sz="28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Muy inteligente, sí señor</a:t>
            </a:r>
            <a:r>
              <a:rPr lang="es-ES" sz="2800" b="1" i="1" dirty="0" smtClean="0"/>
              <a:t>.</a:t>
            </a:r>
            <a:endParaRPr lang="es-ES" sz="2800" b="1" i="1" dirty="0"/>
          </a:p>
        </p:txBody>
      </p:sp>
      <p:pic>
        <p:nvPicPr>
          <p:cNvPr id="6" name="Picture 2" descr="Resultado de imagen de cucharilla"/>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flipH="1">
            <a:off x="357158" y="357166"/>
            <a:ext cx="2962505" cy="1776543"/>
          </a:xfrm>
          <a:prstGeom prst="ellipse">
            <a:avLst/>
          </a:prstGeom>
          <a:noFill/>
        </p:spPr>
      </p:pic>
      <p:pic>
        <p:nvPicPr>
          <p:cNvPr id="7" name="Picture 2" descr="E:\formas montar\2cxx0f8.gif"/>
          <p:cNvPicPr>
            <a:picLocks noChangeAspect="1" noChangeArrowheads="1" noCrop="1"/>
          </p:cNvPicPr>
          <p:nvPr/>
        </p:nvPicPr>
        <p:blipFill>
          <a:blip r:embed="rId3" cstate="print"/>
          <a:srcRect/>
          <a:stretch>
            <a:fillRect/>
          </a:stretch>
        </p:blipFill>
        <p:spPr bwMode="auto">
          <a:xfrm>
            <a:off x="142844" y="5786454"/>
            <a:ext cx="1148147" cy="938200"/>
          </a:xfrm>
          <a:prstGeom prst="rect">
            <a:avLst/>
          </a:prstGeom>
          <a:noFill/>
        </p:spPr>
      </p:pic>
    </p:spTree>
  </p:cSld>
  <p:clrMapOvr>
    <a:masterClrMapping/>
  </p:clrMapOvr>
  <p:transition spd="med" advTm="30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Resultado de imagen de CAMARERO"/>
          <p:cNvPicPr>
            <a:picLocks noChangeAspect="1" noChangeArrowheads="1"/>
          </p:cNvPicPr>
          <p:nvPr/>
        </p:nvPicPr>
        <p:blipFill>
          <a:blip r:embed="rId2"/>
          <a:srcRect/>
          <a:stretch>
            <a:fillRect/>
          </a:stretch>
        </p:blipFill>
        <p:spPr bwMode="auto">
          <a:xfrm>
            <a:off x="0" y="0"/>
            <a:ext cx="10691834"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85984" y="2357430"/>
            <a:ext cx="4929222" cy="3600986"/>
          </a:xfrm>
          <a:prstGeom prst="rect">
            <a:avLst/>
          </a:prstGeom>
        </p:spPr>
        <p:txBody>
          <a:bodyPr wrap="square">
            <a:spAutoFit/>
          </a:bodyPr>
          <a:lstStyle/>
          <a:p>
            <a:pPr algn="ct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haroni" pitchFamily="2" charset="-79"/>
                <a:cs typeface="Aharoni" pitchFamily="2" charset="-79"/>
              </a:rPr>
              <a:t/>
            </a:r>
            <a:b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haroni" pitchFamily="2" charset="-79"/>
                <a:cs typeface="Aharoni" pitchFamily="2" charset="-79"/>
              </a:rPr>
            </a:b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Aharoni" pitchFamily="2" charset="-79"/>
                <a:cs typeface="Aharoni" pitchFamily="2" charset="-79"/>
              </a:rPr>
              <a:t>Al rato, el mismo comensal, observa que le cuelga un hilito hábilmente disimulado de la bragueta. Igualmente comprueba que todos los camareros están en la misma situación.</a:t>
            </a:r>
          </a:p>
          <a:p>
            <a:pPr algn="ctr"/>
            <a:r>
              <a:rPr lang="es-ES" dirty="0">
                <a:effectLst/>
              </a:rPr>
              <a:t/>
            </a:r>
            <a:br>
              <a:rPr lang="es-ES" dirty="0">
                <a:effectLst/>
              </a:rPr>
            </a:br>
            <a:endParaRPr lang="es-ES" dirty="0">
              <a:effectLst/>
            </a:endParaRPr>
          </a:p>
        </p:txBody>
      </p:sp>
      <p:pic>
        <p:nvPicPr>
          <p:cNvPr id="3" name="Picture 2" descr="Resultado de imagen de cucharilla"/>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flipH="1">
            <a:off x="357158" y="357166"/>
            <a:ext cx="2962505" cy="1776543"/>
          </a:xfrm>
          <a:prstGeom prst="ellipse">
            <a:avLst/>
          </a:prstGeom>
          <a:noFill/>
        </p:spPr>
      </p:pic>
      <p:pic>
        <p:nvPicPr>
          <p:cNvPr id="5" name="Picture 2" descr="E:\formas montar\2cxx0f8.gif"/>
          <p:cNvPicPr>
            <a:picLocks noChangeAspect="1" noChangeArrowheads="1" noCrop="1"/>
          </p:cNvPicPr>
          <p:nvPr/>
        </p:nvPicPr>
        <p:blipFill>
          <a:blip r:embed="rId3" cstate="print"/>
          <a:srcRect/>
          <a:stretch>
            <a:fillRect/>
          </a:stretch>
        </p:blipFill>
        <p:spPr bwMode="auto">
          <a:xfrm>
            <a:off x="-142908" y="5919800"/>
            <a:ext cx="1148147" cy="938200"/>
          </a:xfrm>
          <a:prstGeom prst="rect">
            <a:avLst/>
          </a:prstGeom>
          <a:noFill/>
        </p:spPr>
      </p:pic>
    </p:spTree>
  </p:cSld>
  <p:clrMapOvr>
    <a:masterClrMapping/>
  </p:clrMapOvr>
  <p:transition spd="med" advTm="17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Resultado de imagen de CAMARERO CON BANDEJA"/>
          <p:cNvPicPr>
            <a:picLocks noChangeAspect="1" noChangeArrowheads="1"/>
          </p:cNvPicPr>
          <p:nvPr/>
        </p:nvPicPr>
        <p:blipFill>
          <a:blip r:embed="rId2"/>
          <a:srcRect/>
          <a:stretch>
            <a:fillRect/>
          </a:stretch>
        </p:blipFill>
        <p:spPr bwMode="auto">
          <a:xfrm>
            <a:off x="0" y="0"/>
            <a:ext cx="9242915"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Atención al cliente"/>
          <p:cNvPicPr>
            <a:picLocks noChangeAspect="1" noChangeArrowheads="1"/>
          </p:cNvPicPr>
          <p:nvPr/>
        </p:nvPicPr>
        <p:blipFill>
          <a:blip r:embed="rId2"/>
          <a:srcRect/>
          <a:stretch>
            <a:fillRect/>
          </a:stretch>
        </p:blipFill>
        <p:spPr bwMode="auto">
          <a:xfrm>
            <a:off x="0" y="0"/>
            <a:ext cx="9144023"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71670" y="2500306"/>
            <a:ext cx="5072098" cy="1938992"/>
          </a:xfrm>
          <a:prstGeom prst="rect">
            <a:avLst/>
          </a:prstGeom>
        </p:spPr>
        <p:txBody>
          <a:bodyPr wrap="square">
            <a:spAutoFit/>
          </a:bodyPr>
          <a:lstStyle/>
          <a:p>
            <a:pPr algn="ct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Vuelve a preguntar al camarero:</a:t>
            </a:r>
            <a:b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Lo del hilito en la bragueta ¿seguro que también tiene una explicación?</a:t>
            </a:r>
            <a:b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endPar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4" name="Picture 2" descr="E:\formas montar\2cxx0f8.gif"/>
          <p:cNvPicPr>
            <a:picLocks noChangeAspect="1" noChangeArrowheads="1" noCrop="1"/>
          </p:cNvPicPr>
          <p:nvPr/>
        </p:nvPicPr>
        <p:blipFill>
          <a:blip r:embed="rId2" cstate="print"/>
          <a:srcRect/>
          <a:stretch>
            <a:fillRect/>
          </a:stretch>
        </p:blipFill>
        <p:spPr bwMode="auto">
          <a:xfrm>
            <a:off x="-142908" y="5919800"/>
            <a:ext cx="1148147" cy="938200"/>
          </a:xfrm>
          <a:prstGeom prst="rect">
            <a:avLst/>
          </a:prstGeom>
          <a:noFill/>
        </p:spPr>
      </p:pic>
      <p:pic>
        <p:nvPicPr>
          <p:cNvPr id="5" name="Picture 2" descr="Resultado de imagen de cucharilla"/>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flipH="1">
            <a:off x="357158" y="357166"/>
            <a:ext cx="2962505" cy="1776543"/>
          </a:xfrm>
          <a:prstGeom prst="ellipse">
            <a:avLst/>
          </a:prstGeom>
          <a:noFill/>
        </p:spPr>
      </p:pic>
    </p:spTree>
  </p:cSld>
  <p:clrMapOvr>
    <a:masterClrMapping/>
  </p:clrMapOvr>
  <p:transition spd="med" advTm="14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alpha val="64000"/>
          </a:schemeClr>
        </a:solidFill>
        <a:effectLst/>
      </p:bgPr>
    </p:bg>
    <p:spTree>
      <p:nvGrpSpPr>
        <p:cNvPr id="1" name=""/>
        <p:cNvGrpSpPr/>
        <p:nvPr/>
      </p:nvGrpSpPr>
      <p:grpSpPr>
        <a:xfrm>
          <a:off x="0" y="0"/>
          <a:ext cx="0" cy="0"/>
          <a:chOff x="0" y="0"/>
          <a:chExt cx="0" cy="0"/>
        </a:xfrm>
      </p:grpSpPr>
      <p:pic>
        <p:nvPicPr>
          <p:cNvPr id="27650" name="Picture 2" descr="Resultado de imagen de CAMARERO CON BANDEJA"/>
          <p:cNvPicPr>
            <a:picLocks noChangeAspect="1" noChangeArrowheads="1"/>
          </p:cNvPicPr>
          <p:nvPr/>
        </p:nvPicPr>
        <p:blipFill>
          <a:blip r:embed="rId2"/>
          <a:srcRect b="14745"/>
          <a:stretch>
            <a:fillRect/>
          </a:stretch>
        </p:blipFill>
        <p:spPr bwMode="auto">
          <a:xfrm>
            <a:off x="1142944" y="0"/>
            <a:ext cx="8001056"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928794" y="2000240"/>
            <a:ext cx="6000792" cy="4339650"/>
          </a:xfrm>
          <a:prstGeom prst="rect">
            <a:avLst/>
          </a:prstGeom>
        </p:spPr>
        <p:txBody>
          <a:bodyPr wrap="square">
            <a:spAutoFit/>
          </a:bodyPr>
          <a:lstStyle/>
          <a:p>
            <a:pPr algn="ct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Efectivamente. En la misma auditoría se ha comprobado que por la cantidad de horas que nos pasamos en el restaurante, tenemos necesidad de ir varias veces al baño. </a:t>
            </a:r>
            <a:endPar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a: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Con </a:t>
            </a: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la cuerdecita nos la sacamos sin tocarla, con lo cual evitamos perder tiempo lavándonos las manos lo que produce un ahorro del 4 % en el total </a:t>
            </a:r>
            <a:endPar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a:p>
            <a:pPr algn="ctr"/>
            <a:r>
              <a:rPr lang="es-ES" sz="2400" b="1" i="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de </a:t>
            </a: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la jornada.</a:t>
            </a:r>
          </a:p>
          <a:p>
            <a:pPr algn="ctr"/>
            <a:r>
              <a:rPr lang="es-ES" dirty="0"/>
              <a:t/>
            </a:r>
            <a:br>
              <a:rPr lang="es-ES" dirty="0"/>
            </a:br>
            <a:endParaRPr lang="es-ES" dirty="0"/>
          </a:p>
        </p:txBody>
      </p:sp>
      <p:pic>
        <p:nvPicPr>
          <p:cNvPr id="4" name="Picture 2" descr="E:\formas montar\2cxx0f8.gif"/>
          <p:cNvPicPr>
            <a:picLocks noChangeAspect="1" noChangeArrowheads="1" noCrop="1"/>
          </p:cNvPicPr>
          <p:nvPr/>
        </p:nvPicPr>
        <p:blipFill>
          <a:blip r:embed="rId2" cstate="print"/>
          <a:srcRect/>
          <a:stretch>
            <a:fillRect/>
          </a:stretch>
        </p:blipFill>
        <p:spPr bwMode="auto">
          <a:xfrm>
            <a:off x="-142908" y="5919800"/>
            <a:ext cx="1148147" cy="938200"/>
          </a:xfrm>
          <a:prstGeom prst="rect">
            <a:avLst/>
          </a:prstGeom>
          <a:noFill/>
        </p:spPr>
      </p:pic>
      <p:pic>
        <p:nvPicPr>
          <p:cNvPr id="5" name="Picture 2" descr="Resultado de imagen de cucharilla"/>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flipH="1">
            <a:off x="357158" y="357166"/>
            <a:ext cx="2962505" cy="1776543"/>
          </a:xfrm>
          <a:prstGeom prst="ellipse">
            <a:avLst/>
          </a:prstGeom>
          <a:noFill/>
        </p:spPr>
      </p:pic>
    </p:spTree>
  </p:cSld>
  <p:clrMapOvr>
    <a:masterClrMapping/>
  </p:clrMapOvr>
  <p:transition spd="med" advTm="2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alpha val="64000"/>
          </a:schemeClr>
        </a:solidFill>
        <a:effectLst/>
      </p:bgPr>
    </p:bg>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31/10/2016</a:t>
            </a:fld>
            <a:endParaRPr lang="es-ES"/>
          </a:p>
        </p:txBody>
      </p:sp>
      <p:pic>
        <p:nvPicPr>
          <p:cNvPr id="1026" name="Picture 2" descr="Resultado de imagen de CAMARERO CON BANDEJA"/>
          <p:cNvPicPr>
            <a:picLocks noChangeAspect="1" noChangeArrowheads="1"/>
          </p:cNvPicPr>
          <p:nvPr/>
        </p:nvPicPr>
        <p:blipFill>
          <a:blip r:embed="rId2"/>
          <a:srcRect/>
          <a:stretch>
            <a:fillRect/>
          </a:stretch>
        </p:blipFill>
        <p:spPr bwMode="auto">
          <a:xfrm>
            <a:off x="1071538" y="0"/>
            <a:ext cx="6786610" cy="678661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Resultado de imagen de CAMARERO CON BANDEJA"/>
          <p:cNvPicPr>
            <a:picLocks noChangeAspect="1" noChangeArrowheads="1"/>
          </p:cNvPicPr>
          <p:nvPr/>
        </p:nvPicPr>
        <p:blipFill>
          <a:blip r:embed="rId2"/>
          <a:srcRect/>
          <a:stretch>
            <a:fillRect/>
          </a:stretch>
        </p:blipFill>
        <p:spPr bwMode="auto">
          <a:xfrm>
            <a:off x="-1" y="0"/>
            <a:ext cx="12102349"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857356" y="2285992"/>
            <a:ext cx="5429272" cy="2308324"/>
          </a:xfrm>
          <a:prstGeom prst="rect">
            <a:avLst/>
          </a:prstGeom>
        </p:spPr>
        <p:txBody>
          <a:bodyPr wrap="square">
            <a:spAutoFit/>
          </a:bodyPr>
          <a:lstStyle/>
          <a:p>
            <a:pPr algn="ct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r>
            <a:b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Se queda el comensal pensando y dice:</a:t>
            </a:r>
            <a:b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Bueno para sacarla, muy bien, pero ¿cómo se la guardan?</a:t>
            </a:r>
            <a:b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br>
            <a:r>
              <a:rPr lang="es-ES" sz="2400" b="1" i="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Los demás no lo sé, yo uso la cucharilla.</a:t>
            </a:r>
          </a:p>
        </p:txBody>
      </p:sp>
      <p:pic>
        <p:nvPicPr>
          <p:cNvPr id="4" name="Picture 2" descr="E:\formas montar\2cxx0f8.gif"/>
          <p:cNvPicPr>
            <a:picLocks noChangeAspect="1" noChangeArrowheads="1" noCrop="1"/>
          </p:cNvPicPr>
          <p:nvPr/>
        </p:nvPicPr>
        <p:blipFill>
          <a:blip r:embed="rId2" cstate="print"/>
          <a:srcRect/>
          <a:stretch>
            <a:fillRect/>
          </a:stretch>
        </p:blipFill>
        <p:spPr bwMode="auto">
          <a:xfrm>
            <a:off x="-142908" y="5919800"/>
            <a:ext cx="1148147" cy="938200"/>
          </a:xfrm>
          <a:prstGeom prst="rect">
            <a:avLst/>
          </a:prstGeom>
          <a:noFill/>
        </p:spPr>
      </p:pic>
      <p:pic>
        <p:nvPicPr>
          <p:cNvPr id="5" name="Picture 2" descr="Resultado de imagen de cucharilla"/>
          <p:cNvPicPr>
            <a:picLocks noChangeAspect="1" noChangeArrowheads="1"/>
          </p:cNvPicPr>
          <p:nvPr/>
        </p:nvPicPr>
        <p:blipFill>
          <a:blip r:embed="rId3" cstate="print">
            <a:duotone>
              <a:prstClr val="black"/>
              <a:schemeClr val="accent5">
                <a:tint val="45000"/>
                <a:satMod val="400000"/>
              </a:schemeClr>
            </a:duotone>
          </a:blip>
          <a:srcRect/>
          <a:stretch>
            <a:fillRect/>
          </a:stretch>
        </p:blipFill>
        <p:spPr bwMode="auto">
          <a:xfrm flipH="1">
            <a:off x="357158" y="357166"/>
            <a:ext cx="2962505" cy="1776543"/>
          </a:xfrm>
          <a:prstGeom prst="ellipse">
            <a:avLst/>
          </a:prstGeom>
          <a:noFill/>
        </p:spPr>
      </p:pic>
    </p:spTree>
  </p:cSld>
  <p:clrMapOvr>
    <a:masterClrMapping/>
  </p:clrMapOvr>
  <p:transition spd="med" advTm="17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histe cucharilla de cafe"/>
          <p:cNvPicPr>
            <a:picLocks noChangeAspect="1" noChangeArrowheads="1"/>
          </p:cNvPicPr>
          <p:nvPr/>
        </p:nvPicPr>
        <p:blipFill>
          <a:blip r:embed="rId2"/>
          <a:srcRect/>
          <a:stretch>
            <a:fillRect/>
          </a:stretch>
        </p:blipFill>
        <p:spPr bwMode="auto">
          <a:xfrm>
            <a:off x="0" y="0"/>
            <a:ext cx="9359182" cy="6858000"/>
          </a:xfrm>
          <a:prstGeom prst="rect">
            <a:avLst/>
          </a:prstGeom>
          <a:noFill/>
        </p:spPr>
      </p:pic>
    </p:spTree>
  </p:cSld>
  <p:clrMapOvr>
    <a:masterClrMapping/>
  </p:clrMapOvr>
  <p:transition spd="med" advTm="7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pic>
        <p:nvPicPr>
          <p:cNvPr id="13" name="Picture 3" descr="illusion-010"/>
          <p:cNvPicPr>
            <a:picLocks noChangeAspect="1" noChangeArrowheads="1"/>
          </p:cNvPicPr>
          <p:nvPr/>
        </p:nvPicPr>
        <p:blipFill>
          <a:blip r:embed="rId3" cstate="print">
            <a:duotone>
              <a:prstClr val="black"/>
              <a:schemeClr val="accent3">
                <a:tint val="45000"/>
                <a:satMod val="400000"/>
              </a:schemeClr>
            </a:duotone>
          </a:blip>
          <a:srcRect/>
          <a:stretch>
            <a:fillRect/>
          </a:stretch>
        </p:blipFill>
        <p:spPr bwMode="auto">
          <a:xfrm>
            <a:off x="0" y="0"/>
            <a:ext cx="9144000"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4197" y="3394207"/>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7"/>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49602" y="5803929"/>
            <a:ext cx="602553" cy="684513"/>
          </a:xfrm>
          <a:prstGeom prst="rect">
            <a:avLst/>
          </a:prstGeom>
          <a:noFill/>
          <a:ln w="38100">
            <a:solidFill>
              <a:srgbClr val="1CDEF8"/>
            </a:solidFill>
            <a:miter lim="800000"/>
            <a:headEnd/>
            <a:tailEnd/>
          </a:ln>
        </p:spPr>
      </p:pic>
      <p:sp>
        <p:nvSpPr>
          <p:cNvPr id="19" name="18 Rectángulo"/>
          <p:cNvSpPr/>
          <p:nvPr/>
        </p:nvSpPr>
        <p:spPr>
          <a:xfrm>
            <a:off x="1214414" y="4714884"/>
            <a:ext cx="2692223"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42910" y="500042"/>
            <a:ext cx="3999227" cy="428509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1"/>
            <a:ext cx="349819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lunes, 31 de octubre de 2016</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19:04</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18000" contrast="-4000"/>
          </a:blip>
          <a:srcRect/>
          <a:stretch>
            <a:fillRect/>
          </a:stretch>
        </p:blipFill>
        <p:spPr bwMode="auto">
          <a:xfrm>
            <a:off x="1268081" y="5611366"/>
            <a:ext cx="2008836" cy="934064"/>
          </a:xfrm>
          <a:prstGeom prst="rect">
            <a:avLst/>
          </a:prstGeom>
          <a:noFill/>
        </p:spPr>
      </p:pic>
    </p:spTree>
  </p:cSld>
  <p:clrMapOvr>
    <a:masterClrMapping/>
  </p:clrMapOvr>
  <p:transition spd="med"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5000"/>
                                        <p:tgtEl>
                                          <p:spTgt spid="13"/>
                                        </p:tgtEl>
                                        <p:attrNameLst>
                                          <p:attrName>ppt_w</p:attrName>
                                        </p:attrNameLst>
                                      </p:cBhvr>
                                      <p:tavLst>
                                        <p:tav tm="0">
                                          <p:val>
                                            <p:strVal val="ppt_w"/>
                                          </p:val>
                                        </p:tav>
                                        <p:tav tm="100000">
                                          <p:val>
                                            <p:strVal val="ppt_w+.3"/>
                                          </p:val>
                                        </p:tav>
                                      </p:tavLst>
                                    </p:anim>
                                    <p:anim calcmode="lin" valueType="num">
                                      <p:cBhvr>
                                        <p:cTn id="11" dur="5000"/>
                                        <p:tgtEl>
                                          <p:spTgt spid="13"/>
                                        </p:tgtEl>
                                        <p:attrNameLst>
                                          <p:attrName>ppt_h</p:attrName>
                                        </p:attrNameLst>
                                      </p:cBhvr>
                                      <p:tavLst>
                                        <p:tav tm="0">
                                          <p:val>
                                            <p:strVal val="ppt_h"/>
                                          </p:val>
                                        </p:tav>
                                        <p:tav tm="100000">
                                          <p:val>
                                            <p:strVal val="ppt_h"/>
                                          </p:val>
                                        </p:tav>
                                      </p:tavLst>
                                    </p:anim>
                                    <p:animEffect transition="out" filter="fade">
                                      <p:cBhvr>
                                        <p:cTn id="12" dur="5000"/>
                                        <p:tgtEl>
                                          <p:spTgt spid="13"/>
                                        </p:tgtEl>
                                      </p:cBhvr>
                                    </p:animEffect>
                                    <p:set>
                                      <p:cBhvr>
                                        <p:cTn id="13" dur="1" fill="hold">
                                          <p:stCondLst>
                                            <p:cond delay="4999"/>
                                          </p:stCondLst>
                                        </p:cTn>
                                        <p:tgtEl>
                                          <p:spTgt spid="13"/>
                                        </p:tgtEl>
                                        <p:attrNameLst>
                                          <p:attrName>style.visibility</p:attrName>
                                        </p:attrNameLst>
                                      </p:cBhvr>
                                      <p:to>
                                        <p:strVal val="hidden"/>
                                      </p:to>
                                    </p:set>
                                  </p:childTnLst>
                                </p:cTn>
                              </p:par>
                              <p:par>
                                <p:cTn id="14" presetID="12" presetClass="entr" presetSubtype="1" fill="hold" grpId="0" nodeType="withEffect">
                                  <p:stCondLst>
                                    <p:cond delay="0"/>
                                  </p:stCondLst>
                                  <p:iterate type="lt">
                                    <p:tmPct val="10000"/>
                                  </p:iterate>
                                  <p:childTnLst>
                                    <p:set>
                                      <p:cBhvr>
                                        <p:cTn id="15" dur="1" fill="hold">
                                          <p:stCondLst>
                                            <p:cond delay="0"/>
                                          </p:stCondLst>
                                        </p:cTn>
                                        <p:tgtEl>
                                          <p:spTgt spid="12"/>
                                        </p:tgtEl>
                                        <p:attrNameLst>
                                          <p:attrName>style.visibility</p:attrName>
                                        </p:attrNameLst>
                                      </p:cBhvr>
                                      <p:to>
                                        <p:strVal val="visible"/>
                                      </p:to>
                                    </p:set>
                                    <p:animEffect transition="in" filter="slide(fromTop)">
                                      <p:cBhvr>
                                        <p:cTn id="16" dur="2000"/>
                                        <p:tgtEl>
                                          <p:spTgt spid="12"/>
                                        </p:tgtEl>
                                      </p:cBhvr>
                                    </p:animEffect>
                                  </p:childTnLst>
                                </p:cTn>
                              </p:par>
                              <p:par>
                                <p:cTn id="17" presetID="22" presetClass="emph" presetSubtype="0" repeatCount="indefinite" fill="hold" grpId="1" nodeType="with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42"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2000"/>
                                        <p:tgtEl>
                                          <p:spTgt spid="22"/>
                                        </p:tgtEl>
                                      </p:cBhvr>
                                    </p:animEffect>
                                    <p:anim calcmode="lin" valueType="num">
                                      <p:cBhvr>
                                        <p:cTn id="25" dur="2000" fill="hold"/>
                                        <p:tgtEl>
                                          <p:spTgt spid="22"/>
                                        </p:tgtEl>
                                        <p:attrNameLst>
                                          <p:attrName>ppt_x</p:attrName>
                                        </p:attrNameLst>
                                      </p:cBhvr>
                                      <p:tavLst>
                                        <p:tav tm="0">
                                          <p:val>
                                            <p:strVal val="#ppt_x"/>
                                          </p:val>
                                        </p:tav>
                                        <p:tav tm="100000">
                                          <p:val>
                                            <p:strVal val="#ppt_x"/>
                                          </p:val>
                                        </p:tav>
                                      </p:tavLst>
                                    </p:anim>
                                    <p:anim calcmode="lin" valueType="num">
                                      <p:cBhvr>
                                        <p:cTn id="26" dur="2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CAMARERO INTELIGEN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CAMARERO INTELIGENTE</Template>
  <TotalTime>3</TotalTime>
  <Words>70</Words>
  <Application>Microsoft PowerPoint</Application>
  <PresentationFormat>Presentación en pantalla (4:3)</PresentationFormat>
  <Paragraphs>28</Paragraphs>
  <Slides>21</Slides>
  <Notes>0</Notes>
  <HiddenSlides>0</HiddenSlides>
  <MMClips>1</MMClips>
  <ScaleCrop>false</ScaleCrop>
  <HeadingPairs>
    <vt:vector size="4" baseType="variant">
      <vt:variant>
        <vt:lpstr>Tema</vt:lpstr>
      </vt:variant>
      <vt:variant>
        <vt:i4>2</vt:i4>
      </vt:variant>
      <vt:variant>
        <vt:lpstr>Títulos de diapositiva</vt:lpstr>
      </vt:variant>
      <vt:variant>
        <vt:i4>21</vt:i4>
      </vt:variant>
    </vt:vector>
  </HeadingPairs>
  <TitlesOfParts>
    <vt:vector size="23" baseType="lpstr">
      <vt:lpstr>CAMARERO INTELIGENTE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4</cp:revision>
  <dcterms:created xsi:type="dcterms:W3CDTF">2016-10-31T18:01:48Z</dcterms:created>
  <dcterms:modified xsi:type="dcterms:W3CDTF">2016-10-31T18:05:32Z</dcterms:modified>
</cp:coreProperties>
</file>